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x-wav"/>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27"/>
  </p:notesMasterIdLst>
  <p:sldIdLst>
    <p:sldId id="265" r:id="rId2"/>
    <p:sldId id="261" r:id="rId3"/>
    <p:sldId id="266" r:id="rId4"/>
    <p:sldId id="301" r:id="rId5"/>
    <p:sldId id="268" r:id="rId6"/>
    <p:sldId id="269" r:id="rId7"/>
    <p:sldId id="270" r:id="rId8"/>
    <p:sldId id="267" r:id="rId9"/>
    <p:sldId id="271" r:id="rId10"/>
    <p:sldId id="272" r:id="rId11"/>
    <p:sldId id="273" r:id="rId12"/>
    <p:sldId id="274" r:id="rId13"/>
    <p:sldId id="275" r:id="rId14"/>
    <p:sldId id="276" r:id="rId15"/>
    <p:sldId id="277" r:id="rId16"/>
    <p:sldId id="279" r:id="rId17"/>
    <p:sldId id="278" r:id="rId18"/>
    <p:sldId id="280" r:id="rId19"/>
    <p:sldId id="281" r:id="rId20"/>
    <p:sldId id="282" r:id="rId21"/>
    <p:sldId id="283" r:id="rId22"/>
    <p:sldId id="284" r:id="rId23"/>
    <p:sldId id="286" r:id="rId24"/>
    <p:sldId id="288" r:id="rId25"/>
    <p:sldId id="289" r:id="rId26"/>
    <p:sldId id="287" r:id="rId27"/>
    <p:sldId id="290" r:id="rId28"/>
    <p:sldId id="291" r:id="rId29"/>
    <p:sldId id="292" r:id="rId30"/>
    <p:sldId id="293" r:id="rId31"/>
    <p:sldId id="294" r:id="rId32"/>
    <p:sldId id="295" r:id="rId33"/>
    <p:sldId id="296" r:id="rId34"/>
    <p:sldId id="300" r:id="rId35"/>
    <p:sldId id="297" r:id="rId36"/>
    <p:sldId id="298" r:id="rId37"/>
    <p:sldId id="302" r:id="rId38"/>
    <p:sldId id="303" r:id="rId39"/>
    <p:sldId id="299" r:id="rId40"/>
    <p:sldId id="304" r:id="rId41"/>
    <p:sldId id="305" r:id="rId42"/>
    <p:sldId id="306" r:id="rId43"/>
    <p:sldId id="307" r:id="rId44"/>
    <p:sldId id="308" r:id="rId45"/>
    <p:sldId id="309" r:id="rId46"/>
    <p:sldId id="310" r:id="rId47"/>
    <p:sldId id="311" r:id="rId48"/>
    <p:sldId id="312" r:id="rId49"/>
    <p:sldId id="313" r:id="rId50"/>
    <p:sldId id="314" r:id="rId51"/>
    <p:sldId id="315" r:id="rId52"/>
    <p:sldId id="316" r:id="rId53"/>
    <p:sldId id="317" r:id="rId54"/>
    <p:sldId id="318" r:id="rId55"/>
    <p:sldId id="319" r:id="rId56"/>
    <p:sldId id="320" r:id="rId57"/>
    <p:sldId id="321" r:id="rId58"/>
    <p:sldId id="322" r:id="rId59"/>
    <p:sldId id="324" r:id="rId60"/>
    <p:sldId id="325" r:id="rId61"/>
    <p:sldId id="329" r:id="rId62"/>
    <p:sldId id="332" r:id="rId63"/>
    <p:sldId id="333" r:id="rId64"/>
    <p:sldId id="335" r:id="rId65"/>
    <p:sldId id="330" r:id="rId66"/>
    <p:sldId id="331" r:id="rId67"/>
    <p:sldId id="326" r:id="rId68"/>
    <p:sldId id="327" r:id="rId69"/>
    <p:sldId id="328" r:id="rId70"/>
    <p:sldId id="336" r:id="rId71"/>
    <p:sldId id="337" r:id="rId72"/>
    <p:sldId id="338" r:id="rId73"/>
    <p:sldId id="339" r:id="rId74"/>
    <p:sldId id="340" r:id="rId75"/>
    <p:sldId id="341" r:id="rId76"/>
    <p:sldId id="342" r:id="rId77"/>
    <p:sldId id="348" r:id="rId78"/>
    <p:sldId id="343" r:id="rId79"/>
    <p:sldId id="344" r:id="rId80"/>
    <p:sldId id="345" r:id="rId81"/>
    <p:sldId id="346" r:id="rId82"/>
    <p:sldId id="347" r:id="rId83"/>
    <p:sldId id="349" r:id="rId84"/>
    <p:sldId id="351" r:id="rId85"/>
    <p:sldId id="352" r:id="rId86"/>
    <p:sldId id="353" r:id="rId87"/>
    <p:sldId id="354" r:id="rId88"/>
    <p:sldId id="355" r:id="rId89"/>
    <p:sldId id="356" r:id="rId90"/>
    <p:sldId id="357" r:id="rId91"/>
    <p:sldId id="358" r:id="rId92"/>
    <p:sldId id="359" r:id="rId93"/>
    <p:sldId id="360" r:id="rId94"/>
    <p:sldId id="361" r:id="rId95"/>
    <p:sldId id="362" r:id="rId96"/>
    <p:sldId id="363" r:id="rId97"/>
    <p:sldId id="364" r:id="rId98"/>
    <p:sldId id="365" r:id="rId99"/>
    <p:sldId id="366" r:id="rId100"/>
    <p:sldId id="367" r:id="rId101"/>
    <p:sldId id="368" r:id="rId102"/>
    <p:sldId id="369" r:id="rId103"/>
    <p:sldId id="370" r:id="rId104"/>
    <p:sldId id="371" r:id="rId105"/>
    <p:sldId id="372" r:id="rId106"/>
    <p:sldId id="373" r:id="rId107"/>
    <p:sldId id="374" r:id="rId108"/>
    <p:sldId id="375" r:id="rId109"/>
    <p:sldId id="376" r:id="rId110"/>
    <p:sldId id="377" r:id="rId111"/>
    <p:sldId id="378" r:id="rId112"/>
    <p:sldId id="379" r:id="rId113"/>
    <p:sldId id="380" r:id="rId114"/>
    <p:sldId id="381" r:id="rId115"/>
    <p:sldId id="382" r:id="rId116"/>
    <p:sldId id="383" r:id="rId117"/>
    <p:sldId id="384" r:id="rId118"/>
    <p:sldId id="385" r:id="rId119"/>
    <p:sldId id="386" r:id="rId120"/>
    <p:sldId id="387" r:id="rId121"/>
    <p:sldId id="388" r:id="rId122"/>
    <p:sldId id="389" r:id="rId123"/>
    <p:sldId id="390" r:id="rId124"/>
    <p:sldId id="391" r:id="rId125"/>
    <p:sldId id="392" r:id="rId126"/>
    <p:sldId id="393" r:id="rId127"/>
    <p:sldId id="394" r:id="rId128"/>
    <p:sldId id="395" r:id="rId129"/>
    <p:sldId id="396" r:id="rId130"/>
    <p:sldId id="397" r:id="rId131"/>
    <p:sldId id="398" r:id="rId132"/>
    <p:sldId id="399" r:id="rId133"/>
    <p:sldId id="400" r:id="rId134"/>
    <p:sldId id="402" r:id="rId135"/>
    <p:sldId id="403" r:id="rId136"/>
    <p:sldId id="404" r:id="rId137"/>
    <p:sldId id="405" r:id="rId138"/>
    <p:sldId id="406" r:id="rId139"/>
    <p:sldId id="714" r:id="rId140"/>
    <p:sldId id="407" r:id="rId141"/>
    <p:sldId id="408" r:id="rId142"/>
    <p:sldId id="409" r:id="rId143"/>
    <p:sldId id="417" r:id="rId144"/>
    <p:sldId id="418" r:id="rId145"/>
    <p:sldId id="410" r:id="rId146"/>
    <p:sldId id="411" r:id="rId147"/>
    <p:sldId id="412" r:id="rId148"/>
    <p:sldId id="419" r:id="rId149"/>
    <p:sldId id="413" r:id="rId150"/>
    <p:sldId id="414" r:id="rId151"/>
    <p:sldId id="415" r:id="rId152"/>
    <p:sldId id="416" r:id="rId153"/>
    <p:sldId id="424" r:id="rId154"/>
    <p:sldId id="425" r:id="rId155"/>
    <p:sldId id="420" r:id="rId156"/>
    <p:sldId id="427" r:id="rId157"/>
    <p:sldId id="428" r:id="rId158"/>
    <p:sldId id="421" r:id="rId159"/>
    <p:sldId id="422" r:id="rId160"/>
    <p:sldId id="423" r:id="rId161"/>
    <p:sldId id="429" r:id="rId162"/>
    <p:sldId id="430" r:id="rId163"/>
    <p:sldId id="431" r:id="rId164"/>
    <p:sldId id="432" r:id="rId165"/>
    <p:sldId id="433" r:id="rId166"/>
    <p:sldId id="435" r:id="rId167"/>
    <p:sldId id="436" r:id="rId168"/>
    <p:sldId id="437" r:id="rId169"/>
    <p:sldId id="439" r:id="rId170"/>
    <p:sldId id="440" r:id="rId171"/>
    <p:sldId id="441" r:id="rId172"/>
    <p:sldId id="442" r:id="rId173"/>
    <p:sldId id="443" r:id="rId174"/>
    <p:sldId id="444" r:id="rId175"/>
    <p:sldId id="445" r:id="rId176"/>
    <p:sldId id="446" r:id="rId177"/>
    <p:sldId id="447" r:id="rId178"/>
    <p:sldId id="448" r:id="rId179"/>
    <p:sldId id="449" r:id="rId180"/>
    <p:sldId id="450" r:id="rId181"/>
    <p:sldId id="451" r:id="rId182"/>
    <p:sldId id="452" r:id="rId183"/>
    <p:sldId id="453" r:id="rId184"/>
    <p:sldId id="454" r:id="rId185"/>
    <p:sldId id="455" r:id="rId186"/>
    <p:sldId id="456" r:id="rId187"/>
    <p:sldId id="457" r:id="rId188"/>
    <p:sldId id="458" r:id="rId189"/>
    <p:sldId id="459" r:id="rId190"/>
    <p:sldId id="460" r:id="rId191"/>
    <p:sldId id="461" r:id="rId192"/>
    <p:sldId id="462" r:id="rId193"/>
    <p:sldId id="464" r:id="rId194"/>
    <p:sldId id="465" r:id="rId195"/>
    <p:sldId id="466" r:id="rId196"/>
    <p:sldId id="467" r:id="rId197"/>
    <p:sldId id="468" r:id="rId198"/>
    <p:sldId id="469" r:id="rId199"/>
    <p:sldId id="470" r:id="rId200"/>
    <p:sldId id="472" r:id="rId201"/>
    <p:sldId id="474" r:id="rId202"/>
    <p:sldId id="475" r:id="rId203"/>
    <p:sldId id="477" r:id="rId204"/>
    <p:sldId id="478" r:id="rId205"/>
    <p:sldId id="479" r:id="rId206"/>
    <p:sldId id="481" r:id="rId207"/>
    <p:sldId id="494" r:id="rId208"/>
    <p:sldId id="482" r:id="rId209"/>
    <p:sldId id="483" r:id="rId210"/>
    <p:sldId id="484" r:id="rId211"/>
    <p:sldId id="485" r:id="rId212"/>
    <p:sldId id="486" r:id="rId213"/>
    <p:sldId id="487" r:id="rId214"/>
    <p:sldId id="488" r:id="rId215"/>
    <p:sldId id="489" r:id="rId216"/>
    <p:sldId id="490" r:id="rId217"/>
    <p:sldId id="491" r:id="rId218"/>
    <p:sldId id="492" r:id="rId219"/>
    <p:sldId id="493" r:id="rId220"/>
    <p:sldId id="495" r:id="rId221"/>
    <p:sldId id="496" r:id="rId222"/>
    <p:sldId id="502" r:id="rId223"/>
    <p:sldId id="497" r:id="rId224"/>
    <p:sldId id="498" r:id="rId225"/>
    <p:sldId id="499" r:id="rId226"/>
    <p:sldId id="500" r:id="rId227"/>
    <p:sldId id="715" r:id="rId228"/>
    <p:sldId id="501" r:id="rId229"/>
    <p:sldId id="503" r:id="rId230"/>
    <p:sldId id="504" r:id="rId231"/>
    <p:sldId id="505" r:id="rId232"/>
    <p:sldId id="506" r:id="rId233"/>
    <p:sldId id="507" r:id="rId234"/>
    <p:sldId id="508" r:id="rId235"/>
    <p:sldId id="509" r:id="rId236"/>
    <p:sldId id="510" r:id="rId237"/>
    <p:sldId id="511" r:id="rId238"/>
    <p:sldId id="512" r:id="rId239"/>
    <p:sldId id="513" r:id="rId240"/>
    <p:sldId id="514" r:id="rId241"/>
    <p:sldId id="515" r:id="rId242"/>
    <p:sldId id="516" r:id="rId243"/>
    <p:sldId id="517" r:id="rId244"/>
    <p:sldId id="518" r:id="rId245"/>
    <p:sldId id="520" r:id="rId246"/>
    <p:sldId id="521" r:id="rId247"/>
    <p:sldId id="522" r:id="rId248"/>
    <p:sldId id="523" r:id="rId249"/>
    <p:sldId id="524" r:id="rId250"/>
    <p:sldId id="264" r:id="rId251"/>
    <p:sldId id="527" r:id="rId252"/>
    <p:sldId id="528" r:id="rId253"/>
    <p:sldId id="530" r:id="rId254"/>
    <p:sldId id="531" r:id="rId255"/>
    <p:sldId id="532" r:id="rId256"/>
    <p:sldId id="533" r:id="rId257"/>
    <p:sldId id="529" r:id="rId258"/>
    <p:sldId id="534" r:id="rId259"/>
    <p:sldId id="535" r:id="rId260"/>
    <p:sldId id="536" r:id="rId261"/>
    <p:sldId id="537" r:id="rId262"/>
    <p:sldId id="539" r:id="rId263"/>
    <p:sldId id="540" r:id="rId264"/>
    <p:sldId id="541" r:id="rId265"/>
    <p:sldId id="542" r:id="rId266"/>
    <p:sldId id="543" r:id="rId267"/>
    <p:sldId id="544" r:id="rId268"/>
    <p:sldId id="545" r:id="rId269"/>
    <p:sldId id="546" r:id="rId270"/>
    <p:sldId id="547" r:id="rId271"/>
    <p:sldId id="548" r:id="rId272"/>
    <p:sldId id="553" r:id="rId273"/>
    <p:sldId id="554" r:id="rId274"/>
    <p:sldId id="555" r:id="rId275"/>
    <p:sldId id="556" r:id="rId276"/>
    <p:sldId id="557" r:id="rId277"/>
    <p:sldId id="558" r:id="rId278"/>
    <p:sldId id="559" r:id="rId279"/>
    <p:sldId id="560" r:id="rId280"/>
    <p:sldId id="561" r:id="rId281"/>
    <p:sldId id="562" r:id="rId282"/>
    <p:sldId id="563" r:id="rId283"/>
    <p:sldId id="564" r:id="rId284"/>
    <p:sldId id="565" r:id="rId285"/>
    <p:sldId id="568" r:id="rId286"/>
    <p:sldId id="566" r:id="rId287"/>
    <p:sldId id="567" r:id="rId288"/>
    <p:sldId id="569" r:id="rId289"/>
    <p:sldId id="570" r:id="rId290"/>
    <p:sldId id="571" r:id="rId291"/>
    <p:sldId id="572" r:id="rId292"/>
    <p:sldId id="573" r:id="rId293"/>
    <p:sldId id="574" r:id="rId294"/>
    <p:sldId id="575" r:id="rId295"/>
    <p:sldId id="576" r:id="rId296"/>
    <p:sldId id="577" r:id="rId297"/>
    <p:sldId id="578" r:id="rId298"/>
    <p:sldId id="579" r:id="rId299"/>
    <p:sldId id="580" r:id="rId300"/>
    <p:sldId id="581" r:id="rId301"/>
    <p:sldId id="582" r:id="rId302"/>
    <p:sldId id="583" r:id="rId303"/>
    <p:sldId id="584" r:id="rId304"/>
    <p:sldId id="585" r:id="rId305"/>
    <p:sldId id="586" r:id="rId306"/>
    <p:sldId id="587" r:id="rId307"/>
    <p:sldId id="588" r:id="rId308"/>
    <p:sldId id="589" r:id="rId309"/>
    <p:sldId id="590" r:id="rId310"/>
    <p:sldId id="603" r:id="rId311"/>
    <p:sldId id="604" r:id="rId312"/>
    <p:sldId id="602" r:id="rId313"/>
    <p:sldId id="591" r:id="rId314"/>
    <p:sldId id="592" r:id="rId315"/>
    <p:sldId id="593" r:id="rId316"/>
    <p:sldId id="594" r:id="rId317"/>
    <p:sldId id="595" r:id="rId318"/>
    <p:sldId id="596" r:id="rId319"/>
    <p:sldId id="597" r:id="rId320"/>
    <p:sldId id="598" r:id="rId321"/>
    <p:sldId id="599" r:id="rId322"/>
    <p:sldId id="600" r:id="rId323"/>
    <p:sldId id="606" r:id="rId324"/>
    <p:sldId id="607" r:id="rId325"/>
    <p:sldId id="608" r:id="rId326"/>
    <p:sldId id="609" r:id="rId327"/>
    <p:sldId id="610" r:id="rId328"/>
    <p:sldId id="611" r:id="rId329"/>
    <p:sldId id="614" r:id="rId330"/>
    <p:sldId id="615" r:id="rId331"/>
    <p:sldId id="616" r:id="rId332"/>
    <p:sldId id="612" r:id="rId333"/>
    <p:sldId id="617" r:id="rId334"/>
    <p:sldId id="618" r:id="rId335"/>
    <p:sldId id="619" r:id="rId336"/>
    <p:sldId id="620" r:id="rId337"/>
    <p:sldId id="621" r:id="rId338"/>
    <p:sldId id="622" r:id="rId339"/>
    <p:sldId id="623" r:id="rId340"/>
    <p:sldId id="624" r:id="rId341"/>
    <p:sldId id="625" r:id="rId342"/>
    <p:sldId id="626" r:id="rId343"/>
    <p:sldId id="627" r:id="rId344"/>
    <p:sldId id="628" r:id="rId345"/>
    <p:sldId id="629" r:id="rId346"/>
    <p:sldId id="630" r:id="rId347"/>
    <p:sldId id="631" r:id="rId348"/>
    <p:sldId id="632" r:id="rId349"/>
    <p:sldId id="633" r:id="rId350"/>
    <p:sldId id="634" r:id="rId351"/>
    <p:sldId id="635" r:id="rId352"/>
    <p:sldId id="636" r:id="rId353"/>
    <p:sldId id="637" r:id="rId354"/>
    <p:sldId id="638" r:id="rId355"/>
    <p:sldId id="639" r:id="rId356"/>
    <p:sldId id="640" r:id="rId357"/>
    <p:sldId id="641" r:id="rId358"/>
    <p:sldId id="642" r:id="rId359"/>
    <p:sldId id="643" r:id="rId360"/>
    <p:sldId id="644" r:id="rId361"/>
    <p:sldId id="645" r:id="rId362"/>
    <p:sldId id="646" r:id="rId363"/>
    <p:sldId id="647" r:id="rId364"/>
    <p:sldId id="648" r:id="rId365"/>
    <p:sldId id="649" r:id="rId366"/>
    <p:sldId id="650" r:id="rId367"/>
    <p:sldId id="652" r:id="rId368"/>
    <p:sldId id="653" r:id="rId369"/>
    <p:sldId id="654" r:id="rId370"/>
    <p:sldId id="655" r:id="rId371"/>
    <p:sldId id="651" r:id="rId372"/>
    <p:sldId id="656" r:id="rId373"/>
    <p:sldId id="657" r:id="rId374"/>
    <p:sldId id="658" r:id="rId375"/>
    <p:sldId id="659" r:id="rId376"/>
    <p:sldId id="660" r:id="rId377"/>
    <p:sldId id="661" r:id="rId378"/>
    <p:sldId id="662" r:id="rId379"/>
    <p:sldId id="663" r:id="rId380"/>
    <p:sldId id="713" r:id="rId381"/>
    <p:sldId id="664" r:id="rId382"/>
    <p:sldId id="665" r:id="rId383"/>
    <p:sldId id="670" r:id="rId384"/>
    <p:sldId id="666" r:id="rId385"/>
    <p:sldId id="667" r:id="rId386"/>
    <p:sldId id="668" r:id="rId387"/>
    <p:sldId id="669" r:id="rId388"/>
    <p:sldId id="671" r:id="rId389"/>
    <p:sldId id="672" r:id="rId390"/>
    <p:sldId id="673" r:id="rId391"/>
    <p:sldId id="674" r:id="rId392"/>
    <p:sldId id="675" r:id="rId393"/>
    <p:sldId id="676" r:id="rId394"/>
    <p:sldId id="677" r:id="rId395"/>
    <p:sldId id="678" r:id="rId396"/>
    <p:sldId id="679" r:id="rId397"/>
    <p:sldId id="680" r:id="rId398"/>
    <p:sldId id="681" r:id="rId399"/>
    <p:sldId id="682" r:id="rId400"/>
    <p:sldId id="684" r:id="rId401"/>
    <p:sldId id="685" r:id="rId402"/>
    <p:sldId id="687" r:id="rId403"/>
    <p:sldId id="688" r:id="rId404"/>
    <p:sldId id="689" r:id="rId405"/>
    <p:sldId id="691" r:id="rId406"/>
    <p:sldId id="704" r:id="rId407"/>
    <p:sldId id="705" r:id="rId408"/>
    <p:sldId id="699" r:id="rId409"/>
    <p:sldId id="693" r:id="rId410"/>
    <p:sldId id="700" r:id="rId411"/>
    <p:sldId id="701" r:id="rId412"/>
    <p:sldId id="711" r:id="rId413"/>
    <p:sldId id="712" r:id="rId414"/>
    <p:sldId id="706" r:id="rId415"/>
    <p:sldId id="695" r:id="rId416"/>
    <p:sldId id="696" r:id="rId417"/>
    <p:sldId id="697" r:id="rId418"/>
    <p:sldId id="702" r:id="rId419"/>
    <p:sldId id="707" r:id="rId420"/>
    <p:sldId id="698" r:id="rId421"/>
    <p:sldId id="708" r:id="rId422"/>
    <p:sldId id="710" r:id="rId423"/>
    <p:sldId id="709" r:id="rId424"/>
    <p:sldId id="703" r:id="rId425"/>
    <p:sldId id="526" r:id="rId426"/>
  </p:sldIdLst>
  <p:sldSz cx="9144000" cy="6858000" type="screen4x3"/>
  <p:notesSz cx="6858000" cy="9144000"/>
  <p:defaultTex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349" autoAdjust="0"/>
  </p:normalViewPr>
  <p:slideViewPr>
    <p:cSldViewPr>
      <p:cViewPr varScale="1">
        <p:scale>
          <a:sx n="88" d="100"/>
          <a:sy n="88" d="100"/>
        </p:scale>
        <p:origin x="1464" y="78"/>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presProps" Target="presProps.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slide" Target="slides/slide418.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430" Type="http://schemas.openxmlformats.org/officeDocument/2006/relationships/theme" Target="theme/theme1.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tableStyles" Target="tableStyles.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notesMaster" Target="notesMasters/notesMaster1.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1"/>
              </a:solidFill>
              <a:round/>
            </a:ln>
            <a:effectLst/>
          </c:spPr>
          <c:marker>
            <c:symbol val="none"/>
          </c:marker>
          <c:cat>
            <c:numRef>
              <c:f>Sheet1!$B$2:$B$13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Sheet1!$G$2:$G$13</c:f>
              <c:numCache>
                <c:formatCode>General</c:formatCode>
                <c:ptCount val="12"/>
                <c:pt idx="0">
                  <c:v>21</c:v>
                </c:pt>
                <c:pt idx="1">
                  <c:v>18</c:v>
                </c:pt>
                <c:pt idx="2">
                  <c:v>21</c:v>
                </c:pt>
                <c:pt idx="3">
                  <c:v>30</c:v>
                </c:pt>
                <c:pt idx="4">
                  <c:v>45</c:v>
                </c:pt>
                <c:pt idx="5">
                  <c:v>66</c:v>
                </c:pt>
                <c:pt idx="6">
                  <c:v>93</c:v>
                </c:pt>
                <c:pt idx="7">
                  <c:v>126</c:v>
                </c:pt>
                <c:pt idx="8">
                  <c:v>165</c:v>
                </c:pt>
                <c:pt idx="9">
                  <c:v>210</c:v>
                </c:pt>
                <c:pt idx="10">
                  <c:v>261</c:v>
                </c:pt>
                <c:pt idx="11">
                  <c:v>318</c:v>
                </c:pt>
              </c:numCache>
            </c:numRef>
          </c:val>
          <c:smooth val="0"/>
        </c:ser>
        <c:dLbls>
          <c:showLegendKey val="0"/>
          <c:showVal val="0"/>
          <c:showCatName val="0"/>
          <c:showSerName val="0"/>
          <c:showPercent val="0"/>
          <c:showBubbleSize val="0"/>
        </c:dLbls>
        <c:smooth val="0"/>
        <c:axId val="244261440"/>
        <c:axId val="244262000"/>
      </c:lineChart>
      <c:catAx>
        <c:axId val="244261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244262000"/>
        <c:crosses val="autoZero"/>
        <c:auto val="1"/>
        <c:lblAlgn val="ctr"/>
        <c:lblOffset val="100"/>
        <c:noMultiLvlLbl val="0"/>
      </c:catAx>
      <c:valAx>
        <c:axId val="2442620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zh-CN"/>
          </a:p>
        </c:txPr>
        <c:crossAx val="2442614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Sheet2!$D$4</c:f>
              <c:strCache>
                <c:ptCount val="1"/>
                <c:pt idx="0">
                  <c:v>TR</c:v>
                </c:pt>
              </c:strCache>
            </c:strRef>
          </c:tx>
          <c:spPr>
            <a:ln w="28575" cap="rnd">
              <a:solidFill>
                <a:schemeClr val="accent1"/>
              </a:solidFill>
              <a:round/>
            </a:ln>
            <a:effectLst/>
          </c:spPr>
          <c:marker>
            <c:symbol val="none"/>
          </c:marker>
          <c:val>
            <c:numRef>
              <c:f>Sheet2!$D$5:$D$16</c:f>
              <c:numCache>
                <c:formatCode>General</c:formatCode>
                <c:ptCount val="12"/>
                <c:pt idx="0">
                  <c:v>66</c:v>
                </c:pt>
                <c:pt idx="1">
                  <c:v>132</c:v>
                </c:pt>
                <c:pt idx="2">
                  <c:v>198</c:v>
                </c:pt>
                <c:pt idx="3">
                  <c:v>264</c:v>
                </c:pt>
                <c:pt idx="4">
                  <c:v>330</c:v>
                </c:pt>
                <c:pt idx="5">
                  <c:v>396</c:v>
                </c:pt>
                <c:pt idx="6">
                  <c:v>462</c:v>
                </c:pt>
                <c:pt idx="7">
                  <c:v>528</c:v>
                </c:pt>
                <c:pt idx="8">
                  <c:v>594</c:v>
                </c:pt>
                <c:pt idx="9">
                  <c:v>660</c:v>
                </c:pt>
                <c:pt idx="10">
                  <c:v>726</c:v>
                </c:pt>
                <c:pt idx="11">
                  <c:v>792</c:v>
                </c:pt>
              </c:numCache>
            </c:numRef>
          </c:val>
          <c:smooth val="0"/>
        </c:ser>
        <c:ser>
          <c:idx val="1"/>
          <c:order val="1"/>
          <c:tx>
            <c:strRef>
              <c:f>Sheet2!$E$4</c:f>
              <c:strCache>
                <c:ptCount val="1"/>
                <c:pt idx="0">
                  <c:v>TC</c:v>
                </c:pt>
              </c:strCache>
            </c:strRef>
          </c:tx>
          <c:spPr>
            <a:ln w="28575" cap="rnd">
              <a:solidFill>
                <a:schemeClr val="accent2"/>
              </a:solidFill>
              <a:round/>
            </a:ln>
            <a:effectLst/>
          </c:spPr>
          <c:marker>
            <c:symbol val="none"/>
          </c:marker>
          <c:val>
            <c:numRef>
              <c:f>Sheet2!$E$5:$E$16</c:f>
              <c:numCache>
                <c:formatCode>General</c:formatCode>
                <c:ptCount val="12"/>
                <c:pt idx="0">
                  <c:v>65</c:v>
                </c:pt>
                <c:pt idx="1">
                  <c:v>84</c:v>
                </c:pt>
                <c:pt idx="2">
                  <c:v>103</c:v>
                </c:pt>
                <c:pt idx="3">
                  <c:v>128</c:v>
                </c:pt>
                <c:pt idx="4">
                  <c:v>165</c:v>
                </c:pt>
                <c:pt idx="5">
                  <c:v>220</c:v>
                </c:pt>
                <c:pt idx="6">
                  <c:v>299</c:v>
                </c:pt>
                <c:pt idx="7">
                  <c:v>408</c:v>
                </c:pt>
                <c:pt idx="8">
                  <c:v>553</c:v>
                </c:pt>
                <c:pt idx="9">
                  <c:v>740</c:v>
                </c:pt>
                <c:pt idx="10">
                  <c:v>975</c:v>
                </c:pt>
                <c:pt idx="11">
                  <c:v>1264</c:v>
                </c:pt>
              </c:numCache>
            </c:numRef>
          </c:val>
          <c:smooth val="0"/>
        </c:ser>
        <c:ser>
          <c:idx val="2"/>
          <c:order val="2"/>
          <c:tx>
            <c:strRef>
              <c:f>Sheet2!$F$4</c:f>
              <c:strCache>
                <c:ptCount val="1"/>
                <c:pt idx="0">
                  <c:v>π</c:v>
                </c:pt>
              </c:strCache>
            </c:strRef>
          </c:tx>
          <c:spPr>
            <a:ln w="28575" cap="rnd">
              <a:solidFill>
                <a:schemeClr val="accent3"/>
              </a:solidFill>
              <a:round/>
            </a:ln>
            <a:effectLst/>
          </c:spPr>
          <c:marker>
            <c:symbol val="none"/>
          </c:marker>
          <c:val>
            <c:numRef>
              <c:f>Sheet2!$F$5:$F$16</c:f>
              <c:numCache>
                <c:formatCode>General</c:formatCode>
                <c:ptCount val="12"/>
                <c:pt idx="0">
                  <c:v>1</c:v>
                </c:pt>
                <c:pt idx="1">
                  <c:v>48</c:v>
                </c:pt>
                <c:pt idx="2">
                  <c:v>95</c:v>
                </c:pt>
                <c:pt idx="3">
                  <c:v>136</c:v>
                </c:pt>
                <c:pt idx="4">
                  <c:v>165</c:v>
                </c:pt>
                <c:pt idx="5">
                  <c:v>176</c:v>
                </c:pt>
                <c:pt idx="6">
                  <c:v>163</c:v>
                </c:pt>
                <c:pt idx="7">
                  <c:v>120</c:v>
                </c:pt>
                <c:pt idx="8">
                  <c:v>41</c:v>
                </c:pt>
                <c:pt idx="9">
                  <c:v>-80</c:v>
                </c:pt>
                <c:pt idx="10">
                  <c:v>-249</c:v>
                </c:pt>
                <c:pt idx="11">
                  <c:v>-472</c:v>
                </c:pt>
              </c:numCache>
            </c:numRef>
          </c:val>
          <c:smooth val="0"/>
        </c:ser>
        <c:dLbls>
          <c:showLegendKey val="0"/>
          <c:showVal val="0"/>
          <c:showCatName val="0"/>
          <c:showSerName val="0"/>
          <c:showPercent val="0"/>
          <c:showBubbleSize val="0"/>
        </c:dLbls>
        <c:smooth val="0"/>
        <c:axId val="242351520"/>
        <c:axId val="244262560"/>
      </c:lineChart>
      <c:catAx>
        <c:axId val="242351520"/>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crossAx val="244262560"/>
        <c:crosses val="autoZero"/>
        <c:auto val="1"/>
        <c:lblAlgn val="ctr"/>
        <c:lblOffset val="100"/>
        <c:noMultiLvlLbl val="0"/>
      </c:catAx>
      <c:valAx>
        <c:axId val="2442625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crossAx val="2423515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400"/>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28575" cap="rnd">
              <a:solidFill>
                <a:schemeClr val="tx1"/>
              </a:solidFill>
              <a:round/>
            </a:ln>
            <a:effectLst/>
          </c:spPr>
          <c:marker>
            <c:symbol val="none"/>
          </c:marker>
          <c:xVal>
            <c:numRef>
              <c:f>Sheet3!$A$3:$A$7</c:f>
              <c:numCache>
                <c:formatCode>General</c:formatCode>
                <c:ptCount val="5"/>
                <c:pt idx="0">
                  <c:v>22</c:v>
                </c:pt>
                <c:pt idx="1">
                  <c:v>16</c:v>
                </c:pt>
                <c:pt idx="2">
                  <c:v>12</c:v>
                </c:pt>
                <c:pt idx="3">
                  <c:v>9</c:v>
                </c:pt>
                <c:pt idx="4">
                  <c:v>7</c:v>
                </c:pt>
              </c:numCache>
            </c:numRef>
          </c:xVal>
          <c:yVal>
            <c:numRef>
              <c:f>Sheet3!$B$3:$B$7</c:f>
              <c:numCache>
                <c:formatCode>General</c:formatCode>
                <c:ptCount val="5"/>
                <c:pt idx="0">
                  <c:v>2</c:v>
                </c:pt>
                <c:pt idx="1">
                  <c:v>3</c:v>
                </c:pt>
                <c:pt idx="2">
                  <c:v>4</c:v>
                </c:pt>
                <c:pt idx="3">
                  <c:v>5</c:v>
                </c:pt>
                <c:pt idx="4">
                  <c:v>6</c:v>
                </c:pt>
              </c:numCache>
            </c:numRef>
          </c:yVal>
          <c:smooth val="1"/>
        </c:ser>
        <c:dLbls>
          <c:showLegendKey val="0"/>
          <c:showVal val="0"/>
          <c:showCatName val="0"/>
          <c:showSerName val="0"/>
          <c:showPercent val="0"/>
          <c:showBubbleSize val="0"/>
        </c:dLbls>
        <c:axId val="244265360"/>
        <c:axId val="244263680"/>
      </c:scatterChart>
      <c:valAx>
        <c:axId val="2442653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244263680"/>
        <c:crosses val="autoZero"/>
        <c:crossBetween val="midCat"/>
      </c:valAx>
      <c:valAx>
        <c:axId val="2442636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244265360"/>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28575" cap="rnd">
              <a:solidFill>
                <a:schemeClr val="tx1"/>
              </a:solidFill>
              <a:round/>
            </a:ln>
            <a:effectLst/>
          </c:spPr>
          <c:marker>
            <c:symbol val="none"/>
          </c:marker>
          <c:xVal>
            <c:numRef>
              <c:f>Sheet3!$D$3:$D$7</c:f>
              <c:numCache>
                <c:formatCode>General</c:formatCode>
                <c:ptCount val="5"/>
                <c:pt idx="0">
                  <c:v>7</c:v>
                </c:pt>
                <c:pt idx="1">
                  <c:v>9</c:v>
                </c:pt>
                <c:pt idx="2">
                  <c:v>12</c:v>
                </c:pt>
                <c:pt idx="3">
                  <c:v>16</c:v>
                </c:pt>
                <c:pt idx="4">
                  <c:v>22</c:v>
                </c:pt>
              </c:numCache>
            </c:numRef>
          </c:xVal>
          <c:yVal>
            <c:numRef>
              <c:f>Sheet3!$E$3:$E$7</c:f>
              <c:numCache>
                <c:formatCode>General</c:formatCode>
                <c:ptCount val="5"/>
                <c:pt idx="0">
                  <c:v>2</c:v>
                </c:pt>
                <c:pt idx="1">
                  <c:v>3</c:v>
                </c:pt>
                <c:pt idx="2">
                  <c:v>4</c:v>
                </c:pt>
                <c:pt idx="3">
                  <c:v>5</c:v>
                </c:pt>
                <c:pt idx="4">
                  <c:v>6</c:v>
                </c:pt>
              </c:numCache>
            </c:numRef>
          </c:yVal>
          <c:smooth val="1"/>
        </c:ser>
        <c:dLbls>
          <c:showLegendKey val="0"/>
          <c:showVal val="0"/>
          <c:showCatName val="0"/>
          <c:showSerName val="0"/>
          <c:showPercent val="0"/>
          <c:showBubbleSize val="0"/>
        </c:dLbls>
        <c:axId val="184768224"/>
        <c:axId val="242356000"/>
      </c:scatterChart>
      <c:valAx>
        <c:axId val="18476822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242356000"/>
        <c:crosses val="autoZero"/>
        <c:crossBetween val="midCat"/>
      </c:valAx>
      <c:valAx>
        <c:axId val="2423560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18476822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28575" cap="rnd">
              <a:solidFill>
                <a:schemeClr val="tx1"/>
              </a:solidFill>
              <a:round/>
            </a:ln>
            <a:effectLst/>
          </c:spPr>
          <c:marker>
            <c:symbol val="none"/>
          </c:marker>
          <c:xVal>
            <c:numRef>
              <c:f>Sheet3!$A$3:$A$7</c:f>
              <c:numCache>
                <c:formatCode>General</c:formatCode>
                <c:ptCount val="5"/>
                <c:pt idx="0">
                  <c:v>22</c:v>
                </c:pt>
                <c:pt idx="1">
                  <c:v>16</c:v>
                </c:pt>
                <c:pt idx="2">
                  <c:v>12</c:v>
                </c:pt>
                <c:pt idx="3">
                  <c:v>9</c:v>
                </c:pt>
                <c:pt idx="4">
                  <c:v>7</c:v>
                </c:pt>
              </c:numCache>
            </c:numRef>
          </c:xVal>
          <c:yVal>
            <c:numRef>
              <c:f>Sheet3!$B$3:$B$7</c:f>
              <c:numCache>
                <c:formatCode>General</c:formatCode>
                <c:ptCount val="5"/>
                <c:pt idx="0">
                  <c:v>2</c:v>
                </c:pt>
                <c:pt idx="1">
                  <c:v>3</c:v>
                </c:pt>
                <c:pt idx="2">
                  <c:v>4</c:v>
                </c:pt>
                <c:pt idx="3">
                  <c:v>5</c:v>
                </c:pt>
                <c:pt idx="4">
                  <c:v>6</c:v>
                </c:pt>
              </c:numCache>
            </c:numRef>
          </c:yVal>
          <c:smooth val="1"/>
        </c:ser>
        <c:dLbls>
          <c:showLegendKey val="0"/>
          <c:showVal val="0"/>
          <c:showCatName val="0"/>
          <c:showSerName val="0"/>
          <c:showPercent val="0"/>
          <c:showBubbleSize val="0"/>
        </c:dLbls>
        <c:axId val="110718224"/>
        <c:axId val="246976080"/>
      </c:scatterChart>
      <c:valAx>
        <c:axId val="11071822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246976080"/>
        <c:crosses val="autoZero"/>
        <c:crossBetween val="midCat"/>
      </c:valAx>
      <c:valAx>
        <c:axId val="2469760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zh-CN"/>
          </a:p>
        </c:txPr>
        <c:crossAx val="11071822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image" Target="../media/image6.wmf"/><Relationship Id="rId1" Type="http://schemas.openxmlformats.org/officeDocument/2006/relationships/image" Target="../media/image5.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0.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image" Target="../media/image22.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5.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30.wmf"/><Relationship Id="rId1" Type="http://schemas.openxmlformats.org/officeDocument/2006/relationships/image" Target="../media/image29.w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31.wmf"/><Relationship Id="rId1" Type="http://schemas.openxmlformats.org/officeDocument/2006/relationships/image" Target="../media/image29.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image" Target="../media/image33.wmf"/><Relationship Id="rId1" Type="http://schemas.openxmlformats.org/officeDocument/2006/relationships/image" Target="../media/image32.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image" Target="../media/image36.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42.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49.wmf"/><Relationship Id="rId1" Type="http://schemas.openxmlformats.org/officeDocument/2006/relationships/image" Target="../media/image48.w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51.wmf"/><Relationship Id="rId1" Type="http://schemas.openxmlformats.org/officeDocument/2006/relationships/image" Target="../media/image50.w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52.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image" Target="../media/image54.wmf"/><Relationship Id="rId1" Type="http://schemas.openxmlformats.org/officeDocument/2006/relationships/image" Target="../media/image53.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60.wmf"/></Relationships>
</file>

<file path=ppt/drawings/_rels/vmlDrawing28.vml.rels><?xml version="1.0" encoding="UTF-8" standalone="yes"?>
<Relationships xmlns="http://schemas.openxmlformats.org/package/2006/relationships"><Relationship Id="rId2" Type="http://schemas.openxmlformats.org/officeDocument/2006/relationships/image" Target="../media/image62.wmf"/><Relationship Id="rId1" Type="http://schemas.openxmlformats.org/officeDocument/2006/relationships/image" Target="../media/image51.wmf"/></Relationships>
</file>

<file path=ppt/drawings/_rels/vmlDrawing29.vml.rels><?xml version="1.0" encoding="UTF-8" standalone="yes"?>
<Relationships xmlns="http://schemas.openxmlformats.org/package/2006/relationships"><Relationship Id="rId2" Type="http://schemas.openxmlformats.org/officeDocument/2006/relationships/image" Target="../media/image64.wmf"/><Relationship Id="rId1" Type="http://schemas.openxmlformats.org/officeDocument/2006/relationships/image" Target="../media/image6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30.v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image" Target="../media/image66.wmf"/><Relationship Id="rId1" Type="http://schemas.openxmlformats.org/officeDocument/2006/relationships/image" Target="../media/image65.w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68.w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69.w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70.w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71.wmf"/></Relationships>
</file>

<file path=ppt/drawings/_rels/vmlDrawing35.vml.rels><?xml version="1.0" encoding="UTF-8" standalone="yes"?>
<Relationships xmlns="http://schemas.openxmlformats.org/package/2006/relationships"><Relationship Id="rId2" Type="http://schemas.openxmlformats.org/officeDocument/2006/relationships/image" Target="../media/image74.wmf"/><Relationship Id="rId1" Type="http://schemas.openxmlformats.org/officeDocument/2006/relationships/image" Target="../media/image73.wmf"/></Relationships>
</file>

<file path=ppt/drawings/_rels/vmlDrawing36.vml.rels><?xml version="1.0" encoding="UTF-8" standalone="yes"?>
<Relationships xmlns="http://schemas.openxmlformats.org/package/2006/relationships"><Relationship Id="rId2" Type="http://schemas.openxmlformats.org/officeDocument/2006/relationships/image" Target="../media/image76.wmf"/><Relationship Id="rId1" Type="http://schemas.openxmlformats.org/officeDocument/2006/relationships/image" Target="../media/image75.w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76.w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77.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2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0.wmf"/></Relationships>
</file>

<file path=ppt/drawings/_rels/vmlDrawing40.vml.rels><?xml version="1.0" encoding="UTF-8" standalone="yes"?>
<Relationships xmlns="http://schemas.openxmlformats.org/package/2006/relationships"><Relationship Id="rId2" Type="http://schemas.openxmlformats.org/officeDocument/2006/relationships/image" Target="../media/image130.wmf"/><Relationship Id="rId1" Type="http://schemas.openxmlformats.org/officeDocument/2006/relationships/image" Target="../media/image129.wmf"/></Relationships>
</file>

<file path=ppt/drawings/_rels/vmlDrawing41.vml.rels><?xml version="1.0" encoding="UTF-8" standalone="yes"?>
<Relationships xmlns="http://schemas.openxmlformats.org/package/2006/relationships"><Relationship Id="rId3" Type="http://schemas.openxmlformats.org/officeDocument/2006/relationships/image" Target="../media/image134.wmf"/><Relationship Id="rId2" Type="http://schemas.openxmlformats.org/officeDocument/2006/relationships/image" Target="../media/image133.wmf"/><Relationship Id="rId1" Type="http://schemas.openxmlformats.org/officeDocument/2006/relationships/image" Target="../media/image132.wmf"/><Relationship Id="rId6" Type="http://schemas.openxmlformats.org/officeDocument/2006/relationships/image" Target="../media/image137.wmf"/><Relationship Id="rId5" Type="http://schemas.openxmlformats.org/officeDocument/2006/relationships/image" Target="../media/image136.wmf"/><Relationship Id="rId4" Type="http://schemas.openxmlformats.org/officeDocument/2006/relationships/image" Target="../media/image135.wmf"/></Relationships>
</file>

<file path=ppt/drawings/_rels/vmlDrawing42.vml.rels><?xml version="1.0" encoding="UTF-8" standalone="yes"?>
<Relationships xmlns="http://schemas.openxmlformats.org/package/2006/relationships"><Relationship Id="rId3" Type="http://schemas.openxmlformats.org/officeDocument/2006/relationships/image" Target="../media/image140.wmf"/><Relationship Id="rId2" Type="http://schemas.openxmlformats.org/officeDocument/2006/relationships/image" Target="../media/image139.wmf"/><Relationship Id="rId1" Type="http://schemas.openxmlformats.org/officeDocument/2006/relationships/image" Target="../media/image138.wmf"/><Relationship Id="rId5" Type="http://schemas.openxmlformats.org/officeDocument/2006/relationships/image" Target="../media/image142.wmf"/><Relationship Id="rId4" Type="http://schemas.openxmlformats.org/officeDocument/2006/relationships/image" Target="../media/image141.wmf"/></Relationships>
</file>

<file path=ppt/drawings/_rels/vmlDrawing43.vml.rels><?xml version="1.0" encoding="UTF-8" standalone="yes"?>
<Relationships xmlns="http://schemas.openxmlformats.org/package/2006/relationships"><Relationship Id="rId2" Type="http://schemas.openxmlformats.org/officeDocument/2006/relationships/image" Target="../media/image144.wmf"/><Relationship Id="rId1" Type="http://schemas.openxmlformats.org/officeDocument/2006/relationships/image" Target="../media/image143.wmf"/></Relationships>
</file>

<file path=ppt/drawings/_rels/vmlDrawing44.vml.rels><?xml version="1.0" encoding="UTF-8" standalone="yes"?>
<Relationships xmlns="http://schemas.openxmlformats.org/package/2006/relationships"><Relationship Id="rId2" Type="http://schemas.openxmlformats.org/officeDocument/2006/relationships/image" Target="../media/image146.wmf"/><Relationship Id="rId1" Type="http://schemas.openxmlformats.org/officeDocument/2006/relationships/image" Target="../media/image145.w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47.wmf"/></Relationships>
</file>

<file path=ppt/drawings/_rels/vmlDrawing46.vml.rels><?xml version="1.0" encoding="UTF-8" standalone="yes"?>
<Relationships xmlns="http://schemas.openxmlformats.org/package/2006/relationships"><Relationship Id="rId2" Type="http://schemas.openxmlformats.org/officeDocument/2006/relationships/image" Target="../media/image149.wmf"/><Relationship Id="rId1" Type="http://schemas.openxmlformats.org/officeDocument/2006/relationships/image" Target="../media/image148.wmf"/></Relationships>
</file>

<file path=ppt/drawings/_rels/vmlDrawing47.vml.rels><?xml version="1.0" encoding="UTF-8" standalone="yes"?>
<Relationships xmlns="http://schemas.openxmlformats.org/package/2006/relationships"><Relationship Id="rId2" Type="http://schemas.openxmlformats.org/officeDocument/2006/relationships/image" Target="../media/image151.wmf"/><Relationship Id="rId1" Type="http://schemas.openxmlformats.org/officeDocument/2006/relationships/image" Target="../media/image150.wmf"/></Relationships>
</file>

<file path=ppt/drawings/_rels/vmlDrawing48.vml.rels><?xml version="1.0" encoding="UTF-8" standalone="yes"?>
<Relationships xmlns="http://schemas.openxmlformats.org/package/2006/relationships"><Relationship Id="rId2" Type="http://schemas.openxmlformats.org/officeDocument/2006/relationships/image" Target="../media/image153.wmf"/><Relationship Id="rId1" Type="http://schemas.openxmlformats.org/officeDocument/2006/relationships/image" Target="../media/image152.wmf"/></Relationships>
</file>

<file path=ppt/drawings/_rels/vmlDrawing49.vml.rels><?xml version="1.0" encoding="UTF-8" standalone="yes"?>
<Relationships xmlns="http://schemas.openxmlformats.org/package/2006/relationships"><Relationship Id="rId2" Type="http://schemas.openxmlformats.org/officeDocument/2006/relationships/image" Target="../media/image155.wmf"/><Relationship Id="rId1" Type="http://schemas.openxmlformats.org/officeDocument/2006/relationships/image" Target="../media/image15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50.vml.rels><?xml version="1.0" encoding="UTF-8" standalone="yes"?>
<Relationships xmlns="http://schemas.openxmlformats.org/package/2006/relationships"><Relationship Id="rId2" Type="http://schemas.openxmlformats.org/officeDocument/2006/relationships/image" Target="../media/image157.wmf"/><Relationship Id="rId1" Type="http://schemas.openxmlformats.org/officeDocument/2006/relationships/image" Target="../media/image156.wmf"/></Relationships>
</file>

<file path=ppt/drawings/_rels/vmlDrawing51.vml.rels><?xml version="1.0" encoding="UTF-8" standalone="yes"?>
<Relationships xmlns="http://schemas.openxmlformats.org/package/2006/relationships"><Relationship Id="rId2" Type="http://schemas.openxmlformats.org/officeDocument/2006/relationships/image" Target="../media/image159.wmf"/><Relationship Id="rId1" Type="http://schemas.openxmlformats.org/officeDocument/2006/relationships/image" Target="../media/image158.wmf"/></Relationships>
</file>

<file path=ppt/drawings/_rels/vmlDrawing52.vml.rels><?xml version="1.0" encoding="UTF-8" standalone="yes"?>
<Relationships xmlns="http://schemas.openxmlformats.org/package/2006/relationships"><Relationship Id="rId3" Type="http://schemas.openxmlformats.org/officeDocument/2006/relationships/image" Target="../media/image165.wmf"/><Relationship Id="rId2" Type="http://schemas.openxmlformats.org/officeDocument/2006/relationships/image" Target="../media/image164.wmf"/><Relationship Id="rId1" Type="http://schemas.openxmlformats.org/officeDocument/2006/relationships/image" Target="../media/image163.wmf"/></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177.w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178.wmf"/></Relationships>
</file>

<file path=ppt/drawings/_rels/vmlDrawing55.vml.rels><?xml version="1.0" encoding="UTF-8" standalone="yes"?>
<Relationships xmlns="http://schemas.openxmlformats.org/package/2006/relationships"><Relationship Id="rId3" Type="http://schemas.openxmlformats.org/officeDocument/2006/relationships/image" Target="../media/image181.wmf"/><Relationship Id="rId2" Type="http://schemas.openxmlformats.org/officeDocument/2006/relationships/image" Target="../media/image180.wmf"/><Relationship Id="rId1" Type="http://schemas.openxmlformats.org/officeDocument/2006/relationships/image" Target="../media/image179.wmf"/></Relationships>
</file>

<file path=ppt/drawings/_rels/vmlDrawing56.vml.rels><?xml version="1.0" encoding="UTF-8" standalone="yes"?>
<Relationships xmlns="http://schemas.openxmlformats.org/package/2006/relationships"><Relationship Id="rId2" Type="http://schemas.openxmlformats.org/officeDocument/2006/relationships/image" Target="../media/image183.wmf"/><Relationship Id="rId1" Type="http://schemas.openxmlformats.org/officeDocument/2006/relationships/image" Target="../media/image182.wmf"/></Relationships>
</file>

<file path=ppt/drawings/_rels/vmlDrawing57.vml.rels><?xml version="1.0" encoding="UTF-8" standalone="yes"?>
<Relationships xmlns="http://schemas.openxmlformats.org/package/2006/relationships"><Relationship Id="rId2" Type="http://schemas.openxmlformats.org/officeDocument/2006/relationships/image" Target="../media/image185.wmf"/><Relationship Id="rId1" Type="http://schemas.openxmlformats.org/officeDocument/2006/relationships/image" Target="../media/image184.wmf"/></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186.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image" Target="../media/image13.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7.wmf"/><Relationship Id="rId1" Type="http://schemas.openxmlformats.org/officeDocument/2006/relationships/image" Target="../media/image16.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8.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ea typeface="宋体" pitchFamily="2" charset="-122"/>
              </a:defRPr>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ea typeface="宋体" pitchFamily="2" charset="-122"/>
              </a:defRPr>
            </a:lvl1pPr>
          </a:lstStyle>
          <a:p>
            <a:pPr>
              <a:defRPr/>
            </a:pPr>
            <a:fld id="{D870F197-9167-4E9E-B461-DA5841DC0BE0}" type="datetimeFigureOut">
              <a:rPr lang="zh-CN" altLang="en-US"/>
              <a:pPr>
                <a:defRPr/>
              </a:pPr>
              <a:t>2019/2/26</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zh-CN" altLang="en-US" noProof="0" smtClean="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noProof="0" smtClean="0"/>
              <a:t>单击此处编辑母版文本样式</a:t>
            </a:r>
          </a:p>
          <a:p>
            <a:pPr lvl="1"/>
            <a:r>
              <a:rPr lang="zh-CN" altLang="en-US" noProof="0" smtClean="0"/>
              <a:t>第二级</a:t>
            </a:r>
          </a:p>
          <a:p>
            <a:pPr lvl="2"/>
            <a:r>
              <a:rPr lang="zh-CN" altLang="en-US" noProof="0" smtClean="0"/>
              <a:t>第三级</a:t>
            </a:r>
          </a:p>
          <a:p>
            <a:pPr lvl="3"/>
            <a:r>
              <a:rPr lang="zh-CN" altLang="en-US" noProof="0" smtClean="0"/>
              <a:t>第四级</a:t>
            </a:r>
          </a:p>
          <a:p>
            <a:pPr lvl="4"/>
            <a:r>
              <a:rPr lang="zh-CN" altLang="en-US" noProof="0" smtClean="0"/>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ea typeface="宋体" pitchFamily="2" charset="-122"/>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fld id="{413A0D9A-9D1B-418F-A15C-43D5E5632BB9}" type="slidenum">
              <a:rPr lang="zh-CN" altLang="en-US"/>
              <a:pPr/>
              <a:t>‹#›</a:t>
            </a:fld>
            <a:endParaRPr lang="zh-CN" altLang="en-US"/>
          </a:p>
        </p:txBody>
      </p:sp>
    </p:spTree>
    <p:extLst>
      <p:ext uri="{BB962C8B-B14F-4D97-AF65-F5344CB8AC3E}">
        <p14:creationId xmlns:p14="http://schemas.microsoft.com/office/powerpoint/2010/main" val="409999329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13A0D9A-9D1B-418F-A15C-43D5E5632BB9}" type="slidenum">
              <a:rPr lang="zh-CN" altLang="en-US" smtClean="0"/>
              <a:pPr/>
              <a:t>97</a:t>
            </a:fld>
            <a:endParaRPr lang="zh-CN" altLang="en-US"/>
          </a:p>
        </p:txBody>
      </p:sp>
    </p:spTree>
    <p:extLst>
      <p:ext uri="{BB962C8B-B14F-4D97-AF65-F5344CB8AC3E}">
        <p14:creationId xmlns:p14="http://schemas.microsoft.com/office/powerpoint/2010/main" val="29698291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lvl1pPr>
              <a:defRPr/>
            </a:lvl1pPr>
          </a:lstStyle>
          <a:p>
            <a:pPr>
              <a:defRPr/>
            </a:pPr>
            <a:fld id="{D6408623-2410-4C09-BC09-873F7A8CAFD9}" type="datetimeFigureOut">
              <a:rPr lang="zh-CN" altLang="en-US"/>
              <a:pPr>
                <a:defRPr/>
              </a:pPr>
              <a:t>2019/2/26</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FFFD4B55-2A05-4EE9-869A-21F3F6F7DC4C}" type="slidenum">
              <a:rPr lang="zh-CN" altLang="en-US"/>
              <a:pPr/>
              <a:t>‹#›</a:t>
            </a:fld>
            <a:endParaRPr lang="zh-CN" altLang="en-US"/>
          </a:p>
        </p:txBody>
      </p:sp>
    </p:spTree>
    <p:extLst>
      <p:ext uri="{BB962C8B-B14F-4D97-AF65-F5344CB8AC3E}">
        <p14:creationId xmlns:p14="http://schemas.microsoft.com/office/powerpoint/2010/main" val="2430287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7997A489-17BB-4970-AF34-1D398624B54E}" type="datetimeFigureOut">
              <a:rPr lang="zh-CN" altLang="en-US"/>
              <a:pPr>
                <a:defRPr/>
              </a:pPr>
              <a:t>2019/2/26</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F031DBEB-574D-4596-AC5A-6FF3EBFA39B4}" type="slidenum">
              <a:rPr lang="zh-CN" altLang="en-US"/>
              <a:pPr/>
              <a:t>‹#›</a:t>
            </a:fld>
            <a:endParaRPr lang="zh-CN" altLang="en-US"/>
          </a:p>
        </p:txBody>
      </p:sp>
    </p:spTree>
    <p:extLst>
      <p:ext uri="{BB962C8B-B14F-4D97-AF65-F5344CB8AC3E}">
        <p14:creationId xmlns:p14="http://schemas.microsoft.com/office/powerpoint/2010/main" val="29397720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6C812E47-2FA3-4E8F-823F-A0149162317B}" type="datetimeFigureOut">
              <a:rPr lang="zh-CN" altLang="en-US"/>
              <a:pPr>
                <a:defRPr/>
              </a:pPr>
              <a:t>2019/2/26</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386AC08E-E575-4F33-83EF-62EAB200BED1}" type="slidenum">
              <a:rPr lang="zh-CN" altLang="en-US"/>
              <a:pPr/>
              <a:t>‹#›</a:t>
            </a:fld>
            <a:endParaRPr lang="zh-CN" altLang="en-US"/>
          </a:p>
        </p:txBody>
      </p:sp>
    </p:spTree>
    <p:extLst>
      <p:ext uri="{BB962C8B-B14F-4D97-AF65-F5344CB8AC3E}">
        <p14:creationId xmlns:p14="http://schemas.microsoft.com/office/powerpoint/2010/main" val="257372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lvl1pPr>
              <a:defRPr/>
            </a:lvl1pPr>
          </a:lstStyle>
          <a:p>
            <a:pPr>
              <a:defRPr/>
            </a:pPr>
            <a:fld id="{B1EA6AF6-FCF9-4F86-AF22-EE482CB3F4EF}" type="datetimeFigureOut">
              <a:rPr lang="zh-CN" altLang="en-US"/>
              <a:pPr>
                <a:defRPr/>
              </a:pPr>
              <a:t>2019/2/26</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8727B6EC-B56A-42E4-BDEE-E3F2B151A571}" type="slidenum">
              <a:rPr lang="zh-CN" altLang="en-US"/>
              <a:pPr/>
              <a:t>‹#›</a:t>
            </a:fld>
            <a:endParaRPr lang="zh-CN" altLang="en-US"/>
          </a:p>
        </p:txBody>
      </p:sp>
    </p:spTree>
    <p:extLst>
      <p:ext uri="{BB962C8B-B14F-4D97-AF65-F5344CB8AC3E}">
        <p14:creationId xmlns:p14="http://schemas.microsoft.com/office/powerpoint/2010/main" val="22594748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lvl1pPr>
              <a:defRPr/>
            </a:lvl1pPr>
          </a:lstStyle>
          <a:p>
            <a:pPr>
              <a:defRPr/>
            </a:pPr>
            <a:fld id="{D37958C7-208A-4A05-96B3-5E5BBF59AAF3}" type="datetimeFigureOut">
              <a:rPr lang="zh-CN" altLang="en-US"/>
              <a:pPr>
                <a:defRPr/>
              </a:pPr>
              <a:t>2019/2/26</a:t>
            </a:fld>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fld id="{7E3B69A9-B6EE-46B5-8F12-8B3D0E44832B}" type="slidenum">
              <a:rPr lang="zh-CN" altLang="en-US"/>
              <a:pPr/>
              <a:t>‹#›</a:t>
            </a:fld>
            <a:endParaRPr lang="zh-CN" altLang="en-US"/>
          </a:p>
        </p:txBody>
      </p:sp>
    </p:spTree>
    <p:extLst>
      <p:ext uri="{BB962C8B-B14F-4D97-AF65-F5344CB8AC3E}">
        <p14:creationId xmlns:p14="http://schemas.microsoft.com/office/powerpoint/2010/main" val="30553437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p:cNvSpPr>
          <p:nvPr>
            <p:ph type="dt" sz="half" idx="10"/>
          </p:nvPr>
        </p:nvSpPr>
        <p:spPr/>
        <p:txBody>
          <a:bodyPr/>
          <a:lstStyle>
            <a:lvl1pPr>
              <a:defRPr/>
            </a:lvl1pPr>
          </a:lstStyle>
          <a:p>
            <a:pPr>
              <a:defRPr/>
            </a:pPr>
            <a:fld id="{36A0F647-82A4-48EC-AC79-4C25440ABDE0}" type="datetimeFigureOut">
              <a:rPr lang="zh-CN" altLang="en-US"/>
              <a:pPr>
                <a:defRPr/>
              </a:pPr>
              <a:t>2019/2/26</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81F89AC6-A978-4E83-A900-DC85BC7650F6}" type="slidenum">
              <a:rPr lang="zh-CN" altLang="en-US"/>
              <a:pPr/>
              <a:t>‹#›</a:t>
            </a:fld>
            <a:endParaRPr lang="zh-CN" altLang="en-US"/>
          </a:p>
        </p:txBody>
      </p:sp>
    </p:spTree>
    <p:extLst>
      <p:ext uri="{BB962C8B-B14F-4D97-AF65-F5344CB8AC3E}">
        <p14:creationId xmlns:p14="http://schemas.microsoft.com/office/powerpoint/2010/main" val="1188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p:cNvSpPr>
          <p:nvPr>
            <p:ph type="dt" sz="half" idx="10"/>
          </p:nvPr>
        </p:nvSpPr>
        <p:spPr/>
        <p:txBody>
          <a:bodyPr/>
          <a:lstStyle>
            <a:lvl1pPr>
              <a:defRPr/>
            </a:lvl1pPr>
          </a:lstStyle>
          <a:p>
            <a:pPr>
              <a:defRPr/>
            </a:pPr>
            <a:fld id="{B6811626-EDC2-40A0-AD32-DBDE2BA79B1A}" type="datetimeFigureOut">
              <a:rPr lang="zh-CN" altLang="en-US"/>
              <a:pPr>
                <a:defRPr/>
              </a:pPr>
              <a:t>2019/2/26</a:t>
            </a:fld>
            <a:endParaRPr lang="zh-CN" altLang="en-US"/>
          </a:p>
        </p:txBody>
      </p:sp>
      <p:sp>
        <p:nvSpPr>
          <p:cNvPr id="8" name="页脚占位符 4"/>
          <p:cNvSpPr>
            <a:spLocks noGrp="1"/>
          </p:cNvSpPr>
          <p:nvPr>
            <p:ph type="ftr" sz="quarter" idx="11"/>
          </p:nvPr>
        </p:nvSpPr>
        <p:spPr/>
        <p:txBody>
          <a:bodyPr/>
          <a:lstStyle>
            <a:lvl1pPr>
              <a:defRPr/>
            </a:lvl1pPr>
          </a:lstStyle>
          <a:p>
            <a:pPr>
              <a:defRPr/>
            </a:pPr>
            <a:endParaRPr lang="zh-CN" altLang="en-US"/>
          </a:p>
        </p:txBody>
      </p:sp>
      <p:sp>
        <p:nvSpPr>
          <p:cNvPr id="9" name="灯片编号占位符 5"/>
          <p:cNvSpPr>
            <a:spLocks noGrp="1"/>
          </p:cNvSpPr>
          <p:nvPr>
            <p:ph type="sldNum" sz="quarter" idx="12"/>
          </p:nvPr>
        </p:nvSpPr>
        <p:spPr/>
        <p:txBody>
          <a:bodyPr/>
          <a:lstStyle>
            <a:lvl1pPr>
              <a:defRPr/>
            </a:lvl1pPr>
          </a:lstStyle>
          <a:p>
            <a:fld id="{E4ADEFD5-9952-4EFF-951F-0C8563175389}" type="slidenum">
              <a:rPr lang="zh-CN" altLang="en-US"/>
              <a:pPr/>
              <a:t>‹#›</a:t>
            </a:fld>
            <a:endParaRPr lang="zh-CN" altLang="en-US"/>
          </a:p>
        </p:txBody>
      </p:sp>
    </p:spTree>
    <p:extLst>
      <p:ext uri="{BB962C8B-B14F-4D97-AF65-F5344CB8AC3E}">
        <p14:creationId xmlns:p14="http://schemas.microsoft.com/office/powerpoint/2010/main" val="20522216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p:cNvSpPr>
          <p:nvPr>
            <p:ph type="dt" sz="half" idx="10"/>
          </p:nvPr>
        </p:nvSpPr>
        <p:spPr/>
        <p:txBody>
          <a:bodyPr/>
          <a:lstStyle>
            <a:lvl1pPr>
              <a:defRPr/>
            </a:lvl1pPr>
          </a:lstStyle>
          <a:p>
            <a:pPr>
              <a:defRPr/>
            </a:pPr>
            <a:fld id="{207CC4B9-AD71-4B65-A9FE-153ED370F425}" type="datetimeFigureOut">
              <a:rPr lang="zh-CN" altLang="en-US"/>
              <a:pPr>
                <a:defRPr/>
              </a:pPr>
              <a:t>2019/2/26</a:t>
            </a:fld>
            <a:endParaRPr lang="zh-CN" altLang="en-US"/>
          </a:p>
        </p:txBody>
      </p:sp>
      <p:sp>
        <p:nvSpPr>
          <p:cNvPr id="4" name="页脚占位符 4"/>
          <p:cNvSpPr>
            <a:spLocks noGrp="1"/>
          </p:cNvSpPr>
          <p:nvPr>
            <p:ph type="ftr" sz="quarter" idx="11"/>
          </p:nvPr>
        </p:nvSpPr>
        <p:spPr/>
        <p:txBody>
          <a:bodyPr/>
          <a:lstStyle>
            <a:lvl1pPr>
              <a:defRPr/>
            </a:lvl1pPr>
          </a:lstStyle>
          <a:p>
            <a:pPr>
              <a:defRPr/>
            </a:pPr>
            <a:endParaRPr lang="zh-CN" altLang="en-US"/>
          </a:p>
        </p:txBody>
      </p:sp>
      <p:sp>
        <p:nvSpPr>
          <p:cNvPr id="5" name="灯片编号占位符 5"/>
          <p:cNvSpPr>
            <a:spLocks noGrp="1"/>
          </p:cNvSpPr>
          <p:nvPr>
            <p:ph type="sldNum" sz="quarter" idx="12"/>
          </p:nvPr>
        </p:nvSpPr>
        <p:spPr/>
        <p:txBody>
          <a:bodyPr/>
          <a:lstStyle>
            <a:lvl1pPr>
              <a:defRPr/>
            </a:lvl1pPr>
          </a:lstStyle>
          <a:p>
            <a:fld id="{DFD3A696-0266-415D-B4E7-EAEE6BAB749C}" type="slidenum">
              <a:rPr lang="zh-CN" altLang="en-US"/>
              <a:pPr/>
              <a:t>‹#›</a:t>
            </a:fld>
            <a:endParaRPr lang="zh-CN" altLang="en-US"/>
          </a:p>
        </p:txBody>
      </p:sp>
    </p:spTree>
    <p:extLst>
      <p:ext uri="{BB962C8B-B14F-4D97-AF65-F5344CB8AC3E}">
        <p14:creationId xmlns:p14="http://schemas.microsoft.com/office/powerpoint/2010/main" val="110450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fld id="{F339185F-2236-4651-98B1-4289222735F7}" type="datetimeFigureOut">
              <a:rPr lang="zh-CN" altLang="en-US"/>
              <a:pPr>
                <a:defRPr/>
              </a:pPr>
              <a:t>2019/2/26</a:t>
            </a:fld>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fld id="{E2B7BDAE-E368-4291-B1BA-AE3F8E503F5F}" type="slidenum">
              <a:rPr lang="zh-CN" altLang="en-US"/>
              <a:pPr/>
              <a:t>‹#›</a:t>
            </a:fld>
            <a:endParaRPr lang="zh-CN" altLang="en-US"/>
          </a:p>
        </p:txBody>
      </p:sp>
    </p:spTree>
    <p:extLst>
      <p:ext uri="{BB962C8B-B14F-4D97-AF65-F5344CB8AC3E}">
        <p14:creationId xmlns:p14="http://schemas.microsoft.com/office/powerpoint/2010/main" val="36711901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fld id="{932B1DB8-B977-4803-97BD-5537B48A6C95}" type="datetimeFigureOut">
              <a:rPr lang="zh-CN" altLang="en-US"/>
              <a:pPr>
                <a:defRPr/>
              </a:pPr>
              <a:t>2019/2/26</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3B1A81DA-577E-4BBA-AC40-16DACEB66019}" type="slidenum">
              <a:rPr lang="zh-CN" altLang="en-US"/>
              <a:pPr/>
              <a:t>‹#›</a:t>
            </a:fld>
            <a:endParaRPr lang="zh-CN" altLang="en-US"/>
          </a:p>
        </p:txBody>
      </p:sp>
    </p:spTree>
    <p:extLst>
      <p:ext uri="{BB962C8B-B14F-4D97-AF65-F5344CB8AC3E}">
        <p14:creationId xmlns:p14="http://schemas.microsoft.com/office/powerpoint/2010/main" val="37091311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p:cNvSpPr>
          <p:nvPr>
            <p:ph type="dt" sz="half" idx="10"/>
          </p:nvPr>
        </p:nvSpPr>
        <p:spPr/>
        <p:txBody>
          <a:bodyPr/>
          <a:lstStyle>
            <a:lvl1pPr>
              <a:defRPr/>
            </a:lvl1pPr>
          </a:lstStyle>
          <a:p>
            <a:pPr>
              <a:defRPr/>
            </a:pPr>
            <a:fld id="{F6E7F462-8944-41B0-A948-2252242E7F57}" type="datetimeFigureOut">
              <a:rPr lang="zh-CN" altLang="en-US"/>
              <a:pPr>
                <a:defRPr/>
              </a:pPr>
              <a:t>2019/2/26</a:t>
            </a:fld>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fld id="{C007B545-C870-48E1-8FAB-B079B352832B}" type="slidenum">
              <a:rPr lang="zh-CN" altLang="en-US"/>
              <a:pPr/>
              <a:t>‹#›</a:t>
            </a:fld>
            <a:endParaRPr lang="zh-CN" altLang="en-US"/>
          </a:p>
        </p:txBody>
      </p:sp>
    </p:spTree>
    <p:extLst>
      <p:ext uri="{BB962C8B-B14F-4D97-AF65-F5344CB8AC3E}">
        <p14:creationId xmlns:p14="http://schemas.microsoft.com/office/powerpoint/2010/main" val="17693443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p>
        </p:txBody>
      </p:sp>
      <p:sp>
        <p:nvSpPr>
          <p:cNvPr id="1027" name="文本占位符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ea typeface="+mn-ea"/>
              </a:defRPr>
            </a:lvl1pPr>
          </a:lstStyle>
          <a:p>
            <a:pPr>
              <a:defRPr/>
            </a:pPr>
            <a:fld id="{BCC55C12-A496-4AA3-8EA2-0C562387874E}" type="datetimeFigureOut">
              <a:rPr lang="zh-CN" altLang="en-US"/>
              <a:pPr>
                <a:defRPr/>
              </a:pPr>
              <a:t>2019/2/26</a:t>
            </a:fld>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ea typeface="方正粗雅宋_GBK" pitchFamily="2" charset="-122"/>
              </a:defRPr>
            </a:lvl1pPr>
          </a:lstStyle>
          <a:p>
            <a:fld id="{A4140378-A253-45F0-99DA-7540B139778B}" type="slidenum">
              <a:rPr lang="zh-CN" altLang="en-US"/>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宋体" charset="-122"/>
        </a:defRPr>
      </a:lvl2pPr>
      <a:lvl3pPr algn="ctr" rtl="0" eaLnBrk="0" fontAlgn="base" hangingPunct="0">
        <a:spcBef>
          <a:spcPct val="0"/>
        </a:spcBef>
        <a:spcAft>
          <a:spcPct val="0"/>
        </a:spcAft>
        <a:defRPr sz="4400">
          <a:solidFill>
            <a:schemeClr val="tx1"/>
          </a:solidFill>
          <a:latin typeface="Calibri" pitchFamily="34" charset="0"/>
          <a:ea typeface="宋体" charset="-122"/>
        </a:defRPr>
      </a:lvl3pPr>
      <a:lvl4pPr algn="ctr" rtl="0" eaLnBrk="0" fontAlgn="base" hangingPunct="0">
        <a:spcBef>
          <a:spcPct val="0"/>
        </a:spcBef>
        <a:spcAft>
          <a:spcPct val="0"/>
        </a:spcAft>
        <a:defRPr sz="4400">
          <a:solidFill>
            <a:schemeClr val="tx1"/>
          </a:solidFill>
          <a:latin typeface="Calibri" pitchFamily="34" charset="0"/>
          <a:ea typeface="宋体" charset="-122"/>
        </a:defRPr>
      </a:lvl4pPr>
      <a:lvl5pPr algn="ctr" rtl="0" eaLnBrk="0" fontAlgn="base" hangingPunct="0">
        <a:spcBef>
          <a:spcPct val="0"/>
        </a:spcBef>
        <a:spcAft>
          <a:spcPct val="0"/>
        </a:spcAft>
        <a:defRPr sz="4400">
          <a:solidFill>
            <a:schemeClr val="tx1"/>
          </a:solidFill>
          <a:latin typeface="Calibri" pitchFamily="34" charset="0"/>
          <a:ea typeface="宋体" charset="-122"/>
        </a:defRPr>
      </a:lvl5pPr>
      <a:lvl6pPr marL="457200" algn="ctr" rtl="0" fontAlgn="base">
        <a:spcBef>
          <a:spcPct val="0"/>
        </a:spcBef>
        <a:spcAft>
          <a:spcPct val="0"/>
        </a:spcAft>
        <a:defRPr sz="4400">
          <a:solidFill>
            <a:schemeClr val="tx1"/>
          </a:solidFill>
          <a:latin typeface="Calibri" pitchFamily="34" charset="0"/>
          <a:ea typeface="宋体" charset="-122"/>
        </a:defRPr>
      </a:lvl6pPr>
      <a:lvl7pPr marL="914400" algn="ctr" rtl="0" fontAlgn="base">
        <a:spcBef>
          <a:spcPct val="0"/>
        </a:spcBef>
        <a:spcAft>
          <a:spcPct val="0"/>
        </a:spcAft>
        <a:defRPr sz="4400">
          <a:solidFill>
            <a:schemeClr val="tx1"/>
          </a:solidFill>
          <a:latin typeface="Calibri" pitchFamily="34" charset="0"/>
          <a:ea typeface="宋体" charset="-122"/>
        </a:defRPr>
      </a:lvl7pPr>
      <a:lvl8pPr marL="1371600" algn="ctr" rtl="0" fontAlgn="base">
        <a:spcBef>
          <a:spcPct val="0"/>
        </a:spcBef>
        <a:spcAft>
          <a:spcPct val="0"/>
        </a:spcAft>
        <a:defRPr sz="4400">
          <a:solidFill>
            <a:schemeClr val="tx1"/>
          </a:solidFill>
          <a:latin typeface="Calibri" pitchFamily="34" charset="0"/>
          <a:ea typeface="宋体" charset="-122"/>
        </a:defRPr>
      </a:lvl8pPr>
      <a:lvl9pPr marL="1828800" algn="ctr" rtl="0" fontAlgn="base">
        <a:spcBef>
          <a:spcPct val="0"/>
        </a:spcBef>
        <a:spcAft>
          <a:spcPct val="0"/>
        </a:spcAft>
        <a:defRPr sz="4400">
          <a:solidFill>
            <a:schemeClr val="tx1"/>
          </a:solidFill>
          <a:latin typeface="Calibri" pitchFamily="34" charset="0"/>
          <a:ea typeface="宋体"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00.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2.png"/><Relationship Id="rId7" Type="http://schemas.openxmlformats.org/officeDocument/2006/relationships/image" Target="../media/image37.png"/><Relationship Id="rId12" Type="http://schemas.openxmlformats.org/officeDocument/2006/relationships/image" Target="../media/image30.wmf"/><Relationship Id="rId2" Type="http://schemas.openxmlformats.org/officeDocument/2006/relationships/slideLayout" Target="../slideLayouts/slideLayout6.xml"/><Relationship Id="rId1" Type="http://schemas.openxmlformats.org/officeDocument/2006/relationships/vmlDrawing" Target="../drawings/vmlDrawing16.vml"/><Relationship Id="rId6" Type="http://schemas.openxmlformats.org/officeDocument/2006/relationships/image" Target="../media/image39.png"/><Relationship Id="rId11" Type="http://schemas.openxmlformats.org/officeDocument/2006/relationships/oleObject" Target="../embeddings/oleObject23.bin"/><Relationship Id="rId5" Type="http://schemas.openxmlformats.org/officeDocument/2006/relationships/image" Target="../media/image4.png"/><Relationship Id="rId10" Type="http://schemas.openxmlformats.org/officeDocument/2006/relationships/image" Target="../media/image29.wmf"/><Relationship Id="rId4" Type="http://schemas.openxmlformats.org/officeDocument/2006/relationships/image" Target="../media/image3.png"/><Relationship Id="rId9" Type="http://schemas.openxmlformats.org/officeDocument/2006/relationships/oleObject" Target="../embeddings/oleObject22.bin"/></Relationships>
</file>

<file path=ppt/slides/_rels/slide101.xml.rels><?xml version="1.0" encoding="UTF-8" standalone="yes"?>
<Relationships xmlns="http://schemas.openxmlformats.org/package/2006/relationships"><Relationship Id="rId8" Type="http://schemas.openxmlformats.org/officeDocument/2006/relationships/oleObject" Target="../embeddings/oleObject25.bin"/><Relationship Id="rId3" Type="http://schemas.openxmlformats.org/officeDocument/2006/relationships/image" Target="../media/image2.png"/><Relationship Id="rId7" Type="http://schemas.openxmlformats.org/officeDocument/2006/relationships/image" Target="../media/image29.wmf"/><Relationship Id="rId2" Type="http://schemas.openxmlformats.org/officeDocument/2006/relationships/slideLayout" Target="../slideLayouts/slideLayout6.xml"/><Relationship Id="rId1" Type="http://schemas.openxmlformats.org/officeDocument/2006/relationships/vmlDrawing" Target="../drawings/vmlDrawing17.vml"/><Relationship Id="rId6" Type="http://schemas.openxmlformats.org/officeDocument/2006/relationships/oleObject" Target="../embeddings/oleObject24.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31.wmf"/></Relationships>
</file>

<file path=ppt/slides/_rels/slide1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04.xml.rels><?xml version="1.0" encoding="UTF-8" standalone="yes"?>
<Relationships xmlns="http://schemas.openxmlformats.org/package/2006/relationships"><Relationship Id="rId8" Type="http://schemas.openxmlformats.org/officeDocument/2006/relationships/oleObject" Target="../embeddings/oleObject27.bin"/><Relationship Id="rId3" Type="http://schemas.openxmlformats.org/officeDocument/2006/relationships/image" Target="../media/image2.png"/><Relationship Id="rId7" Type="http://schemas.openxmlformats.org/officeDocument/2006/relationships/image" Target="../media/image32.wmf"/><Relationship Id="rId2" Type="http://schemas.openxmlformats.org/officeDocument/2006/relationships/slideLayout" Target="../slideLayouts/slideLayout6.xml"/><Relationship Id="rId1" Type="http://schemas.openxmlformats.org/officeDocument/2006/relationships/vmlDrawing" Target="../drawings/vmlDrawing18.vml"/><Relationship Id="rId6" Type="http://schemas.openxmlformats.org/officeDocument/2006/relationships/oleObject" Target="../embeddings/oleObject26.bin"/><Relationship Id="rId11" Type="http://schemas.openxmlformats.org/officeDocument/2006/relationships/image" Target="../media/image34.wmf"/><Relationship Id="rId5" Type="http://schemas.openxmlformats.org/officeDocument/2006/relationships/image" Target="../media/image4.png"/><Relationship Id="rId10" Type="http://schemas.openxmlformats.org/officeDocument/2006/relationships/oleObject" Target="../embeddings/oleObject28.bin"/><Relationship Id="rId4" Type="http://schemas.openxmlformats.org/officeDocument/2006/relationships/image" Target="../media/image3.png"/><Relationship Id="rId9" Type="http://schemas.openxmlformats.org/officeDocument/2006/relationships/image" Target="../media/image33.wmf"/></Relationships>
</file>

<file path=ppt/slides/_rels/slide1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43.png"/><Relationship Id="rId4" Type="http://schemas.openxmlformats.org/officeDocument/2006/relationships/image" Target="../media/image4.png"/></Relationships>
</file>

<file path=ppt/slides/_rels/slide1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png"/></Relationships>
</file>

<file path=ppt/slides/_rels/slide10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5.wmf"/><Relationship Id="rId2" Type="http://schemas.openxmlformats.org/officeDocument/2006/relationships/slideLayout" Target="../slideLayouts/slideLayout6.xml"/><Relationship Id="rId1" Type="http://schemas.openxmlformats.org/officeDocument/2006/relationships/vmlDrawing" Target="../drawings/vmlDrawing19.vml"/><Relationship Id="rId6" Type="http://schemas.openxmlformats.org/officeDocument/2006/relationships/oleObject" Target="../embeddings/oleObject29.bin"/><Relationship Id="rId5" Type="http://schemas.openxmlformats.org/officeDocument/2006/relationships/image" Target="../media/image4.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3.xml.rels><?xml version="1.0" encoding="UTF-8" standalone="yes"?>
<Relationships xmlns="http://schemas.openxmlformats.org/package/2006/relationships"><Relationship Id="rId8" Type="http://schemas.openxmlformats.org/officeDocument/2006/relationships/oleObject" Target="../embeddings/oleObject31.bin"/><Relationship Id="rId3" Type="http://schemas.openxmlformats.org/officeDocument/2006/relationships/image" Target="../media/image2.png"/><Relationship Id="rId7" Type="http://schemas.openxmlformats.org/officeDocument/2006/relationships/image" Target="../media/image36.wmf"/><Relationship Id="rId2" Type="http://schemas.openxmlformats.org/officeDocument/2006/relationships/slideLayout" Target="../slideLayouts/slideLayout6.xml"/><Relationship Id="rId1" Type="http://schemas.openxmlformats.org/officeDocument/2006/relationships/vmlDrawing" Target="../drawings/vmlDrawing20.vml"/><Relationship Id="rId6" Type="http://schemas.openxmlformats.org/officeDocument/2006/relationships/oleObject" Target="../embeddings/oleObject30.bin"/><Relationship Id="rId11" Type="http://schemas.openxmlformats.org/officeDocument/2006/relationships/image" Target="../media/image38.wmf"/><Relationship Id="rId5" Type="http://schemas.openxmlformats.org/officeDocument/2006/relationships/image" Target="../media/image4.png"/><Relationship Id="rId10" Type="http://schemas.openxmlformats.org/officeDocument/2006/relationships/oleObject" Target="../embeddings/oleObject32.bin"/><Relationship Id="rId4" Type="http://schemas.openxmlformats.org/officeDocument/2006/relationships/image" Target="../media/image3.png"/><Relationship Id="rId9" Type="http://schemas.openxmlformats.org/officeDocument/2006/relationships/image" Target="../media/image37.wmf"/></Relationships>
</file>

<file path=ppt/slides/_rels/slide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4.png"/></Relationships>
</file>

<file path=ppt/slides/_rels/slide1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2.wmf"/><Relationship Id="rId2" Type="http://schemas.openxmlformats.org/officeDocument/2006/relationships/slideLayout" Target="../slideLayouts/slideLayout6.xml"/><Relationship Id="rId1" Type="http://schemas.openxmlformats.org/officeDocument/2006/relationships/vmlDrawing" Target="../drawings/vmlDrawing21.vml"/><Relationship Id="rId6" Type="http://schemas.openxmlformats.org/officeDocument/2006/relationships/oleObject" Target="../embeddings/oleObject33.bin"/><Relationship Id="rId5" Type="http://schemas.openxmlformats.org/officeDocument/2006/relationships/image" Target="../media/image4.png"/><Relationship Id="rId4" Type="http://schemas.openxmlformats.org/officeDocument/2006/relationships/image" Target="../media/image3.png"/></Relationships>
</file>

<file path=ppt/slides/_rels/slide1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46.png"/><Relationship Id="rId4" Type="http://schemas.openxmlformats.org/officeDocument/2006/relationships/image" Target="../media/image4.png"/></Relationships>
</file>

<file path=ppt/slides/_rels/slide1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2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7.wmf"/><Relationship Id="rId2" Type="http://schemas.openxmlformats.org/officeDocument/2006/relationships/slideLayout" Target="../slideLayouts/slideLayout6.xml"/><Relationship Id="rId1" Type="http://schemas.openxmlformats.org/officeDocument/2006/relationships/vmlDrawing" Target="../drawings/vmlDrawing22.vml"/><Relationship Id="rId6" Type="http://schemas.openxmlformats.org/officeDocument/2006/relationships/oleObject" Target="../embeddings/oleObject34.bin"/><Relationship Id="rId5" Type="http://schemas.openxmlformats.org/officeDocument/2006/relationships/image" Target="../media/image4.png"/><Relationship Id="rId4" Type="http://schemas.openxmlformats.org/officeDocument/2006/relationships/image" Target="../media/image3.png"/></Relationships>
</file>

<file path=ppt/slides/_rels/slide128.xml.rels><?xml version="1.0" encoding="UTF-8" standalone="yes"?>
<Relationships xmlns="http://schemas.openxmlformats.org/package/2006/relationships"><Relationship Id="rId8" Type="http://schemas.openxmlformats.org/officeDocument/2006/relationships/oleObject" Target="../embeddings/oleObject36.bin"/><Relationship Id="rId3" Type="http://schemas.openxmlformats.org/officeDocument/2006/relationships/image" Target="../media/image2.png"/><Relationship Id="rId7" Type="http://schemas.openxmlformats.org/officeDocument/2006/relationships/image" Target="../media/image48.wmf"/><Relationship Id="rId2" Type="http://schemas.openxmlformats.org/officeDocument/2006/relationships/slideLayout" Target="../slideLayouts/slideLayout6.xml"/><Relationship Id="rId1" Type="http://schemas.openxmlformats.org/officeDocument/2006/relationships/vmlDrawing" Target="../drawings/vmlDrawing23.vml"/><Relationship Id="rId6" Type="http://schemas.openxmlformats.org/officeDocument/2006/relationships/oleObject" Target="../embeddings/oleObject35.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49.wmf"/></Relationships>
</file>

<file path=ppt/slides/_rels/slide1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2.xml.rels><?xml version="1.0" encoding="UTF-8" standalone="yes"?>
<Relationships xmlns="http://schemas.openxmlformats.org/package/2006/relationships"><Relationship Id="rId8" Type="http://schemas.openxmlformats.org/officeDocument/2006/relationships/oleObject" Target="../embeddings/oleObject38.bin"/><Relationship Id="rId3" Type="http://schemas.openxmlformats.org/officeDocument/2006/relationships/image" Target="../media/image2.png"/><Relationship Id="rId7" Type="http://schemas.openxmlformats.org/officeDocument/2006/relationships/image" Target="../media/image50.wmf"/><Relationship Id="rId2" Type="http://schemas.openxmlformats.org/officeDocument/2006/relationships/slideLayout" Target="../slideLayouts/slideLayout6.xml"/><Relationship Id="rId1" Type="http://schemas.openxmlformats.org/officeDocument/2006/relationships/vmlDrawing" Target="../drawings/vmlDrawing24.vml"/><Relationship Id="rId6" Type="http://schemas.openxmlformats.org/officeDocument/2006/relationships/oleObject" Target="../embeddings/oleObject37.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51.wmf"/></Relationships>
</file>

<file path=ppt/slides/_rels/slide143.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2.png"/><Relationship Id="rId7" Type="http://schemas.openxmlformats.org/officeDocument/2006/relationships/image" Target="../media/image52.wmf"/><Relationship Id="rId2" Type="http://schemas.openxmlformats.org/officeDocument/2006/relationships/slideLayout" Target="../slideLayouts/slideLayout6.xml"/><Relationship Id="rId1" Type="http://schemas.openxmlformats.org/officeDocument/2006/relationships/vmlDrawing" Target="../drawings/vmlDrawing25.vml"/><Relationship Id="rId6" Type="http://schemas.openxmlformats.org/officeDocument/2006/relationships/oleObject" Target="../embeddings/oleObject39.bin"/><Relationship Id="rId5" Type="http://schemas.openxmlformats.org/officeDocument/2006/relationships/image" Target="../media/image4.png"/><Relationship Id="rId4" Type="http://schemas.openxmlformats.org/officeDocument/2006/relationships/image" Target="../media/image3.png"/></Relationships>
</file>

<file path=ppt/slides/_rels/slide144.xml.rels><?xml version="1.0" encoding="UTF-8" standalone="yes"?>
<Relationships xmlns="http://schemas.openxmlformats.org/package/2006/relationships"><Relationship Id="rId8" Type="http://schemas.openxmlformats.org/officeDocument/2006/relationships/oleObject" Target="../embeddings/oleObject41.bin"/><Relationship Id="rId3" Type="http://schemas.openxmlformats.org/officeDocument/2006/relationships/image" Target="../media/image2.png"/><Relationship Id="rId7" Type="http://schemas.openxmlformats.org/officeDocument/2006/relationships/image" Target="../media/image53.wmf"/><Relationship Id="rId2" Type="http://schemas.openxmlformats.org/officeDocument/2006/relationships/slideLayout" Target="../slideLayouts/slideLayout6.xml"/><Relationship Id="rId1" Type="http://schemas.openxmlformats.org/officeDocument/2006/relationships/vmlDrawing" Target="../drawings/vmlDrawing26.vml"/><Relationship Id="rId6" Type="http://schemas.openxmlformats.org/officeDocument/2006/relationships/oleObject" Target="../embeddings/oleObject40.bin"/><Relationship Id="rId11" Type="http://schemas.openxmlformats.org/officeDocument/2006/relationships/image" Target="../media/image55.wmf"/><Relationship Id="rId5" Type="http://schemas.openxmlformats.org/officeDocument/2006/relationships/image" Target="../media/image4.png"/><Relationship Id="rId10" Type="http://schemas.openxmlformats.org/officeDocument/2006/relationships/oleObject" Target="../embeddings/oleObject42.bin"/><Relationship Id="rId4" Type="http://schemas.openxmlformats.org/officeDocument/2006/relationships/image" Target="../media/image3.png"/><Relationship Id="rId9" Type="http://schemas.openxmlformats.org/officeDocument/2006/relationships/image" Target="../media/image54.wmf"/></Relationships>
</file>

<file path=ppt/slides/_rels/slide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56.png"/><Relationship Id="rId4" Type="http://schemas.openxmlformats.org/officeDocument/2006/relationships/image" Target="../media/image4.png"/></Relationships>
</file>

<file path=ppt/slides/_rels/slide1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57.png"/><Relationship Id="rId4" Type="http://schemas.openxmlformats.org/officeDocument/2006/relationships/image" Target="../media/image4.png"/></Relationships>
</file>

<file path=ppt/slides/_rels/slide1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58.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59.png"/><Relationship Id="rId4" Type="http://schemas.openxmlformats.org/officeDocument/2006/relationships/image" Target="../media/image4.png"/></Relationships>
</file>

<file path=ppt/slides/_rels/slide15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2.png"/><Relationship Id="rId7" Type="http://schemas.openxmlformats.org/officeDocument/2006/relationships/image" Target="../media/image60.wmf"/><Relationship Id="rId2" Type="http://schemas.openxmlformats.org/officeDocument/2006/relationships/slideLayout" Target="../slideLayouts/slideLayout6.xml"/><Relationship Id="rId1" Type="http://schemas.openxmlformats.org/officeDocument/2006/relationships/vmlDrawing" Target="../drawings/vmlDrawing27.vml"/><Relationship Id="rId6" Type="http://schemas.openxmlformats.org/officeDocument/2006/relationships/oleObject" Target="../embeddings/oleObject43.bin"/><Relationship Id="rId11" Type="http://schemas.openxmlformats.org/officeDocument/2006/relationships/image" Target="../media/image65.png"/><Relationship Id="rId5" Type="http://schemas.openxmlformats.org/officeDocument/2006/relationships/image" Target="../media/image4.png"/><Relationship Id="rId10" Type="http://schemas.openxmlformats.org/officeDocument/2006/relationships/image" Target="../media/image64.png"/><Relationship Id="rId4" Type="http://schemas.openxmlformats.org/officeDocument/2006/relationships/image" Target="../media/image3.png"/><Relationship Id="rId9" Type="http://schemas.openxmlformats.org/officeDocument/2006/relationships/image" Target="../media/image63.png"/></Relationships>
</file>

<file path=ppt/slides/_rels/slide1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61.png"/><Relationship Id="rId4" Type="http://schemas.openxmlformats.org/officeDocument/2006/relationships/image" Target="../media/image4.png"/></Relationships>
</file>

<file path=ppt/slides/_rels/slide153.xml.rels><?xml version="1.0" encoding="UTF-8" standalone="yes"?>
<Relationships xmlns="http://schemas.openxmlformats.org/package/2006/relationships"><Relationship Id="rId8" Type="http://schemas.openxmlformats.org/officeDocument/2006/relationships/oleObject" Target="../embeddings/oleObject45.bin"/><Relationship Id="rId3" Type="http://schemas.openxmlformats.org/officeDocument/2006/relationships/image" Target="../media/image2.png"/><Relationship Id="rId7" Type="http://schemas.openxmlformats.org/officeDocument/2006/relationships/image" Target="../media/image51.wmf"/><Relationship Id="rId2" Type="http://schemas.openxmlformats.org/officeDocument/2006/relationships/slideLayout" Target="../slideLayouts/slideLayout6.xml"/><Relationship Id="rId1" Type="http://schemas.openxmlformats.org/officeDocument/2006/relationships/vmlDrawing" Target="../drawings/vmlDrawing28.vml"/><Relationship Id="rId6" Type="http://schemas.openxmlformats.org/officeDocument/2006/relationships/oleObject" Target="../embeddings/oleObject44.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62.wmf"/></Relationships>
</file>

<file path=ppt/slides/_rels/slide154.xml.rels><?xml version="1.0" encoding="UTF-8" standalone="yes"?>
<Relationships xmlns="http://schemas.openxmlformats.org/package/2006/relationships"><Relationship Id="rId8" Type="http://schemas.openxmlformats.org/officeDocument/2006/relationships/oleObject" Target="../embeddings/oleObject47.bin"/><Relationship Id="rId3" Type="http://schemas.openxmlformats.org/officeDocument/2006/relationships/image" Target="../media/image2.png"/><Relationship Id="rId7" Type="http://schemas.openxmlformats.org/officeDocument/2006/relationships/image" Target="../media/image63.wmf"/><Relationship Id="rId2" Type="http://schemas.openxmlformats.org/officeDocument/2006/relationships/slideLayout" Target="../slideLayouts/slideLayout6.xml"/><Relationship Id="rId1" Type="http://schemas.openxmlformats.org/officeDocument/2006/relationships/vmlDrawing" Target="../drawings/vmlDrawing29.vml"/><Relationship Id="rId6" Type="http://schemas.openxmlformats.org/officeDocument/2006/relationships/oleObject" Target="../embeddings/oleObject46.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64.wmf"/></Relationships>
</file>

<file path=ppt/slides/_rels/slide155.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2.png"/><Relationship Id="rId7" Type="http://schemas.openxmlformats.org/officeDocument/2006/relationships/image" Target="../media/image65.wmf"/><Relationship Id="rId12" Type="http://schemas.openxmlformats.org/officeDocument/2006/relationships/image" Target="../media/image67.wmf"/><Relationship Id="rId2" Type="http://schemas.openxmlformats.org/officeDocument/2006/relationships/slideLayout" Target="../slideLayouts/slideLayout6.xml"/><Relationship Id="rId1" Type="http://schemas.openxmlformats.org/officeDocument/2006/relationships/vmlDrawing" Target="../drawings/vmlDrawing30.vml"/><Relationship Id="rId6" Type="http://schemas.openxmlformats.org/officeDocument/2006/relationships/oleObject" Target="../embeddings/oleObject48.bin"/><Relationship Id="rId11" Type="http://schemas.openxmlformats.org/officeDocument/2006/relationships/oleObject" Target="../embeddings/oleObject50.bin"/><Relationship Id="rId5" Type="http://schemas.openxmlformats.org/officeDocument/2006/relationships/image" Target="../media/image4.png"/><Relationship Id="rId10" Type="http://schemas.openxmlformats.org/officeDocument/2006/relationships/image" Target="../media/image66.wmf"/><Relationship Id="rId4" Type="http://schemas.openxmlformats.org/officeDocument/2006/relationships/image" Target="../media/image3.png"/><Relationship Id="rId9" Type="http://schemas.openxmlformats.org/officeDocument/2006/relationships/oleObject" Target="../embeddings/oleObject49.bin"/></Relationships>
</file>

<file path=ppt/slides/_rels/slide156.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2.png"/><Relationship Id="rId7" Type="http://schemas.openxmlformats.org/officeDocument/2006/relationships/image" Target="../media/image68.wmf"/><Relationship Id="rId2" Type="http://schemas.openxmlformats.org/officeDocument/2006/relationships/slideLayout" Target="../slideLayouts/slideLayout6.xml"/><Relationship Id="rId1" Type="http://schemas.openxmlformats.org/officeDocument/2006/relationships/vmlDrawing" Target="../drawings/vmlDrawing31.vml"/><Relationship Id="rId6" Type="http://schemas.openxmlformats.org/officeDocument/2006/relationships/oleObject" Target="../embeddings/oleObject51.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77.png"/></Relationships>
</file>

<file path=ppt/slides/_rels/slide157.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3.png"/><Relationship Id="rId7" Type="http://schemas.openxmlformats.org/officeDocument/2006/relationships/image" Target="../media/image80.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79.png"/><Relationship Id="rId5" Type="http://schemas.openxmlformats.org/officeDocument/2006/relationships/image" Target="../media/image78.png"/><Relationship Id="rId10" Type="http://schemas.openxmlformats.org/officeDocument/2006/relationships/image" Target="../media/image83.png"/><Relationship Id="rId4" Type="http://schemas.openxmlformats.org/officeDocument/2006/relationships/image" Target="../media/image4.png"/><Relationship Id="rId9" Type="http://schemas.openxmlformats.org/officeDocument/2006/relationships/image" Target="../media/image82.png"/></Relationships>
</file>

<file path=ppt/slides/_rels/slide15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9.wmf"/><Relationship Id="rId2" Type="http://schemas.openxmlformats.org/officeDocument/2006/relationships/slideLayout" Target="../slideLayouts/slideLayout6.xml"/><Relationship Id="rId1" Type="http://schemas.openxmlformats.org/officeDocument/2006/relationships/vmlDrawing" Target="../drawings/vmlDrawing32.vml"/><Relationship Id="rId6" Type="http://schemas.openxmlformats.org/officeDocument/2006/relationships/oleObject" Target="../embeddings/oleObject52.bin"/><Relationship Id="rId5" Type="http://schemas.openxmlformats.org/officeDocument/2006/relationships/image" Target="../media/image4.png"/><Relationship Id="rId4" Type="http://schemas.openxmlformats.org/officeDocument/2006/relationships/image" Target="../media/image3.png"/></Relationships>
</file>

<file path=ppt/slides/_rels/slide15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70.wmf"/><Relationship Id="rId2" Type="http://schemas.openxmlformats.org/officeDocument/2006/relationships/slideLayout" Target="../slideLayouts/slideLayout6.xml"/><Relationship Id="rId1" Type="http://schemas.openxmlformats.org/officeDocument/2006/relationships/vmlDrawing" Target="../drawings/vmlDrawing33.vml"/><Relationship Id="rId6" Type="http://schemas.openxmlformats.org/officeDocument/2006/relationships/oleObject" Target="../embeddings/oleObject53.bin"/><Relationship Id="rId5" Type="http://schemas.openxmlformats.org/officeDocument/2006/relationships/image" Target="../media/image4.pn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4.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2.png"/><Relationship Id="rId7" Type="http://schemas.openxmlformats.org/officeDocument/2006/relationships/image" Target="../media/image71.wmf"/><Relationship Id="rId2" Type="http://schemas.openxmlformats.org/officeDocument/2006/relationships/slideLayout" Target="../slideLayouts/slideLayout6.xml"/><Relationship Id="rId1" Type="http://schemas.openxmlformats.org/officeDocument/2006/relationships/vmlDrawing" Target="../drawings/vmlDrawing34.vml"/><Relationship Id="rId6" Type="http://schemas.openxmlformats.org/officeDocument/2006/relationships/oleObject" Target="../embeddings/oleObject54.bin"/><Relationship Id="rId11" Type="http://schemas.openxmlformats.org/officeDocument/2006/relationships/image" Target="../media/image87.png"/><Relationship Id="rId5" Type="http://schemas.openxmlformats.org/officeDocument/2006/relationships/image" Target="../media/image4.png"/><Relationship Id="rId10" Type="http://schemas.openxmlformats.org/officeDocument/2006/relationships/image" Target="../media/image86.png"/><Relationship Id="rId4" Type="http://schemas.openxmlformats.org/officeDocument/2006/relationships/image" Target="../media/image3.png"/><Relationship Id="rId9" Type="http://schemas.openxmlformats.org/officeDocument/2006/relationships/image" Target="../media/image85.png"/></Relationships>
</file>

<file path=ppt/slides/_rels/slide1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88.png"/><Relationship Id="rId4" Type="http://schemas.openxmlformats.org/officeDocument/2006/relationships/image" Target="../media/image4.png"/></Relationships>
</file>

<file path=ppt/slides/_rels/slide1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4.png"/></Relationships>
</file>

<file path=ppt/slides/_rels/slide1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91.png"/><Relationship Id="rId4" Type="http://schemas.openxmlformats.org/officeDocument/2006/relationships/image" Target="../media/image4.png"/></Relationships>
</file>

<file path=ppt/slides/_rels/slide1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8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94.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4.png"/></Relationships>
</file>

<file path=ppt/slides/_rels/slide1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audio" Target="../media/audio1.wav"/><Relationship Id="rId1" Type="http://schemas.openxmlformats.org/officeDocument/2006/relationships/slideLayout" Target="../slideLayouts/slideLayout6.xml"/><Relationship Id="rId6" Type="http://schemas.openxmlformats.org/officeDocument/2006/relationships/image" Target="../media/image12.wmf"/><Relationship Id="rId5" Type="http://schemas.openxmlformats.org/officeDocument/2006/relationships/image" Target="../media/image4.png"/><Relationship Id="rId4" Type="http://schemas.openxmlformats.org/officeDocument/2006/relationships/image" Target="../media/image3.png"/></Relationships>
</file>

<file path=ppt/slides/_rels/slide1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95.png"/><Relationship Id="rId4" Type="http://schemas.openxmlformats.org/officeDocument/2006/relationships/image" Target="../media/image4.png"/></Relationships>
</file>

<file path=ppt/slides/_rels/slide1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4.png"/></Relationships>
</file>

<file path=ppt/slides/_rels/slide1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98.png"/><Relationship Id="rId4" Type="http://schemas.openxmlformats.org/officeDocument/2006/relationships/image" Target="../media/image4.png"/></Relationships>
</file>

<file path=ppt/slides/_rels/slide1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1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72.jpeg"/><Relationship Id="rId4" Type="http://schemas.openxmlformats.org/officeDocument/2006/relationships/image" Target="../media/image4.png"/></Relationships>
</file>

<file path=ppt/slides/_rels/slide2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4.xml.rels><?xml version="1.0" encoding="UTF-8" standalone="yes"?>
<Relationships xmlns="http://schemas.openxmlformats.org/package/2006/relationships"><Relationship Id="rId8" Type="http://schemas.openxmlformats.org/officeDocument/2006/relationships/oleObject" Target="../embeddings/oleObject56.bin"/><Relationship Id="rId3" Type="http://schemas.openxmlformats.org/officeDocument/2006/relationships/image" Target="../media/image2.png"/><Relationship Id="rId7" Type="http://schemas.openxmlformats.org/officeDocument/2006/relationships/image" Target="../media/image73.wmf"/><Relationship Id="rId2" Type="http://schemas.openxmlformats.org/officeDocument/2006/relationships/slideLayout" Target="../slideLayouts/slideLayout6.xml"/><Relationship Id="rId1" Type="http://schemas.openxmlformats.org/officeDocument/2006/relationships/vmlDrawing" Target="../drawings/vmlDrawing35.vml"/><Relationship Id="rId6" Type="http://schemas.openxmlformats.org/officeDocument/2006/relationships/oleObject" Target="../embeddings/oleObject55.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74.wmf"/></Relationships>
</file>

<file path=ppt/slides/_rels/slide2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99.png"/><Relationship Id="rId5" Type="http://schemas.openxmlformats.org/officeDocument/2006/relationships/image" Target="../media/image75.png"/><Relationship Id="rId4" Type="http://schemas.openxmlformats.org/officeDocument/2006/relationships/image" Target="../media/image4.png"/></Relationships>
</file>

<file path=ppt/slides/_rels/slide2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4.png"/></Relationships>
</file>

<file path=ppt/slides/_rels/slide2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102.png"/><Relationship Id="rId4" Type="http://schemas.openxmlformats.org/officeDocument/2006/relationships/image" Target="../media/image4.png"/></Relationships>
</file>

<file path=ppt/slides/_rels/slide2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103.png"/><Relationship Id="rId4" Type="http://schemas.openxmlformats.org/officeDocument/2006/relationships/image" Target="../media/image4.png"/></Relationships>
</file>

<file path=ppt/slides/_rels/slide2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23.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2.png"/><Relationship Id="rId7" Type="http://schemas.openxmlformats.org/officeDocument/2006/relationships/image" Target="../media/image75.wmf"/><Relationship Id="rId2" Type="http://schemas.openxmlformats.org/officeDocument/2006/relationships/slideLayout" Target="../slideLayouts/slideLayout6.xml"/><Relationship Id="rId1" Type="http://schemas.openxmlformats.org/officeDocument/2006/relationships/vmlDrawing" Target="../drawings/vmlDrawing36.vml"/><Relationship Id="rId6" Type="http://schemas.openxmlformats.org/officeDocument/2006/relationships/oleObject" Target="../embeddings/oleObject57.bin"/><Relationship Id="rId5" Type="http://schemas.openxmlformats.org/officeDocument/2006/relationships/image" Target="../media/image4.png"/><Relationship Id="rId10" Type="http://schemas.openxmlformats.org/officeDocument/2006/relationships/image" Target="../media/image76.wmf"/><Relationship Id="rId4" Type="http://schemas.openxmlformats.org/officeDocument/2006/relationships/image" Target="../media/image3.png"/><Relationship Id="rId9" Type="http://schemas.openxmlformats.org/officeDocument/2006/relationships/oleObject" Target="../embeddings/oleObject58.bin"/></Relationships>
</file>

<file path=ppt/slides/_rels/slide2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107.png"/><Relationship Id="rId4" Type="http://schemas.openxmlformats.org/officeDocument/2006/relationships/image" Target="../media/image4.png"/></Relationships>
</file>

<file path=ppt/slides/_rels/slide2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108.png"/><Relationship Id="rId4" Type="http://schemas.openxmlformats.org/officeDocument/2006/relationships/image" Target="../media/image4.png"/></Relationships>
</file>

<file path=ppt/slides/_rels/slide2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109.png"/><Relationship Id="rId4" Type="http://schemas.openxmlformats.org/officeDocument/2006/relationships/image" Target="../media/image4.png"/></Relationships>
</file>

<file path=ppt/slides/_rels/slide227.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2.png"/><Relationship Id="rId7" Type="http://schemas.openxmlformats.org/officeDocument/2006/relationships/image" Target="../media/image76.wmf"/><Relationship Id="rId12" Type="http://schemas.openxmlformats.org/officeDocument/2006/relationships/image" Target="../media/image110.png"/><Relationship Id="rId2" Type="http://schemas.openxmlformats.org/officeDocument/2006/relationships/slideLayout" Target="../slideLayouts/slideLayout7.xml"/><Relationship Id="rId1" Type="http://schemas.openxmlformats.org/officeDocument/2006/relationships/vmlDrawing" Target="../drawings/vmlDrawing37.vml"/><Relationship Id="rId6" Type="http://schemas.openxmlformats.org/officeDocument/2006/relationships/oleObject" Target="../embeddings/oleObject59.bin"/><Relationship Id="rId11" Type="http://schemas.openxmlformats.org/officeDocument/2006/relationships/image" Target="../media/image105.png"/><Relationship Id="rId5" Type="http://schemas.openxmlformats.org/officeDocument/2006/relationships/image" Target="../media/image4.png"/><Relationship Id="rId10" Type="http://schemas.openxmlformats.org/officeDocument/2006/relationships/image" Target="../media/image104.png"/><Relationship Id="rId4" Type="http://schemas.openxmlformats.org/officeDocument/2006/relationships/image" Target="../media/image3.png"/><Relationship Id="rId9" Type="http://schemas.openxmlformats.org/officeDocument/2006/relationships/image" Target="../media/image97.png"/></Relationships>
</file>

<file path=ppt/slides/_rels/slide2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image" Target="../media/image2.png"/><Relationship Id="rId7" Type="http://schemas.openxmlformats.org/officeDocument/2006/relationships/image" Target="../media/image5.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oleObject" Target="../embeddings/oleObject1.bin"/><Relationship Id="rId11" Type="http://schemas.openxmlformats.org/officeDocument/2006/relationships/image" Target="../media/image7.wmf"/><Relationship Id="rId5" Type="http://schemas.openxmlformats.org/officeDocument/2006/relationships/image" Target="../media/image4.png"/><Relationship Id="rId10" Type="http://schemas.openxmlformats.org/officeDocument/2006/relationships/oleObject" Target="../embeddings/oleObject3.bin"/><Relationship Id="rId4" Type="http://schemas.openxmlformats.org/officeDocument/2006/relationships/image" Target="../media/image3.png"/><Relationship Id="rId9" Type="http://schemas.openxmlformats.org/officeDocument/2006/relationships/image" Target="../media/image6.wmf"/></Relationships>
</file>

<file path=ppt/slides/_rels/slide2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050.png"/><Relationship Id="rId5" Type="http://schemas.openxmlformats.org/officeDocument/2006/relationships/image" Target="../media/image1040.png"/><Relationship Id="rId4" Type="http://schemas.openxmlformats.org/officeDocument/2006/relationships/image" Target="../media/image4.png"/></Relationships>
</file>

<file path=ppt/slides/_rels/slide2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11.png"/><Relationship Id="rId5" Type="http://schemas.openxmlformats.org/officeDocument/2006/relationships/image" Target="../media/image1100.png"/><Relationship Id="rId4" Type="http://schemas.openxmlformats.org/officeDocument/2006/relationships/image" Target="../media/image4.png"/></Relationships>
</file>

<file path=ppt/slides/_rels/slide25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77.wmf"/><Relationship Id="rId2" Type="http://schemas.openxmlformats.org/officeDocument/2006/relationships/slideLayout" Target="../slideLayouts/slideLayout2.xml"/><Relationship Id="rId1" Type="http://schemas.openxmlformats.org/officeDocument/2006/relationships/vmlDrawing" Target="../drawings/vmlDrawing38.vml"/><Relationship Id="rId6" Type="http://schemas.openxmlformats.org/officeDocument/2006/relationships/oleObject" Target="../embeddings/oleObject60.bin"/><Relationship Id="rId5" Type="http://schemas.openxmlformats.org/officeDocument/2006/relationships/image" Target="../media/image4.png"/><Relationship Id="rId4" Type="http://schemas.openxmlformats.org/officeDocument/2006/relationships/image" Target="../media/image3.png"/></Relationships>
</file>

<file path=ppt/slides/_rels/slide2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59.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4.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4.png"/></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15.png"/><Relationship Id="rId4" Type="http://schemas.openxmlformats.org/officeDocument/2006/relationships/image" Target="../media/image4.png"/></Relationships>
</file>

<file path=ppt/slides/_rels/slide2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media/image4.png"/></Relationships>
</file>

<file path=ppt/slides/_rels/slide2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17.png"/><Relationship Id="rId4" Type="http://schemas.openxmlformats.org/officeDocument/2006/relationships/image" Target="../media/image4.png"/></Relationships>
</file>

<file path=ppt/slides/_rels/slide26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20.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4.png"/></Relationships>
</file>

<file path=ppt/slides/_rels/slide2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4.png"/></Relationships>
</file>

<file path=ppt/slides/_rels/slide2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3.png"/><Relationship Id="rId4" Type="http://schemas.openxmlformats.org/officeDocument/2006/relationships/image" Target="../media/image4.png"/></Relationships>
</file>

<file path=ppt/slides/_rels/slide2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4.xml.rels><?xml version="1.0" encoding="UTF-8" standalone="yes"?>
<Relationships xmlns="http://schemas.openxmlformats.org/package/2006/relationships"><Relationship Id="rId8" Type="http://schemas.openxmlformats.org/officeDocument/2006/relationships/oleObject" Target="../embeddings/oleObject61.bin"/><Relationship Id="rId3" Type="http://schemas.openxmlformats.org/officeDocument/2006/relationships/image" Target="../media/image2.png"/><Relationship Id="rId7" Type="http://schemas.openxmlformats.org/officeDocument/2006/relationships/image" Target="../media/image126.png"/><Relationship Id="rId2" Type="http://schemas.openxmlformats.org/officeDocument/2006/relationships/slideLayout" Target="../slideLayouts/slideLayout2.xml"/><Relationship Id="rId1" Type="http://schemas.openxmlformats.org/officeDocument/2006/relationships/vmlDrawing" Target="../drawings/vmlDrawing39.vml"/><Relationship Id="rId6" Type="http://schemas.openxmlformats.org/officeDocument/2006/relationships/image" Target="../media/image12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24.wmf"/></Relationships>
</file>

<file path=ppt/slides/_rels/slide2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5.jpeg"/><Relationship Id="rId4" Type="http://schemas.openxmlformats.org/officeDocument/2006/relationships/image" Target="../media/image4.png"/></Relationships>
</file>

<file path=ppt/slides/_rels/slide2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8.png"/><Relationship Id="rId4" Type="http://schemas.openxmlformats.org/officeDocument/2006/relationships/image" Target="../media/image4.png"/></Relationships>
</file>

<file path=ppt/slides/_rels/slide2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9.png"/><Relationship Id="rId4" Type="http://schemas.openxmlformats.org/officeDocument/2006/relationships/image" Target="../media/image4.png"/></Relationships>
</file>

<file path=ppt/slides/_rels/slide2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32.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4.png"/></Relationships>
</file>

<file path=ppt/slides/_rels/slide2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6.jpg"/><Relationship Id="rId4" Type="http://schemas.openxmlformats.org/officeDocument/2006/relationships/image" Target="../media/image4.png"/></Relationships>
</file>

<file path=ppt/slides/_rels/slide2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7.jpg"/><Relationship Id="rId4" Type="http://schemas.openxmlformats.org/officeDocument/2006/relationships/image" Target="../media/image4.png"/></Relationships>
</file>

<file path=ppt/slides/_rels/slide2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28.jpeg"/><Relationship Id="rId4" Type="http://schemas.openxmlformats.org/officeDocument/2006/relationships/image" Target="../media/image4.png"/></Relationships>
</file>

<file path=ppt/slides/_rels/slide294.xml.rels><?xml version="1.0" encoding="UTF-8" standalone="yes"?>
<Relationships xmlns="http://schemas.openxmlformats.org/package/2006/relationships"><Relationship Id="rId8" Type="http://schemas.openxmlformats.org/officeDocument/2006/relationships/oleObject" Target="../embeddings/oleObject63.bin"/><Relationship Id="rId3" Type="http://schemas.openxmlformats.org/officeDocument/2006/relationships/image" Target="../media/image2.png"/><Relationship Id="rId7" Type="http://schemas.openxmlformats.org/officeDocument/2006/relationships/image" Target="../media/image129.wmf"/><Relationship Id="rId2" Type="http://schemas.openxmlformats.org/officeDocument/2006/relationships/slideLayout" Target="../slideLayouts/slideLayout2.xml"/><Relationship Id="rId1" Type="http://schemas.openxmlformats.org/officeDocument/2006/relationships/vmlDrawing" Target="../drawings/vmlDrawing40.vml"/><Relationship Id="rId6" Type="http://schemas.openxmlformats.org/officeDocument/2006/relationships/oleObject" Target="../embeddings/oleObject62.bin"/><Relationship Id="rId5" Type="http://schemas.openxmlformats.org/officeDocument/2006/relationships/image" Target="../media/image4.png"/><Relationship Id="rId10" Type="http://schemas.openxmlformats.org/officeDocument/2006/relationships/image" Target="../media/image133.png"/><Relationship Id="rId4" Type="http://schemas.openxmlformats.org/officeDocument/2006/relationships/image" Target="../media/image3.png"/><Relationship Id="rId9" Type="http://schemas.openxmlformats.org/officeDocument/2006/relationships/image" Target="../media/image130.wmf"/></Relationships>
</file>

<file path=ppt/slides/_rels/slide295.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3.png"/><Relationship Id="rId7" Type="http://schemas.openxmlformats.org/officeDocument/2006/relationships/image" Target="../media/image136.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35.png"/><Relationship Id="rId5" Type="http://schemas.openxmlformats.org/officeDocument/2006/relationships/image" Target="../media/image134.png"/><Relationship Id="rId4" Type="http://schemas.openxmlformats.org/officeDocument/2006/relationships/image" Target="../media/image4.png"/><Relationship Id="rId9" Type="http://schemas.openxmlformats.org/officeDocument/2006/relationships/image" Target="../media/image138.png"/></Relationships>
</file>

<file path=ppt/slides/_rels/slide2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31.jpeg"/><Relationship Id="rId4" Type="http://schemas.openxmlformats.org/officeDocument/2006/relationships/image" Target="../media/image4.png"/></Relationships>
</file>

<file path=ppt/slides/_rels/slide2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98.xml.rels><?xml version="1.0" encoding="UTF-8" standalone="yes"?>
<Relationships xmlns="http://schemas.openxmlformats.org/package/2006/relationships"><Relationship Id="rId8" Type="http://schemas.openxmlformats.org/officeDocument/2006/relationships/oleObject" Target="../embeddings/oleObject65.bin"/><Relationship Id="rId13" Type="http://schemas.openxmlformats.org/officeDocument/2006/relationships/image" Target="../media/image135.wmf"/><Relationship Id="rId3" Type="http://schemas.openxmlformats.org/officeDocument/2006/relationships/image" Target="../media/image2.png"/><Relationship Id="rId7" Type="http://schemas.openxmlformats.org/officeDocument/2006/relationships/image" Target="../media/image132.wmf"/><Relationship Id="rId12" Type="http://schemas.openxmlformats.org/officeDocument/2006/relationships/oleObject" Target="../embeddings/oleObject67.bin"/><Relationship Id="rId17" Type="http://schemas.openxmlformats.org/officeDocument/2006/relationships/image" Target="../media/image137.wmf"/><Relationship Id="rId2" Type="http://schemas.openxmlformats.org/officeDocument/2006/relationships/slideLayout" Target="../slideLayouts/slideLayout2.xml"/><Relationship Id="rId16" Type="http://schemas.openxmlformats.org/officeDocument/2006/relationships/oleObject" Target="../embeddings/oleObject69.bin"/><Relationship Id="rId1" Type="http://schemas.openxmlformats.org/officeDocument/2006/relationships/vmlDrawing" Target="../drawings/vmlDrawing41.vml"/><Relationship Id="rId6" Type="http://schemas.openxmlformats.org/officeDocument/2006/relationships/oleObject" Target="../embeddings/oleObject64.bin"/><Relationship Id="rId11" Type="http://schemas.openxmlformats.org/officeDocument/2006/relationships/image" Target="../media/image134.wmf"/><Relationship Id="rId5" Type="http://schemas.openxmlformats.org/officeDocument/2006/relationships/image" Target="../media/image4.png"/><Relationship Id="rId15" Type="http://schemas.openxmlformats.org/officeDocument/2006/relationships/image" Target="../media/image136.wmf"/><Relationship Id="rId10" Type="http://schemas.openxmlformats.org/officeDocument/2006/relationships/oleObject" Target="../embeddings/oleObject66.bin"/><Relationship Id="rId4" Type="http://schemas.openxmlformats.org/officeDocument/2006/relationships/image" Target="../media/image3.png"/><Relationship Id="rId9" Type="http://schemas.openxmlformats.org/officeDocument/2006/relationships/image" Target="../media/image133.wmf"/><Relationship Id="rId14" Type="http://schemas.openxmlformats.org/officeDocument/2006/relationships/oleObject" Target="../embeddings/oleObject68.bin"/></Relationships>
</file>

<file path=ppt/slides/_rels/slide299.xml.rels><?xml version="1.0" encoding="UTF-8" standalone="yes"?>
<Relationships xmlns="http://schemas.openxmlformats.org/package/2006/relationships"><Relationship Id="rId8" Type="http://schemas.openxmlformats.org/officeDocument/2006/relationships/oleObject" Target="../embeddings/oleObject71.bin"/><Relationship Id="rId13" Type="http://schemas.openxmlformats.org/officeDocument/2006/relationships/image" Target="../media/image141.wmf"/><Relationship Id="rId3" Type="http://schemas.openxmlformats.org/officeDocument/2006/relationships/image" Target="../media/image2.png"/><Relationship Id="rId7" Type="http://schemas.openxmlformats.org/officeDocument/2006/relationships/image" Target="../media/image138.wmf"/><Relationship Id="rId12" Type="http://schemas.openxmlformats.org/officeDocument/2006/relationships/oleObject" Target="../embeddings/oleObject73.bin"/><Relationship Id="rId2" Type="http://schemas.openxmlformats.org/officeDocument/2006/relationships/slideLayout" Target="../slideLayouts/slideLayout2.xml"/><Relationship Id="rId1" Type="http://schemas.openxmlformats.org/officeDocument/2006/relationships/vmlDrawing" Target="../drawings/vmlDrawing42.vml"/><Relationship Id="rId6" Type="http://schemas.openxmlformats.org/officeDocument/2006/relationships/oleObject" Target="../embeddings/oleObject70.bin"/><Relationship Id="rId11" Type="http://schemas.openxmlformats.org/officeDocument/2006/relationships/image" Target="../media/image140.wmf"/><Relationship Id="rId5" Type="http://schemas.openxmlformats.org/officeDocument/2006/relationships/image" Target="../media/image4.png"/><Relationship Id="rId15" Type="http://schemas.openxmlformats.org/officeDocument/2006/relationships/image" Target="../media/image142.wmf"/><Relationship Id="rId10" Type="http://schemas.openxmlformats.org/officeDocument/2006/relationships/oleObject" Target="../embeddings/oleObject72.bin"/><Relationship Id="rId4" Type="http://schemas.openxmlformats.org/officeDocument/2006/relationships/image" Target="../media/image3.png"/><Relationship Id="rId9" Type="http://schemas.openxmlformats.org/officeDocument/2006/relationships/image" Target="../media/image139.wmf"/><Relationship Id="rId14" Type="http://schemas.openxmlformats.org/officeDocument/2006/relationships/oleObject" Target="../embeddings/oleObject74.bin"/></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51.png"/><Relationship Id="rId4" Type="http://schemas.openxmlformats.org/officeDocument/2006/relationships/image" Target="../media/image4.png"/></Relationships>
</file>

<file path=ppt/slides/_rels/slide301.xml.rels><?xml version="1.0" encoding="UTF-8" standalone="yes"?>
<Relationships xmlns="http://schemas.openxmlformats.org/package/2006/relationships"><Relationship Id="rId8" Type="http://schemas.openxmlformats.org/officeDocument/2006/relationships/oleObject" Target="../embeddings/oleObject76.bin"/><Relationship Id="rId3" Type="http://schemas.openxmlformats.org/officeDocument/2006/relationships/image" Target="../media/image2.png"/><Relationship Id="rId7" Type="http://schemas.openxmlformats.org/officeDocument/2006/relationships/image" Target="../media/image143.wmf"/><Relationship Id="rId2" Type="http://schemas.openxmlformats.org/officeDocument/2006/relationships/slideLayout" Target="../slideLayouts/slideLayout2.xml"/><Relationship Id="rId1" Type="http://schemas.openxmlformats.org/officeDocument/2006/relationships/vmlDrawing" Target="../drawings/vmlDrawing43.vml"/><Relationship Id="rId6" Type="http://schemas.openxmlformats.org/officeDocument/2006/relationships/oleObject" Target="../embeddings/oleObject75.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44.wmf"/></Relationships>
</file>

<file path=ppt/slides/_rels/slide302.xml.rels><?xml version="1.0" encoding="UTF-8" standalone="yes"?>
<Relationships xmlns="http://schemas.openxmlformats.org/package/2006/relationships"><Relationship Id="rId8" Type="http://schemas.openxmlformats.org/officeDocument/2006/relationships/oleObject" Target="../embeddings/oleObject78.bin"/><Relationship Id="rId3" Type="http://schemas.openxmlformats.org/officeDocument/2006/relationships/image" Target="../media/image2.png"/><Relationship Id="rId7" Type="http://schemas.openxmlformats.org/officeDocument/2006/relationships/image" Target="../media/image145.wmf"/><Relationship Id="rId2" Type="http://schemas.openxmlformats.org/officeDocument/2006/relationships/slideLayout" Target="../slideLayouts/slideLayout2.xml"/><Relationship Id="rId1" Type="http://schemas.openxmlformats.org/officeDocument/2006/relationships/vmlDrawing" Target="../drawings/vmlDrawing44.vml"/><Relationship Id="rId6" Type="http://schemas.openxmlformats.org/officeDocument/2006/relationships/oleObject" Target="../embeddings/oleObject77.bin"/><Relationship Id="rId11" Type="http://schemas.openxmlformats.org/officeDocument/2006/relationships/oleObject" Target="../embeddings/oleObject80.bin"/><Relationship Id="rId5" Type="http://schemas.openxmlformats.org/officeDocument/2006/relationships/image" Target="../media/image4.png"/><Relationship Id="rId10" Type="http://schemas.openxmlformats.org/officeDocument/2006/relationships/oleObject" Target="../embeddings/oleObject79.bin"/><Relationship Id="rId4" Type="http://schemas.openxmlformats.org/officeDocument/2006/relationships/image" Target="../media/image3.png"/><Relationship Id="rId9" Type="http://schemas.openxmlformats.org/officeDocument/2006/relationships/image" Target="../media/image146.wmf"/></Relationships>
</file>

<file path=ppt/slides/_rels/slide30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47.wmf"/><Relationship Id="rId2" Type="http://schemas.openxmlformats.org/officeDocument/2006/relationships/slideLayout" Target="../slideLayouts/slideLayout2.xml"/><Relationship Id="rId1" Type="http://schemas.openxmlformats.org/officeDocument/2006/relationships/vmlDrawing" Target="../drawings/vmlDrawing45.vml"/><Relationship Id="rId6" Type="http://schemas.openxmlformats.org/officeDocument/2006/relationships/oleObject" Target="../embeddings/oleObject81.bin"/><Relationship Id="rId5" Type="http://schemas.openxmlformats.org/officeDocument/2006/relationships/image" Target="../media/image4.png"/><Relationship Id="rId4" Type="http://schemas.openxmlformats.org/officeDocument/2006/relationships/image" Target="../media/image3.png"/></Relationships>
</file>

<file path=ppt/slides/_rels/slide304.xml.rels><?xml version="1.0" encoding="UTF-8" standalone="yes"?>
<Relationships xmlns="http://schemas.openxmlformats.org/package/2006/relationships"><Relationship Id="rId8" Type="http://schemas.openxmlformats.org/officeDocument/2006/relationships/oleObject" Target="../embeddings/oleObject83.bin"/><Relationship Id="rId3" Type="http://schemas.openxmlformats.org/officeDocument/2006/relationships/image" Target="../media/image2.png"/><Relationship Id="rId7" Type="http://schemas.openxmlformats.org/officeDocument/2006/relationships/image" Target="../media/image148.wmf"/><Relationship Id="rId2" Type="http://schemas.openxmlformats.org/officeDocument/2006/relationships/slideLayout" Target="../slideLayouts/slideLayout2.xml"/><Relationship Id="rId1" Type="http://schemas.openxmlformats.org/officeDocument/2006/relationships/vmlDrawing" Target="../drawings/vmlDrawing46.vml"/><Relationship Id="rId6" Type="http://schemas.openxmlformats.org/officeDocument/2006/relationships/oleObject" Target="../embeddings/oleObject82.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49.wmf"/></Relationships>
</file>

<file path=ppt/slides/_rels/slide3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60.png"/><Relationship Id="rId5" Type="http://schemas.openxmlformats.org/officeDocument/2006/relationships/image" Target="../media/image159.png"/><Relationship Id="rId4" Type="http://schemas.openxmlformats.org/officeDocument/2006/relationships/image" Target="../media/image4.png"/></Relationships>
</file>

<file path=ppt/slides/_rels/slide306.xml.rels><?xml version="1.0" encoding="UTF-8" standalone="yes"?>
<Relationships xmlns="http://schemas.openxmlformats.org/package/2006/relationships"><Relationship Id="rId8" Type="http://schemas.openxmlformats.org/officeDocument/2006/relationships/image" Target="../media/image150.wmf"/><Relationship Id="rId3" Type="http://schemas.openxmlformats.org/officeDocument/2006/relationships/image" Target="../media/image2.png"/><Relationship Id="rId7" Type="http://schemas.openxmlformats.org/officeDocument/2006/relationships/oleObject" Target="../embeddings/oleObject84.bin"/><Relationship Id="rId2" Type="http://schemas.openxmlformats.org/officeDocument/2006/relationships/slideLayout" Target="../slideLayouts/slideLayout2.xml"/><Relationship Id="rId1" Type="http://schemas.openxmlformats.org/officeDocument/2006/relationships/vmlDrawing" Target="../drawings/vmlDrawing47.vml"/><Relationship Id="rId6" Type="http://schemas.openxmlformats.org/officeDocument/2006/relationships/image" Target="../media/image163.png"/><Relationship Id="rId5" Type="http://schemas.openxmlformats.org/officeDocument/2006/relationships/image" Target="../media/image4.png"/><Relationship Id="rId10" Type="http://schemas.openxmlformats.org/officeDocument/2006/relationships/image" Target="../media/image151.wmf"/><Relationship Id="rId4" Type="http://schemas.openxmlformats.org/officeDocument/2006/relationships/image" Target="../media/image3.png"/><Relationship Id="rId9" Type="http://schemas.openxmlformats.org/officeDocument/2006/relationships/oleObject" Target="../embeddings/oleObject85.bin"/></Relationships>
</file>

<file path=ppt/slides/_rels/slide307.xml.rels><?xml version="1.0" encoding="UTF-8" standalone="yes"?>
<Relationships xmlns="http://schemas.openxmlformats.org/package/2006/relationships"><Relationship Id="rId8" Type="http://schemas.openxmlformats.org/officeDocument/2006/relationships/oleObject" Target="../embeddings/oleObject87.bin"/><Relationship Id="rId3" Type="http://schemas.openxmlformats.org/officeDocument/2006/relationships/image" Target="../media/image2.png"/><Relationship Id="rId7" Type="http://schemas.openxmlformats.org/officeDocument/2006/relationships/image" Target="../media/image152.wmf"/><Relationship Id="rId2" Type="http://schemas.openxmlformats.org/officeDocument/2006/relationships/slideLayout" Target="../slideLayouts/slideLayout2.xml"/><Relationship Id="rId1" Type="http://schemas.openxmlformats.org/officeDocument/2006/relationships/vmlDrawing" Target="../drawings/vmlDrawing48.vml"/><Relationship Id="rId6" Type="http://schemas.openxmlformats.org/officeDocument/2006/relationships/oleObject" Target="../embeddings/oleObject86.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53.wmf"/></Relationships>
</file>

<file path=ppt/slides/_rels/slide3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54.png"/><Relationship Id="rId4" Type="http://schemas.openxmlformats.org/officeDocument/2006/relationships/image" Target="../media/image4.png"/></Relationships>
</file>

<file path=ppt/slides/_rels/slide309.xml.rels><?xml version="1.0" encoding="UTF-8" standalone="yes"?>
<Relationships xmlns="http://schemas.openxmlformats.org/package/2006/relationships"><Relationship Id="rId8" Type="http://schemas.openxmlformats.org/officeDocument/2006/relationships/oleObject" Target="../embeddings/oleObject89.bin"/><Relationship Id="rId3" Type="http://schemas.openxmlformats.org/officeDocument/2006/relationships/image" Target="../media/image2.png"/><Relationship Id="rId7" Type="http://schemas.openxmlformats.org/officeDocument/2006/relationships/image" Target="../media/image154.wmf"/><Relationship Id="rId2" Type="http://schemas.openxmlformats.org/officeDocument/2006/relationships/slideLayout" Target="../slideLayouts/slideLayout2.xml"/><Relationship Id="rId1" Type="http://schemas.openxmlformats.org/officeDocument/2006/relationships/vmlDrawing" Target="../drawings/vmlDrawing49.vml"/><Relationship Id="rId6" Type="http://schemas.openxmlformats.org/officeDocument/2006/relationships/oleObject" Target="../embeddings/oleObject88.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55.wmf"/></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0.xml.rels><?xml version="1.0" encoding="UTF-8" standalone="yes"?>
<Relationships xmlns="http://schemas.openxmlformats.org/package/2006/relationships"><Relationship Id="rId8" Type="http://schemas.openxmlformats.org/officeDocument/2006/relationships/oleObject" Target="../embeddings/oleObject91.bin"/><Relationship Id="rId3" Type="http://schemas.openxmlformats.org/officeDocument/2006/relationships/image" Target="../media/image2.png"/><Relationship Id="rId7" Type="http://schemas.openxmlformats.org/officeDocument/2006/relationships/image" Target="../media/image156.wmf"/><Relationship Id="rId2" Type="http://schemas.openxmlformats.org/officeDocument/2006/relationships/slideLayout" Target="../slideLayouts/slideLayout2.xml"/><Relationship Id="rId1" Type="http://schemas.openxmlformats.org/officeDocument/2006/relationships/vmlDrawing" Target="../drawings/vmlDrawing50.vml"/><Relationship Id="rId6" Type="http://schemas.openxmlformats.org/officeDocument/2006/relationships/oleObject" Target="../embeddings/oleObject90.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57.wmf"/></Relationships>
</file>

<file path=ppt/slides/_rels/slide311.xml.rels><?xml version="1.0" encoding="UTF-8" standalone="yes"?>
<Relationships xmlns="http://schemas.openxmlformats.org/package/2006/relationships"><Relationship Id="rId8" Type="http://schemas.openxmlformats.org/officeDocument/2006/relationships/oleObject" Target="../embeddings/oleObject93.bin"/><Relationship Id="rId3" Type="http://schemas.openxmlformats.org/officeDocument/2006/relationships/image" Target="../media/image2.png"/><Relationship Id="rId7" Type="http://schemas.openxmlformats.org/officeDocument/2006/relationships/image" Target="../media/image158.wmf"/><Relationship Id="rId2" Type="http://schemas.openxmlformats.org/officeDocument/2006/relationships/slideLayout" Target="../slideLayouts/slideLayout2.xml"/><Relationship Id="rId1" Type="http://schemas.openxmlformats.org/officeDocument/2006/relationships/vmlDrawing" Target="../drawings/vmlDrawing51.vml"/><Relationship Id="rId6" Type="http://schemas.openxmlformats.org/officeDocument/2006/relationships/oleObject" Target="../embeddings/oleObject92.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59.wmf"/></Relationships>
</file>

<file path=ppt/slides/_rels/slide3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61.png"/><Relationship Id="rId4" Type="http://schemas.openxmlformats.org/officeDocument/2006/relationships/image" Target="../media/image4.png"/></Relationships>
</file>

<file path=ppt/slides/_rels/slide3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62.png"/><Relationship Id="rId4" Type="http://schemas.openxmlformats.org/officeDocument/2006/relationships/image" Target="../media/image4.png"/></Relationships>
</file>

<file path=ppt/slides/_rels/slide3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23.xml.rels><?xml version="1.0" encoding="UTF-8" standalone="yes"?>
<Relationships xmlns="http://schemas.openxmlformats.org/package/2006/relationships"><Relationship Id="rId8" Type="http://schemas.openxmlformats.org/officeDocument/2006/relationships/oleObject" Target="../embeddings/oleObject95.bin"/><Relationship Id="rId3" Type="http://schemas.openxmlformats.org/officeDocument/2006/relationships/image" Target="../media/image2.png"/><Relationship Id="rId7" Type="http://schemas.openxmlformats.org/officeDocument/2006/relationships/image" Target="../media/image163.wmf"/><Relationship Id="rId2" Type="http://schemas.openxmlformats.org/officeDocument/2006/relationships/slideLayout" Target="../slideLayouts/slideLayout2.xml"/><Relationship Id="rId1" Type="http://schemas.openxmlformats.org/officeDocument/2006/relationships/vmlDrawing" Target="../drawings/vmlDrawing52.vml"/><Relationship Id="rId6" Type="http://schemas.openxmlformats.org/officeDocument/2006/relationships/oleObject" Target="../embeddings/oleObject94.bin"/><Relationship Id="rId11" Type="http://schemas.openxmlformats.org/officeDocument/2006/relationships/image" Target="../media/image165.wmf"/><Relationship Id="rId5" Type="http://schemas.openxmlformats.org/officeDocument/2006/relationships/image" Target="../media/image4.png"/><Relationship Id="rId10" Type="http://schemas.openxmlformats.org/officeDocument/2006/relationships/oleObject" Target="../embeddings/oleObject96.bin"/><Relationship Id="rId4" Type="http://schemas.openxmlformats.org/officeDocument/2006/relationships/image" Target="../media/image3.png"/><Relationship Id="rId9" Type="http://schemas.openxmlformats.org/officeDocument/2006/relationships/image" Target="../media/image164.wmf"/></Relationships>
</file>

<file path=ppt/slides/_rels/slide3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66.png"/><Relationship Id="rId4" Type="http://schemas.openxmlformats.org/officeDocument/2006/relationships/image" Target="../media/image4.png"/></Relationships>
</file>

<file path=ppt/slides/_rels/slide3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68.png"/><Relationship Id="rId5" Type="http://schemas.openxmlformats.org/officeDocument/2006/relationships/image" Target="../media/image167.png"/><Relationship Id="rId4" Type="http://schemas.openxmlformats.org/officeDocument/2006/relationships/image" Target="../media/image4.png"/></Relationships>
</file>

<file path=ppt/slides/_rels/slide3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69.png"/><Relationship Id="rId4" Type="http://schemas.openxmlformats.org/officeDocument/2006/relationships/image" Target="../media/image4.png"/></Relationships>
</file>

<file path=ppt/slides/_rels/slide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70.png"/><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71.png"/><Relationship Id="rId4" Type="http://schemas.openxmlformats.org/officeDocument/2006/relationships/image" Target="../media/image4.png"/></Relationships>
</file>

<file path=ppt/slides/_rels/slide3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0.xml.rels><?xml version="1.0" encoding="UTF-8" standalone="yes"?>
<Relationships xmlns="http://schemas.openxmlformats.org/package/2006/relationships"><Relationship Id="rId8" Type="http://schemas.openxmlformats.org/officeDocument/2006/relationships/image" Target="../media/image175.png"/><Relationship Id="rId3" Type="http://schemas.openxmlformats.org/officeDocument/2006/relationships/image" Target="../media/image3.png"/><Relationship Id="rId7" Type="http://schemas.openxmlformats.org/officeDocument/2006/relationships/image" Target="../media/image174.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73.png"/><Relationship Id="rId5" Type="http://schemas.openxmlformats.org/officeDocument/2006/relationships/image" Target="../media/image172.png"/><Relationship Id="rId4" Type="http://schemas.openxmlformats.org/officeDocument/2006/relationships/image" Target="../media/image4.png"/><Relationship Id="rId9" Type="http://schemas.openxmlformats.org/officeDocument/2006/relationships/image" Target="../media/image176.png"/></Relationships>
</file>

<file path=ppt/slides/_rels/slide3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77.wmf"/><Relationship Id="rId2" Type="http://schemas.openxmlformats.org/officeDocument/2006/relationships/slideLayout" Target="../slideLayouts/slideLayout2.xml"/><Relationship Id="rId1" Type="http://schemas.openxmlformats.org/officeDocument/2006/relationships/vmlDrawing" Target="../drawings/vmlDrawing53.vml"/><Relationship Id="rId6" Type="http://schemas.openxmlformats.org/officeDocument/2006/relationships/oleObject" Target="../embeddings/oleObject97.bin"/><Relationship Id="rId5" Type="http://schemas.openxmlformats.org/officeDocument/2006/relationships/image" Target="../media/image4.png"/><Relationship Id="rId4" Type="http://schemas.openxmlformats.org/officeDocument/2006/relationships/image" Target="../media/image3.png"/></Relationships>
</file>

<file path=ppt/slides/_rels/slide3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78.wmf"/><Relationship Id="rId2" Type="http://schemas.openxmlformats.org/officeDocument/2006/relationships/slideLayout" Target="../slideLayouts/slideLayout2.xml"/><Relationship Id="rId1" Type="http://schemas.openxmlformats.org/officeDocument/2006/relationships/vmlDrawing" Target="../drawings/vmlDrawing54.vml"/><Relationship Id="rId6" Type="http://schemas.openxmlformats.org/officeDocument/2006/relationships/oleObject" Target="../embeddings/oleObject98.bin"/><Relationship Id="rId5" Type="http://schemas.openxmlformats.org/officeDocument/2006/relationships/image" Target="../media/image4.png"/><Relationship Id="rId4" Type="http://schemas.openxmlformats.org/officeDocument/2006/relationships/image" Target="../media/image3.png"/></Relationships>
</file>

<file path=ppt/slides/_rels/slide3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79.png"/><Relationship Id="rId4" Type="http://schemas.openxmlformats.org/officeDocument/2006/relationships/image" Target="../media/image4.png"/></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8.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4.bin"/><Relationship Id="rId5" Type="http://schemas.openxmlformats.org/officeDocument/2006/relationships/image" Target="../media/image4.png"/><Relationship Id="rId4" Type="http://schemas.openxmlformats.org/officeDocument/2006/relationships/image" Target="../media/image3.png"/></Relationships>
</file>

<file path=ppt/slides/_rels/slide3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61.xml.rels><?xml version="1.0" encoding="UTF-8" standalone="yes"?>
<Relationships xmlns="http://schemas.openxmlformats.org/package/2006/relationships"><Relationship Id="rId8" Type="http://schemas.openxmlformats.org/officeDocument/2006/relationships/oleObject" Target="../embeddings/oleObject100.bin"/><Relationship Id="rId3" Type="http://schemas.openxmlformats.org/officeDocument/2006/relationships/image" Target="../media/image2.png"/><Relationship Id="rId7" Type="http://schemas.openxmlformats.org/officeDocument/2006/relationships/image" Target="../media/image179.wmf"/><Relationship Id="rId2" Type="http://schemas.openxmlformats.org/officeDocument/2006/relationships/slideLayout" Target="../slideLayouts/slideLayout2.xml"/><Relationship Id="rId1" Type="http://schemas.openxmlformats.org/officeDocument/2006/relationships/vmlDrawing" Target="../drawings/vmlDrawing55.vml"/><Relationship Id="rId6" Type="http://schemas.openxmlformats.org/officeDocument/2006/relationships/oleObject" Target="../embeddings/oleObject99.bin"/><Relationship Id="rId11" Type="http://schemas.openxmlformats.org/officeDocument/2006/relationships/image" Target="../media/image181.wmf"/><Relationship Id="rId5" Type="http://schemas.openxmlformats.org/officeDocument/2006/relationships/image" Target="../media/image4.png"/><Relationship Id="rId10" Type="http://schemas.openxmlformats.org/officeDocument/2006/relationships/oleObject" Target="../embeddings/oleObject101.bin"/><Relationship Id="rId4" Type="http://schemas.openxmlformats.org/officeDocument/2006/relationships/image" Target="../media/image3.png"/><Relationship Id="rId9" Type="http://schemas.openxmlformats.org/officeDocument/2006/relationships/image" Target="../media/image180.wmf"/></Relationships>
</file>

<file path=ppt/slides/_rels/slide362.xml.rels><?xml version="1.0" encoding="UTF-8" standalone="yes"?>
<Relationships xmlns="http://schemas.openxmlformats.org/package/2006/relationships"><Relationship Id="rId8" Type="http://schemas.openxmlformats.org/officeDocument/2006/relationships/oleObject" Target="../embeddings/oleObject103.bin"/><Relationship Id="rId3" Type="http://schemas.openxmlformats.org/officeDocument/2006/relationships/image" Target="../media/image2.png"/><Relationship Id="rId7" Type="http://schemas.openxmlformats.org/officeDocument/2006/relationships/image" Target="../media/image182.wmf"/><Relationship Id="rId2" Type="http://schemas.openxmlformats.org/officeDocument/2006/relationships/slideLayout" Target="../slideLayouts/slideLayout2.xml"/><Relationship Id="rId1" Type="http://schemas.openxmlformats.org/officeDocument/2006/relationships/vmlDrawing" Target="../drawings/vmlDrawing56.vml"/><Relationship Id="rId6" Type="http://schemas.openxmlformats.org/officeDocument/2006/relationships/oleObject" Target="../embeddings/oleObject102.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83.wmf"/></Relationships>
</file>

<file path=ppt/slides/_rels/slide363.xml.rels><?xml version="1.0" encoding="UTF-8" standalone="yes"?>
<Relationships xmlns="http://schemas.openxmlformats.org/package/2006/relationships"><Relationship Id="rId8" Type="http://schemas.openxmlformats.org/officeDocument/2006/relationships/oleObject" Target="../embeddings/oleObject105.bin"/><Relationship Id="rId3" Type="http://schemas.openxmlformats.org/officeDocument/2006/relationships/image" Target="../media/image2.png"/><Relationship Id="rId7" Type="http://schemas.openxmlformats.org/officeDocument/2006/relationships/image" Target="../media/image184.wmf"/><Relationship Id="rId2" Type="http://schemas.openxmlformats.org/officeDocument/2006/relationships/slideLayout" Target="../slideLayouts/slideLayout2.xml"/><Relationship Id="rId1" Type="http://schemas.openxmlformats.org/officeDocument/2006/relationships/vmlDrawing" Target="../drawings/vmlDrawing57.vml"/><Relationship Id="rId6" Type="http://schemas.openxmlformats.org/officeDocument/2006/relationships/oleObject" Target="../embeddings/oleObject104.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85.wmf"/></Relationships>
</file>

<file path=ppt/slides/_rels/slide3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6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86.wmf"/><Relationship Id="rId2" Type="http://schemas.openxmlformats.org/officeDocument/2006/relationships/slideLayout" Target="../slideLayouts/slideLayout2.xml"/><Relationship Id="rId1" Type="http://schemas.openxmlformats.org/officeDocument/2006/relationships/vmlDrawing" Target="../drawings/vmlDrawing58.vml"/><Relationship Id="rId6" Type="http://schemas.openxmlformats.org/officeDocument/2006/relationships/oleObject" Target="../embeddings/oleObject106.bin"/><Relationship Id="rId5" Type="http://schemas.openxmlformats.org/officeDocument/2006/relationships/image" Target="../media/image4.png"/><Relationship Id="rId4" Type="http://schemas.openxmlformats.org/officeDocument/2006/relationships/image" Target="../media/image3.png"/></Relationships>
</file>

<file path=ppt/slides/_rels/slide3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chart" Target="../charts/chart1.xml"/><Relationship Id="rId4" Type="http://schemas.openxmlformats.org/officeDocument/2006/relationships/image" Target="../media/image4.png"/></Relationships>
</file>

<file path=ppt/slides/_rels/slide3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79.xml.rels><?xml version="1.0" encoding="UTF-8" standalone="yes"?>
<Relationships xmlns="http://schemas.openxmlformats.org/package/2006/relationships"><Relationship Id="rId8" Type="http://schemas.openxmlformats.org/officeDocument/2006/relationships/image" Target="../media/image190.png"/><Relationship Id="rId3" Type="http://schemas.openxmlformats.org/officeDocument/2006/relationships/image" Target="../media/image3.png"/><Relationship Id="rId7" Type="http://schemas.openxmlformats.org/officeDocument/2006/relationships/image" Target="../media/image189.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88.png"/><Relationship Id="rId5" Type="http://schemas.openxmlformats.org/officeDocument/2006/relationships/image" Target="../media/image187.png"/><Relationship Id="rId4" Type="http://schemas.openxmlformats.org/officeDocument/2006/relationships/image" Target="../media/image4.png"/></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chart" Target="../charts/chart2.xml"/><Relationship Id="rId4" Type="http://schemas.openxmlformats.org/officeDocument/2006/relationships/image" Target="../media/image4.png"/></Relationships>
</file>

<file path=ppt/slides/_rels/slide3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880.png"/><Relationship Id="rId5" Type="http://schemas.openxmlformats.org/officeDocument/2006/relationships/image" Target="../media/image1870.png"/><Relationship Id="rId4" Type="http://schemas.openxmlformats.org/officeDocument/2006/relationships/image" Target="../media/image4.png"/></Relationships>
</file>

<file path=ppt/slides/_rels/slide3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3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890.png"/><Relationship Id="rId4" Type="http://schemas.openxmlformats.org/officeDocument/2006/relationships/image" Target="../media/image4.png"/></Relationships>
</file>

<file path=ppt/slides/_rels/slide3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900.png"/><Relationship Id="rId4" Type="http://schemas.openxmlformats.org/officeDocument/2006/relationships/image" Target="../media/image4.png"/></Relationships>
</file>

<file path=ppt/slides/_rels/slide3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3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6" Type="http://schemas.openxmlformats.org/officeDocument/2006/relationships/image" Target="../media/image192.png"/><Relationship Id="rId5" Type="http://schemas.openxmlformats.org/officeDocument/2006/relationships/image" Target="../media/image191.png"/><Relationship Id="rId4" Type="http://schemas.openxmlformats.org/officeDocument/2006/relationships/image" Target="../media/image4.png"/></Relationships>
</file>

<file path=ppt/slides/_rels/slide4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91.png"/><Relationship Id="rId4" Type="http://schemas.openxmlformats.org/officeDocument/2006/relationships/image" Target="../media/image4.png"/></Relationships>
</file>

<file path=ppt/slides/_rels/slide4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93.png"/><Relationship Id="rId4" Type="http://schemas.openxmlformats.org/officeDocument/2006/relationships/image" Target="../media/image4.png"/></Relationships>
</file>

<file path=ppt/slides/_rels/slide4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4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5" Type="http://schemas.openxmlformats.org/officeDocument/2006/relationships/image" Target="../media/image194.png"/><Relationship Id="rId4" Type="http://schemas.openxmlformats.org/officeDocument/2006/relationships/image" Target="../media/image4.png"/></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chart" Target="../charts/chart3.xml"/><Relationship Id="rId4" Type="http://schemas.openxmlformats.org/officeDocument/2006/relationships/image" Target="../media/image4.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9.wmf"/><Relationship Id="rId2" Type="http://schemas.openxmlformats.org/officeDocument/2006/relationships/slideLayout" Target="../slideLayouts/slideLayout6.xml"/><Relationship Id="rId1" Type="http://schemas.openxmlformats.org/officeDocument/2006/relationships/vmlDrawing" Target="../drawings/vmlDrawing3.vml"/><Relationship Id="rId6" Type="http://schemas.openxmlformats.org/officeDocument/2006/relationships/oleObject" Target="../embeddings/oleObject5.bin"/><Relationship Id="rId5" Type="http://schemas.openxmlformats.org/officeDocument/2006/relationships/image" Target="../media/image4.png"/><Relationship Id="rId4" Type="http://schemas.openxmlformats.org/officeDocument/2006/relationships/image" Target="../media/image3.png"/></Relationships>
</file>

<file path=ppt/slides/_rels/slide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chart" Target="../charts/chart4.xml"/><Relationship Id="rId4" Type="http://schemas.openxmlformats.org/officeDocument/2006/relationships/image" Target="../media/image4.png"/></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0.wmf"/><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oleObject" Target="../embeddings/oleObject6.bin"/><Relationship Id="rId5" Type="http://schemas.openxmlformats.org/officeDocument/2006/relationships/image" Target="../media/image4.png"/><Relationship Id="rId4" Type="http://schemas.openxmlformats.org/officeDocument/2006/relationships/image" Target="../media/image3.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chart" Target="../charts/chart5.xml"/><Relationship Id="rId4" Type="http://schemas.openxmlformats.org/officeDocument/2006/relationships/image" Target="../media/image4.png"/></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6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1.wmf"/><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oleObject" Target="../embeddings/oleObject7.bin"/><Relationship Id="rId5" Type="http://schemas.openxmlformats.org/officeDocument/2006/relationships/image" Target="../media/image4.png"/><Relationship Id="rId4" Type="http://schemas.openxmlformats.org/officeDocument/2006/relationships/image" Target="../media/image3.png"/></Relationships>
</file>

<file path=ppt/slides/_rels/slide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12.wmf"/><Relationship Id="rId5" Type="http://schemas.openxmlformats.org/officeDocument/2006/relationships/image" Target="../media/image4.png"/><Relationship Id="rId4" Type="http://schemas.openxmlformats.org/officeDocument/2006/relationships/image" Target="../media/image3.png"/></Relationships>
</file>

<file path=ppt/slides/_rels/slide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2.xml.rels><?xml version="1.0" encoding="UTF-8" standalone="yes"?>
<Relationships xmlns="http://schemas.openxmlformats.org/package/2006/relationships"><Relationship Id="rId8" Type="http://schemas.openxmlformats.org/officeDocument/2006/relationships/image" Target="../media/image13.wmf"/><Relationship Id="rId3" Type="http://schemas.openxmlformats.org/officeDocument/2006/relationships/image" Target="../media/image2.png"/><Relationship Id="rId7" Type="http://schemas.openxmlformats.org/officeDocument/2006/relationships/oleObject" Target="../embeddings/oleObject8.bin"/><Relationship Id="rId2" Type="http://schemas.openxmlformats.org/officeDocument/2006/relationships/slideLayout" Target="../slideLayouts/slideLayout6.xml"/><Relationship Id="rId1" Type="http://schemas.openxmlformats.org/officeDocument/2006/relationships/vmlDrawing" Target="../drawings/vmlDrawing6.vml"/><Relationship Id="rId6" Type="http://schemas.openxmlformats.org/officeDocument/2006/relationships/image" Target="../media/image15.png"/><Relationship Id="rId5" Type="http://schemas.openxmlformats.org/officeDocument/2006/relationships/image" Target="../media/image4.png"/><Relationship Id="rId10" Type="http://schemas.openxmlformats.org/officeDocument/2006/relationships/image" Target="../media/image14.wmf"/><Relationship Id="rId4" Type="http://schemas.openxmlformats.org/officeDocument/2006/relationships/image" Target="../media/image3.png"/><Relationship Id="rId9" Type="http://schemas.openxmlformats.org/officeDocument/2006/relationships/oleObject" Target="../embeddings/oleObject9.bin"/></Relationships>
</file>

<file path=ppt/slides/_rels/slide7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5.wmf"/><Relationship Id="rId2" Type="http://schemas.openxmlformats.org/officeDocument/2006/relationships/slideLayout" Target="../slideLayouts/slideLayout6.xml"/><Relationship Id="rId1" Type="http://schemas.openxmlformats.org/officeDocument/2006/relationships/vmlDrawing" Target="../drawings/vmlDrawing7.vml"/><Relationship Id="rId6" Type="http://schemas.openxmlformats.org/officeDocument/2006/relationships/oleObject" Target="../embeddings/oleObject10.bin"/><Relationship Id="rId5" Type="http://schemas.openxmlformats.org/officeDocument/2006/relationships/image" Target="../media/image4.png"/><Relationship Id="rId4" Type="http://schemas.openxmlformats.org/officeDocument/2006/relationships/image" Target="../media/image3.png"/></Relationships>
</file>

<file path=ppt/slides/_rels/slide74.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image" Target="../media/image2.png"/><Relationship Id="rId7" Type="http://schemas.openxmlformats.org/officeDocument/2006/relationships/image" Target="../media/image16.wmf"/><Relationship Id="rId2" Type="http://schemas.openxmlformats.org/officeDocument/2006/relationships/slideLayout" Target="../slideLayouts/slideLayout6.xml"/><Relationship Id="rId1" Type="http://schemas.openxmlformats.org/officeDocument/2006/relationships/vmlDrawing" Target="../drawings/vmlDrawing8.vml"/><Relationship Id="rId6" Type="http://schemas.openxmlformats.org/officeDocument/2006/relationships/oleObject" Target="../embeddings/oleObject11.bin"/><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7.wmf"/></Relationships>
</file>

<file path=ppt/slides/_rels/slide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18.wmf"/><Relationship Id="rId2" Type="http://schemas.openxmlformats.org/officeDocument/2006/relationships/slideLayout" Target="../slideLayouts/slideLayout6.xml"/><Relationship Id="rId1" Type="http://schemas.openxmlformats.org/officeDocument/2006/relationships/vmlDrawing" Target="../drawings/vmlDrawing9.vml"/><Relationship Id="rId6" Type="http://schemas.openxmlformats.org/officeDocument/2006/relationships/oleObject" Target="../embeddings/oleObject13.bin"/><Relationship Id="rId5" Type="http://schemas.openxmlformats.org/officeDocument/2006/relationships/image" Target="../media/image4.png"/><Relationship Id="rId4" Type="http://schemas.openxmlformats.org/officeDocument/2006/relationships/image" Target="../media/image3.png"/></Relationships>
</file>

<file path=ppt/slides/_rels/slide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79.xml.rels><?xml version="1.0" encoding="UTF-8" standalone="yes"?>
<Relationships xmlns="http://schemas.openxmlformats.org/package/2006/relationships"><Relationship Id="rId8" Type="http://schemas.openxmlformats.org/officeDocument/2006/relationships/image" Target="../media/image19.wmf"/><Relationship Id="rId3" Type="http://schemas.openxmlformats.org/officeDocument/2006/relationships/image" Target="../media/image2.png"/><Relationship Id="rId7" Type="http://schemas.openxmlformats.org/officeDocument/2006/relationships/oleObject" Target="../embeddings/oleObject14.bin"/><Relationship Id="rId2" Type="http://schemas.openxmlformats.org/officeDocument/2006/relationships/slideLayout" Target="../slideLayouts/slideLayout6.xml"/><Relationship Id="rId1" Type="http://schemas.openxmlformats.org/officeDocument/2006/relationships/vmlDrawing" Target="../drawings/vmlDrawing10.vml"/><Relationship Id="rId6" Type="http://schemas.openxmlformats.org/officeDocument/2006/relationships/image" Target="../media/image21.png"/><Relationship Id="rId5" Type="http://schemas.openxmlformats.org/officeDocument/2006/relationships/image" Target="../media/image4.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0.wmf"/><Relationship Id="rId2" Type="http://schemas.openxmlformats.org/officeDocument/2006/relationships/slideLayout" Target="../slideLayouts/slideLayout6.xml"/><Relationship Id="rId1" Type="http://schemas.openxmlformats.org/officeDocument/2006/relationships/vmlDrawing" Target="../drawings/vmlDrawing11.vml"/><Relationship Id="rId6" Type="http://schemas.openxmlformats.org/officeDocument/2006/relationships/oleObject" Target="../embeddings/oleObject15.bin"/><Relationship Id="rId5" Type="http://schemas.openxmlformats.org/officeDocument/2006/relationships/image" Target="../media/image4.png"/><Relationship Id="rId4" Type="http://schemas.openxmlformats.org/officeDocument/2006/relationships/image" Target="../media/image3.png"/></Relationships>
</file>

<file path=ppt/slides/_rels/slide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1.wmf"/><Relationship Id="rId2" Type="http://schemas.openxmlformats.org/officeDocument/2006/relationships/slideLayout" Target="../slideLayouts/slideLayout6.xml"/><Relationship Id="rId1" Type="http://schemas.openxmlformats.org/officeDocument/2006/relationships/vmlDrawing" Target="../drawings/vmlDrawing12.vml"/><Relationship Id="rId6" Type="http://schemas.openxmlformats.org/officeDocument/2006/relationships/oleObject" Target="../embeddings/oleObject16.bin"/><Relationship Id="rId5" Type="http://schemas.openxmlformats.org/officeDocument/2006/relationships/image" Target="../media/image4.png"/><Relationship Id="rId4" Type="http://schemas.openxmlformats.org/officeDocument/2006/relationships/image" Target="../media/image3.png"/></Relationships>
</file>

<file path=ppt/slides/_rels/slide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4" Type="http://schemas.openxmlformats.org/officeDocument/2006/relationships/image" Target="../media/image4.png"/></Relationships>
</file>

<file path=ppt/slides/_rels/slide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4.png"/></Relationships>
</file>

<file path=ppt/slides/_rels/slide94.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2.png"/><Relationship Id="rId7" Type="http://schemas.openxmlformats.org/officeDocument/2006/relationships/image" Target="../media/image22.wmf"/><Relationship Id="rId2" Type="http://schemas.openxmlformats.org/officeDocument/2006/relationships/slideLayout" Target="../slideLayouts/slideLayout6.xml"/><Relationship Id="rId1" Type="http://schemas.openxmlformats.org/officeDocument/2006/relationships/vmlDrawing" Target="../drawings/vmlDrawing13.vml"/><Relationship Id="rId6" Type="http://schemas.openxmlformats.org/officeDocument/2006/relationships/oleObject" Target="../embeddings/oleObject17.bin"/><Relationship Id="rId11" Type="http://schemas.openxmlformats.org/officeDocument/2006/relationships/image" Target="../media/image24.wmf"/><Relationship Id="rId5" Type="http://schemas.openxmlformats.org/officeDocument/2006/relationships/image" Target="../media/image4.png"/><Relationship Id="rId10" Type="http://schemas.openxmlformats.org/officeDocument/2006/relationships/oleObject" Target="../embeddings/oleObject19.bin"/><Relationship Id="rId4" Type="http://schemas.openxmlformats.org/officeDocument/2006/relationships/image" Target="../media/image3.png"/><Relationship Id="rId9" Type="http://schemas.openxmlformats.org/officeDocument/2006/relationships/image" Target="../media/image23.wmf"/></Relationships>
</file>

<file path=ppt/slides/_rels/slide95.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png"/><Relationship Id="rId7" Type="http://schemas.openxmlformats.org/officeDocument/2006/relationships/image" Target="../media/image25.wmf"/><Relationship Id="rId2" Type="http://schemas.openxmlformats.org/officeDocument/2006/relationships/slideLayout" Target="../slideLayouts/slideLayout6.xml"/><Relationship Id="rId1" Type="http://schemas.openxmlformats.org/officeDocument/2006/relationships/vmlDrawing" Target="../drawings/vmlDrawing14.vml"/><Relationship Id="rId6" Type="http://schemas.openxmlformats.org/officeDocument/2006/relationships/oleObject" Target="../embeddings/oleObject20.bin"/><Relationship Id="rId5" Type="http://schemas.openxmlformats.org/officeDocument/2006/relationships/image" Target="../media/image4.png"/><Relationship Id="rId4" Type="http://schemas.openxmlformats.org/officeDocument/2006/relationships/image" Target="../media/image3.png"/></Relationships>
</file>

<file path=ppt/slides/_rels/slide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6.xml"/><Relationship Id="rId5" Type="http://schemas.openxmlformats.org/officeDocument/2006/relationships/image" Target="../media/image27.png"/><Relationship Id="rId4" Type="http://schemas.openxmlformats.org/officeDocument/2006/relationships/image" Target="../media/image4.png"/></Relationships>
</file>

<file path=ppt/slides/_rels/slide97.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png"/><Relationship Id="rId7" Type="http://schemas.openxmlformats.org/officeDocument/2006/relationships/image" Target="../media/image29.png"/><Relationship Id="rId2" Type="http://schemas.openxmlformats.org/officeDocument/2006/relationships/notesSlide" Target="../notesSlides/notesSlide1.xml"/><Relationship Id="rId1" Type="http://schemas.openxmlformats.org/officeDocument/2006/relationships/slideLayout" Target="../slideLayouts/slideLayout6.xml"/><Relationship Id="rId6" Type="http://schemas.openxmlformats.org/officeDocument/2006/relationships/image" Target="../media/image28.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31.png"/></Relationships>
</file>

<file path=ppt/slides/_rels/slide9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png"/><Relationship Id="rId7"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slideLayout" Target="../slideLayouts/slideLayout6.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4.png"/><Relationship Id="rId9" Type="http://schemas.openxmlformats.org/officeDocument/2006/relationships/image" Target="../media/image36.png"/></Relationships>
</file>

<file path=ppt/slides/_rels/slide9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8.wmf"/><Relationship Id="rId2" Type="http://schemas.openxmlformats.org/officeDocument/2006/relationships/slideLayout" Target="../slideLayouts/slideLayout6.xml"/><Relationship Id="rId1" Type="http://schemas.openxmlformats.org/officeDocument/2006/relationships/vmlDrawing" Target="../drawings/vmlDrawing15.vml"/><Relationship Id="rId6" Type="http://schemas.openxmlformats.org/officeDocument/2006/relationships/oleObject" Target="../embeddings/oleObject21.bin"/><Relationship Id="rId5" Type="http://schemas.openxmlformats.org/officeDocument/2006/relationships/image" Target="../media/image4.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图片 10" descr="李一丹.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6143625"/>
            <a:ext cx="9144000"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53" name="组合 7"/>
          <p:cNvGrpSpPr>
            <a:grpSpLocks/>
          </p:cNvGrpSpPr>
          <p:nvPr/>
        </p:nvGrpSpPr>
        <p:grpSpPr bwMode="auto">
          <a:xfrm>
            <a:off x="115820" y="187736"/>
            <a:ext cx="2439956" cy="792993"/>
            <a:chOff x="107950" y="46038"/>
            <a:chExt cx="2439809" cy="793445"/>
          </a:xfrm>
        </p:grpSpPr>
        <p:pic>
          <p:nvPicPr>
            <p:cNvPr id="205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46038"/>
              <a:ext cx="642938"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9" name="TextBox 1"/>
            <p:cNvSpPr txBox="1">
              <a:spLocks noChangeArrowheads="1"/>
            </p:cNvSpPr>
            <p:nvPr/>
          </p:nvSpPr>
          <p:spPr bwMode="auto">
            <a:xfrm>
              <a:off x="743976" y="469940"/>
              <a:ext cx="1803783" cy="369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a:t>
              </a:r>
              <a:r>
                <a:rPr lang="en-US" altLang="zh-CN" dirty="0" smtClean="0">
                  <a:ea typeface="方正粗雅宋_GBK" pitchFamily="2" charset="-122"/>
                </a:rPr>
                <a:t>University</a:t>
              </a:r>
              <a:endParaRPr lang="zh-CN" altLang="en-US" dirty="0">
                <a:ea typeface="方正粗雅宋_GBK" pitchFamily="2" charset="-122"/>
              </a:endParaRPr>
            </a:p>
          </p:txBody>
        </p:sp>
      </p:grpSp>
      <p:sp>
        <p:nvSpPr>
          <p:cNvPr id="2054" name="TextBox 11"/>
          <p:cNvSpPr txBox="1">
            <a:spLocks noChangeArrowheads="1"/>
          </p:cNvSpPr>
          <p:nvPr/>
        </p:nvSpPr>
        <p:spPr bwMode="auto">
          <a:xfrm>
            <a:off x="3339073" y="5251073"/>
            <a:ext cx="4240213" cy="892552"/>
          </a:xfrm>
          <a:prstGeom prst="rect">
            <a:avLst/>
          </a:prstGeom>
          <a:noFill/>
          <a:ln w="9525">
            <a:noFill/>
            <a:miter lim="800000"/>
            <a:headEnd/>
            <a:tailEnd/>
          </a:ln>
        </p:spPr>
        <p:txBody>
          <a:bodyPr>
            <a:spAutoFit/>
          </a:bodyPr>
          <a:lstStyle/>
          <a:p>
            <a:pPr algn="ctr" eaLnBrk="1" latinLnBrk="1" hangingPunct="1">
              <a:defRPr/>
            </a:pPr>
            <a:r>
              <a:rPr lang="zh-CN" altLang="en-US" sz="2800" b="1" dirty="0" smtClean="0">
                <a:ea typeface="方正粗雅宋_GBK" pitchFamily="2" charset="-122"/>
              </a:rPr>
              <a:t>管理与经济学部  </a:t>
            </a:r>
            <a:endParaRPr lang="en-US" altLang="zh-CN" sz="1050" dirty="0">
              <a:ea typeface="方正粗雅宋_GBK" pitchFamily="2" charset="-122"/>
            </a:endParaRPr>
          </a:p>
          <a:p>
            <a:pPr algn="ctr" eaLnBrk="1" latinLnBrk="1" hangingPunct="1">
              <a:defRPr/>
            </a:pPr>
            <a:r>
              <a:rPr lang="en-US" altLang="zh-CN" sz="2400" dirty="0">
                <a:ea typeface="方正粗雅宋_GBK" pitchFamily="2" charset="-122"/>
              </a:rPr>
              <a:t>   </a:t>
            </a:r>
            <a:r>
              <a:rPr lang="zh-CN" altLang="en-US" sz="2400" dirty="0">
                <a:ea typeface="方正粗雅宋_GBK" pitchFamily="2" charset="-122"/>
              </a:rPr>
              <a:t>    </a:t>
            </a:r>
            <a:r>
              <a:rPr lang="en-US" altLang="zh-CN" sz="2400" dirty="0" smtClean="0">
                <a:ea typeface="方正粗雅宋_GBK" pitchFamily="2" charset="-122"/>
              </a:rPr>
              <a:t>2019</a:t>
            </a:r>
            <a:r>
              <a:rPr lang="zh-CN" altLang="en-US" sz="2400" dirty="0" smtClean="0">
                <a:ea typeface="方正粗雅宋_GBK" pitchFamily="2" charset="-122"/>
              </a:rPr>
              <a:t>年</a:t>
            </a:r>
            <a:r>
              <a:rPr lang="en-US" altLang="zh-CN" sz="2400" dirty="0" smtClean="0">
                <a:ea typeface="方正粗雅宋_GBK" pitchFamily="2" charset="-122"/>
              </a:rPr>
              <a:t>3</a:t>
            </a:r>
            <a:r>
              <a:rPr lang="zh-CN" altLang="en-US" sz="2400" dirty="0" smtClean="0">
                <a:ea typeface="方正粗雅宋_GBK" pitchFamily="2" charset="-122"/>
              </a:rPr>
              <a:t>月</a:t>
            </a:r>
            <a:endParaRPr lang="zh-CN" altLang="en-US" dirty="0">
              <a:solidFill>
                <a:schemeClr val="bg1">
                  <a:lumMod val="65000"/>
                </a:schemeClr>
              </a:solidFill>
              <a:latin typeface="微软雅黑" panose="020B0503020204020204" pitchFamily="34" charset="-122"/>
              <a:ea typeface="微软雅黑" panose="020B0503020204020204" pitchFamily="34" charset="-122"/>
            </a:endParaRPr>
          </a:p>
        </p:txBody>
      </p:sp>
      <p:sp>
        <p:nvSpPr>
          <p:cNvPr id="3079" name="TextBox 1"/>
          <p:cNvSpPr txBox="1">
            <a:spLocks noChangeArrowheads="1"/>
          </p:cNvSpPr>
          <p:nvPr/>
        </p:nvSpPr>
        <p:spPr bwMode="auto">
          <a:xfrm>
            <a:off x="2388924" y="2767480"/>
            <a:ext cx="6444208" cy="646331"/>
          </a:xfrm>
          <a:prstGeom prst="rect">
            <a:avLst/>
          </a:prstGeom>
          <a:noFill/>
          <a:ln w="9525">
            <a:noFill/>
            <a:miter lim="800000"/>
            <a:headEnd/>
            <a:tailEnd/>
          </a:ln>
        </p:spPr>
        <p:txBody>
          <a:bodyPr wrap="square">
            <a:spAutoFit/>
          </a:bodyPr>
          <a:lstStyle/>
          <a:p>
            <a:pPr eaLnBrk="1" hangingPunct="1">
              <a:defRPr/>
            </a:pPr>
            <a:r>
              <a:rPr lang="zh-CN" altLang="en-US" sz="3600" b="1" dirty="0" smtClean="0">
                <a:solidFill>
                  <a:schemeClr val="tx2">
                    <a:lumMod val="50000"/>
                  </a:schemeClr>
                </a:solidFill>
                <a:latin typeface="黑体" pitchFamily="49" charset="-122"/>
                <a:ea typeface="黑体" pitchFamily="49" charset="-122"/>
              </a:rPr>
              <a:t>经济</a:t>
            </a:r>
            <a:r>
              <a:rPr lang="zh-CN" altLang="en-US" sz="3600" b="1" dirty="0">
                <a:solidFill>
                  <a:schemeClr val="tx2">
                    <a:lumMod val="50000"/>
                  </a:schemeClr>
                </a:solidFill>
                <a:latin typeface="黑体" pitchFamily="49" charset="-122"/>
                <a:ea typeface="黑体" pitchFamily="49" charset="-122"/>
              </a:rPr>
              <a:t>理论与</a:t>
            </a:r>
            <a:r>
              <a:rPr lang="zh-CN" altLang="en-US" sz="3600" b="1" dirty="0" smtClean="0">
                <a:solidFill>
                  <a:schemeClr val="tx2">
                    <a:lumMod val="50000"/>
                  </a:schemeClr>
                </a:solidFill>
                <a:latin typeface="黑体" pitchFamily="49" charset="-122"/>
                <a:ea typeface="黑体" pitchFamily="49" charset="-122"/>
              </a:rPr>
              <a:t>经济分析</a:t>
            </a:r>
            <a:endParaRPr lang="zh-CN" altLang="en-US" sz="4400" b="1" dirty="0">
              <a:latin typeface="微软雅黑" pitchFamily="34" charset="-122"/>
              <a:ea typeface="微软雅黑" pitchFamily="34" charset="-122"/>
            </a:endParaRPr>
          </a:p>
        </p:txBody>
      </p:sp>
      <p:grpSp>
        <p:nvGrpSpPr>
          <p:cNvPr id="14" name="组合 7"/>
          <p:cNvGrpSpPr>
            <a:grpSpLocks/>
          </p:cNvGrpSpPr>
          <p:nvPr/>
        </p:nvGrpSpPr>
        <p:grpSpPr bwMode="auto">
          <a:xfrm>
            <a:off x="79040" y="116632"/>
            <a:ext cx="9064960" cy="981075"/>
            <a:chOff x="-18956" y="0"/>
            <a:chExt cx="9144000" cy="981173"/>
          </a:xfrm>
        </p:grpSpPr>
        <p:sp>
          <p:nvSpPr>
            <p:cNvPr id="1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pic>
          <p:nvPicPr>
            <p:cNvPr id="19"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62095" y="237159"/>
              <a:ext cx="1106689" cy="300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矩形 2"/>
          <p:cNvSpPr/>
          <p:nvPr/>
        </p:nvSpPr>
        <p:spPr>
          <a:xfrm>
            <a:off x="166884" y="1273670"/>
            <a:ext cx="4512774" cy="523220"/>
          </a:xfrm>
          <a:prstGeom prst="rect">
            <a:avLst/>
          </a:prstGeom>
        </p:spPr>
        <p:txBody>
          <a:bodyPr wrap="none">
            <a:spAutoFit/>
          </a:bodyPr>
          <a:lstStyle/>
          <a:p>
            <a:pPr eaLnBrk="1" hangingPunct="1">
              <a:defRPr/>
            </a:pPr>
            <a:r>
              <a:rPr lang="zh-CN" altLang="en-US" sz="2800" b="1" dirty="0">
                <a:solidFill>
                  <a:schemeClr val="tx2">
                    <a:lumMod val="50000"/>
                  </a:schemeClr>
                </a:solidFill>
                <a:latin typeface="黑体" pitchFamily="49" charset="-122"/>
                <a:ea typeface="黑体" pitchFamily="49" charset="-122"/>
              </a:rPr>
              <a:t>天津大学研究生公共选修课</a:t>
            </a:r>
            <a:endParaRPr lang="en-US" altLang="zh-CN" sz="2800" b="1" dirty="0">
              <a:solidFill>
                <a:schemeClr val="tx2">
                  <a:lumMod val="50000"/>
                </a:schemeClr>
              </a:solidFill>
              <a:latin typeface="黑体" pitchFamily="49" charset="-122"/>
              <a:ea typeface="黑体" pitchFamily="49" charset="-122"/>
            </a:endParaRPr>
          </a:p>
        </p:txBody>
      </p:sp>
      <p:sp>
        <p:nvSpPr>
          <p:cNvPr id="2" name="文本框 1"/>
          <p:cNvSpPr txBox="1"/>
          <p:nvPr/>
        </p:nvSpPr>
        <p:spPr>
          <a:xfrm>
            <a:off x="3419872" y="3922736"/>
            <a:ext cx="4078617" cy="1200329"/>
          </a:xfrm>
          <a:prstGeom prst="rect">
            <a:avLst/>
          </a:prstGeom>
          <a:noFill/>
        </p:spPr>
        <p:txBody>
          <a:bodyPr wrap="none" rtlCol="0">
            <a:spAutoFit/>
          </a:bodyPr>
          <a:lstStyle/>
          <a:p>
            <a:r>
              <a:rPr lang="zh-CN" altLang="en-US" sz="2400" dirty="0" smtClean="0"/>
              <a:t>曹桂全 副教授</a:t>
            </a:r>
            <a:endParaRPr lang="en-US" altLang="zh-CN" sz="2400" dirty="0" smtClean="0"/>
          </a:p>
          <a:p>
            <a:r>
              <a:rPr lang="en-US" altLang="zh-CN" sz="2400" dirty="0" err="1" smtClean="0"/>
              <a:t>Wechat</a:t>
            </a:r>
            <a:r>
              <a:rPr lang="en-US" altLang="zh-CN" sz="2400" dirty="0" smtClean="0"/>
              <a:t> &amp; Phone:13502183811</a:t>
            </a:r>
          </a:p>
          <a:p>
            <a:r>
              <a:rPr lang="en-US" altLang="zh-CN" sz="2400" dirty="0" smtClean="0"/>
              <a:t>E-mail:caoguiquan@163.com</a:t>
            </a:r>
            <a:endParaRPr lang="zh-CN" altLang="en-US" sz="24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3"/>
          <p:cNvSpPr txBox="1">
            <a:spLocks noChangeArrowheads="1"/>
          </p:cNvSpPr>
          <p:nvPr/>
        </p:nvSpPr>
        <p:spPr bwMode="auto">
          <a:xfrm>
            <a:off x="479425" y="1748374"/>
            <a:ext cx="814705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r>
              <a:rPr lang="zh-CN" altLang="en-US" sz="2400" smtClean="0"/>
              <a:t>经济学上的成本，是指机会成本（</a:t>
            </a:r>
            <a:r>
              <a:rPr lang="en-US" altLang="zh-CN" sz="2400" smtClean="0"/>
              <a:t>Opportunity cost</a:t>
            </a:r>
            <a:r>
              <a:rPr lang="zh-CN" altLang="en-US" sz="2400" smtClean="0"/>
              <a:t>）。</a:t>
            </a:r>
            <a:endParaRPr lang="en-US" altLang="zh-CN" sz="2400" smtClean="0"/>
          </a:p>
          <a:p>
            <a:pPr eaLnBrk="1" hangingPunct="1"/>
            <a:r>
              <a:rPr lang="zh-CN" altLang="en-US" sz="2400" b="1" smtClean="0"/>
              <a:t>机会成本</a:t>
            </a:r>
            <a:r>
              <a:rPr lang="zh-CN" altLang="en-US" sz="2400" smtClean="0"/>
              <a:t>，指经济主体进行资源配置决策时，所放弃的其他可能收益。（</a:t>
            </a:r>
            <a:r>
              <a:rPr lang="en-US" altLang="zh-CN" sz="2400" smtClean="0"/>
              <a:t>Opportunity cost refers the revenue what you have gave up when you take an action.</a:t>
            </a:r>
            <a:r>
              <a:rPr lang="zh-CN" altLang="en-US" sz="2400" smtClean="0"/>
              <a:t>）</a:t>
            </a:r>
          </a:p>
          <a:p>
            <a:pPr eaLnBrk="1" hangingPunct="1"/>
            <a:r>
              <a:rPr lang="zh-CN" altLang="en-US" sz="2400" smtClean="0"/>
              <a:t>机会成本和企业会计中使用的</a:t>
            </a:r>
            <a:r>
              <a:rPr lang="zh-CN" altLang="en-US" sz="2400" b="1" smtClean="0"/>
              <a:t>会计成本</a:t>
            </a:r>
            <a:r>
              <a:rPr lang="zh-CN" altLang="en-US" sz="2400" smtClean="0"/>
              <a:t>（ </a:t>
            </a:r>
            <a:r>
              <a:rPr lang="en-US" altLang="zh-CN" sz="2400" smtClean="0"/>
              <a:t>accounting cost</a:t>
            </a:r>
            <a:r>
              <a:rPr lang="zh-CN" altLang="en-US" sz="2400" smtClean="0"/>
              <a:t>）不同。会计成本是能够通过各种交易发生并能够记录的、各种实际发生的成本，是</a:t>
            </a:r>
            <a:r>
              <a:rPr lang="zh-CN" altLang="en-US" sz="2400" b="1" smtClean="0"/>
              <a:t>显性成本</a:t>
            </a:r>
            <a:r>
              <a:rPr lang="zh-CN" altLang="en-US" sz="2400" smtClean="0"/>
              <a:t>；除了显性成本之外，机会成本还包括隐性成本，隐性成本是指实际发生但没有支付的成本。</a:t>
            </a:r>
          </a:p>
          <a:p>
            <a:pPr eaLnBrk="1" hangingPunct="1"/>
            <a:r>
              <a:rPr lang="zh-CN" altLang="en-US" sz="2400" smtClean="0"/>
              <a:t>机会成本</a:t>
            </a:r>
            <a:r>
              <a:rPr lang="en-US" altLang="zh-CN" sz="2400" smtClean="0"/>
              <a:t>=</a:t>
            </a:r>
            <a:r>
              <a:rPr lang="zh-CN" altLang="en-US" sz="2400" smtClean="0"/>
              <a:t>会计成本（显性成本）</a:t>
            </a:r>
            <a:r>
              <a:rPr lang="en-US" altLang="zh-CN" sz="2400" smtClean="0"/>
              <a:t>+</a:t>
            </a:r>
            <a:r>
              <a:rPr lang="zh-CN" altLang="en-US" sz="2400" smtClean="0"/>
              <a:t>隐性成本</a:t>
            </a:r>
          </a:p>
        </p:txBody>
      </p:sp>
      <p:sp>
        <p:nvSpPr>
          <p:cNvPr id="10" name="矩形 1"/>
          <p:cNvSpPr>
            <a:spLocks noChangeArrowheads="1"/>
          </p:cNvSpPr>
          <p:nvPr/>
        </p:nvSpPr>
        <p:spPr bwMode="auto">
          <a:xfrm>
            <a:off x="395288" y="1082823"/>
            <a:ext cx="403668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600" dirty="0" smtClean="0"/>
              <a:t>1.2.2 </a:t>
            </a:r>
            <a:r>
              <a:rPr lang="zh-CN" altLang="en-US" sz="2600" b="1" dirty="0"/>
              <a:t>资源配置与机会成本</a:t>
            </a:r>
            <a:endParaRPr lang="zh-CN" altLang="en-US" sz="2600" dirty="0"/>
          </a:p>
        </p:txBody>
      </p:sp>
    </p:spTree>
    <p:extLst>
      <p:ext uri="{BB962C8B-B14F-4D97-AF65-F5344CB8AC3E}">
        <p14:creationId xmlns:p14="http://schemas.microsoft.com/office/powerpoint/2010/main" val="86924516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336248" y="1067483"/>
            <a:ext cx="3570208" cy="461665"/>
          </a:xfrm>
          <a:prstGeom prst="rect">
            <a:avLst/>
          </a:prstGeom>
          <a:noFill/>
        </p:spPr>
        <p:txBody>
          <a:bodyPr wrap="none" rtlCol="0">
            <a:spAutoFit/>
          </a:bodyPr>
          <a:lstStyle/>
          <a:p>
            <a:r>
              <a:rPr lang="zh-CN" altLang="en-US" sz="2400" dirty="0" smtClean="0"/>
              <a:t>附录：一种消费品的情形</a:t>
            </a:r>
            <a:endParaRPr lang="zh-CN" altLang="en-US" sz="2400" dirty="0"/>
          </a:p>
        </p:txBody>
      </p:sp>
      <mc:AlternateContent xmlns:mc="http://schemas.openxmlformats.org/markup-compatibility/2006" xmlns:a14="http://schemas.microsoft.com/office/drawing/2010/main">
        <mc:Choice Requires="a14">
          <p:sp>
            <p:nvSpPr>
              <p:cNvPr id="2" name="文本框 1"/>
              <p:cNvSpPr txBox="1"/>
              <p:nvPr/>
            </p:nvSpPr>
            <p:spPr>
              <a:xfrm>
                <a:off x="336249" y="1658292"/>
                <a:ext cx="8340208" cy="1200329"/>
              </a:xfrm>
              <a:prstGeom prst="rect">
                <a:avLst/>
              </a:prstGeom>
              <a:noFill/>
            </p:spPr>
            <p:txBody>
              <a:bodyPr wrap="square" rtlCol="0">
                <a:spAutoFit/>
              </a:bodyPr>
              <a:lstStyle/>
              <a:p>
                <a:r>
                  <a:rPr lang="zh-CN" altLang="en-US" sz="2400" dirty="0" smtClean="0"/>
                  <a:t>假定消费品</a:t>
                </a:r>
                <a:r>
                  <a:rPr lang="en-US" altLang="zh-CN" sz="2400" dirty="0" smtClean="0"/>
                  <a:t>X</a:t>
                </a:r>
                <a:r>
                  <a:rPr lang="zh-CN" altLang="en-US" sz="2400" dirty="0" smtClean="0"/>
                  <a:t>，价格为</a:t>
                </a:r>
                <a:r>
                  <a:rPr lang="en-US" altLang="zh-CN" sz="2400" dirty="0" smtClean="0"/>
                  <a:t>P</a:t>
                </a:r>
                <a:r>
                  <a:rPr lang="en-US" altLang="zh-CN" sz="2400" baseline="-25000" dirty="0" smtClean="0"/>
                  <a:t>X</a:t>
                </a:r>
                <a:r>
                  <a:rPr lang="zh-CN" altLang="en-US" sz="2400" dirty="0" smtClean="0"/>
                  <a:t>，效用函数</a:t>
                </a:r>
                <a:r>
                  <a:rPr lang="en-US" altLang="zh-CN" sz="2400" dirty="0" smtClean="0"/>
                  <a:t>U</a:t>
                </a:r>
                <a:r>
                  <a:rPr lang="zh-CN" altLang="en-US" sz="2400" dirty="0" smtClean="0"/>
                  <a:t>（</a:t>
                </a:r>
                <a:r>
                  <a:rPr lang="en-US" altLang="zh-CN" sz="2400" dirty="0" smtClean="0"/>
                  <a:t>X</a:t>
                </a:r>
                <a:r>
                  <a:rPr lang="zh-CN" altLang="en-US" sz="2400" dirty="0" smtClean="0"/>
                  <a:t>）。如果消费者没有预算约束，假定单位货币</a:t>
                </a:r>
                <a:r>
                  <a:rPr lang="zh-CN" altLang="en-US" sz="2400" dirty="0"/>
                  <a:t>的</a:t>
                </a:r>
                <a:r>
                  <a:rPr lang="zh-CN" altLang="en-US" sz="2400" dirty="0" smtClean="0"/>
                  <a:t>效用为</a:t>
                </a:r>
                <a14:m>
                  <m:oMath xmlns:m="http://schemas.openxmlformats.org/officeDocument/2006/math">
                    <m:r>
                      <a:rPr lang="zh-CN" altLang="en-US" sz="2400" i="1" dirty="0">
                        <a:latin typeface="Cambria Math" panose="02040503050406030204" pitchFamily="18" charset="0"/>
                      </a:rPr>
                      <m:t>𝛼</m:t>
                    </m:r>
                  </m:oMath>
                </a14:m>
                <a:r>
                  <a:rPr lang="zh-CN" altLang="en-US" sz="2400" dirty="0" smtClean="0"/>
                  <a:t>，那么，按照等边际原理，持有</a:t>
                </a:r>
                <a:r>
                  <a:rPr lang="en-US" altLang="zh-CN" sz="2400" dirty="0" smtClean="0"/>
                  <a:t>1</a:t>
                </a:r>
                <a:r>
                  <a:rPr lang="zh-CN" altLang="en-US" sz="2400" dirty="0" smtClean="0"/>
                  <a:t>元钱货币的效用应当与购买消费品的效用相等：</a:t>
                </a:r>
                <a:endParaRPr lang="zh-CN" altLang="en-US" sz="2400" dirty="0"/>
              </a:p>
            </p:txBody>
          </p:sp>
        </mc:Choice>
        <mc:Fallback xmlns="">
          <p:sp>
            <p:nvSpPr>
              <p:cNvPr id="2" name="文本框 1"/>
              <p:cNvSpPr txBox="1">
                <a:spLocks noRot="1" noChangeAspect="1" noMove="1" noResize="1" noEditPoints="1" noAdjustHandles="1" noChangeArrowheads="1" noChangeShapeType="1" noTextEdit="1"/>
              </p:cNvSpPr>
              <p:nvPr/>
            </p:nvSpPr>
            <p:spPr>
              <a:xfrm>
                <a:off x="336249" y="1658292"/>
                <a:ext cx="8340208" cy="1200329"/>
              </a:xfrm>
              <a:prstGeom prst="rect">
                <a:avLst/>
              </a:prstGeom>
              <a:blipFill rotWithShape="0">
                <a:blip r:embed="rId6"/>
                <a:stretch>
                  <a:fillRect l="-1096" t="-6091" r="-658" b="-1116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3" name="文本框 12"/>
              <p:cNvSpPr txBox="1"/>
              <p:nvPr/>
            </p:nvSpPr>
            <p:spPr>
              <a:xfrm>
                <a:off x="1064479" y="3028981"/>
                <a:ext cx="3672694" cy="65505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den>
                      </m:f>
                      <m:r>
                        <a:rPr lang="en-US" altLang="zh-CN" sz="2000" i="1">
                          <a:latin typeface="Cambria Math" panose="02040503050406030204" pitchFamily="18" charset="0"/>
                        </a:rPr>
                        <m:t>=</m:t>
                      </m:r>
                      <m:r>
                        <a:rPr lang="zh-CN" altLang="en-US" sz="2000" i="1" smtClean="0">
                          <a:latin typeface="Cambria Math" panose="02040503050406030204" pitchFamily="18" charset="0"/>
                        </a:rPr>
                        <m:t>𝛼</m:t>
                      </m:r>
                    </m:oMath>
                  </m:oMathPara>
                </a14:m>
                <a:endParaRPr lang="zh-CN" altLang="en-US" sz="2000" dirty="0"/>
              </a:p>
            </p:txBody>
          </p:sp>
        </mc:Choice>
        <mc:Fallback xmlns="">
          <p:sp>
            <p:nvSpPr>
              <p:cNvPr id="13" name="文本框 12"/>
              <p:cNvSpPr txBox="1">
                <a:spLocks noRot="1" noChangeAspect="1" noMove="1" noResize="1" noEditPoints="1" noAdjustHandles="1" noChangeArrowheads="1" noChangeShapeType="1" noTextEdit="1"/>
              </p:cNvSpPr>
              <p:nvPr/>
            </p:nvSpPr>
            <p:spPr>
              <a:xfrm>
                <a:off x="1064479" y="3028981"/>
                <a:ext cx="3672694" cy="655051"/>
              </a:xfrm>
              <a:prstGeom prst="rect">
                <a:avLst/>
              </a:prstGeom>
              <a:blipFill rotWithShape="0">
                <a:blip r:embed="rId7"/>
                <a:stretch>
                  <a:fillRect/>
                </a:stretch>
              </a:blipFill>
            </p:spPr>
            <p:txBody>
              <a:bodyPr/>
              <a:lstStyle/>
              <a:p>
                <a:r>
                  <a:rPr lang="zh-CN" altLang="en-US">
                    <a:noFill/>
                  </a:rPr>
                  <a:t> </a:t>
                </a:r>
              </a:p>
            </p:txBody>
          </p:sp>
        </mc:Fallback>
      </mc:AlternateContent>
      <p:sp>
        <p:nvSpPr>
          <p:cNvPr id="3" name="文本框 2"/>
          <p:cNvSpPr txBox="1"/>
          <p:nvPr/>
        </p:nvSpPr>
        <p:spPr>
          <a:xfrm>
            <a:off x="961201" y="3837134"/>
            <a:ext cx="800219" cy="461665"/>
          </a:xfrm>
          <a:prstGeom prst="rect">
            <a:avLst/>
          </a:prstGeom>
          <a:noFill/>
        </p:spPr>
        <p:txBody>
          <a:bodyPr wrap="none" rtlCol="0">
            <a:spAutoFit/>
          </a:bodyPr>
          <a:lstStyle/>
          <a:p>
            <a:r>
              <a:rPr lang="zh-CN" altLang="en-US" sz="2400" dirty="0" smtClean="0"/>
              <a:t>即：</a:t>
            </a:r>
            <a:endParaRPr lang="zh-CN" altLang="en-US" sz="2400" dirty="0"/>
          </a:p>
        </p:txBody>
      </p:sp>
      <p:sp>
        <p:nvSpPr>
          <p:cNvPr id="15" name="文本框 14"/>
          <p:cNvSpPr txBox="1"/>
          <p:nvPr/>
        </p:nvSpPr>
        <p:spPr>
          <a:xfrm>
            <a:off x="611560" y="4685980"/>
            <a:ext cx="1415772" cy="461665"/>
          </a:xfrm>
          <a:prstGeom prst="rect">
            <a:avLst/>
          </a:prstGeom>
          <a:noFill/>
        </p:spPr>
        <p:txBody>
          <a:bodyPr wrap="none" rtlCol="0">
            <a:spAutoFit/>
          </a:bodyPr>
          <a:lstStyle/>
          <a:p>
            <a:r>
              <a:rPr lang="zh-CN" altLang="en-US" sz="2400" dirty="0" smtClean="0"/>
              <a:t>也就是：</a:t>
            </a:r>
            <a:endParaRPr lang="zh-CN" altLang="en-US" sz="2400" dirty="0"/>
          </a:p>
        </p:txBody>
      </p:sp>
      <mc:AlternateContent xmlns:mc="http://schemas.openxmlformats.org/markup-compatibility/2006" xmlns:a14="http://schemas.microsoft.com/office/drawing/2010/main">
        <mc:Choice Requires="a14">
          <p:sp>
            <p:nvSpPr>
              <p:cNvPr id="16" name="文本框 15"/>
              <p:cNvSpPr txBox="1"/>
              <p:nvPr/>
            </p:nvSpPr>
            <p:spPr>
              <a:xfrm>
                <a:off x="1739581" y="3814984"/>
                <a:ext cx="2867827" cy="58625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r>
                        <a:rPr lang="en-US" altLang="zh-CN" sz="2000" i="1">
                          <a:latin typeface="Cambria Math" panose="02040503050406030204" pitchFamily="18" charset="0"/>
                        </a:rPr>
                        <m:t>=</m:t>
                      </m:r>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num>
                        <m:den>
                          <m:r>
                            <a:rPr lang="zh-CN" altLang="en-US" sz="2000" i="1" smtClean="0">
                              <a:latin typeface="Cambria Math" panose="02040503050406030204" pitchFamily="18" charset="0"/>
                            </a:rPr>
                            <m:t>𝛼</m:t>
                          </m:r>
                        </m:den>
                      </m:f>
                      <m:r>
                        <a:rPr lang="en-US" altLang="zh-CN" sz="2000" i="1">
                          <a:latin typeface="Cambria Math" panose="02040503050406030204" pitchFamily="18" charset="0"/>
                        </a:rPr>
                        <m:t>=</m:t>
                      </m:r>
                      <m:f>
                        <m:fPr>
                          <m:ctrlPr>
                            <a:rPr lang="en-US" altLang="zh-CN" sz="2000" i="1" smtClean="0">
                              <a:latin typeface="Cambria Math" panose="02040503050406030204" pitchFamily="18" charset="0"/>
                            </a:rPr>
                          </m:ctrlPr>
                        </m:fPr>
                        <m:num>
                          <m:r>
                            <a:rPr lang="en-US" altLang="zh-CN" sz="2000" i="1">
                              <a:latin typeface="Cambria Math" panose="02040503050406030204" pitchFamily="18" charset="0"/>
                            </a:rPr>
                            <m:t>1</m:t>
                          </m:r>
                        </m:num>
                        <m:den>
                          <m:r>
                            <a:rPr lang="zh-CN" altLang="en-US" sz="2000" i="1" smtClean="0">
                              <a:latin typeface="Cambria Math" panose="02040503050406030204" pitchFamily="18" charset="0"/>
                            </a:rPr>
                            <m:t>𝛼</m:t>
                          </m:r>
                        </m:den>
                      </m:f>
                      <m:r>
                        <m:rPr>
                          <m:sty m:val="p"/>
                        </m:rPr>
                        <a:rPr lang="en-US" altLang="zh-CN" sz="2000" b="0" i="0" smtClean="0">
                          <a:latin typeface="Cambria Math" panose="02040503050406030204" pitchFamily="18" charset="0"/>
                        </a:rPr>
                        <m:t>MU</m:t>
                      </m:r>
                      <m:d>
                        <m:dPr>
                          <m:ctrlPr>
                            <a:rPr lang="en-US" altLang="zh-CN" sz="2000" b="0" i="1" smtClean="0">
                              <a:latin typeface="Cambria Math" panose="02040503050406030204" pitchFamily="18" charset="0"/>
                            </a:rPr>
                          </m:ctrlPr>
                        </m:dPr>
                        <m:e>
                          <m:r>
                            <m:rPr>
                              <m:sty m:val="p"/>
                            </m:rPr>
                            <a:rPr lang="en-US" altLang="zh-CN" sz="2000" b="0" i="0" smtClean="0">
                              <a:latin typeface="Cambria Math" panose="02040503050406030204" pitchFamily="18" charset="0"/>
                            </a:rPr>
                            <m:t>X</m:t>
                          </m:r>
                        </m:e>
                      </m:d>
                    </m:oMath>
                  </m:oMathPara>
                </a14:m>
                <a:endParaRPr lang="zh-CN" altLang="en-US" sz="2000" dirty="0"/>
              </a:p>
            </p:txBody>
          </p:sp>
        </mc:Choice>
        <mc:Fallback xmlns="">
          <p:sp>
            <p:nvSpPr>
              <p:cNvPr id="16" name="文本框 15"/>
              <p:cNvSpPr txBox="1">
                <a:spLocks noRot="1" noChangeAspect="1" noMove="1" noResize="1" noEditPoints="1" noAdjustHandles="1" noChangeArrowheads="1" noChangeShapeType="1" noTextEdit="1"/>
              </p:cNvSpPr>
              <p:nvPr/>
            </p:nvSpPr>
            <p:spPr>
              <a:xfrm>
                <a:off x="1739581" y="3814984"/>
                <a:ext cx="2867827" cy="586251"/>
              </a:xfrm>
              <a:prstGeom prst="rect">
                <a:avLst/>
              </a:prstGeom>
              <a:blipFill rotWithShape="0">
                <a:blip r:embed="rId8"/>
                <a:stretch>
                  <a:fillRect/>
                </a:stretch>
              </a:blipFill>
            </p:spPr>
            <p:txBody>
              <a:bodyPr/>
              <a:lstStyle/>
              <a:p>
                <a:r>
                  <a:rPr lang="zh-CN" altLang="en-US">
                    <a:noFill/>
                  </a:rPr>
                  <a:t> </a:t>
                </a:r>
              </a:p>
            </p:txBody>
          </p:sp>
        </mc:Fallback>
      </mc:AlternateContent>
      <p:graphicFrame>
        <p:nvGraphicFramePr>
          <p:cNvPr id="17" name="对象 16"/>
          <p:cNvGraphicFramePr>
            <a:graphicFrameLocks noChangeAspect="1"/>
          </p:cNvGraphicFramePr>
          <p:nvPr>
            <p:extLst>
              <p:ext uri="{D42A27DB-BD31-4B8C-83A1-F6EECF244321}">
                <p14:modId xmlns:p14="http://schemas.microsoft.com/office/powerpoint/2010/main" val="1917986317"/>
              </p:ext>
            </p:extLst>
          </p:nvPr>
        </p:nvGraphicFramePr>
        <p:xfrm>
          <a:off x="1927298" y="4713868"/>
          <a:ext cx="2809875" cy="412750"/>
        </p:xfrm>
        <a:graphic>
          <a:graphicData uri="http://schemas.openxmlformats.org/presentationml/2006/ole">
            <mc:AlternateContent xmlns:mc="http://schemas.openxmlformats.org/markup-compatibility/2006">
              <mc:Choice xmlns:v="urn:schemas-microsoft-com:vml" Requires="v">
                <p:oleObj spid="_x0000_s34171" name="公式" r:id="rId9" imgW="1549080" imgH="228600" progId="Equation.3">
                  <p:embed/>
                </p:oleObj>
              </mc:Choice>
              <mc:Fallback>
                <p:oleObj name="公式" r:id="rId9" imgW="1549080" imgH="228600" progId="Equation.3">
                  <p:embed/>
                  <p:pic>
                    <p:nvPicPr>
                      <p:cNvPr id="0" name="Object 1"/>
                      <p:cNvPicPr>
                        <a:picLocks noChangeAspect="1" noChangeArrowheads="1"/>
                      </p:cNvPicPr>
                      <p:nvPr/>
                    </p:nvPicPr>
                    <p:blipFill>
                      <a:blip r:embed="rId10"/>
                      <a:srcRect/>
                      <a:stretch>
                        <a:fillRect/>
                      </a:stretch>
                    </p:blipFill>
                    <p:spPr bwMode="auto">
                      <a:xfrm>
                        <a:off x="1927298" y="4713868"/>
                        <a:ext cx="2809875" cy="412750"/>
                      </a:xfrm>
                      <a:prstGeom prst="rect">
                        <a:avLst/>
                      </a:prstGeom>
                      <a:noFill/>
                    </p:spPr>
                  </p:pic>
                </p:oleObj>
              </mc:Fallback>
            </mc:AlternateContent>
          </a:graphicData>
        </a:graphic>
      </p:graphicFrame>
      <p:sp>
        <p:nvSpPr>
          <p:cNvPr id="18" name="Rectangle 4"/>
          <p:cNvSpPr>
            <a:spLocks noChangeArrowheads="1"/>
          </p:cNvSpPr>
          <p:nvPr/>
        </p:nvSpPr>
        <p:spPr bwMode="auto">
          <a:xfrm>
            <a:off x="0" y="464096"/>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19" name="对象 18"/>
          <p:cNvGraphicFramePr>
            <a:graphicFrameLocks noChangeAspect="1"/>
          </p:cNvGraphicFramePr>
          <p:nvPr>
            <p:extLst>
              <p:ext uri="{D42A27DB-BD31-4B8C-83A1-F6EECF244321}">
                <p14:modId xmlns:p14="http://schemas.microsoft.com/office/powerpoint/2010/main" val="1387773971"/>
              </p:ext>
            </p:extLst>
          </p:nvPr>
        </p:nvGraphicFramePr>
        <p:xfrm>
          <a:off x="921495" y="5255809"/>
          <a:ext cx="314990" cy="400896"/>
        </p:xfrm>
        <a:graphic>
          <a:graphicData uri="http://schemas.openxmlformats.org/presentationml/2006/ole">
            <mc:AlternateContent xmlns:mc="http://schemas.openxmlformats.org/markup-compatibility/2006">
              <mc:Choice xmlns:v="urn:schemas-microsoft-com:vml" Requires="v">
                <p:oleObj spid="_x0000_s34172" name="公式" r:id="rId11" imgW="139680" imgH="177480" progId="Equation.3">
                  <p:embed/>
                </p:oleObj>
              </mc:Choice>
              <mc:Fallback>
                <p:oleObj name="公式" r:id="rId11" imgW="139680" imgH="177480" progId="Equation.3">
                  <p:embed/>
                  <p:pic>
                    <p:nvPicPr>
                      <p:cNvPr id="0" name="Object 3"/>
                      <p:cNvPicPr>
                        <a:picLocks noChangeAspect="1" noChangeArrowheads="1"/>
                      </p:cNvPicPr>
                      <p:nvPr/>
                    </p:nvPicPr>
                    <p:blipFill>
                      <a:blip r:embed="rId12"/>
                      <a:srcRect/>
                      <a:stretch>
                        <a:fillRect/>
                      </a:stretch>
                    </p:blipFill>
                    <p:spPr bwMode="auto">
                      <a:xfrm>
                        <a:off x="921495" y="5255809"/>
                        <a:ext cx="314990" cy="400896"/>
                      </a:xfrm>
                      <a:prstGeom prst="rect">
                        <a:avLst/>
                      </a:prstGeom>
                      <a:noFill/>
                    </p:spPr>
                  </p:pic>
                </p:oleObj>
              </mc:Fallback>
            </mc:AlternateContent>
          </a:graphicData>
        </a:graphic>
      </p:graphicFrame>
      <p:sp>
        <p:nvSpPr>
          <p:cNvPr id="20" name="文本框 19"/>
          <p:cNvSpPr txBox="1"/>
          <p:nvPr/>
        </p:nvSpPr>
        <p:spPr>
          <a:xfrm>
            <a:off x="1164477" y="5199583"/>
            <a:ext cx="3262432" cy="461665"/>
          </a:xfrm>
          <a:prstGeom prst="rect">
            <a:avLst/>
          </a:prstGeom>
          <a:noFill/>
        </p:spPr>
        <p:txBody>
          <a:bodyPr wrap="none" rtlCol="0">
            <a:spAutoFit/>
          </a:bodyPr>
          <a:lstStyle/>
          <a:p>
            <a:r>
              <a:rPr lang="zh-CN" altLang="en-US" sz="2400" dirty="0" smtClean="0"/>
              <a:t>为单位效用的货币价值</a:t>
            </a:r>
            <a:endParaRPr lang="zh-CN" altLang="en-US" sz="2400" dirty="0"/>
          </a:p>
        </p:txBody>
      </p:sp>
      <p:sp>
        <p:nvSpPr>
          <p:cNvPr id="21" name="文本框 20"/>
          <p:cNvSpPr txBox="1"/>
          <p:nvPr/>
        </p:nvSpPr>
        <p:spPr>
          <a:xfrm>
            <a:off x="664425" y="5700263"/>
            <a:ext cx="4699664" cy="830997"/>
          </a:xfrm>
          <a:prstGeom prst="rect">
            <a:avLst/>
          </a:prstGeom>
          <a:noFill/>
        </p:spPr>
        <p:txBody>
          <a:bodyPr wrap="square" rtlCol="0">
            <a:spAutoFit/>
          </a:bodyPr>
          <a:lstStyle/>
          <a:p>
            <a:r>
              <a:rPr lang="zh-CN" altLang="en-US" sz="2400" dirty="0" smtClean="0"/>
              <a:t>       </a:t>
            </a:r>
            <a:r>
              <a:rPr lang="en-US" altLang="zh-CN" sz="2400" dirty="0" smtClean="0"/>
              <a:t>MB(X)</a:t>
            </a:r>
            <a:r>
              <a:rPr lang="zh-CN" altLang="en-US" sz="2400" dirty="0" smtClean="0"/>
              <a:t>定义为商品的边际利益，是边际效用的货币形式。</a:t>
            </a:r>
            <a:endParaRPr lang="zh-CN" altLang="en-US" sz="2400" dirty="0"/>
          </a:p>
        </p:txBody>
      </p:sp>
      <p:cxnSp>
        <p:nvCxnSpPr>
          <p:cNvPr id="22" name="直接连接符 21"/>
          <p:cNvCxnSpPr/>
          <p:nvPr/>
        </p:nvCxnSpPr>
        <p:spPr>
          <a:xfrm>
            <a:off x="5652120" y="3386987"/>
            <a:ext cx="0" cy="23762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a:off x="5652120" y="5763251"/>
            <a:ext cx="3024337" cy="47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Line 7"/>
          <p:cNvSpPr>
            <a:spLocks noChangeShapeType="1"/>
          </p:cNvSpPr>
          <p:nvPr/>
        </p:nvSpPr>
        <p:spPr bwMode="auto">
          <a:xfrm>
            <a:off x="5792988" y="3988868"/>
            <a:ext cx="2457149" cy="1539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9" name="文本框 28"/>
          <p:cNvSpPr txBox="1"/>
          <p:nvPr/>
        </p:nvSpPr>
        <p:spPr>
          <a:xfrm>
            <a:off x="8286732" y="5765194"/>
            <a:ext cx="317716" cy="400110"/>
          </a:xfrm>
          <a:prstGeom prst="rect">
            <a:avLst/>
          </a:prstGeom>
          <a:noFill/>
        </p:spPr>
        <p:txBody>
          <a:bodyPr wrap="none" rtlCol="0">
            <a:spAutoFit/>
          </a:bodyPr>
          <a:lstStyle/>
          <a:p>
            <a:r>
              <a:rPr lang="en-US" altLang="zh-CN" sz="2000" dirty="0" smtClean="0"/>
              <a:t>X</a:t>
            </a:r>
            <a:endParaRPr lang="zh-CN" altLang="en-US" sz="2000" dirty="0"/>
          </a:p>
        </p:txBody>
      </p:sp>
      <p:sp>
        <p:nvSpPr>
          <p:cNvPr id="30" name="文本框 29"/>
          <p:cNvSpPr txBox="1"/>
          <p:nvPr/>
        </p:nvSpPr>
        <p:spPr>
          <a:xfrm>
            <a:off x="4895579" y="3386134"/>
            <a:ext cx="833883" cy="400110"/>
          </a:xfrm>
          <a:prstGeom prst="rect">
            <a:avLst/>
          </a:prstGeom>
          <a:noFill/>
        </p:spPr>
        <p:txBody>
          <a:bodyPr wrap="none" rtlCol="0">
            <a:spAutoFit/>
          </a:bodyPr>
          <a:lstStyle/>
          <a:p>
            <a:r>
              <a:rPr lang="en-US" altLang="zh-CN" sz="2000" dirty="0" smtClean="0"/>
              <a:t>MB(X)</a:t>
            </a:r>
            <a:endParaRPr lang="zh-CN" altLang="en-US" sz="2000" dirty="0"/>
          </a:p>
        </p:txBody>
      </p:sp>
      <p:cxnSp>
        <p:nvCxnSpPr>
          <p:cNvPr id="33" name="直接连接符 32"/>
          <p:cNvCxnSpPr/>
          <p:nvPr/>
        </p:nvCxnSpPr>
        <p:spPr>
          <a:xfrm>
            <a:off x="5652120" y="4758493"/>
            <a:ext cx="22308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7020634" y="4758493"/>
            <a:ext cx="1858" cy="972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文本框 36"/>
          <p:cNvSpPr txBox="1"/>
          <p:nvPr/>
        </p:nvSpPr>
        <p:spPr>
          <a:xfrm>
            <a:off x="5220669" y="4534332"/>
            <a:ext cx="401520" cy="400110"/>
          </a:xfrm>
          <a:prstGeom prst="rect">
            <a:avLst/>
          </a:prstGeom>
          <a:noFill/>
        </p:spPr>
        <p:txBody>
          <a:bodyPr wrap="none" rtlCol="0">
            <a:spAutoFit/>
          </a:bodyPr>
          <a:lstStyle/>
          <a:p>
            <a:r>
              <a:rPr lang="en-US" altLang="zh-CN" sz="2000" dirty="0"/>
              <a:t>P</a:t>
            </a:r>
            <a:r>
              <a:rPr lang="en-US" altLang="zh-CN" sz="2000" baseline="-25000" dirty="0" smtClean="0"/>
              <a:t>X</a:t>
            </a:r>
            <a:endParaRPr lang="zh-CN" altLang="en-US" sz="2000" baseline="-25000" dirty="0"/>
          </a:p>
        </p:txBody>
      </p:sp>
      <p:sp>
        <p:nvSpPr>
          <p:cNvPr id="39" name="文本框 38"/>
          <p:cNvSpPr txBox="1"/>
          <p:nvPr/>
        </p:nvSpPr>
        <p:spPr>
          <a:xfrm>
            <a:off x="6877332" y="5765194"/>
            <a:ext cx="317716" cy="400110"/>
          </a:xfrm>
          <a:prstGeom prst="rect">
            <a:avLst/>
          </a:prstGeom>
          <a:noFill/>
        </p:spPr>
        <p:txBody>
          <a:bodyPr wrap="none" rtlCol="0">
            <a:spAutoFit/>
          </a:bodyPr>
          <a:lstStyle/>
          <a:p>
            <a:r>
              <a:rPr lang="en-US" altLang="zh-CN" sz="2000" dirty="0" smtClean="0"/>
              <a:t>X</a:t>
            </a:r>
            <a:endParaRPr lang="zh-CN" altLang="en-US" sz="2000" dirty="0"/>
          </a:p>
        </p:txBody>
      </p:sp>
    </p:spTree>
    <p:extLst>
      <p:ext uri="{BB962C8B-B14F-4D97-AF65-F5344CB8AC3E}">
        <p14:creationId xmlns:p14="http://schemas.microsoft.com/office/powerpoint/2010/main" val="424935662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52939" y="980728"/>
            <a:ext cx="3892412" cy="523220"/>
          </a:xfrm>
          <a:prstGeom prst="rect">
            <a:avLst/>
          </a:prstGeom>
        </p:spPr>
        <p:txBody>
          <a:bodyPr wrap="none">
            <a:spAutoFit/>
          </a:bodyPr>
          <a:lstStyle/>
          <a:p>
            <a:r>
              <a:rPr lang="en-US" altLang="zh-CN" sz="2800" b="1" dirty="0" smtClean="0"/>
              <a:t>3.1.6 </a:t>
            </a:r>
            <a:r>
              <a:rPr lang="zh-CN" altLang="en-US" sz="2800" b="1" dirty="0" smtClean="0"/>
              <a:t>消费品的需求曲线</a:t>
            </a:r>
            <a:endParaRPr lang="zh-CN" altLang="en-US" sz="2800" dirty="0"/>
          </a:p>
        </p:txBody>
      </p:sp>
      <p:sp>
        <p:nvSpPr>
          <p:cNvPr id="2" name="文本框 1"/>
          <p:cNvSpPr txBox="1"/>
          <p:nvPr/>
        </p:nvSpPr>
        <p:spPr>
          <a:xfrm>
            <a:off x="379849" y="1503948"/>
            <a:ext cx="8223720" cy="1938992"/>
          </a:xfrm>
          <a:prstGeom prst="rect">
            <a:avLst/>
          </a:prstGeom>
          <a:noFill/>
        </p:spPr>
        <p:txBody>
          <a:bodyPr wrap="square" rtlCol="0">
            <a:spAutoFit/>
          </a:bodyPr>
          <a:lstStyle/>
          <a:p>
            <a:r>
              <a:rPr lang="zh-CN" altLang="en-US" sz="2400" dirty="0" smtClean="0"/>
              <a:t>         严格地说，对于消费品，需求量是使消费者效用最大化的购买量，是一定价格条件下的消费者最</a:t>
            </a:r>
            <a:r>
              <a:rPr lang="zh-CN" altLang="en-US" sz="2400" dirty="0"/>
              <a:t>优</a:t>
            </a:r>
            <a:r>
              <a:rPr lang="zh-CN" altLang="en-US" sz="2400" dirty="0" smtClean="0"/>
              <a:t>选择；如果消费品市场价格发生变化，消费者的最优选择即需求量也将发生变化，消费者需求量和消费品价格的变化关系，构成消费品的需求曲线。</a:t>
            </a:r>
            <a:endParaRPr lang="zh-CN" altLang="en-US" sz="2400" dirty="0"/>
          </a:p>
        </p:txBody>
      </p:sp>
      <p:sp>
        <p:nvSpPr>
          <p:cNvPr id="13" name="文本框 12"/>
          <p:cNvSpPr txBox="1"/>
          <p:nvPr/>
        </p:nvSpPr>
        <p:spPr>
          <a:xfrm>
            <a:off x="379849" y="3442940"/>
            <a:ext cx="4912231" cy="461665"/>
          </a:xfrm>
          <a:prstGeom prst="rect">
            <a:avLst/>
          </a:prstGeom>
          <a:noFill/>
        </p:spPr>
        <p:txBody>
          <a:bodyPr wrap="square" rtlCol="0">
            <a:spAutoFit/>
          </a:bodyPr>
          <a:lstStyle/>
          <a:p>
            <a:r>
              <a:rPr lang="zh-CN" altLang="en-US" sz="2400" dirty="0" smtClean="0"/>
              <a:t>         根据消费者最优选择：</a:t>
            </a:r>
            <a:endParaRPr lang="zh-CN" altLang="en-US" sz="2400" dirty="0"/>
          </a:p>
        </p:txBody>
      </p:sp>
      <p:graphicFrame>
        <p:nvGraphicFramePr>
          <p:cNvPr id="14" name="对象 13"/>
          <p:cNvGraphicFramePr>
            <a:graphicFrameLocks noChangeAspect="1"/>
          </p:cNvGraphicFramePr>
          <p:nvPr>
            <p:extLst>
              <p:ext uri="{D42A27DB-BD31-4B8C-83A1-F6EECF244321}">
                <p14:modId xmlns:p14="http://schemas.microsoft.com/office/powerpoint/2010/main" val="2455617555"/>
              </p:ext>
            </p:extLst>
          </p:nvPr>
        </p:nvGraphicFramePr>
        <p:xfrm>
          <a:off x="1115616" y="3972439"/>
          <a:ext cx="2809875" cy="412750"/>
        </p:xfrm>
        <a:graphic>
          <a:graphicData uri="http://schemas.openxmlformats.org/presentationml/2006/ole">
            <mc:AlternateContent xmlns:mc="http://schemas.openxmlformats.org/markup-compatibility/2006">
              <mc:Choice xmlns:v="urn:schemas-microsoft-com:vml" Requires="v">
                <p:oleObj spid="_x0000_s38261" name="公式" r:id="rId6" imgW="1549080" imgH="228600" progId="Equation.3">
                  <p:embed/>
                </p:oleObj>
              </mc:Choice>
              <mc:Fallback>
                <p:oleObj name="公式" r:id="rId6" imgW="1549080" imgH="228600" progId="Equation.3">
                  <p:embed/>
                  <p:pic>
                    <p:nvPicPr>
                      <p:cNvPr id="0" name=""/>
                      <p:cNvPicPr>
                        <a:picLocks noChangeAspect="1" noChangeArrowheads="1"/>
                      </p:cNvPicPr>
                      <p:nvPr/>
                    </p:nvPicPr>
                    <p:blipFill>
                      <a:blip r:embed="rId7"/>
                      <a:srcRect/>
                      <a:stretch>
                        <a:fillRect/>
                      </a:stretch>
                    </p:blipFill>
                    <p:spPr bwMode="auto">
                      <a:xfrm>
                        <a:off x="1115616" y="3972439"/>
                        <a:ext cx="2809875" cy="412750"/>
                      </a:xfrm>
                      <a:prstGeom prst="rect">
                        <a:avLst/>
                      </a:prstGeom>
                      <a:noFill/>
                    </p:spPr>
                  </p:pic>
                </p:oleObj>
              </mc:Fallback>
            </mc:AlternateContent>
          </a:graphicData>
        </a:graphic>
      </p:graphicFrame>
      <p:sp>
        <p:nvSpPr>
          <p:cNvPr id="15" name="文本框 14"/>
          <p:cNvSpPr txBox="1"/>
          <p:nvPr/>
        </p:nvSpPr>
        <p:spPr>
          <a:xfrm>
            <a:off x="322107" y="4456077"/>
            <a:ext cx="4912231" cy="2308324"/>
          </a:xfrm>
          <a:prstGeom prst="rect">
            <a:avLst/>
          </a:prstGeom>
          <a:noFill/>
        </p:spPr>
        <p:txBody>
          <a:bodyPr wrap="square" rtlCol="0">
            <a:spAutoFit/>
          </a:bodyPr>
          <a:lstStyle/>
          <a:p>
            <a:r>
              <a:rPr lang="zh-CN" altLang="en-US" sz="2400" dirty="0" smtClean="0"/>
              <a:t>         如果价格下降，消费者能够接受的边际效用或者边际利益也就可以更低，也就是可以选择更多的该消费品，所以，价格下降，需求量将增加；而且，需求曲线就是边际利益曲线。</a:t>
            </a:r>
            <a:endParaRPr lang="zh-CN" altLang="en-US" sz="2400" dirty="0"/>
          </a:p>
        </p:txBody>
      </p:sp>
      <p:cxnSp>
        <p:nvCxnSpPr>
          <p:cNvPr id="16" name="直接连接符 15"/>
          <p:cNvCxnSpPr/>
          <p:nvPr/>
        </p:nvCxnSpPr>
        <p:spPr>
          <a:xfrm>
            <a:off x="5652120" y="3386987"/>
            <a:ext cx="0" cy="23762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H="1">
            <a:off x="5652120" y="5763251"/>
            <a:ext cx="3024337" cy="47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Line 7"/>
          <p:cNvSpPr>
            <a:spLocks noChangeShapeType="1"/>
          </p:cNvSpPr>
          <p:nvPr/>
        </p:nvSpPr>
        <p:spPr bwMode="auto">
          <a:xfrm>
            <a:off x="5792988" y="3988868"/>
            <a:ext cx="2457149" cy="15392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9" name="文本框 18"/>
          <p:cNvSpPr txBox="1"/>
          <p:nvPr/>
        </p:nvSpPr>
        <p:spPr>
          <a:xfrm>
            <a:off x="8286732" y="5765194"/>
            <a:ext cx="317716" cy="400110"/>
          </a:xfrm>
          <a:prstGeom prst="rect">
            <a:avLst/>
          </a:prstGeom>
          <a:noFill/>
        </p:spPr>
        <p:txBody>
          <a:bodyPr wrap="none" rtlCol="0">
            <a:spAutoFit/>
          </a:bodyPr>
          <a:lstStyle/>
          <a:p>
            <a:r>
              <a:rPr lang="en-US" altLang="zh-CN" sz="2000" dirty="0" smtClean="0"/>
              <a:t>X</a:t>
            </a:r>
            <a:endParaRPr lang="zh-CN" altLang="en-US" sz="2000" dirty="0"/>
          </a:p>
        </p:txBody>
      </p:sp>
      <p:sp>
        <p:nvSpPr>
          <p:cNvPr id="20" name="文本框 19"/>
          <p:cNvSpPr txBox="1"/>
          <p:nvPr/>
        </p:nvSpPr>
        <p:spPr>
          <a:xfrm>
            <a:off x="4895579" y="3386134"/>
            <a:ext cx="833883" cy="400110"/>
          </a:xfrm>
          <a:prstGeom prst="rect">
            <a:avLst/>
          </a:prstGeom>
          <a:noFill/>
        </p:spPr>
        <p:txBody>
          <a:bodyPr wrap="none" rtlCol="0">
            <a:spAutoFit/>
          </a:bodyPr>
          <a:lstStyle/>
          <a:p>
            <a:r>
              <a:rPr lang="en-US" altLang="zh-CN" sz="2000" dirty="0" smtClean="0"/>
              <a:t>MB(X)</a:t>
            </a:r>
            <a:endParaRPr lang="zh-CN" altLang="en-US" sz="2000" dirty="0"/>
          </a:p>
        </p:txBody>
      </p:sp>
      <p:cxnSp>
        <p:nvCxnSpPr>
          <p:cNvPr id="21" name="直接连接符 20"/>
          <p:cNvCxnSpPr/>
          <p:nvPr/>
        </p:nvCxnSpPr>
        <p:spPr>
          <a:xfrm>
            <a:off x="5652120" y="4758493"/>
            <a:ext cx="136851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7020634" y="4758493"/>
            <a:ext cx="1858" cy="972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文本框 22"/>
          <p:cNvSpPr txBox="1"/>
          <p:nvPr/>
        </p:nvSpPr>
        <p:spPr>
          <a:xfrm>
            <a:off x="5220669" y="4534332"/>
            <a:ext cx="404278" cy="400110"/>
          </a:xfrm>
          <a:prstGeom prst="rect">
            <a:avLst/>
          </a:prstGeom>
          <a:noFill/>
        </p:spPr>
        <p:txBody>
          <a:bodyPr wrap="none" rtlCol="0">
            <a:spAutoFit/>
          </a:bodyPr>
          <a:lstStyle/>
          <a:p>
            <a:r>
              <a:rPr lang="en-US" altLang="zh-CN" sz="2000" dirty="0" smtClean="0"/>
              <a:t>P</a:t>
            </a:r>
            <a:r>
              <a:rPr lang="en-US" altLang="zh-CN" sz="2000" baseline="-25000" dirty="0" smtClean="0"/>
              <a:t>1</a:t>
            </a:r>
            <a:endParaRPr lang="zh-CN" altLang="en-US" sz="2000" baseline="-25000" dirty="0"/>
          </a:p>
        </p:txBody>
      </p:sp>
      <p:sp>
        <p:nvSpPr>
          <p:cNvPr id="24" name="文本框 23"/>
          <p:cNvSpPr txBox="1"/>
          <p:nvPr/>
        </p:nvSpPr>
        <p:spPr>
          <a:xfrm>
            <a:off x="6877332" y="5765194"/>
            <a:ext cx="404278" cy="400110"/>
          </a:xfrm>
          <a:prstGeom prst="rect">
            <a:avLst/>
          </a:prstGeom>
          <a:noFill/>
        </p:spPr>
        <p:txBody>
          <a:bodyPr wrap="none" rtlCol="0">
            <a:spAutoFit/>
          </a:bodyPr>
          <a:lstStyle/>
          <a:p>
            <a:r>
              <a:rPr lang="en-US" altLang="zh-CN" sz="2000" dirty="0" smtClean="0"/>
              <a:t>X</a:t>
            </a:r>
            <a:r>
              <a:rPr lang="en-US" altLang="zh-CN" sz="2000" baseline="-25000" dirty="0" smtClean="0"/>
              <a:t>1</a:t>
            </a:r>
            <a:endParaRPr lang="zh-CN" altLang="en-US" sz="2000" baseline="-25000" dirty="0"/>
          </a:p>
        </p:txBody>
      </p:sp>
      <p:cxnSp>
        <p:nvCxnSpPr>
          <p:cNvPr id="25" name="直接连接符 24"/>
          <p:cNvCxnSpPr/>
          <p:nvPr/>
        </p:nvCxnSpPr>
        <p:spPr>
          <a:xfrm>
            <a:off x="5652120" y="5157192"/>
            <a:ext cx="194421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文本框 25"/>
          <p:cNvSpPr txBox="1"/>
          <p:nvPr/>
        </p:nvSpPr>
        <p:spPr>
          <a:xfrm>
            <a:off x="5220669" y="4925016"/>
            <a:ext cx="404278" cy="400110"/>
          </a:xfrm>
          <a:prstGeom prst="rect">
            <a:avLst/>
          </a:prstGeom>
          <a:noFill/>
        </p:spPr>
        <p:txBody>
          <a:bodyPr wrap="none" rtlCol="0">
            <a:spAutoFit/>
          </a:bodyPr>
          <a:lstStyle/>
          <a:p>
            <a:r>
              <a:rPr lang="en-US" altLang="zh-CN" sz="2000" dirty="0" smtClean="0"/>
              <a:t>P</a:t>
            </a:r>
            <a:r>
              <a:rPr lang="en-US" altLang="zh-CN" sz="2000" baseline="-25000" dirty="0" smtClean="0"/>
              <a:t>2</a:t>
            </a:r>
            <a:endParaRPr lang="zh-CN" altLang="en-US" sz="2000" baseline="-25000" dirty="0"/>
          </a:p>
        </p:txBody>
      </p:sp>
      <p:cxnSp>
        <p:nvCxnSpPr>
          <p:cNvPr id="27" name="直接连接符 26"/>
          <p:cNvCxnSpPr/>
          <p:nvPr/>
        </p:nvCxnSpPr>
        <p:spPr>
          <a:xfrm>
            <a:off x="7617220" y="5189532"/>
            <a:ext cx="1858" cy="5437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文本框 28"/>
          <p:cNvSpPr txBox="1"/>
          <p:nvPr/>
        </p:nvSpPr>
        <p:spPr>
          <a:xfrm>
            <a:off x="7415081" y="5763251"/>
            <a:ext cx="404278" cy="400110"/>
          </a:xfrm>
          <a:prstGeom prst="rect">
            <a:avLst/>
          </a:prstGeom>
          <a:noFill/>
        </p:spPr>
        <p:txBody>
          <a:bodyPr wrap="none" rtlCol="0">
            <a:spAutoFit/>
          </a:bodyPr>
          <a:lstStyle/>
          <a:p>
            <a:r>
              <a:rPr lang="en-US" altLang="zh-CN" sz="2000" dirty="0" smtClean="0"/>
              <a:t>X</a:t>
            </a:r>
            <a:r>
              <a:rPr lang="en-US" altLang="zh-CN" sz="2000" baseline="-25000" dirty="0" smtClean="0"/>
              <a:t>2</a:t>
            </a:r>
            <a:endParaRPr lang="zh-CN" altLang="en-US" sz="2000" baseline="-25000" dirty="0"/>
          </a:p>
        </p:txBody>
      </p:sp>
      <p:graphicFrame>
        <p:nvGraphicFramePr>
          <p:cNvPr id="30" name="对象 29"/>
          <p:cNvGraphicFramePr>
            <a:graphicFrameLocks noChangeAspect="1"/>
          </p:cNvGraphicFramePr>
          <p:nvPr>
            <p:extLst>
              <p:ext uri="{D42A27DB-BD31-4B8C-83A1-F6EECF244321}">
                <p14:modId xmlns:p14="http://schemas.microsoft.com/office/powerpoint/2010/main" val="973247341"/>
              </p:ext>
            </p:extLst>
          </p:nvPr>
        </p:nvGraphicFramePr>
        <p:xfrm>
          <a:off x="6967734" y="4385189"/>
          <a:ext cx="1298971" cy="358147"/>
        </p:xfrm>
        <a:graphic>
          <a:graphicData uri="http://schemas.openxmlformats.org/presentationml/2006/ole">
            <mc:AlternateContent xmlns:mc="http://schemas.openxmlformats.org/markup-compatibility/2006">
              <mc:Choice xmlns:v="urn:schemas-microsoft-com:vml" Requires="v">
                <p:oleObj spid="_x0000_s38262" name="公式" r:id="rId8" imgW="825480" imgH="228600" progId="Equation.3">
                  <p:embed/>
                </p:oleObj>
              </mc:Choice>
              <mc:Fallback>
                <p:oleObj name="公式" r:id="rId8" imgW="825480" imgH="228600" progId="Equation.3">
                  <p:embed/>
                  <p:pic>
                    <p:nvPicPr>
                      <p:cNvPr id="0" name=""/>
                      <p:cNvPicPr>
                        <a:picLocks noChangeAspect="1" noChangeArrowheads="1"/>
                      </p:cNvPicPr>
                      <p:nvPr/>
                    </p:nvPicPr>
                    <p:blipFill>
                      <a:blip r:embed="rId9"/>
                      <a:srcRect/>
                      <a:stretch>
                        <a:fillRect/>
                      </a:stretch>
                    </p:blipFill>
                    <p:spPr bwMode="auto">
                      <a:xfrm>
                        <a:off x="6967734" y="4385189"/>
                        <a:ext cx="1298971" cy="358147"/>
                      </a:xfrm>
                      <a:prstGeom prst="rect">
                        <a:avLst/>
                      </a:prstGeom>
                      <a:noFill/>
                    </p:spPr>
                  </p:pic>
                </p:oleObj>
              </mc:Fallback>
            </mc:AlternateContent>
          </a:graphicData>
        </a:graphic>
      </p:graphicFrame>
    </p:spTree>
    <p:extLst>
      <p:ext uri="{BB962C8B-B14F-4D97-AF65-F5344CB8AC3E}">
        <p14:creationId xmlns:p14="http://schemas.microsoft.com/office/powerpoint/2010/main" val="40687902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5062" y="1050208"/>
            <a:ext cx="3687228" cy="584775"/>
          </a:xfrm>
          <a:prstGeom prst="rect">
            <a:avLst/>
          </a:prstGeom>
        </p:spPr>
        <p:txBody>
          <a:bodyPr wrap="none">
            <a:spAutoFit/>
          </a:bodyPr>
          <a:lstStyle/>
          <a:p>
            <a:r>
              <a:rPr lang="en-US" altLang="zh-CN" sz="3200" b="1" dirty="0" smtClean="0"/>
              <a:t>3.2 </a:t>
            </a:r>
            <a:r>
              <a:rPr lang="zh-CN" altLang="en-US" sz="3200" b="1" dirty="0" smtClean="0"/>
              <a:t>无差异曲线分析</a:t>
            </a:r>
            <a:endParaRPr lang="zh-CN" altLang="en-US" sz="3200" dirty="0"/>
          </a:p>
        </p:txBody>
      </p:sp>
      <p:sp>
        <p:nvSpPr>
          <p:cNvPr id="13" name="矩形 12"/>
          <p:cNvSpPr/>
          <p:nvPr/>
        </p:nvSpPr>
        <p:spPr>
          <a:xfrm>
            <a:off x="319548" y="1556792"/>
            <a:ext cx="5695790" cy="523220"/>
          </a:xfrm>
          <a:prstGeom prst="rect">
            <a:avLst/>
          </a:prstGeom>
        </p:spPr>
        <p:txBody>
          <a:bodyPr wrap="none">
            <a:spAutoFit/>
          </a:bodyPr>
          <a:lstStyle/>
          <a:p>
            <a:r>
              <a:rPr lang="en-US" altLang="zh-CN" sz="2800" b="1" dirty="0" smtClean="0"/>
              <a:t>3.2.1 </a:t>
            </a:r>
            <a:r>
              <a:rPr lang="zh-CN" altLang="en-US" sz="2800" b="1" dirty="0" smtClean="0"/>
              <a:t>概述：消费者行为理论的发展</a:t>
            </a:r>
            <a:endParaRPr lang="zh-CN" altLang="en-US" sz="2800" dirty="0"/>
          </a:p>
        </p:txBody>
      </p:sp>
      <p:sp>
        <p:nvSpPr>
          <p:cNvPr id="2" name="文本框 1"/>
          <p:cNvSpPr txBox="1"/>
          <p:nvPr/>
        </p:nvSpPr>
        <p:spPr>
          <a:xfrm>
            <a:off x="295062" y="2141567"/>
            <a:ext cx="4033476" cy="461665"/>
          </a:xfrm>
          <a:prstGeom prst="rect">
            <a:avLst/>
          </a:prstGeom>
          <a:noFill/>
        </p:spPr>
        <p:txBody>
          <a:bodyPr wrap="none" rtlCol="0">
            <a:spAutoFit/>
          </a:bodyPr>
          <a:lstStyle/>
          <a:p>
            <a:r>
              <a:rPr lang="zh-CN" altLang="en-US" sz="2400" dirty="0" smtClean="0"/>
              <a:t>（</a:t>
            </a:r>
            <a:r>
              <a:rPr lang="en-US" altLang="zh-CN" sz="2400" dirty="0" smtClean="0"/>
              <a:t>1</a:t>
            </a:r>
            <a:r>
              <a:rPr lang="zh-CN" altLang="en-US" sz="2400" dirty="0" smtClean="0"/>
              <a:t>）</a:t>
            </a:r>
            <a:r>
              <a:rPr lang="zh-CN" altLang="en-US" sz="2400" b="1" dirty="0" smtClean="0"/>
              <a:t>从基数效用到序数效用</a:t>
            </a:r>
            <a:endParaRPr lang="zh-CN" altLang="en-US" sz="2400" b="1" dirty="0"/>
          </a:p>
        </p:txBody>
      </p:sp>
      <p:sp>
        <p:nvSpPr>
          <p:cNvPr id="3" name="矩形 2"/>
          <p:cNvSpPr/>
          <p:nvPr/>
        </p:nvSpPr>
        <p:spPr>
          <a:xfrm>
            <a:off x="319548" y="2664787"/>
            <a:ext cx="8284900" cy="1200329"/>
          </a:xfrm>
          <a:prstGeom prst="rect">
            <a:avLst/>
          </a:prstGeom>
        </p:spPr>
        <p:txBody>
          <a:bodyPr wrap="square">
            <a:spAutoFit/>
          </a:bodyPr>
          <a:lstStyle/>
          <a:p>
            <a:pPr eaLnBrk="1" hangingPunct="1"/>
            <a:r>
              <a:rPr lang="zh-CN" altLang="en-US" sz="2400" b="1" dirty="0"/>
              <a:t>基数效用</a:t>
            </a:r>
            <a:r>
              <a:rPr lang="zh-CN" altLang="en-US" sz="2400" dirty="0"/>
              <a:t>（</a:t>
            </a:r>
            <a:r>
              <a:rPr lang="en-US" altLang="zh-CN" sz="2400" dirty="0"/>
              <a:t>Cardinal Utility </a:t>
            </a:r>
            <a:r>
              <a:rPr lang="zh-CN" altLang="en-US" sz="2400" dirty="0" smtClean="0"/>
              <a:t>），</a:t>
            </a:r>
            <a:r>
              <a:rPr lang="en-US" altLang="zh-CN" sz="2400" dirty="0" smtClean="0"/>
              <a:t> </a:t>
            </a:r>
            <a:r>
              <a:rPr lang="zh-CN" altLang="en-US" sz="2400" dirty="0"/>
              <a:t>指可以用基数表示的效用。序数效用（</a:t>
            </a:r>
            <a:r>
              <a:rPr lang="en-US" altLang="zh-CN" sz="2400" dirty="0"/>
              <a:t>Ordinal Utility</a:t>
            </a:r>
            <a:r>
              <a:rPr lang="zh-CN" altLang="en-US" sz="2400" dirty="0" smtClean="0"/>
              <a:t>），</a:t>
            </a:r>
            <a:r>
              <a:rPr lang="en-US" altLang="zh-CN" sz="2400" dirty="0" smtClean="0"/>
              <a:t> </a:t>
            </a:r>
            <a:r>
              <a:rPr lang="zh-CN" altLang="en-US" sz="2400" dirty="0"/>
              <a:t>指用序数表示的</a:t>
            </a:r>
            <a:r>
              <a:rPr lang="zh-CN" altLang="en-US" sz="2400" dirty="0" smtClean="0"/>
              <a:t>效用而不能用基数表示，只能区分次序但不能将效用进行算术加减</a:t>
            </a:r>
            <a:endParaRPr lang="zh-CN" altLang="en-US" dirty="0"/>
          </a:p>
        </p:txBody>
      </p:sp>
      <p:sp>
        <p:nvSpPr>
          <p:cNvPr id="14" name="文本框 13"/>
          <p:cNvSpPr txBox="1"/>
          <p:nvPr/>
        </p:nvSpPr>
        <p:spPr>
          <a:xfrm>
            <a:off x="283365" y="3939103"/>
            <a:ext cx="8236550" cy="461665"/>
          </a:xfrm>
          <a:prstGeom prst="rect">
            <a:avLst/>
          </a:prstGeom>
          <a:noFill/>
        </p:spPr>
        <p:txBody>
          <a:bodyPr wrap="none" rtlCol="0">
            <a:spAutoFit/>
          </a:bodyPr>
          <a:lstStyle/>
          <a:p>
            <a:r>
              <a:rPr lang="zh-CN" altLang="en-US" sz="2400" dirty="0" smtClean="0"/>
              <a:t>（</a:t>
            </a:r>
            <a:r>
              <a:rPr lang="en-US" altLang="zh-CN" sz="2400" dirty="0"/>
              <a:t>2</a:t>
            </a:r>
            <a:r>
              <a:rPr lang="zh-CN" altLang="en-US" sz="2400" dirty="0" smtClean="0"/>
              <a:t>）</a:t>
            </a:r>
            <a:r>
              <a:rPr lang="zh-CN" altLang="en-US" sz="2400" b="1" dirty="0" smtClean="0"/>
              <a:t>引入偏好的概念反映消费者行为动机，并具有实证性</a:t>
            </a:r>
            <a:endParaRPr lang="zh-CN" altLang="en-US" sz="2400" b="1" dirty="0"/>
          </a:p>
        </p:txBody>
      </p:sp>
      <p:sp>
        <p:nvSpPr>
          <p:cNvPr id="15" name="矩形 14"/>
          <p:cNvSpPr/>
          <p:nvPr/>
        </p:nvSpPr>
        <p:spPr>
          <a:xfrm>
            <a:off x="410500" y="4536310"/>
            <a:ext cx="8284900" cy="830997"/>
          </a:xfrm>
          <a:prstGeom prst="rect">
            <a:avLst/>
          </a:prstGeom>
        </p:spPr>
        <p:txBody>
          <a:bodyPr wrap="square">
            <a:spAutoFit/>
          </a:bodyPr>
          <a:lstStyle/>
          <a:p>
            <a:pPr eaLnBrk="1" hangingPunct="1"/>
            <a:r>
              <a:rPr lang="zh-CN" altLang="en-US" sz="2400" b="1" dirty="0" smtClean="0"/>
              <a:t>偏好</a:t>
            </a:r>
            <a:r>
              <a:rPr lang="zh-CN" altLang="en-US" sz="2400" dirty="0" smtClean="0"/>
              <a:t>（</a:t>
            </a:r>
            <a:r>
              <a:rPr lang="en-US" altLang="zh-CN" sz="2400" dirty="0" smtClean="0"/>
              <a:t>preference</a:t>
            </a:r>
            <a:r>
              <a:rPr lang="zh-CN" altLang="en-US" sz="2400" dirty="0" smtClean="0"/>
              <a:t>），</a:t>
            </a:r>
            <a:r>
              <a:rPr lang="en-US" altLang="zh-CN" sz="2400" dirty="0" smtClean="0"/>
              <a:t> </a:t>
            </a:r>
            <a:r>
              <a:rPr lang="zh-CN" altLang="en-US" sz="2400" dirty="0" smtClean="0"/>
              <a:t>指消费者对不同消费品或者消费品组合的喜好的排序。这个排序可以从实践中观察到。</a:t>
            </a:r>
            <a:endParaRPr lang="zh-CN" altLang="en-US" dirty="0"/>
          </a:p>
        </p:txBody>
      </p:sp>
    </p:spTree>
    <p:extLst>
      <p:ext uri="{BB962C8B-B14F-4D97-AF65-F5344CB8AC3E}">
        <p14:creationId xmlns:p14="http://schemas.microsoft.com/office/powerpoint/2010/main" val="304706900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049722"/>
            <a:ext cx="5335115" cy="523220"/>
          </a:xfrm>
          <a:prstGeom prst="rect">
            <a:avLst/>
          </a:prstGeom>
        </p:spPr>
        <p:txBody>
          <a:bodyPr wrap="none">
            <a:spAutoFit/>
          </a:bodyPr>
          <a:lstStyle/>
          <a:p>
            <a:r>
              <a:rPr lang="en-US" altLang="zh-CN" sz="2800" b="1" dirty="0" smtClean="0"/>
              <a:t>3.2.2 </a:t>
            </a:r>
            <a:r>
              <a:rPr lang="zh-CN" altLang="en-US" sz="2800" b="1" dirty="0" smtClean="0"/>
              <a:t>无差异曲线分析的概念体系</a:t>
            </a:r>
            <a:endParaRPr lang="zh-CN" altLang="en-US" sz="2800" dirty="0"/>
          </a:p>
        </p:txBody>
      </p:sp>
      <p:sp>
        <p:nvSpPr>
          <p:cNvPr id="2" name="矩形 1"/>
          <p:cNvSpPr/>
          <p:nvPr/>
        </p:nvSpPr>
        <p:spPr>
          <a:xfrm>
            <a:off x="372579" y="2184828"/>
            <a:ext cx="8136904" cy="978729"/>
          </a:xfrm>
          <a:prstGeom prst="rect">
            <a:avLst/>
          </a:prstGeom>
        </p:spPr>
        <p:txBody>
          <a:bodyPr wrap="square">
            <a:spAutoFit/>
          </a:bodyPr>
          <a:lstStyle/>
          <a:p>
            <a:pPr eaLnBrk="1" hangingPunct="1">
              <a:lnSpc>
                <a:spcPct val="120000"/>
              </a:lnSpc>
              <a:spcBef>
                <a:spcPct val="70000"/>
              </a:spcBef>
              <a:buFontTx/>
              <a:buNone/>
            </a:pPr>
            <a:r>
              <a:rPr lang="zh-CN" altLang="en-US" sz="2400" b="1" dirty="0" smtClean="0"/>
              <a:t>商品篮子，或者市场</a:t>
            </a:r>
            <a:r>
              <a:rPr lang="zh-CN" altLang="en-US" sz="2400" b="1" dirty="0"/>
              <a:t>篮子（</a:t>
            </a:r>
            <a:r>
              <a:rPr lang="en-US" altLang="zh-CN" sz="2400" b="1" dirty="0"/>
              <a:t>market basket</a:t>
            </a:r>
            <a:r>
              <a:rPr lang="zh-CN" altLang="en-US" sz="2400" b="1" dirty="0" smtClean="0"/>
              <a:t>）：</a:t>
            </a:r>
            <a:r>
              <a:rPr lang="zh-CN" altLang="en-US" sz="2400" dirty="0"/>
              <a:t>指消费者在收入和商品价格给定条件</a:t>
            </a:r>
            <a:r>
              <a:rPr lang="zh-CN" altLang="en-US" sz="2400" dirty="0" smtClean="0"/>
              <a:t>下，能够</a:t>
            </a:r>
            <a:r>
              <a:rPr lang="zh-CN" altLang="en-US" sz="2400" dirty="0"/>
              <a:t>选择的不同类的商品</a:t>
            </a:r>
            <a:r>
              <a:rPr lang="zh-CN" altLang="en-US" sz="2400" dirty="0" smtClean="0"/>
              <a:t>组合。</a:t>
            </a:r>
            <a:endParaRPr lang="en-US" altLang="zh-CN" sz="2400" dirty="0"/>
          </a:p>
        </p:txBody>
      </p:sp>
      <p:sp>
        <p:nvSpPr>
          <p:cNvPr id="13" name="Rectangle 5"/>
          <p:cNvSpPr txBox="1">
            <a:spLocks noChangeArrowheads="1"/>
          </p:cNvSpPr>
          <p:nvPr/>
        </p:nvSpPr>
        <p:spPr bwMode="auto">
          <a:xfrm>
            <a:off x="395536" y="3786907"/>
            <a:ext cx="7605713" cy="273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tabLst>
                <a:tab pos="1443038" algn="l"/>
                <a:tab pos="3665538" algn="l"/>
                <a:tab pos="5830888" algn="l"/>
              </a:tabLst>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tabLst>
                <a:tab pos="1443038" algn="l"/>
                <a:tab pos="3665538" algn="l"/>
                <a:tab pos="5830888" algn="l"/>
              </a:tabLst>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tabLst>
                <a:tab pos="1443038" algn="l"/>
                <a:tab pos="3665538" algn="l"/>
                <a:tab pos="5830888" algn="l"/>
              </a:tabLst>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tabLst>
                <a:tab pos="1443038" algn="l"/>
                <a:tab pos="3665538" algn="l"/>
                <a:tab pos="5830888" algn="l"/>
              </a:tabLst>
              <a:defRPr sz="2000">
                <a:solidFill>
                  <a:schemeClr val="tx1"/>
                </a:solidFill>
                <a:latin typeface="Calibri" panose="020F0502020204030204" pitchFamily="34" charset="0"/>
                <a:ea typeface="方正粗雅宋_GBK" pitchFamily="2" charset="-122"/>
              </a:defRPr>
            </a:lvl9pPr>
          </a:lstStyle>
          <a:p>
            <a:pPr>
              <a:spcBef>
                <a:spcPts val="600"/>
              </a:spcBef>
              <a:buFont typeface="Wingdings" panose="05000000000000000000" pitchFamily="2" charset="2"/>
              <a:buNone/>
            </a:pPr>
            <a:r>
              <a:rPr lang="zh-CN" altLang="en-US" sz="2200" b="1" dirty="0">
                <a:ea typeface="宋体" panose="02010600030101010101" pitchFamily="2" charset="-122"/>
              </a:rPr>
              <a:t>	</a:t>
            </a:r>
            <a:r>
              <a:rPr lang="en-US" altLang="zh-CN" sz="2200" b="1" dirty="0">
                <a:ea typeface="宋体" panose="02010600030101010101" pitchFamily="2" charset="-122"/>
              </a:rPr>
              <a:t>A	20	30</a:t>
            </a:r>
          </a:p>
          <a:p>
            <a:pPr>
              <a:spcBef>
                <a:spcPts val="600"/>
              </a:spcBef>
              <a:buFont typeface="Wingdings" panose="05000000000000000000" pitchFamily="2" charset="2"/>
              <a:buNone/>
            </a:pPr>
            <a:r>
              <a:rPr lang="en-US" altLang="zh-CN" sz="2200" b="1" dirty="0">
                <a:ea typeface="宋体" panose="02010600030101010101" pitchFamily="2" charset="-122"/>
              </a:rPr>
              <a:t>	B	10	50</a:t>
            </a:r>
          </a:p>
          <a:p>
            <a:pPr>
              <a:spcBef>
                <a:spcPts val="600"/>
              </a:spcBef>
              <a:buFont typeface="Wingdings" panose="05000000000000000000" pitchFamily="2" charset="2"/>
              <a:buNone/>
            </a:pPr>
            <a:r>
              <a:rPr lang="en-US" altLang="zh-CN" sz="2200" b="1" dirty="0">
                <a:ea typeface="宋体" panose="02010600030101010101" pitchFamily="2" charset="-122"/>
              </a:rPr>
              <a:t>	D	40	20</a:t>
            </a:r>
          </a:p>
          <a:p>
            <a:pPr>
              <a:spcBef>
                <a:spcPts val="600"/>
              </a:spcBef>
              <a:buFont typeface="Wingdings" panose="05000000000000000000" pitchFamily="2" charset="2"/>
              <a:buNone/>
            </a:pPr>
            <a:r>
              <a:rPr lang="en-US" altLang="zh-CN" sz="2200" b="1" dirty="0">
                <a:ea typeface="宋体" panose="02010600030101010101" pitchFamily="2" charset="-122"/>
              </a:rPr>
              <a:t>	E	30	40</a:t>
            </a:r>
          </a:p>
          <a:p>
            <a:pPr>
              <a:spcBef>
                <a:spcPts val="600"/>
              </a:spcBef>
              <a:buFont typeface="Wingdings" panose="05000000000000000000" pitchFamily="2" charset="2"/>
              <a:buNone/>
            </a:pPr>
            <a:r>
              <a:rPr lang="en-US" altLang="zh-CN" sz="2200" b="1" dirty="0">
                <a:ea typeface="宋体" panose="02010600030101010101" pitchFamily="2" charset="-122"/>
              </a:rPr>
              <a:t>	G	10	20</a:t>
            </a:r>
          </a:p>
          <a:p>
            <a:pPr>
              <a:spcBef>
                <a:spcPts val="600"/>
              </a:spcBef>
              <a:buFont typeface="Wingdings" panose="05000000000000000000" pitchFamily="2" charset="2"/>
              <a:buNone/>
            </a:pPr>
            <a:r>
              <a:rPr lang="en-US" altLang="zh-CN" sz="2200" b="1" dirty="0">
                <a:ea typeface="宋体" panose="02010600030101010101" pitchFamily="2" charset="-122"/>
              </a:rPr>
              <a:t>	H	10	40	</a:t>
            </a:r>
          </a:p>
        </p:txBody>
      </p:sp>
      <p:sp>
        <p:nvSpPr>
          <p:cNvPr id="14" name="Rectangle 6"/>
          <p:cNvSpPr>
            <a:spLocks noChangeArrowheads="1"/>
          </p:cNvSpPr>
          <p:nvPr/>
        </p:nvSpPr>
        <p:spPr bwMode="auto">
          <a:xfrm>
            <a:off x="1399598" y="3295406"/>
            <a:ext cx="6240735" cy="428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90488" tIns="44450" rIns="90488" bIns="44450">
            <a:spAutoFit/>
          </a:bodyPr>
          <a:lstStyle>
            <a:lvl1pPr eaLnBrk="0" hangingPunct="0">
              <a:spcBef>
                <a:spcPct val="20000"/>
              </a:spcBef>
              <a:buFont typeface="Arial" panose="020B0604020202020204" pitchFamily="34" charset="0"/>
              <a:buChar char="•"/>
              <a:tabLst>
                <a:tab pos="2000250" algn="ctr"/>
                <a:tab pos="4286250" algn="ctr"/>
                <a:tab pos="6457950" algn="ctr"/>
              </a:tabLst>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tabLst>
                <a:tab pos="2000250" algn="ctr"/>
                <a:tab pos="4286250" algn="ctr"/>
                <a:tab pos="6457950" algn="ctr"/>
              </a:tabLst>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tabLst>
                <a:tab pos="2000250" algn="ctr"/>
                <a:tab pos="4286250" algn="ctr"/>
                <a:tab pos="6457950" algn="ctr"/>
              </a:tabLst>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tabLst>
                <a:tab pos="2000250" algn="ctr"/>
                <a:tab pos="4286250" algn="ctr"/>
                <a:tab pos="6457950" algn="ctr"/>
              </a:tabLst>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200" b="1" dirty="0" smtClean="0">
                <a:ea typeface="宋体" panose="02010600030101010101" pitchFamily="2" charset="-122"/>
              </a:rPr>
              <a:t>市场</a:t>
            </a:r>
            <a:r>
              <a:rPr lang="zh-CN" altLang="en-US" sz="2200" b="1" dirty="0">
                <a:ea typeface="宋体" panose="02010600030101010101" pitchFamily="2" charset="-122"/>
              </a:rPr>
              <a:t>篮子	             食品数量         </a:t>
            </a:r>
            <a:r>
              <a:rPr lang="zh-CN" altLang="en-US" sz="2200" b="1" dirty="0" smtClean="0">
                <a:ea typeface="宋体" panose="02010600030101010101" pitchFamily="2" charset="-122"/>
              </a:rPr>
              <a:t>    衣服</a:t>
            </a:r>
            <a:r>
              <a:rPr lang="zh-CN" altLang="en-US" sz="2200" b="1" dirty="0">
                <a:ea typeface="宋体" panose="02010600030101010101" pitchFamily="2" charset="-122"/>
              </a:rPr>
              <a:t>数量</a:t>
            </a:r>
            <a:endParaRPr lang="en-US" altLang="zh-CN" sz="2200" b="1" dirty="0">
              <a:ea typeface="宋体" panose="02010600030101010101" pitchFamily="2" charset="-122"/>
            </a:endParaRPr>
          </a:p>
        </p:txBody>
      </p:sp>
      <p:sp>
        <p:nvSpPr>
          <p:cNvPr id="15" name="Line 7"/>
          <p:cNvSpPr>
            <a:spLocks noChangeShapeType="1"/>
          </p:cNvSpPr>
          <p:nvPr/>
        </p:nvSpPr>
        <p:spPr bwMode="auto">
          <a:xfrm flipV="1">
            <a:off x="1328986" y="3745632"/>
            <a:ext cx="6516688" cy="41275"/>
          </a:xfrm>
          <a:prstGeom prst="line">
            <a:avLst/>
          </a:prstGeom>
          <a:noFill/>
          <a:ln w="57150" cmpd="thinThick">
            <a:solidFill>
              <a:srgbClr val="376546"/>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2200"/>
          </a:p>
        </p:txBody>
      </p:sp>
      <p:sp>
        <p:nvSpPr>
          <p:cNvPr id="16" name="Line 7"/>
          <p:cNvSpPr>
            <a:spLocks noChangeShapeType="1"/>
          </p:cNvSpPr>
          <p:nvPr/>
        </p:nvSpPr>
        <p:spPr bwMode="auto">
          <a:xfrm flipV="1">
            <a:off x="1328986" y="6309320"/>
            <a:ext cx="6516688" cy="41275"/>
          </a:xfrm>
          <a:prstGeom prst="line">
            <a:avLst/>
          </a:prstGeom>
          <a:noFill/>
          <a:ln w="57150" cmpd="thinThick">
            <a:solidFill>
              <a:srgbClr val="376546"/>
            </a:solidFill>
            <a:round/>
            <a:headEnd/>
            <a:tailEnd/>
          </a:ln>
          <a:extLst>
            <a:ext uri="{909E8E84-426E-40DD-AFC4-6F175D3DCCD1}">
              <a14:hiddenFill xmlns:a14="http://schemas.microsoft.com/office/drawing/2010/main">
                <a:noFill/>
              </a14:hiddenFill>
            </a:ext>
          </a:extLst>
        </p:spPr>
        <p:txBody>
          <a:bodyPr wrap="none" anchor="ctr"/>
          <a:lstStyle/>
          <a:p>
            <a:endParaRPr lang="zh-CN" altLang="en-US" sz="2200"/>
          </a:p>
        </p:txBody>
      </p:sp>
      <p:sp>
        <p:nvSpPr>
          <p:cNvPr id="3" name="矩形 2"/>
          <p:cNvSpPr/>
          <p:nvPr/>
        </p:nvSpPr>
        <p:spPr>
          <a:xfrm>
            <a:off x="391391" y="1695086"/>
            <a:ext cx="2196435"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）市场</a:t>
            </a:r>
            <a:r>
              <a:rPr lang="zh-CN" altLang="en-US" sz="2400" b="1" dirty="0"/>
              <a:t>篮子</a:t>
            </a:r>
            <a:endParaRPr lang="zh-CN" altLang="en-US" sz="2400" dirty="0"/>
          </a:p>
        </p:txBody>
      </p:sp>
    </p:spTree>
    <p:extLst>
      <p:ext uri="{BB962C8B-B14F-4D97-AF65-F5344CB8AC3E}">
        <p14:creationId xmlns:p14="http://schemas.microsoft.com/office/powerpoint/2010/main" val="200341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215739"/>
            <a:ext cx="2196435"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smtClean="0"/>
              <a:t>）偏好关系</a:t>
            </a:r>
            <a:endParaRPr lang="zh-CN" altLang="en-US" sz="2400" dirty="0"/>
          </a:p>
        </p:txBody>
      </p:sp>
      <p:sp>
        <p:nvSpPr>
          <p:cNvPr id="13" name="Text Box 3"/>
          <p:cNvSpPr txBox="1">
            <a:spLocks noChangeArrowheads="1"/>
          </p:cNvSpPr>
          <p:nvPr/>
        </p:nvSpPr>
        <p:spPr bwMode="auto">
          <a:xfrm>
            <a:off x="1062038" y="3234705"/>
            <a:ext cx="131959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200" b="1"/>
              <a:t>基本关系</a:t>
            </a:r>
          </a:p>
        </p:txBody>
      </p:sp>
      <p:graphicFrame>
        <p:nvGraphicFramePr>
          <p:cNvPr id="14" name="Object 6"/>
          <p:cNvGraphicFramePr>
            <a:graphicFrameLocks noChangeAspect="1"/>
          </p:cNvGraphicFramePr>
          <p:nvPr>
            <p:extLst>
              <p:ext uri="{D42A27DB-BD31-4B8C-83A1-F6EECF244321}">
                <p14:modId xmlns:p14="http://schemas.microsoft.com/office/powerpoint/2010/main" val="133039289"/>
              </p:ext>
            </p:extLst>
          </p:nvPr>
        </p:nvGraphicFramePr>
        <p:xfrm>
          <a:off x="3009900" y="2414588"/>
          <a:ext cx="2332038" cy="452437"/>
        </p:xfrm>
        <a:graphic>
          <a:graphicData uri="http://schemas.openxmlformats.org/presentationml/2006/ole">
            <mc:AlternateContent xmlns:mc="http://schemas.openxmlformats.org/markup-compatibility/2006">
              <mc:Choice xmlns:v="urn:schemas-microsoft-com:vml" Requires="v">
                <p:oleObj spid="_x0000_s40481" name="公式" r:id="rId6" imgW="1180800" imgH="228600" progId="Equation.3">
                  <p:embed/>
                </p:oleObj>
              </mc:Choice>
              <mc:Fallback>
                <p:oleObj name="公式" r:id="rId6" imgW="1180800" imgH="228600" progId="Equation.3">
                  <p:embed/>
                  <p:pic>
                    <p:nvPicPr>
                      <p:cNvPr id="0" name=""/>
                      <p:cNvPicPr>
                        <a:picLocks noChangeAspect="1" noChangeArrowheads="1"/>
                      </p:cNvPicPr>
                      <p:nvPr/>
                    </p:nvPicPr>
                    <p:blipFill>
                      <a:blip r:embed="rId7"/>
                      <a:srcRect/>
                      <a:stretch>
                        <a:fillRect/>
                      </a:stretch>
                    </p:blipFill>
                    <p:spPr bwMode="auto">
                      <a:xfrm>
                        <a:off x="3009900" y="2414588"/>
                        <a:ext cx="23320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AutoShape 5"/>
          <p:cNvSpPr>
            <a:spLocks/>
          </p:cNvSpPr>
          <p:nvPr/>
        </p:nvSpPr>
        <p:spPr bwMode="auto">
          <a:xfrm>
            <a:off x="2646363" y="2442542"/>
            <a:ext cx="215900" cy="2089150"/>
          </a:xfrm>
          <a:prstGeom prst="leftBrace">
            <a:avLst>
              <a:gd name="adj1" fmla="val 8063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200"/>
          </a:p>
        </p:txBody>
      </p:sp>
      <p:sp>
        <p:nvSpPr>
          <p:cNvPr id="16" name="Text Box 6"/>
          <p:cNvSpPr txBox="1">
            <a:spLocks noChangeArrowheads="1"/>
          </p:cNvSpPr>
          <p:nvPr/>
        </p:nvSpPr>
        <p:spPr bwMode="auto">
          <a:xfrm>
            <a:off x="5807075" y="2348880"/>
            <a:ext cx="1595309"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200">
                <a:ea typeface="楷体_GB2312"/>
                <a:cs typeface="楷体_GB2312"/>
              </a:rPr>
              <a:t>严格偏好于</a:t>
            </a:r>
          </a:p>
        </p:txBody>
      </p:sp>
      <p:graphicFrame>
        <p:nvGraphicFramePr>
          <p:cNvPr id="17" name="Object 9"/>
          <p:cNvGraphicFramePr>
            <a:graphicFrameLocks noChangeAspect="1"/>
          </p:cNvGraphicFramePr>
          <p:nvPr>
            <p:extLst>
              <p:ext uri="{D42A27DB-BD31-4B8C-83A1-F6EECF244321}">
                <p14:modId xmlns:p14="http://schemas.microsoft.com/office/powerpoint/2010/main" val="3072671993"/>
              </p:ext>
            </p:extLst>
          </p:nvPr>
        </p:nvGraphicFramePr>
        <p:xfrm>
          <a:off x="3028950" y="3151188"/>
          <a:ext cx="2306638" cy="452437"/>
        </p:xfrm>
        <a:graphic>
          <a:graphicData uri="http://schemas.openxmlformats.org/presentationml/2006/ole">
            <mc:AlternateContent xmlns:mc="http://schemas.openxmlformats.org/markup-compatibility/2006">
              <mc:Choice xmlns:v="urn:schemas-microsoft-com:vml" Requires="v">
                <p:oleObj spid="_x0000_s40482" name="公式" r:id="rId8" imgW="1168200" imgH="228600" progId="Equation.3">
                  <p:embed/>
                </p:oleObj>
              </mc:Choice>
              <mc:Fallback>
                <p:oleObj name="公式" r:id="rId8" imgW="1168200" imgH="228600" progId="Equation.3">
                  <p:embed/>
                  <p:pic>
                    <p:nvPicPr>
                      <p:cNvPr id="0" name=""/>
                      <p:cNvPicPr>
                        <a:picLocks noChangeAspect="1" noChangeArrowheads="1"/>
                      </p:cNvPicPr>
                      <p:nvPr/>
                    </p:nvPicPr>
                    <p:blipFill>
                      <a:blip r:embed="rId9"/>
                      <a:srcRect/>
                      <a:stretch>
                        <a:fillRect/>
                      </a:stretch>
                    </p:blipFill>
                    <p:spPr bwMode="auto">
                      <a:xfrm>
                        <a:off x="3028950" y="3151188"/>
                        <a:ext cx="2306638" cy="4524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 name="Text Box 8"/>
          <p:cNvSpPr txBox="1">
            <a:spLocks noChangeArrowheads="1"/>
          </p:cNvSpPr>
          <p:nvPr/>
        </p:nvSpPr>
        <p:spPr bwMode="auto">
          <a:xfrm>
            <a:off x="5807075" y="3151188"/>
            <a:ext cx="131318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200">
                <a:ea typeface="楷体_GB2312"/>
                <a:cs typeface="楷体_GB2312"/>
              </a:rPr>
              <a:t>弱偏好于</a:t>
            </a:r>
          </a:p>
        </p:txBody>
      </p:sp>
      <p:graphicFrame>
        <p:nvGraphicFramePr>
          <p:cNvPr id="19" name="Object 11"/>
          <p:cNvGraphicFramePr>
            <a:graphicFrameLocks noChangeAspect="1"/>
          </p:cNvGraphicFramePr>
          <p:nvPr>
            <p:extLst>
              <p:ext uri="{D42A27DB-BD31-4B8C-83A1-F6EECF244321}">
                <p14:modId xmlns:p14="http://schemas.microsoft.com/office/powerpoint/2010/main" val="4071121122"/>
              </p:ext>
            </p:extLst>
          </p:nvPr>
        </p:nvGraphicFramePr>
        <p:xfrm>
          <a:off x="3078163" y="4026867"/>
          <a:ext cx="2206625" cy="427038"/>
        </p:xfrm>
        <a:graphic>
          <a:graphicData uri="http://schemas.openxmlformats.org/presentationml/2006/ole">
            <mc:AlternateContent xmlns:mc="http://schemas.openxmlformats.org/markup-compatibility/2006">
              <mc:Choice xmlns:v="urn:schemas-microsoft-com:vml" Requires="v">
                <p:oleObj spid="_x0000_s40483" r:id="rId10" imgW="1117115" imgH="215806" progId="Equation.3">
                  <p:embed/>
                </p:oleObj>
              </mc:Choice>
              <mc:Fallback>
                <p:oleObj r:id="rId10" imgW="1117115" imgH="215806"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078163" y="4026867"/>
                        <a:ext cx="2206625" cy="427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 name="Text Box 10"/>
          <p:cNvSpPr txBox="1">
            <a:spLocks noChangeArrowheads="1"/>
          </p:cNvSpPr>
          <p:nvPr/>
        </p:nvSpPr>
        <p:spPr bwMode="auto">
          <a:xfrm>
            <a:off x="5724128" y="4026867"/>
            <a:ext cx="131318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200" dirty="0">
                <a:ea typeface="楷体_GB2312"/>
                <a:cs typeface="楷体_GB2312"/>
              </a:rPr>
              <a:t>无差异</a:t>
            </a:r>
            <a:r>
              <a:rPr lang="zh-CN" altLang="en-US" sz="2200" dirty="0" smtClean="0">
                <a:ea typeface="楷体_GB2312"/>
                <a:cs typeface="楷体_GB2312"/>
              </a:rPr>
              <a:t>于</a:t>
            </a:r>
            <a:endParaRPr lang="zh-CN" altLang="en-US" sz="2200" dirty="0">
              <a:ea typeface="楷体_GB2312"/>
              <a:cs typeface="楷体_GB2312"/>
            </a:endParaRPr>
          </a:p>
        </p:txBody>
      </p:sp>
    </p:spTree>
    <p:extLst>
      <p:ext uri="{BB962C8B-B14F-4D97-AF65-F5344CB8AC3E}">
        <p14:creationId xmlns:p14="http://schemas.microsoft.com/office/powerpoint/2010/main" val="333690398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2"/>
          <p:cNvSpPr>
            <a:spLocks noChangeArrowheads="1"/>
          </p:cNvSpPr>
          <p:nvPr/>
        </p:nvSpPr>
        <p:spPr bwMode="auto">
          <a:xfrm>
            <a:off x="489225" y="1671152"/>
            <a:ext cx="2962427"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70000"/>
              </a:spcBef>
              <a:buFontTx/>
              <a:buNone/>
            </a:pPr>
            <a:r>
              <a:rPr lang="zh-CN" altLang="en-US" sz="2400" b="1" dirty="0" smtClean="0">
                <a:ea typeface="宋体" panose="02010600030101010101" pitchFamily="2" charset="-122"/>
              </a:rPr>
              <a:t>无</a:t>
            </a:r>
            <a:r>
              <a:rPr lang="zh-CN" altLang="en-US" sz="2400" b="1" dirty="0">
                <a:ea typeface="宋体" panose="02010600030101010101" pitchFamily="2" charset="-122"/>
              </a:rPr>
              <a:t>差异曲线（</a:t>
            </a:r>
            <a:r>
              <a:rPr lang="en-US" altLang="zh-CN" sz="2400" b="1" dirty="0">
                <a:ea typeface="宋体" panose="02010600030101010101" pitchFamily="2" charset="-122"/>
              </a:rPr>
              <a:t>Indifference curves</a:t>
            </a:r>
            <a:r>
              <a:rPr lang="en-US" altLang="zh-CN" sz="2400" b="1" dirty="0" smtClean="0">
                <a:ea typeface="宋体" panose="02010600030101010101" pitchFamily="2" charset="-122"/>
              </a:rPr>
              <a:t>）</a:t>
            </a:r>
            <a:r>
              <a:rPr lang="zh-CN" altLang="en-US" sz="2400" b="1" dirty="0" smtClean="0">
                <a:ea typeface="宋体" panose="02010600030101010101" pitchFamily="2" charset="-122"/>
              </a:rPr>
              <a:t>： </a:t>
            </a:r>
            <a:r>
              <a:rPr lang="zh-CN" altLang="en-US" sz="2400" dirty="0">
                <a:ea typeface="宋体" panose="02010600030101010101" pitchFamily="2" charset="-122"/>
              </a:rPr>
              <a:t>表示能够给</a:t>
            </a:r>
            <a:r>
              <a:rPr lang="zh-CN" altLang="en-US" sz="2400" dirty="0" smtClean="0">
                <a:ea typeface="宋体" panose="02010600030101010101" pitchFamily="2" charset="-122"/>
              </a:rPr>
              <a:t>消费者带来同等</a:t>
            </a:r>
            <a:r>
              <a:rPr lang="zh-CN" altLang="en-US" sz="2400" dirty="0">
                <a:ea typeface="宋体" panose="02010600030101010101" pitchFamily="2" charset="-122"/>
              </a:rPr>
              <a:t>程度</a:t>
            </a:r>
            <a:r>
              <a:rPr lang="zh-CN" altLang="en-US" sz="2400" dirty="0" smtClean="0">
                <a:ea typeface="宋体" panose="02010600030101010101" pitchFamily="2" charset="-122"/>
              </a:rPr>
              <a:t>满足的所有商品组合，即消费者具有相同程度偏好的所有商品组合。</a:t>
            </a:r>
            <a:endParaRPr lang="zh-CN" altLang="en-US" sz="2400" dirty="0">
              <a:ea typeface="宋体" panose="02010600030101010101" pitchFamily="2" charset="-122"/>
            </a:endParaRPr>
          </a:p>
        </p:txBody>
      </p:sp>
      <p:sp>
        <p:nvSpPr>
          <p:cNvPr id="13" name="矩形 12"/>
          <p:cNvSpPr/>
          <p:nvPr/>
        </p:nvSpPr>
        <p:spPr>
          <a:xfrm>
            <a:off x="259836" y="1080636"/>
            <a:ext cx="2505814" cy="461665"/>
          </a:xfrm>
          <a:prstGeom prst="rect">
            <a:avLst/>
          </a:prstGeom>
        </p:spPr>
        <p:txBody>
          <a:bodyPr wrap="none">
            <a:spAutoFit/>
          </a:bodyPr>
          <a:lstStyle/>
          <a:p>
            <a:r>
              <a:rPr lang="zh-CN" altLang="en-US" sz="2400" b="1" dirty="0" smtClean="0"/>
              <a:t>（</a:t>
            </a:r>
            <a:r>
              <a:rPr lang="en-US" altLang="zh-CN" sz="2400" b="1" dirty="0" smtClean="0"/>
              <a:t>3</a:t>
            </a:r>
            <a:r>
              <a:rPr lang="zh-CN" altLang="en-US" sz="2400" b="1" dirty="0" smtClean="0"/>
              <a:t>）无差异曲线</a:t>
            </a:r>
            <a:endParaRPr lang="zh-CN" altLang="en-US" sz="2400" dirty="0"/>
          </a:p>
        </p:txBody>
      </p:sp>
      <p:grpSp>
        <p:nvGrpSpPr>
          <p:cNvPr id="14" name="Group 41"/>
          <p:cNvGrpSpPr>
            <a:grpSpLocks/>
          </p:cNvGrpSpPr>
          <p:nvPr/>
        </p:nvGrpSpPr>
        <p:grpSpPr bwMode="auto">
          <a:xfrm>
            <a:off x="4330006" y="2469158"/>
            <a:ext cx="3752850" cy="3683000"/>
            <a:chOff x="1428" y="1440"/>
            <a:chExt cx="2364" cy="2320"/>
          </a:xfrm>
        </p:grpSpPr>
        <p:sp>
          <p:nvSpPr>
            <p:cNvPr id="15" name="Line 4"/>
            <p:cNvSpPr>
              <a:spLocks noChangeShapeType="1"/>
            </p:cNvSpPr>
            <p:nvPr/>
          </p:nvSpPr>
          <p:spPr bwMode="auto">
            <a:xfrm>
              <a:off x="1428" y="2400"/>
              <a:ext cx="1164" cy="5"/>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 name="Line 5"/>
            <p:cNvSpPr>
              <a:spLocks noChangeShapeType="1"/>
            </p:cNvSpPr>
            <p:nvPr/>
          </p:nvSpPr>
          <p:spPr bwMode="auto">
            <a:xfrm flipH="1">
              <a:off x="2544" y="2385"/>
              <a:ext cx="0" cy="1375"/>
            </a:xfrm>
            <a:prstGeom prst="line">
              <a:avLst/>
            </a:prstGeom>
            <a:noFill/>
            <a:ln w="25400">
              <a:solidFill>
                <a:srgbClr val="0000FF"/>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 name="Line 35"/>
            <p:cNvSpPr>
              <a:spLocks noChangeShapeType="1"/>
            </p:cNvSpPr>
            <p:nvPr/>
          </p:nvSpPr>
          <p:spPr bwMode="auto">
            <a:xfrm>
              <a:off x="1428" y="1440"/>
              <a:ext cx="508"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 name="Line 36"/>
            <p:cNvSpPr>
              <a:spLocks noChangeShapeType="1"/>
            </p:cNvSpPr>
            <p:nvPr/>
          </p:nvSpPr>
          <p:spPr bwMode="auto">
            <a:xfrm>
              <a:off x="1428" y="1920"/>
              <a:ext cx="1708"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 name="Line 37"/>
            <p:cNvSpPr>
              <a:spLocks noChangeShapeType="1"/>
            </p:cNvSpPr>
            <p:nvPr/>
          </p:nvSpPr>
          <p:spPr bwMode="auto">
            <a:xfrm>
              <a:off x="1428" y="2880"/>
              <a:ext cx="2284"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 name="Line 38"/>
            <p:cNvSpPr>
              <a:spLocks noChangeShapeType="1"/>
            </p:cNvSpPr>
            <p:nvPr/>
          </p:nvSpPr>
          <p:spPr bwMode="auto">
            <a:xfrm>
              <a:off x="1968" y="1476"/>
              <a:ext cx="0" cy="2284"/>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 name="Line 39"/>
            <p:cNvSpPr>
              <a:spLocks noChangeShapeType="1"/>
            </p:cNvSpPr>
            <p:nvPr/>
          </p:nvSpPr>
          <p:spPr bwMode="auto">
            <a:xfrm>
              <a:off x="3168" y="2004"/>
              <a:ext cx="0" cy="1756"/>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 name="Line 40"/>
            <p:cNvSpPr>
              <a:spLocks noChangeShapeType="1"/>
            </p:cNvSpPr>
            <p:nvPr/>
          </p:nvSpPr>
          <p:spPr bwMode="auto">
            <a:xfrm>
              <a:off x="3792" y="2916"/>
              <a:ext cx="0" cy="844"/>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3" name="Line 9"/>
          <p:cNvSpPr>
            <a:spLocks noChangeShapeType="1"/>
          </p:cNvSpPr>
          <p:nvPr/>
        </p:nvSpPr>
        <p:spPr bwMode="auto">
          <a:xfrm>
            <a:off x="4272856" y="1942108"/>
            <a:ext cx="0" cy="418465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 name="Line 10"/>
          <p:cNvSpPr>
            <a:spLocks noChangeShapeType="1"/>
          </p:cNvSpPr>
          <p:nvPr/>
        </p:nvSpPr>
        <p:spPr bwMode="auto">
          <a:xfrm>
            <a:off x="4268094" y="6114058"/>
            <a:ext cx="4195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 name="Rectangle 11"/>
          <p:cNvSpPr>
            <a:spLocks noChangeArrowheads="1"/>
          </p:cNvSpPr>
          <p:nvPr/>
        </p:nvSpPr>
        <p:spPr bwMode="auto">
          <a:xfrm>
            <a:off x="8251130" y="6106120"/>
            <a:ext cx="64135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dirty="0">
                <a:ea typeface="宋体" panose="02010600030101010101" pitchFamily="2" charset="-122"/>
              </a:rPr>
              <a:t>食品</a:t>
            </a:r>
          </a:p>
        </p:txBody>
      </p:sp>
      <p:sp>
        <p:nvSpPr>
          <p:cNvPr id="26" name="Rectangle 12"/>
          <p:cNvSpPr>
            <a:spLocks noChangeArrowheads="1"/>
          </p:cNvSpPr>
          <p:nvPr/>
        </p:nvSpPr>
        <p:spPr bwMode="auto">
          <a:xfrm>
            <a:off x="3809306" y="5282208"/>
            <a:ext cx="463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10</a:t>
            </a:r>
          </a:p>
        </p:txBody>
      </p:sp>
      <p:sp>
        <p:nvSpPr>
          <p:cNvPr id="27" name="Rectangle 13"/>
          <p:cNvSpPr>
            <a:spLocks noChangeArrowheads="1"/>
          </p:cNvSpPr>
          <p:nvPr/>
        </p:nvSpPr>
        <p:spPr bwMode="auto">
          <a:xfrm>
            <a:off x="3809306" y="4526558"/>
            <a:ext cx="463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20</a:t>
            </a:r>
          </a:p>
        </p:txBody>
      </p:sp>
      <p:sp>
        <p:nvSpPr>
          <p:cNvPr id="28" name="Rectangle 14"/>
          <p:cNvSpPr>
            <a:spLocks noChangeArrowheads="1"/>
          </p:cNvSpPr>
          <p:nvPr/>
        </p:nvSpPr>
        <p:spPr bwMode="auto">
          <a:xfrm>
            <a:off x="3809306" y="3772496"/>
            <a:ext cx="463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30</a:t>
            </a:r>
          </a:p>
        </p:txBody>
      </p:sp>
      <p:sp>
        <p:nvSpPr>
          <p:cNvPr id="29" name="Rectangle 15"/>
          <p:cNvSpPr>
            <a:spLocks noChangeArrowheads="1"/>
          </p:cNvSpPr>
          <p:nvPr/>
        </p:nvSpPr>
        <p:spPr bwMode="auto">
          <a:xfrm>
            <a:off x="3809306" y="3016846"/>
            <a:ext cx="463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40</a:t>
            </a:r>
          </a:p>
        </p:txBody>
      </p:sp>
      <p:sp>
        <p:nvSpPr>
          <p:cNvPr id="30" name="Rectangle 16"/>
          <p:cNvSpPr>
            <a:spLocks noChangeArrowheads="1"/>
          </p:cNvSpPr>
          <p:nvPr/>
        </p:nvSpPr>
        <p:spPr bwMode="auto">
          <a:xfrm>
            <a:off x="4877694" y="6106121"/>
            <a:ext cx="434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10</a:t>
            </a:r>
          </a:p>
        </p:txBody>
      </p:sp>
      <p:sp>
        <p:nvSpPr>
          <p:cNvPr id="31" name="Rectangle 17"/>
          <p:cNvSpPr>
            <a:spLocks noChangeArrowheads="1"/>
          </p:cNvSpPr>
          <p:nvPr/>
        </p:nvSpPr>
        <p:spPr bwMode="auto">
          <a:xfrm>
            <a:off x="5868294" y="6106121"/>
            <a:ext cx="434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20</a:t>
            </a:r>
          </a:p>
        </p:txBody>
      </p:sp>
      <p:sp>
        <p:nvSpPr>
          <p:cNvPr id="32" name="Rectangle 18"/>
          <p:cNvSpPr>
            <a:spLocks noChangeArrowheads="1"/>
          </p:cNvSpPr>
          <p:nvPr/>
        </p:nvSpPr>
        <p:spPr bwMode="auto">
          <a:xfrm>
            <a:off x="6858894" y="6106121"/>
            <a:ext cx="434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30</a:t>
            </a:r>
          </a:p>
        </p:txBody>
      </p:sp>
      <p:sp>
        <p:nvSpPr>
          <p:cNvPr id="33" name="Rectangle 19"/>
          <p:cNvSpPr>
            <a:spLocks noChangeArrowheads="1"/>
          </p:cNvSpPr>
          <p:nvPr/>
        </p:nvSpPr>
        <p:spPr bwMode="auto">
          <a:xfrm>
            <a:off x="7849494" y="6106121"/>
            <a:ext cx="43497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40</a:t>
            </a:r>
          </a:p>
        </p:txBody>
      </p:sp>
      <p:sp>
        <p:nvSpPr>
          <p:cNvPr id="34" name="Rectangle 32"/>
          <p:cNvSpPr>
            <a:spLocks noChangeArrowheads="1"/>
          </p:cNvSpPr>
          <p:nvPr/>
        </p:nvSpPr>
        <p:spPr bwMode="auto">
          <a:xfrm>
            <a:off x="3714056" y="1700808"/>
            <a:ext cx="641350"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algn="r" eaLnBrk="1" hangingPunct="1">
              <a:spcBef>
                <a:spcPct val="0"/>
              </a:spcBef>
              <a:buFontTx/>
              <a:buNone/>
            </a:pPr>
            <a:r>
              <a:rPr lang="zh-CN" altLang="en-US" sz="1800" b="1">
                <a:ea typeface="宋体" panose="02010600030101010101" pitchFamily="2" charset="-122"/>
              </a:rPr>
              <a:t>衣服</a:t>
            </a:r>
          </a:p>
        </p:txBody>
      </p:sp>
      <p:sp>
        <p:nvSpPr>
          <p:cNvPr id="35" name="Rectangle 33"/>
          <p:cNvSpPr>
            <a:spLocks noChangeArrowheads="1"/>
          </p:cNvSpPr>
          <p:nvPr/>
        </p:nvSpPr>
        <p:spPr bwMode="auto">
          <a:xfrm>
            <a:off x="3809306" y="2262783"/>
            <a:ext cx="46355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50</a:t>
            </a:r>
          </a:p>
        </p:txBody>
      </p:sp>
      <p:grpSp>
        <p:nvGrpSpPr>
          <p:cNvPr id="36" name="Group 42"/>
          <p:cNvGrpSpPr>
            <a:grpSpLocks/>
          </p:cNvGrpSpPr>
          <p:nvPr/>
        </p:nvGrpSpPr>
        <p:grpSpPr bwMode="auto">
          <a:xfrm>
            <a:off x="4725294" y="2235796"/>
            <a:ext cx="3717925" cy="2908300"/>
            <a:chOff x="1677" y="1293"/>
            <a:chExt cx="2342" cy="1832"/>
          </a:xfrm>
        </p:grpSpPr>
        <p:sp>
          <p:nvSpPr>
            <p:cNvPr id="37" name="Oval 20"/>
            <p:cNvSpPr>
              <a:spLocks noChangeArrowheads="1"/>
            </p:cNvSpPr>
            <p:nvPr/>
          </p:nvSpPr>
          <p:spPr bwMode="auto">
            <a:xfrm>
              <a:off x="1920" y="283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8" name="Oval 21"/>
            <p:cNvSpPr>
              <a:spLocks noChangeArrowheads="1"/>
            </p:cNvSpPr>
            <p:nvPr/>
          </p:nvSpPr>
          <p:spPr bwMode="auto">
            <a:xfrm>
              <a:off x="1920" y="187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9" name="Oval 22"/>
            <p:cNvSpPr>
              <a:spLocks noChangeArrowheads="1"/>
            </p:cNvSpPr>
            <p:nvPr/>
          </p:nvSpPr>
          <p:spPr bwMode="auto">
            <a:xfrm>
              <a:off x="1920" y="139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40" name="Oval 23"/>
            <p:cNvSpPr>
              <a:spLocks noChangeArrowheads="1"/>
            </p:cNvSpPr>
            <p:nvPr/>
          </p:nvSpPr>
          <p:spPr bwMode="auto">
            <a:xfrm>
              <a:off x="2496" y="235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41" name="Oval 24"/>
            <p:cNvSpPr>
              <a:spLocks noChangeArrowheads="1"/>
            </p:cNvSpPr>
            <p:nvPr/>
          </p:nvSpPr>
          <p:spPr bwMode="auto">
            <a:xfrm>
              <a:off x="3120" y="187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42" name="Oval 25"/>
            <p:cNvSpPr>
              <a:spLocks noChangeArrowheads="1"/>
            </p:cNvSpPr>
            <p:nvPr/>
          </p:nvSpPr>
          <p:spPr bwMode="auto">
            <a:xfrm>
              <a:off x="3744" y="2832"/>
              <a:ext cx="96" cy="96"/>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43" name="Rectangle 26"/>
            <p:cNvSpPr>
              <a:spLocks noChangeArrowheads="1"/>
            </p:cNvSpPr>
            <p:nvPr/>
          </p:nvSpPr>
          <p:spPr bwMode="auto">
            <a:xfrm>
              <a:off x="2013" y="2877"/>
              <a:ext cx="238"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G</a:t>
              </a:r>
            </a:p>
          </p:txBody>
        </p:sp>
        <p:sp>
          <p:nvSpPr>
            <p:cNvPr id="44" name="Rectangle 27"/>
            <p:cNvSpPr>
              <a:spLocks noChangeArrowheads="1"/>
            </p:cNvSpPr>
            <p:nvPr/>
          </p:nvSpPr>
          <p:spPr bwMode="auto">
            <a:xfrm>
              <a:off x="3789" y="2637"/>
              <a:ext cx="23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D</a:t>
              </a:r>
            </a:p>
          </p:txBody>
        </p:sp>
        <p:sp>
          <p:nvSpPr>
            <p:cNvPr id="45" name="Rectangle 28"/>
            <p:cNvSpPr>
              <a:spLocks noChangeArrowheads="1"/>
            </p:cNvSpPr>
            <p:nvPr/>
          </p:nvSpPr>
          <p:spPr bwMode="auto">
            <a:xfrm>
              <a:off x="2541" y="2157"/>
              <a:ext cx="23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A</a:t>
              </a:r>
            </a:p>
          </p:txBody>
        </p:sp>
        <p:sp>
          <p:nvSpPr>
            <p:cNvPr id="46" name="Rectangle 29"/>
            <p:cNvSpPr>
              <a:spLocks noChangeArrowheads="1"/>
            </p:cNvSpPr>
            <p:nvPr/>
          </p:nvSpPr>
          <p:spPr bwMode="auto">
            <a:xfrm>
              <a:off x="3213" y="1773"/>
              <a:ext cx="221"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E</a:t>
              </a:r>
            </a:p>
          </p:txBody>
        </p:sp>
        <p:sp>
          <p:nvSpPr>
            <p:cNvPr id="47" name="Rectangle 30"/>
            <p:cNvSpPr>
              <a:spLocks noChangeArrowheads="1"/>
            </p:cNvSpPr>
            <p:nvPr/>
          </p:nvSpPr>
          <p:spPr bwMode="auto">
            <a:xfrm>
              <a:off x="1677" y="1629"/>
              <a:ext cx="23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H</a:t>
              </a:r>
            </a:p>
          </p:txBody>
        </p:sp>
        <p:sp>
          <p:nvSpPr>
            <p:cNvPr id="48" name="Rectangle 31"/>
            <p:cNvSpPr>
              <a:spLocks noChangeArrowheads="1"/>
            </p:cNvSpPr>
            <p:nvPr/>
          </p:nvSpPr>
          <p:spPr bwMode="auto">
            <a:xfrm>
              <a:off x="2013" y="1293"/>
              <a:ext cx="230"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B</a:t>
              </a:r>
            </a:p>
          </p:txBody>
        </p:sp>
      </p:grpSp>
      <p:sp>
        <p:nvSpPr>
          <p:cNvPr id="51" name="Freeform 48"/>
          <p:cNvSpPr>
            <a:spLocks/>
          </p:cNvSpPr>
          <p:nvPr/>
        </p:nvSpPr>
        <p:spPr bwMode="auto">
          <a:xfrm>
            <a:off x="5136456" y="1830983"/>
            <a:ext cx="3454400" cy="3000375"/>
          </a:xfrm>
          <a:custGeom>
            <a:avLst/>
            <a:gdLst>
              <a:gd name="T0" fmla="*/ 4 w 2176"/>
              <a:gd name="T1" fmla="*/ 0 h 1890"/>
              <a:gd name="T2" fmla="*/ 28 w 2176"/>
              <a:gd name="T3" fmla="*/ 372 h 1890"/>
              <a:gd name="T4" fmla="*/ 172 w 2176"/>
              <a:gd name="T5" fmla="*/ 936 h 1890"/>
              <a:gd name="T6" fmla="*/ 628 w 2176"/>
              <a:gd name="T7" fmla="*/ 1368 h 1890"/>
              <a:gd name="T8" fmla="*/ 1264 w 2176"/>
              <a:gd name="T9" fmla="*/ 1680 h 1890"/>
              <a:gd name="T10" fmla="*/ 1888 w 2176"/>
              <a:gd name="T11" fmla="*/ 1824 h 1890"/>
              <a:gd name="T12" fmla="*/ 2176 w 2176"/>
              <a:gd name="T13" fmla="*/ 1872 h 1890"/>
              <a:gd name="T14" fmla="*/ 0 60000 65536"/>
              <a:gd name="T15" fmla="*/ 0 60000 65536"/>
              <a:gd name="T16" fmla="*/ 0 60000 65536"/>
              <a:gd name="T17" fmla="*/ 0 60000 65536"/>
              <a:gd name="T18" fmla="*/ 0 60000 65536"/>
              <a:gd name="T19" fmla="*/ 0 60000 65536"/>
              <a:gd name="T20" fmla="*/ 0 60000 65536"/>
              <a:gd name="T21" fmla="*/ 0 w 2176"/>
              <a:gd name="T22" fmla="*/ 0 h 1890"/>
              <a:gd name="T23" fmla="*/ 2176 w 2176"/>
              <a:gd name="T24" fmla="*/ 1890 h 18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76" h="1890">
                <a:moveTo>
                  <a:pt x="4" y="0"/>
                </a:moveTo>
                <a:cubicBezTo>
                  <a:pt x="8" y="62"/>
                  <a:pt x="0" y="216"/>
                  <a:pt x="28" y="372"/>
                </a:cubicBezTo>
                <a:cubicBezTo>
                  <a:pt x="56" y="528"/>
                  <a:pt x="72" y="770"/>
                  <a:pt x="172" y="936"/>
                </a:cubicBezTo>
                <a:cubicBezTo>
                  <a:pt x="272" y="1102"/>
                  <a:pt x="446" y="1244"/>
                  <a:pt x="628" y="1368"/>
                </a:cubicBezTo>
                <a:cubicBezTo>
                  <a:pt x="810" y="1492"/>
                  <a:pt x="1054" y="1604"/>
                  <a:pt x="1264" y="1680"/>
                </a:cubicBezTo>
                <a:cubicBezTo>
                  <a:pt x="1474" y="1756"/>
                  <a:pt x="1736" y="1792"/>
                  <a:pt x="1888" y="1824"/>
                </a:cubicBezTo>
                <a:cubicBezTo>
                  <a:pt x="2040" y="1856"/>
                  <a:pt x="2161" y="1890"/>
                  <a:pt x="2176" y="1872"/>
                </a:cubicBezTo>
              </a:path>
            </a:pathLst>
          </a:custGeom>
          <a:noFill/>
          <a:ln w="57150">
            <a:solidFill>
              <a:srgbClr val="6633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zh-CN" altLang="en-US"/>
          </a:p>
        </p:txBody>
      </p:sp>
    </p:spTree>
    <p:extLst>
      <p:ext uri="{BB962C8B-B14F-4D97-AF65-F5344CB8AC3E}">
        <p14:creationId xmlns:p14="http://schemas.microsoft.com/office/powerpoint/2010/main" val="218382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080636"/>
            <a:ext cx="2505814" cy="461665"/>
          </a:xfrm>
          <a:prstGeom prst="rect">
            <a:avLst/>
          </a:prstGeom>
        </p:spPr>
        <p:txBody>
          <a:bodyPr wrap="none">
            <a:spAutoFit/>
          </a:bodyPr>
          <a:lstStyle/>
          <a:p>
            <a:r>
              <a:rPr lang="zh-CN" altLang="en-US" sz="2400" b="1" dirty="0" smtClean="0"/>
              <a:t>（</a:t>
            </a:r>
            <a:r>
              <a:rPr lang="en-US" altLang="zh-CN" sz="2400" b="1" dirty="0"/>
              <a:t>4</a:t>
            </a:r>
            <a:r>
              <a:rPr lang="zh-CN" altLang="en-US" sz="2400" b="1" dirty="0" smtClean="0"/>
              <a:t>）边际替代率</a:t>
            </a:r>
            <a:endParaRPr lang="zh-CN" altLang="en-US" sz="2400" dirty="0"/>
          </a:p>
        </p:txBody>
      </p:sp>
      <p:sp>
        <p:nvSpPr>
          <p:cNvPr id="2" name="矩形 1"/>
          <p:cNvSpPr/>
          <p:nvPr/>
        </p:nvSpPr>
        <p:spPr>
          <a:xfrm>
            <a:off x="479650" y="1542301"/>
            <a:ext cx="7966448"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边际</a:t>
            </a:r>
            <a:r>
              <a:rPr lang="zh-CN" altLang="en-US" sz="2400" b="1" dirty="0"/>
              <a:t>替代率</a:t>
            </a:r>
            <a:r>
              <a:rPr lang="zh-CN" altLang="en-US" sz="2400" dirty="0"/>
              <a:t>（</a:t>
            </a:r>
            <a:r>
              <a:rPr lang="en-US" altLang="zh-CN" sz="2400" dirty="0"/>
              <a:t>marginal rate of substitution</a:t>
            </a:r>
            <a:r>
              <a:rPr lang="zh-CN" altLang="en-US" sz="2400" dirty="0"/>
              <a:t>，</a:t>
            </a:r>
            <a:r>
              <a:rPr lang="en-US" altLang="zh-CN" sz="2400" dirty="0"/>
              <a:t>MRS</a:t>
            </a:r>
            <a:r>
              <a:rPr lang="zh-CN" altLang="en-US" sz="2400" dirty="0"/>
              <a:t>），衡量消费者为了获得单位一种商品，而可以放弃的另一种商品的数量。</a:t>
            </a:r>
          </a:p>
        </p:txBody>
      </p:sp>
      <p:sp>
        <p:nvSpPr>
          <p:cNvPr id="13" name="Line 4"/>
          <p:cNvSpPr>
            <a:spLocks noChangeShapeType="1"/>
          </p:cNvSpPr>
          <p:nvPr/>
        </p:nvSpPr>
        <p:spPr bwMode="auto">
          <a:xfrm>
            <a:off x="1043360" y="5405214"/>
            <a:ext cx="25209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 name="Line 5"/>
          <p:cNvSpPr>
            <a:spLocks noChangeShapeType="1"/>
          </p:cNvSpPr>
          <p:nvPr/>
        </p:nvSpPr>
        <p:spPr bwMode="auto">
          <a:xfrm>
            <a:off x="1043360" y="3173189"/>
            <a:ext cx="0" cy="2232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Arc 6"/>
          <p:cNvSpPr>
            <a:spLocks/>
          </p:cNvSpPr>
          <p:nvPr/>
        </p:nvSpPr>
        <p:spPr bwMode="auto">
          <a:xfrm rot="9997734">
            <a:off x="1475160" y="3389089"/>
            <a:ext cx="1655762" cy="1768475"/>
          </a:xfrm>
          <a:custGeom>
            <a:avLst/>
            <a:gdLst>
              <a:gd name="T0" fmla="*/ 2147483646 w 21600"/>
              <a:gd name="T1" fmla="*/ 0 h 21212"/>
              <a:gd name="T2" fmla="*/ 2147483646 w 21600"/>
              <a:gd name="T3" fmla="*/ 2147483646 h 21212"/>
              <a:gd name="T4" fmla="*/ 2147483646 w 21600"/>
              <a:gd name="T5" fmla="*/ 0 h 21212"/>
              <a:gd name="T6" fmla="*/ 2147483646 w 21600"/>
              <a:gd name="T7" fmla="*/ 2147483646 h 21212"/>
              <a:gd name="T8" fmla="*/ 0 w 21600"/>
              <a:gd name="T9" fmla="*/ 2147483646 h 21212"/>
              <a:gd name="T10" fmla="*/ 0 60000 65536"/>
              <a:gd name="T11" fmla="*/ 0 60000 65536"/>
              <a:gd name="T12" fmla="*/ 0 60000 65536"/>
              <a:gd name="T13" fmla="*/ 0 60000 65536"/>
              <a:gd name="T14" fmla="*/ 0 60000 65536"/>
              <a:gd name="T15" fmla="*/ 0 w 21600"/>
              <a:gd name="T16" fmla="*/ 0 h 21212"/>
              <a:gd name="T17" fmla="*/ 21600 w 21600"/>
              <a:gd name="T18" fmla="*/ 21212 h 21212"/>
            </a:gdLst>
            <a:ahLst/>
            <a:cxnLst>
              <a:cxn ang="T10">
                <a:pos x="T0" y="T1"/>
              </a:cxn>
              <a:cxn ang="T11">
                <a:pos x="T2" y="T3"/>
              </a:cxn>
              <a:cxn ang="T12">
                <a:pos x="T4" y="T5"/>
              </a:cxn>
              <a:cxn ang="T13">
                <a:pos x="T6" y="T7"/>
              </a:cxn>
              <a:cxn ang="T14">
                <a:pos x="T8" y="T9"/>
              </a:cxn>
            </a:cxnLst>
            <a:rect l="T15" t="T16" r="T17" b="T18"/>
            <a:pathLst>
              <a:path w="21600" h="21212" fill="none" extrusionOk="0">
                <a:moveTo>
                  <a:pt x="4076" y="0"/>
                </a:moveTo>
                <a:cubicBezTo>
                  <a:pt x="14248" y="1955"/>
                  <a:pt x="21600" y="10854"/>
                  <a:pt x="21600" y="21212"/>
                </a:cubicBezTo>
              </a:path>
              <a:path w="21600" h="21212" stroke="0" extrusionOk="0">
                <a:moveTo>
                  <a:pt x="4076" y="0"/>
                </a:moveTo>
                <a:cubicBezTo>
                  <a:pt x="14248" y="1955"/>
                  <a:pt x="21600" y="10854"/>
                  <a:pt x="21600" y="21212"/>
                </a:cubicBezTo>
                <a:lnTo>
                  <a:pt x="0" y="21212"/>
                </a:lnTo>
                <a:lnTo>
                  <a:pt x="4076" y="0"/>
                </a:lnTo>
                <a:close/>
              </a:path>
            </a:pathLst>
          </a:custGeom>
          <a:noFill/>
          <a:ln w="19050" cmpd="sng">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16" name="Text Box 15"/>
          <p:cNvSpPr txBox="1">
            <a:spLocks noChangeArrowheads="1"/>
          </p:cNvSpPr>
          <p:nvPr/>
        </p:nvSpPr>
        <p:spPr bwMode="auto">
          <a:xfrm>
            <a:off x="648020" y="3108012"/>
            <a:ext cx="357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t>Y</a:t>
            </a:r>
          </a:p>
        </p:txBody>
      </p:sp>
      <p:sp>
        <p:nvSpPr>
          <p:cNvPr id="17" name="Text Box 16"/>
          <p:cNvSpPr txBox="1">
            <a:spLocks noChangeArrowheads="1"/>
          </p:cNvSpPr>
          <p:nvPr/>
        </p:nvSpPr>
        <p:spPr bwMode="auto">
          <a:xfrm>
            <a:off x="3354760" y="5405214"/>
            <a:ext cx="3571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X</a:t>
            </a:r>
          </a:p>
        </p:txBody>
      </p:sp>
      <p:sp>
        <p:nvSpPr>
          <p:cNvPr id="18" name="Text Box 17"/>
          <p:cNvSpPr txBox="1">
            <a:spLocks noChangeArrowheads="1"/>
          </p:cNvSpPr>
          <p:nvPr/>
        </p:nvSpPr>
        <p:spPr bwMode="auto">
          <a:xfrm>
            <a:off x="611560" y="5332189"/>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0</a:t>
            </a:r>
          </a:p>
        </p:txBody>
      </p:sp>
      <p:cxnSp>
        <p:nvCxnSpPr>
          <p:cNvPr id="19" name="直接箭头连接符 18"/>
          <p:cNvCxnSpPr/>
          <p:nvPr/>
        </p:nvCxnSpPr>
        <p:spPr>
          <a:xfrm>
            <a:off x="1673597" y="4767039"/>
            <a:ext cx="433388"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直接箭头连接符 19"/>
          <p:cNvCxnSpPr/>
          <p:nvPr/>
        </p:nvCxnSpPr>
        <p:spPr>
          <a:xfrm>
            <a:off x="1659310" y="4330476"/>
            <a:ext cx="0" cy="48260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 name="文本框 2"/>
              <p:cNvSpPr txBox="1"/>
              <p:nvPr/>
            </p:nvSpPr>
            <p:spPr>
              <a:xfrm>
                <a:off x="3668848" y="3322342"/>
                <a:ext cx="2775360" cy="69147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𝑀𝑅𝑆</m:t>
                      </m:r>
                      <m:r>
                        <a:rPr lang="en-US" altLang="zh-CN" sz="2400" b="0" i="1" baseline="-25000" smtClean="0">
                          <a:latin typeface="Cambria Math" panose="02040503050406030204" pitchFamily="18" charset="0"/>
                        </a:rPr>
                        <m:t>𝑋𝑌</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𝑌</m:t>
                          </m:r>
                        </m:num>
                        <m:den>
                          <m:r>
                            <a:rPr lang="en-US" altLang="zh-CN" sz="240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𝑋</m:t>
                          </m:r>
                        </m:den>
                      </m:f>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3668848" y="3322342"/>
                <a:ext cx="2775360" cy="691471"/>
              </a:xfrm>
              <a:prstGeom prst="rect">
                <a:avLst/>
              </a:prstGeom>
              <a:blipFill rotWithShape="0">
                <a:blip r:embed="rId5"/>
                <a:stretch>
                  <a:fillRect/>
                </a:stretch>
              </a:blipFill>
            </p:spPr>
            <p:txBody>
              <a:bodyPr/>
              <a:lstStyle/>
              <a:p>
                <a:r>
                  <a:rPr lang="zh-CN" altLang="en-US">
                    <a:noFill/>
                  </a:rPr>
                  <a:t> </a:t>
                </a:r>
              </a:p>
            </p:txBody>
          </p:sp>
        </mc:Fallback>
      </mc:AlternateContent>
      <p:sp>
        <p:nvSpPr>
          <p:cNvPr id="4" name="矩形 3"/>
          <p:cNvSpPr/>
          <p:nvPr/>
        </p:nvSpPr>
        <p:spPr>
          <a:xfrm>
            <a:off x="3978601" y="4373031"/>
            <a:ext cx="4467497" cy="830997"/>
          </a:xfrm>
          <a:prstGeom prst="rect">
            <a:avLst/>
          </a:prstGeom>
        </p:spPr>
        <p:txBody>
          <a:bodyPr wrap="square">
            <a:spAutoFit/>
          </a:bodyPr>
          <a:lstStyle/>
          <a:p>
            <a:r>
              <a:rPr lang="zh-CN" altLang="en-US" sz="2400" dirty="0" smtClean="0"/>
              <a:t>        从无差异曲线图看，边际</a:t>
            </a:r>
            <a:r>
              <a:rPr lang="zh-CN" altLang="en-US" sz="2400" dirty="0"/>
              <a:t>替代率即无差异曲线斜率的负值</a:t>
            </a:r>
          </a:p>
        </p:txBody>
      </p:sp>
      <p:cxnSp>
        <p:nvCxnSpPr>
          <p:cNvPr id="22" name="直接连接符 21"/>
          <p:cNvCxnSpPr/>
          <p:nvPr/>
        </p:nvCxnSpPr>
        <p:spPr>
          <a:xfrm>
            <a:off x="1186607" y="3980333"/>
            <a:ext cx="1506018" cy="134471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327022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3528" y="1100709"/>
            <a:ext cx="8136904" cy="83099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边际</a:t>
            </a:r>
            <a:r>
              <a:rPr lang="zh-CN" altLang="en-US" sz="2400" b="1" dirty="0"/>
              <a:t>替代率递减</a:t>
            </a:r>
            <a:r>
              <a:rPr lang="zh-CN" altLang="en-US" sz="2400" b="1" dirty="0" smtClean="0"/>
              <a:t>规律</a:t>
            </a:r>
            <a:r>
              <a:rPr lang="zh-CN" altLang="en-US" sz="2400" dirty="0" smtClean="0"/>
              <a:t>：增加消费更多</a:t>
            </a:r>
            <a:r>
              <a:rPr lang="zh-CN" altLang="en-US" sz="2400" dirty="0"/>
              <a:t>的某种商品，消费者愿意放弃的其他商品数量越来越少，边际替代率越来越小。</a:t>
            </a:r>
          </a:p>
        </p:txBody>
      </p:sp>
      <p:sp>
        <p:nvSpPr>
          <p:cNvPr id="12" name="Freeform 1029"/>
          <p:cNvSpPr>
            <a:spLocks/>
          </p:cNvSpPr>
          <p:nvPr/>
        </p:nvSpPr>
        <p:spPr bwMode="auto">
          <a:xfrm>
            <a:off x="4785246" y="4796557"/>
            <a:ext cx="720725" cy="569913"/>
          </a:xfrm>
          <a:custGeom>
            <a:avLst/>
            <a:gdLst>
              <a:gd name="T0" fmla="*/ 0 w 404"/>
              <a:gd name="T1" fmla="*/ 2147483647 h 359"/>
              <a:gd name="T2" fmla="*/ 2147483647 w 404"/>
              <a:gd name="T3" fmla="*/ 2147483647 h 359"/>
              <a:gd name="T4" fmla="*/ 2147483647 w 404"/>
              <a:gd name="T5" fmla="*/ 2147483647 h 359"/>
              <a:gd name="T6" fmla="*/ 2147483647 w 404"/>
              <a:gd name="T7" fmla="*/ 0 h 359"/>
              <a:gd name="T8" fmla="*/ 2147483647 w 404"/>
              <a:gd name="T9" fmla="*/ 0 h 359"/>
              <a:gd name="T10" fmla="*/ 2147483647 w 404"/>
              <a:gd name="T11" fmla="*/ 2147483647 h 359"/>
              <a:gd name="T12" fmla="*/ 2147483647 w 404"/>
              <a:gd name="T13" fmla="*/ 2147483647 h 359"/>
              <a:gd name="T14" fmla="*/ 2147483647 w 404"/>
              <a:gd name="T15" fmla="*/ 2147483647 h 359"/>
              <a:gd name="T16" fmla="*/ 2147483647 w 404"/>
              <a:gd name="T17" fmla="*/ 2147483647 h 359"/>
              <a:gd name="T18" fmla="*/ 2147483647 w 404"/>
              <a:gd name="T19" fmla="*/ 2147483647 h 359"/>
              <a:gd name="T20" fmla="*/ 2147483647 w 404"/>
              <a:gd name="T21" fmla="*/ 2147483647 h 359"/>
              <a:gd name="T22" fmla="*/ 2147483647 w 404"/>
              <a:gd name="T23" fmla="*/ 2147483647 h 359"/>
              <a:gd name="T24" fmla="*/ 2147483647 w 404"/>
              <a:gd name="T25" fmla="*/ 2147483647 h 359"/>
              <a:gd name="T26" fmla="*/ 2147483647 w 404"/>
              <a:gd name="T27" fmla="*/ 2147483647 h 359"/>
              <a:gd name="T28" fmla="*/ 2147483647 w 404"/>
              <a:gd name="T29" fmla="*/ 2147483647 h 359"/>
              <a:gd name="T30" fmla="*/ 2147483647 w 404"/>
              <a:gd name="T31" fmla="*/ 2147483647 h 359"/>
              <a:gd name="T32" fmla="*/ 2147483647 w 404"/>
              <a:gd name="T33" fmla="*/ 2147483647 h 359"/>
              <a:gd name="T34" fmla="*/ 2147483647 w 404"/>
              <a:gd name="T35" fmla="*/ 2147483647 h 359"/>
              <a:gd name="T36" fmla="*/ 2147483647 w 404"/>
              <a:gd name="T37" fmla="*/ 2147483647 h 3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4"/>
              <a:gd name="T58" fmla="*/ 0 h 359"/>
              <a:gd name="T59" fmla="*/ 404 w 404"/>
              <a:gd name="T60" fmla="*/ 359 h 3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4" h="359">
                <a:moveTo>
                  <a:pt x="0" y="50"/>
                </a:moveTo>
                <a:lnTo>
                  <a:pt x="24" y="25"/>
                </a:lnTo>
                <a:lnTo>
                  <a:pt x="53" y="5"/>
                </a:lnTo>
                <a:lnTo>
                  <a:pt x="72" y="0"/>
                </a:lnTo>
                <a:lnTo>
                  <a:pt x="91" y="0"/>
                </a:lnTo>
                <a:lnTo>
                  <a:pt x="211" y="106"/>
                </a:lnTo>
                <a:lnTo>
                  <a:pt x="230" y="111"/>
                </a:lnTo>
                <a:lnTo>
                  <a:pt x="254" y="101"/>
                </a:lnTo>
                <a:lnTo>
                  <a:pt x="279" y="80"/>
                </a:lnTo>
                <a:lnTo>
                  <a:pt x="307" y="55"/>
                </a:lnTo>
                <a:lnTo>
                  <a:pt x="283" y="85"/>
                </a:lnTo>
                <a:lnTo>
                  <a:pt x="269" y="116"/>
                </a:lnTo>
                <a:lnTo>
                  <a:pt x="269" y="141"/>
                </a:lnTo>
                <a:lnTo>
                  <a:pt x="274" y="156"/>
                </a:lnTo>
                <a:lnTo>
                  <a:pt x="394" y="257"/>
                </a:lnTo>
                <a:lnTo>
                  <a:pt x="403" y="272"/>
                </a:lnTo>
                <a:lnTo>
                  <a:pt x="399" y="297"/>
                </a:lnTo>
                <a:lnTo>
                  <a:pt x="384" y="328"/>
                </a:lnTo>
                <a:lnTo>
                  <a:pt x="365" y="358"/>
                </a:lnTo>
              </a:path>
            </a:pathLst>
          </a:custGeom>
          <a:noFill/>
          <a:ln w="1270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 name="Freeform 1030"/>
          <p:cNvSpPr>
            <a:spLocks/>
          </p:cNvSpPr>
          <p:nvPr/>
        </p:nvSpPr>
        <p:spPr bwMode="auto">
          <a:xfrm>
            <a:off x="3267596" y="2232745"/>
            <a:ext cx="952500" cy="1646237"/>
          </a:xfrm>
          <a:custGeom>
            <a:avLst/>
            <a:gdLst>
              <a:gd name="T0" fmla="*/ 0 w 533"/>
              <a:gd name="T1" fmla="*/ 2147483647 h 1037"/>
              <a:gd name="T2" fmla="*/ 2147483647 w 533"/>
              <a:gd name="T3" fmla="*/ 2147483647 h 1037"/>
              <a:gd name="T4" fmla="*/ 2147483647 w 533"/>
              <a:gd name="T5" fmla="*/ 2147483647 h 1037"/>
              <a:gd name="T6" fmla="*/ 2147483647 w 533"/>
              <a:gd name="T7" fmla="*/ 0 h 1037"/>
              <a:gd name="T8" fmla="*/ 2147483647 w 533"/>
              <a:gd name="T9" fmla="*/ 2147483647 h 1037"/>
              <a:gd name="T10" fmla="*/ 2147483647 w 533"/>
              <a:gd name="T11" fmla="*/ 2147483647 h 1037"/>
              <a:gd name="T12" fmla="*/ 2147483647 w 533"/>
              <a:gd name="T13" fmla="*/ 2147483647 h 1037"/>
              <a:gd name="T14" fmla="*/ 2147483647 w 533"/>
              <a:gd name="T15" fmla="*/ 2147483647 h 1037"/>
              <a:gd name="T16" fmla="*/ 2147483647 w 533"/>
              <a:gd name="T17" fmla="*/ 2147483647 h 1037"/>
              <a:gd name="T18" fmla="*/ 2147483647 w 533"/>
              <a:gd name="T19" fmla="*/ 2147483647 h 1037"/>
              <a:gd name="T20" fmla="*/ 2147483647 w 533"/>
              <a:gd name="T21" fmla="*/ 2147483647 h 1037"/>
              <a:gd name="T22" fmla="*/ 2147483647 w 533"/>
              <a:gd name="T23" fmla="*/ 2147483647 h 1037"/>
              <a:gd name="T24" fmla="*/ 2147483647 w 533"/>
              <a:gd name="T25" fmla="*/ 2147483647 h 1037"/>
              <a:gd name="T26" fmla="*/ 2147483647 w 533"/>
              <a:gd name="T27" fmla="*/ 2147483647 h 1037"/>
              <a:gd name="T28" fmla="*/ 2147483647 w 533"/>
              <a:gd name="T29" fmla="*/ 2147483647 h 1037"/>
              <a:gd name="T30" fmla="*/ 2147483647 w 533"/>
              <a:gd name="T31" fmla="*/ 2147483647 h 1037"/>
              <a:gd name="T32" fmla="*/ 2147483647 w 533"/>
              <a:gd name="T33" fmla="*/ 2147483647 h 1037"/>
              <a:gd name="T34" fmla="*/ 2147483647 w 533"/>
              <a:gd name="T35" fmla="*/ 2147483647 h 1037"/>
              <a:gd name="T36" fmla="*/ 2147483647 w 533"/>
              <a:gd name="T37" fmla="*/ 2147483647 h 1037"/>
              <a:gd name="T38" fmla="*/ 2147483647 w 533"/>
              <a:gd name="T39" fmla="*/ 2147483647 h 1037"/>
              <a:gd name="T40" fmla="*/ 2147483647 w 533"/>
              <a:gd name="T41" fmla="*/ 2147483647 h 1037"/>
              <a:gd name="T42" fmla="*/ 2147483647 w 533"/>
              <a:gd name="T43" fmla="*/ 2147483647 h 1037"/>
              <a:gd name="T44" fmla="*/ 2147483647 w 533"/>
              <a:gd name="T45" fmla="*/ 2147483647 h 1037"/>
              <a:gd name="T46" fmla="*/ 2147483647 w 533"/>
              <a:gd name="T47" fmla="*/ 2147483647 h 1037"/>
              <a:gd name="T48" fmla="*/ 2147483647 w 533"/>
              <a:gd name="T49" fmla="*/ 2147483647 h 1037"/>
              <a:gd name="T50" fmla="*/ 2147483647 w 533"/>
              <a:gd name="T51" fmla="*/ 2147483647 h 1037"/>
              <a:gd name="T52" fmla="*/ 2147483647 w 533"/>
              <a:gd name="T53" fmla="*/ 2147483647 h 1037"/>
              <a:gd name="T54" fmla="*/ 2147483647 w 533"/>
              <a:gd name="T55" fmla="*/ 2147483647 h 1037"/>
              <a:gd name="T56" fmla="*/ 2147483647 w 533"/>
              <a:gd name="T57" fmla="*/ 2147483647 h 1037"/>
              <a:gd name="T58" fmla="*/ 2147483647 w 533"/>
              <a:gd name="T59" fmla="*/ 2147483647 h 1037"/>
              <a:gd name="T60" fmla="*/ 2147483647 w 533"/>
              <a:gd name="T61" fmla="*/ 2147483647 h 1037"/>
              <a:gd name="T62" fmla="*/ 2147483647 w 533"/>
              <a:gd name="T63" fmla="*/ 2147483647 h 1037"/>
              <a:gd name="T64" fmla="*/ 2147483647 w 533"/>
              <a:gd name="T65" fmla="*/ 2147483647 h 1037"/>
              <a:gd name="T66" fmla="*/ 2147483647 w 533"/>
              <a:gd name="T67" fmla="*/ 2147483647 h 10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3"/>
              <a:gd name="T103" fmla="*/ 0 h 1037"/>
              <a:gd name="T104" fmla="*/ 533 w 533"/>
              <a:gd name="T105" fmla="*/ 1037 h 10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3" h="1037">
                <a:moveTo>
                  <a:pt x="0" y="17"/>
                </a:moveTo>
                <a:lnTo>
                  <a:pt x="30" y="7"/>
                </a:lnTo>
                <a:lnTo>
                  <a:pt x="55" y="3"/>
                </a:lnTo>
                <a:lnTo>
                  <a:pt x="85" y="0"/>
                </a:lnTo>
                <a:lnTo>
                  <a:pt x="107" y="3"/>
                </a:lnTo>
                <a:lnTo>
                  <a:pt x="129" y="7"/>
                </a:lnTo>
                <a:lnTo>
                  <a:pt x="147" y="17"/>
                </a:lnTo>
                <a:lnTo>
                  <a:pt x="162" y="32"/>
                </a:lnTo>
                <a:lnTo>
                  <a:pt x="173" y="46"/>
                </a:lnTo>
                <a:lnTo>
                  <a:pt x="316" y="383"/>
                </a:lnTo>
                <a:lnTo>
                  <a:pt x="326" y="401"/>
                </a:lnTo>
                <a:lnTo>
                  <a:pt x="341" y="411"/>
                </a:lnTo>
                <a:lnTo>
                  <a:pt x="359" y="422"/>
                </a:lnTo>
                <a:lnTo>
                  <a:pt x="381" y="429"/>
                </a:lnTo>
                <a:lnTo>
                  <a:pt x="403" y="429"/>
                </a:lnTo>
                <a:lnTo>
                  <a:pt x="433" y="429"/>
                </a:lnTo>
                <a:lnTo>
                  <a:pt x="458" y="422"/>
                </a:lnTo>
                <a:lnTo>
                  <a:pt x="488" y="411"/>
                </a:lnTo>
                <a:lnTo>
                  <a:pt x="462" y="426"/>
                </a:lnTo>
                <a:lnTo>
                  <a:pt x="436" y="440"/>
                </a:lnTo>
                <a:lnTo>
                  <a:pt x="418" y="458"/>
                </a:lnTo>
                <a:lnTo>
                  <a:pt x="400" y="479"/>
                </a:lnTo>
                <a:lnTo>
                  <a:pt x="389" y="497"/>
                </a:lnTo>
                <a:lnTo>
                  <a:pt x="381" y="518"/>
                </a:lnTo>
                <a:lnTo>
                  <a:pt x="381" y="536"/>
                </a:lnTo>
                <a:lnTo>
                  <a:pt x="385" y="553"/>
                </a:lnTo>
                <a:lnTo>
                  <a:pt x="528" y="894"/>
                </a:lnTo>
                <a:lnTo>
                  <a:pt x="532" y="912"/>
                </a:lnTo>
                <a:lnTo>
                  <a:pt x="532" y="933"/>
                </a:lnTo>
                <a:lnTo>
                  <a:pt x="524" y="951"/>
                </a:lnTo>
                <a:lnTo>
                  <a:pt x="513" y="972"/>
                </a:lnTo>
                <a:lnTo>
                  <a:pt x="499" y="990"/>
                </a:lnTo>
                <a:lnTo>
                  <a:pt x="480" y="1008"/>
                </a:lnTo>
                <a:lnTo>
                  <a:pt x="429" y="1036"/>
                </a:lnTo>
              </a:path>
            </a:pathLst>
          </a:custGeom>
          <a:noFill/>
          <a:ln w="12700"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 name="Freeform 1031"/>
          <p:cNvSpPr>
            <a:spLocks/>
          </p:cNvSpPr>
          <p:nvPr/>
        </p:nvSpPr>
        <p:spPr bwMode="auto">
          <a:xfrm>
            <a:off x="3243783" y="2258145"/>
            <a:ext cx="2921000" cy="3359150"/>
          </a:xfrm>
          <a:custGeom>
            <a:avLst/>
            <a:gdLst>
              <a:gd name="T0" fmla="*/ 0 w 1636"/>
              <a:gd name="T1" fmla="*/ 0 h 2116"/>
              <a:gd name="T2" fmla="*/ 2147483647 w 1636"/>
              <a:gd name="T3" fmla="*/ 2147483647 h 2116"/>
              <a:gd name="T4" fmla="*/ 2147483647 w 1636"/>
              <a:gd name="T5" fmla="*/ 2147483647 h 2116"/>
              <a:gd name="T6" fmla="*/ 2147483647 w 1636"/>
              <a:gd name="T7" fmla="*/ 2147483647 h 2116"/>
              <a:gd name="T8" fmla="*/ 2147483647 w 1636"/>
              <a:gd name="T9" fmla="*/ 2147483647 h 2116"/>
              <a:gd name="T10" fmla="*/ 2147483647 w 1636"/>
              <a:gd name="T11" fmla="*/ 2147483647 h 2116"/>
              <a:gd name="T12" fmla="*/ 2147483647 w 1636"/>
              <a:gd name="T13" fmla="*/ 2147483647 h 2116"/>
              <a:gd name="T14" fmla="*/ 2147483647 w 1636"/>
              <a:gd name="T15" fmla="*/ 2147483647 h 2116"/>
              <a:gd name="T16" fmla="*/ 2147483647 w 1636"/>
              <a:gd name="T17" fmla="*/ 2147483647 h 2116"/>
              <a:gd name="T18" fmla="*/ 2147483647 w 1636"/>
              <a:gd name="T19" fmla="*/ 2147483647 h 2116"/>
              <a:gd name="T20" fmla="*/ 2147483647 w 1636"/>
              <a:gd name="T21" fmla="*/ 2147483647 h 2116"/>
              <a:gd name="T22" fmla="*/ 2147483647 w 1636"/>
              <a:gd name="T23" fmla="*/ 2147483647 h 2116"/>
              <a:gd name="T24" fmla="*/ 2147483647 w 1636"/>
              <a:gd name="T25" fmla="*/ 2147483647 h 2116"/>
              <a:gd name="T26" fmla="*/ 2147483647 w 1636"/>
              <a:gd name="T27" fmla="*/ 2147483647 h 2116"/>
              <a:gd name="T28" fmla="*/ 2147483647 w 1636"/>
              <a:gd name="T29" fmla="*/ 2147483647 h 2116"/>
              <a:gd name="T30" fmla="*/ 2147483647 w 1636"/>
              <a:gd name="T31" fmla="*/ 2147483647 h 2116"/>
              <a:gd name="T32" fmla="*/ 2147483647 w 1636"/>
              <a:gd name="T33" fmla="*/ 2147483647 h 2116"/>
              <a:gd name="T34" fmla="*/ 2147483647 w 1636"/>
              <a:gd name="T35" fmla="*/ 2147483647 h 2116"/>
              <a:gd name="T36" fmla="*/ 2147483647 w 1636"/>
              <a:gd name="T37" fmla="*/ 2147483647 h 2116"/>
              <a:gd name="T38" fmla="*/ 2147483647 w 1636"/>
              <a:gd name="T39" fmla="*/ 2147483647 h 2116"/>
              <a:gd name="T40" fmla="*/ 2147483647 w 1636"/>
              <a:gd name="T41" fmla="*/ 2147483647 h 2116"/>
              <a:gd name="T42" fmla="*/ 2147483647 w 1636"/>
              <a:gd name="T43" fmla="*/ 2147483647 h 21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36"/>
              <a:gd name="T67" fmla="*/ 0 h 2116"/>
              <a:gd name="T68" fmla="*/ 1636 w 1636"/>
              <a:gd name="T69" fmla="*/ 2116 h 21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36" h="2116">
                <a:moveTo>
                  <a:pt x="0" y="0"/>
                </a:moveTo>
                <a:lnTo>
                  <a:pt x="113" y="276"/>
                </a:lnTo>
                <a:lnTo>
                  <a:pt x="221" y="541"/>
                </a:lnTo>
                <a:lnTo>
                  <a:pt x="274" y="668"/>
                </a:lnTo>
                <a:lnTo>
                  <a:pt x="328" y="790"/>
                </a:lnTo>
                <a:lnTo>
                  <a:pt x="382" y="906"/>
                </a:lnTo>
                <a:lnTo>
                  <a:pt x="436" y="1012"/>
                </a:lnTo>
                <a:lnTo>
                  <a:pt x="484" y="1108"/>
                </a:lnTo>
                <a:lnTo>
                  <a:pt x="533" y="1203"/>
                </a:lnTo>
                <a:lnTo>
                  <a:pt x="581" y="1288"/>
                </a:lnTo>
                <a:lnTo>
                  <a:pt x="629" y="1362"/>
                </a:lnTo>
                <a:lnTo>
                  <a:pt x="721" y="1505"/>
                </a:lnTo>
                <a:lnTo>
                  <a:pt x="818" y="1633"/>
                </a:lnTo>
                <a:lnTo>
                  <a:pt x="871" y="1691"/>
                </a:lnTo>
                <a:lnTo>
                  <a:pt x="925" y="1744"/>
                </a:lnTo>
                <a:lnTo>
                  <a:pt x="1033" y="1834"/>
                </a:lnTo>
                <a:lnTo>
                  <a:pt x="1146" y="1908"/>
                </a:lnTo>
                <a:lnTo>
                  <a:pt x="1248" y="1972"/>
                </a:lnTo>
                <a:lnTo>
                  <a:pt x="1350" y="2025"/>
                </a:lnTo>
                <a:lnTo>
                  <a:pt x="1447" y="2062"/>
                </a:lnTo>
                <a:lnTo>
                  <a:pt x="1544" y="2088"/>
                </a:lnTo>
                <a:lnTo>
                  <a:pt x="1635" y="2115"/>
                </a:lnTo>
              </a:path>
            </a:pathLst>
          </a:custGeom>
          <a:noFill/>
          <a:ln w="50800" cap="rnd">
            <a:solidFill>
              <a:srgbClr val="9933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 name="Line 1032"/>
          <p:cNvSpPr>
            <a:spLocks noChangeShapeType="1"/>
          </p:cNvSpPr>
          <p:nvPr/>
        </p:nvSpPr>
        <p:spPr bwMode="auto">
          <a:xfrm>
            <a:off x="2646883" y="2115270"/>
            <a:ext cx="0" cy="418465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 name="Line 1033"/>
          <p:cNvSpPr>
            <a:spLocks noChangeShapeType="1"/>
          </p:cNvSpPr>
          <p:nvPr/>
        </p:nvSpPr>
        <p:spPr bwMode="auto">
          <a:xfrm>
            <a:off x="2662758" y="6287220"/>
            <a:ext cx="471963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 name="Rectangle 1034"/>
          <p:cNvSpPr>
            <a:spLocks noChangeArrowheads="1"/>
          </p:cNvSpPr>
          <p:nvPr/>
        </p:nvSpPr>
        <p:spPr bwMode="auto">
          <a:xfrm>
            <a:off x="6876256" y="6284538"/>
            <a:ext cx="646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dirty="0">
                <a:ea typeface="宋体" panose="02010600030101010101" pitchFamily="2" charset="-122"/>
              </a:rPr>
              <a:t>食品</a:t>
            </a:r>
          </a:p>
        </p:txBody>
      </p:sp>
      <p:sp>
        <p:nvSpPr>
          <p:cNvPr id="18" name="Rectangle 1035"/>
          <p:cNvSpPr>
            <a:spLocks noChangeArrowheads="1"/>
          </p:cNvSpPr>
          <p:nvPr/>
        </p:nvSpPr>
        <p:spPr bwMode="auto">
          <a:xfrm>
            <a:off x="1571216" y="2097392"/>
            <a:ext cx="647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algn="ctr" eaLnBrk="1" hangingPunct="1">
              <a:spcBef>
                <a:spcPct val="0"/>
              </a:spcBef>
              <a:buFontTx/>
              <a:buNone/>
            </a:pPr>
            <a:r>
              <a:rPr lang="zh-CN" altLang="en-US" sz="1800" b="1">
                <a:ea typeface="宋体" panose="02010600030101010101" pitchFamily="2" charset="-122"/>
              </a:rPr>
              <a:t>衣服</a:t>
            </a:r>
          </a:p>
        </p:txBody>
      </p:sp>
      <p:sp>
        <p:nvSpPr>
          <p:cNvPr id="19" name="Rectangle 1036"/>
          <p:cNvSpPr>
            <a:spLocks noChangeArrowheads="1"/>
          </p:cNvSpPr>
          <p:nvPr/>
        </p:nvSpPr>
        <p:spPr bwMode="auto">
          <a:xfrm>
            <a:off x="3823221" y="6222132"/>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2</a:t>
            </a:r>
          </a:p>
        </p:txBody>
      </p:sp>
      <p:sp>
        <p:nvSpPr>
          <p:cNvPr id="20" name="Rectangle 1037"/>
          <p:cNvSpPr>
            <a:spLocks noChangeArrowheads="1"/>
          </p:cNvSpPr>
          <p:nvPr/>
        </p:nvSpPr>
        <p:spPr bwMode="auto">
          <a:xfrm>
            <a:off x="4543946" y="6222132"/>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3</a:t>
            </a:r>
          </a:p>
        </p:txBody>
      </p:sp>
      <p:sp>
        <p:nvSpPr>
          <p:cNvPr id="21" name="Rectangle 1038"/>
          <p:cNvSpPr>
            <a:spLocks noChangeArrowheads="1"/>
          </p:cNvSpPr>
          <p:nvPr/>
        </p:nvSpPr>
        <p:spPr bwMode="auto">
          <a:xfrm>
            <a:off x="5263083" y="6222132"/>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4</a:t>
            </a:r>
          </a:p>
        </p:txBody>
      </p:sp>
      <p:sp>
        <p:nvSpPr>
          <p:cNvPr id="22" name="Rectangle 1039"/>
          <p:cNvSpPr>
            <a:spLocks noChangeArrowheads="1"/>
          </p:cNvSpPr>
          <p:nvPr/>
        </p:nvSpPr>
        <p:spPr bwMode="auto">
          <a:xfrm>
            <a:off x="5985396" y="6222132"/>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5</a:t>
            </a:r>
          </a:p>
        </p:txBody>
      </p:sp>
      <p:sp>
        <p:nvSpPr>
          <p:cNvPr id="23" name="Rectangle 1040"/>
          <p:cNvSpPr>
            <a:spLocks noChangeArrowheads="1"/>
          </p:cNvSpPr>
          <p:nvPr/>
        </p:nvSpPr>
        <p:spPr bwMode="auto">
          <a:xfrm>
            <a:off x="3104083" y="6222132"/>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a:t>
            </a:r>
          </a:p>
        </p:txBody>
      </p:sp>
      <p:sp>
        <p:nvSpPr>
          <p:cNvPr id="24" name="Rectangle 1041"/>
          <p:cNvSpPr>
            <a:spLocks noChangeArrowheads="1"/>
          </p:cNvSpPr>
          <p:nvPr/>
        </p:nvSpPr>
        <p:spPr bwMode="auto">
          <a:xfrm>
            <a:off x="2299221" y="5685557"/>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2</a:t>
            </a:r>
          </a:p>
        </p:txBody>
      </p:sp>
      <p:sp>
        <p:nvSpPr>
          <p:cNvPr id="25" name="Rectangle 1042"/>
          <p:cNvSpPr>
            <a:spLocks noChangeArrowheads="1"/>
          </p:cNvSpPr>
          <p:nvPr/>
        </p:nvSpPr>
        <p:spPr bwMode="auto">
          <a:xfrm>
            <a:off x="2299221" y="5166445"/>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4</a:t>
            </a:r>
          </a:p>
        </p:txBody>
      </p:sp>
      <p:sp>
        <p:nvSpPr>
          <p:cNvPr id="26" name="Rectangle 1043"/>
          <p:cNvSpPr>
            <a:spLocks noChangeArrowheads="1"/>
          </p:cNvSpPr>
          <p:nvPr/>
        </p:nvSpPr>
        <p:spPr bwMode="auto">
          <a:xfrm>
            <a:off x="2299221" y="4647332"/>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6</a:t>
            </a:r>
          </a:p>
        </p:txBody>
      </p:sp>
      <p:sp>
        <p:nvSpPr>
          <p:cNvPr id="27" name="Rectangle 1044"/>
          <p:cNvSpPr>
            <a:spLocks noChangeArrowheads="1"/>
          </p:cNvSpPr>
          <p:nvPr/>
        </p:nvSpPr>
        <p:spPr bwMode="auto">
          <a:xfrm>
            <a:off x="2299221" y="4128220"/>
            <a:ext cx="3254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8</a:t>
            </a:r>
          </a:p>
        </p:txBody>
      </p:sp>
      <p:sp>
        <p:nvSpPr>
          <p:cNvPr id="28" name="Rectangle 1045"/>
          <p:cNvSpPr>
            <a:spLocks noChangeArrowheads="1"/>
          </p:cNvSpPr>
          <p:nvPr/>
        </p:nvSpPr>
        <p:spPr bwMode="auto">
          <a:xfrm>
            <a:off x="2127771" y="3607520"/>
            <a:ext cx="466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10</a:t>
            </a:r>
          </a:p>
        </p:txBody>
      </p:sp>
      <p:sp>
        <p:nvSpPr>
          <p:cNvPr id="29" name="Rectangle 1046"/>
          <p:cNvSpPr>
            <a:spLocks noChangeArrowheads="1"/>
          </p:cNvSpPr>
          <p:nvPr/>
        </p:nvSpPr>
        <p:spPr bwMode="auto">
          <a:xfrm>
            <a:off x="2127771" y="3088407"/>
            <a:ext cx="466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12</a:t>
            </a:r>
          </a:p>
        </p:txBody>
      </p:sp>
      <p:sp>
        <p:nvSpPr>
          <p:cNvPr id="30" name="Rectangle 1047"/>
          <p:cNvSpPr>
            <a:spLocks noChangeArrowheads="1"/>
          </p:cNvSpPr>
          <p:nvPr/>
        </p:nvSpPr>
        <p:spPr bwMode="auto">
          <a:xfrm>
            <a:off x="2127771" y="2569295"/>
            <a:ext cx="466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14</a:t>
            </a:r>
          </a:p>
        </p:txBody>
      </p:sp>
      <p:sp>
        <p:nvSpPr>
          <p:cNvPr id="31" name="Rectangle 1048"/>
          <p:cNvSpPr>
            <a:spLocks noChangeArrowheads="1"/>
          </p:cNvSpPr>
          <p:nvPr/>
        </p:nvSpPr>
        <p:spPr bwMode="auto">
          <a:xfrm>
            <a:off x="2127771" y="2050182"/>
            <a:ext cx="466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000" b="1">
                <a:ea typeface="宋体" panose="02010600030101010101" pitchFamily="2" charset="-122"/>
              </a:rPr>
              <a:t>16</a:t>
            </a:r>
          </a:p>
        </p:txBody>
      </p:sp>
      <p:sp>
        <p:nvSpPr>
          <p:cNvPr id="32" name="Oval 1049"/>
          <p:cNvSpPr>
            <a:spLocks noChangeArrowheads="1"/>
          </p:cNvSpPr>
          <p:nvPr/>
        </p:nvSpPr>
        <p:spPr bwMode="auto">
          <a:xfrm>
            <a:off x="6075883" y="5537920"/>
            <a:ext cx="171450" cy="152400"/>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3" name="Oval 1050"/>
          <p:cNvSpPr>
            <a:spLocks noChangeArrowheads="1"/>
          </p:cNvSpPr>
          <p:nvPr/>
        </p:nvSpPr>
        <p:spPr bwMode="auto">
          <a:xfrm>
            <a:off x="3161233" y="2185120"/>
            <a:ext cx="171450" cy="152400"/>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4" name="Oval 1051"/>
          <p:cNvSpPr>
            <a:spLocks noChangeArrowheads="1"/>
          </p:cNvSpPr>
          <p:nvPr/>
        </p:nvSpPr>
        <p:spPr bwMode="auto">
          <a:xfrm>
            <a:off x="3932758" y="3785320"/>
            <a:ext cx="171450" cy="152400"/>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5" name="Oval 1052"/>
          <p:cNvSpPr>
            <a:spLocks noChangeArrowheads="1"/>
          </p:cNvSpPr>
          <p:nvPr/>
        </p:nvSpPr>
        <p:spPr bwMode="auto">
          <a:xfrm>
            <a:off x="4618558" y="4775920"/>
            <a:ext cx="171450" cy="152400"/>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6" name="Oval 1053"/>
          <p:cNvSpPr>
            <a:spLocks noChangeArrowheads="1"/>
          </p:cNvSpPr>
          <p:nvPr/>
        </p:nvSpPr>
        <p:spPr bwMode="auto">
          <a:xfrm>
            <a:off x="5390083" y="5309320"/>
            <a:ext cx="171450" cy="152400"/>
          </a:xfrm>
          <a:prstGeom prst="ellipse">
            <a:avLst/>
          </a:prstGeom>
          <a:solidFill>
            <a:schemeClr val="tx1"/>
          </a:solidFill>
          <a:ln w="12700">
            <a:solidFill>
              <a:schemeClr val="tx1"/>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endParaRPr lang="zh-CN" altLang="en-US" sz="2000">
              <a:ea typeface="宋体" panose="02010600030101010101" pitchFamily="2" charset="-122"/>
            </a:endParaRPr>
          </a:p>
        </p:txBody>
      </p:sp>
      <p:sp>
        <p:nvSpPr>
          <p:cNvPr id="37" name="Rectangle 1054"/>
          <p:cNvSpPr>
            <a:spLocks noChangeArrowheads="1"/>
          </p:cNvSpPr>
          <p:nvPr/>
        </p:nvSpPr>
        <p:spPr bwMode="auto">
          <a:xfrm>
            <a:off x="3394596" y="1916832"/>
            <a:ext cx="3698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A</a:t>
            </a:r>
          </a:p>
        </p:txBody>
      </p:sp>
      <p:sp>
        <p:nvSpPr>
          <p:cNvPr id="38" name="Rectangle 1055"/>
          <p:cNvSpPr>
            <a:spLocks noChangeArrowheads="1"/>
          </p:cNvSpPr>
          <p:nvPr/>
        </p:nvSpPr>
        <p:spPr bwMode="auto">
          <a:xfrm>
            <a:off x="4185171" y="3628157"/>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B</a:t>
            </a:r>
          </a:p>
        </p:txBody>
      </p:sp>
      <p:sp>
        <p:nvSpPr>
          <p:cNvPr id="39" name="Rectangle 1056"/>
          <p:cNvSpPr>
            <a:spLocks noChangeArrowheads="1"/>
          </p:cNvSpPr>
          <p:nvPr/>
        </p:nvSpPr>
        <p:spPr bwMode="auto">
          <a:xfrm>
            <a:off x="4699521" y="4390157"/>
            <a:ext cx="368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D</a:t>
            </a:r>
          </a:p>
        </p:txBody>
      </p:sp>
      <p:sp>
        <p:nvSpPr>
          <p:cNvPr id="40" name="Rectangle 1057"/>
          <p:cNvSpPr>
            <a:spLocks noChangeArrowheads="1"/>
          </p:cNvSpPr>
          <p:nvPr/>
        </p:nvSpPr>
        <p:spPr bwMode="auto">
          <a:xfrm>
            <a:off x="5471046" y="4923557"/>
            <a:ext cx="354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E</a:t>
            </a:r>
          </a:p>
        </p:txBody>
      </p:sp>
      <p:sp>
        <p:nvSpPr>
          <p:cNvPr id="41" name="Rectangle 1058"/>
          <p:cNvSpPr>
            <a:spLocks noChangeArrowheads="1"/>
          </p:cNvSpPr>
          <p:nvPr/>
        </p:nvSpPr>
        <p:spPr bwMode="auto">
          <a:xfrm>
            <a:off x="6156846" y="5152157"/>
            <a:ext cx="381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G</a:t>
            </a:r>
          </a:p>
        </p:txBody>
      </p:sp>
      <p:sp>
        <p:nvSpPr>
          <p:cNvPr id="42" name="Line 1059"/>
          <p:cNvSpPr>
            <a:spLocks noChangeShapeType="1"/>
          </p:cNvSpPr>
          <p:nvPr/>
        </p:nvSpPr>
        <p:spPr bwMode="auto">
          <a:xfrm>
            <a:off x="3246958" y="2394670"/>
            <a:ext cx="0" cy="141605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 name="Line 1060"/>
          <p:cNvSpPr>
            <a:spLocks noChangeShapeType="1"/>
          </p:cNvSpPr>
          <p:nvPr/>
        </p:nvSpPr>
        <p:spPr bwMode="auto">
          <a:xfrm flipH="1">
            <a:off x="3197746" y="3861520"/>
            <a:ext cx="792162"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 name="Line 1061"/>
          <p:cNvSpPr>
            <a:spLocks noChangeShapeType="1"/>
          </p:cNvSpPr>
          <p:nvPr/>
        </p:nvSpPr>
        <p:spPr bwMode="auto">
          <a:xfrm>
            <a:off x="4018483" y="3918670"/>
            <a:ext cx="0" cy="88265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 name="Line 1062"/>
          <p:cNvSpPr>
            <a:spLocks noChangeShapeType="1"/>
          </p:cNvSpPr>
          <p:nvPr/>
        </p:nvSpPr>
        <p:spPr bwMode="auto">
          <a:xfrm flipH="1">
            <a:off x="3969271" y="4852120"/>
            <a:ext cx="706437"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 name="Line 1063"/>
          <p:cNvSpPr>
            <a:spLocks noChangeShapeType="1"/>
          </p:cNvSpPr>
          <p:nvPr/>
        </p:nvSpPr>
        <p:spPr bwMode="auto">
          <a:xfrm>
            <a:off x="4704283" y="4985470"/>
            <a:ext cx="0" cy="34925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 name="Line 1064"/>
          <p:cNvSpPr>
            <a:spLocks noChangeShapeType="1"/>
          </p:cNvSpPr>
          <p:nvPr/>
        </p:nvSpPr>
        <p:spPr bwMode="auto">
          <a:xfrm flipH="1">
            <a:off x="4655071" y="5385520"/>
            <a:ext cx="792162"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 name="Line 1065"/>
          <p:cNvSpPr>
            <a:spLocks noChangeShapeType="1"/>
          </p:cNvSpPr>
          <p:nvPr/>
        </p:nvSpPr>
        <p:spPr bwMode="auto">
          <a:xfrm>
            <a:off x="5475808" y="5518870"/>
            <a:ext cx="0" cy="4445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 name="Line 1066"/>
          <p:cNvSpPr>
            <a:spLocks noChangeShapeType="1"/>
          </p:cNvSpPr>
          <p:nvPr/>
        </p:nvSpPr>
        <p:spPr bwMode="auto">
          <a:xfrm flipH="1">
            <a:off x="5426596" y="5614120"/>
            <a:ext cx="706437" cy="0"/>
          </a:xfrm>
          <a:prstGeom prst="line">
            <a:avLst/>
          </a:prstGeom>
          <a:noFill/>
          <a:ln w="25400">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 name="Rectangle 1067"/>
          <p:cNvSpPr>
            <a:spLocks noChangeArrowheads="1"/>
          </p:cNvSpPr>
          <p:nvPr/>
        </p:nvSpPr>
        <p:spPr bwMode="auto">
          <a:xfrm>
            <a:off x="2794521" y="3032845"/>
            <a:ext cx="3889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-6</a:t>
            </a:r>
          </a:p>
        </p:txBody>
      </p:sp>
      <p:sp>
        <p:nvSpPr>
          <p:cNvPr id="51" name="Rectangle 1068"/>
          <p:cNvSpPr>
            <a:spLocks noChangeArrowheads="1"/>
          </p:cNvSpPr>
          <p:nvPr/>
        </p:nvSpPr>
        <p:spPr bwMode="auto">
          <a:xfrm>
            <a:off x="3413646" y="3856757"/>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a:t>
            </a:r>
          </a:p>
        </p:txBody>
      </p:sp>
      <p:sp>
        <p:nvSpPr>
          <p:cNvPr id="52" name="Rectangle 1069"/>
          <p:cNvSpPr>
            <a:spLocks noChangeArrowheads="1"/>
          </p:cNvSpPr>
          <p:nvPr/>
        </p:nvSpPr>
        <p:spPr bwMode="auto">
          <a:xfrm>
            <a:off x="4185171" y="4771157"/>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a:t>
            </a:r>
          </a:p>
        </p:txBody>
      </p:sp>
      <p:sp>
        <p:nvSpPr>
          <p:cNvPr id="53" name="Rectangle 1070"/>
          <p:cNvSpPr>
            <a:spLocks noChangeArrowheads="1"/>
          </p:cNvSpPr>
          <p:nvPr/>
        </p:nvSpPr>
        <p:spPr bwMode="auto">
          <a:xfrm>
            <a:off x="4785246" y="5304557"/>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a:t>
            </a:r>
          </a:p>
        </p:txBody>
      </p:sp>
      <p:sp>
        <p:nvSpPr>
          <p:cNvPr id="54" name="Rectangle 1071"/>
          <p:cNvSpPr>
            <a:spLocks noChangeArrowheads="1"/>
          </p:cNvSpPr>
          <p:nvPr/>
        </p:nvSpPr>
        <p:spPr bwMode="auto">
          <a:xfrm>
            <a:off x="5556771" y="5609357"/>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a:t>
            </a:r>
          </a:p>
        </p:txBody>
      </p:sp>
      <p:sp>
        <p:nvSpPr>
          <p:cNvPr id="55" name="Rectangle 1072"/>
          <p:cNvSpPr>
            <a:spLocks noChangeArrowheads="1"/>
          </p:cNvSpPr>
          <p:nvPr/>
        </p:nvSpPr>
        <p:spPr bwMode="auto">
          <a:xfrm>
            <a:off x="3585096" y="4161557"/>
            <a:ext cx="387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-4</a:t>
            </a:r>
          </a:p>
        </p:txBody>
      </p:sp>
      <p:sp>
        <p:nvSpPr>
          <p:cNvPr id="56" name="Rectangle 1073"/>
          <p:cNvSpPr>
            <a:spLocks noChangeArrowheads="1"/>
          </p:cNvSpPr>
          <p:nvPr/>
        </p:nvSpPr>
        <p:spPr bwMode="auto">
          <a:xfrm>
            <a:off x="4270896" y="4999757"/>
            <a:ext cx="387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-2</a:t>
            </a:r>
          </a:p>
        </p:txBody>
      </p:sp>
      <p:sp>
        <p:nvSpPr>
          <p:cNvPr id="57" name="Rectangle 1074"/>
          <p:cNvSpPr>
            <a:spLocks noChangeArrowheads="1"/>
          </p:cNvSpPr>
          <p:nvPr/>
        </p:nvSpPr>
        <p:spPr bwMode="auto">
          <a:xfrm>
            <a:off x="5128146" y="5304557"/>
            <a:ext cx="387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-1</a:t>
            </a:r>
          </a:p>
        </p:txBody>
      </p:sp>
      <p:sp>
        <p:nvSpPr>
          <p:cNvPr id="58" name="Rectangle 1075"/>
          <p:cNvSpPr>
            <a:spLocks noChangeArrowheads="1"/>
          </p:cNvSpPr>
          <p:nvPr/>
        </p:nvSpPr>
        <p:spPr bwMode="auto">
          <a:xfrm>
            <a:off x="4337571" y="2602632"/>
            <a:ext cx="1187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MRS</a:t>
            </a:r>
            <a:r>
              <a:rPr lang="en-US" altLang="zh-CN" sz="2000" b="1">
                <a:ea typeface="宋体" panose="02010600030101010101" pitchFamily="2" charset="-122"/>
              </a:rPr>
              <a:t> = 6</a:t>
            </a:r>
          </a:p>
        </p:txBody>
      </p:sp>
      <p:sp>
        <p:nvSpPr>
          <p:cNvPr id="59" name="Rectangle 1076"/>
          <p:cNvSpPr>
            <a:spLocks noChangeArrowheads="1"/>
          </p:cNvSpPr>
          <p:nvPr/>
        </p:nvSpPr>
        <p:spPr bwMode="auto">
          <a:xfrm>
            <a:off x="5382146" y="4464770"/>
            <a:ext cx="1187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000" b="1" i="1">
                <a:ea typeface="宋体" panose="02010600030101010101" pitchFamily="2" charset="-122"/>
              </a:rPr>
              <a:t>MRS</a:t>
            </a:r>
            <a:r>
              <a:rPr lang="en-US" altLang="zh-CN" sz="2000" b="1">
                <a:ea typeface="宋体" panose="02010600030101010101" pitchFamily="2" charset="-122"/>
              </a:rPr>
              <a:t> = 2</a:t>
            </a:r>
          </a:p>
        </p:txBody>
      </p:sp>
    </p:spTree>
    <p:extLst>
      <p:ext uri="{BB962C8B-B14F-4D97-AF65-F5344CB8AC3E}">
        <p14:creationId xmlns:p14="http://schemas.microsoft.com/office/powerpoint/2010/main" val="187529444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76486" y="1125259"/>
            <a:ext cx="8352928" cy="83099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边际</a:t>
            </a:r>
            <a:r>
              <a:rPr lang="zh-CN" altLang="en-US" sz="2400" b="1" dirty="0"/>
              <a:t>替代</a:t>
            </a:r>
            <a:r>
              <a:rPr lang="zh-CN" altLang="en-US" sz="2400" b="1" dirty="0" smtClean="0"/>
              <a:t>率与边际效用</a:t>
            </a:r>
            <a:r>
              <a:rPr lang="zh-CN" altLang="en-US" sz="2400" dirty="0" smtClean="0"/>
              <a:t>：假定偏好可以用基数效用表示，一定的偏好反映一定水平的效用，那么，在无差异曲线上，有：</a:t>
            </a:r>
            <a:endParaRPr lang="zh-CN" altLang="en-US" sz="2400" dirty="0"/>
          </a:p>
        </p:txBody>
      </p:sp>
      <mc:AlternateContent xmlns:mc="http://schemas.openxmlformats.org/markup-compatibility/2006" xmlns:a14="http://schemas.microsoft.com/office/drawing/2010/main">
        <mc:Choice Requires="a14">
          <p:sp>
            <p:nvSpPr>
              <p:cNvPr id="2" name="文本框 1"/>
              <p:cNvSpPr txBox="1"/>
              <p:nvPr/>
            </p:nvSpPr>
            <p:spPr>
              <a:xfrm>
                <a:off x="2698211" y="2128161"/>
                <a:ext cx="3709477"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𝑋</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𝑀𝑈𝑋</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𝑌</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𝑀𝑈</m:t>
                          </m:r>
                        </m:e>
                        <m:sub>
                          <m:r>
                            <a:rPr lang="en-US" altLang="zh-CN" sz="2400" b="0" i="1" smtClean="0">
                              <a:latin typeface="Cambria Math" panose="02040503050406030204" pitchFamily="18" charset="0"/>
                              <a:ea typeface="Cambria Math" panose="02040503050406030204" pitchFamily="18" charset="0"/>
                            </a:rPr>
                            <m:t>𝑌</m:t>
                          </m:r>
                        </m:sub>
                      </m:sSub>
                      <m:r>
                        <a:rPr lang="en-US" altLang="zh-CN" sz="2400" i="1" smtClean="0">
                          <a:latin typeface="Cambria Math" panose="02040503050406030204" pitchFamily="18" charset="0"/>
                        </a:rPr>
                        <m:t>=</m:t>
                      </m:r>
                      <m:r>
                        <a:rPr lang="en-US" altLang="zh-CN" sz="2400" b="0" i="1" smtClean="0">
                          <a:latin typeface="Cambria Math" panose="02040503050406030204" pitchFamily="18" charset="0"/>
                        </a:rPr>
                        <m:t>0</m:t>
                      </m:r>
                    </m:oMath>
                  </m:oMathPara>
                </a14:m>
                <a:endParaRPr lang="zh-CN" altLang="en-US" sz="2400" dirty="0"/>
              </a:p>
            </p:txBody>
          </p:sp>
        </mc:Choice>
        <mc:Fallback xmlns="">
          <p:sp>
            <p:nvSpPr>
              <p:cNvPr id="2" name="文本框 1"/>
              <p:cNvSpPr txBox="1">
                <a:spLocks noRot="1" noChangeAspect="1" noMove="1" noResize="1" noEditPoints="1" noAdjustHandles="1" noChangeArrowheads="1" noChangeShapeType="1" noTextEdit="1"/>
              </p:cNvSpPr>
              <p:nvPr/>
            </p:nvSpPr>
            <p:spPr>
              <a:xfrm>
                <a:off x="2698211" y="2128161"/>
                <a:ext cx="3709477" cy="369332"/>
              </a:xfrm>
              <a:prstGeom prst="rect">
                <a:avLst/>
              </a:prstGeom>
              <a:blipFill rotWithShape="0">
                <a:blip r:embed="rId5"/>
                <a:stretch>
                  <a:fillRect l="-1645" r="-1480" b="-1639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文本框 2"/>
              <p:cNvSpPr txBox="1"/>
              <p:nvPr/>
            </p:nvSpPr>
            <p:spPr>
              <a:xfrm>
                <a:off x="3059832" y="2780928"/>
                <a:ext cx="3043397" cy="75430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𝑀𝑅𝑆</m:t>
                      </m:r>
                      <m:r>
                        <a:rPr lang="en-US" altLang="zh-CN" sz="2400" b="0" i="1" baseline="-25000" smtClean="0">
                          <a:latin typeface="Cambria Math" panose="02040503050406030204" pitchFamily="18" charset="0"/>
                        </a:rPr>
                        <m:t>𝑋𝑌</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𝑌</m:t>
                          </m:r>
                        </m:num>
                        <m:den>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𝑋</m:t>
                          </m:r>
                        </m:den>
                      </m:f>
                      <m:r>
                        <a:rPr lang="en-US" altLang="zh-CN" sz="2400" b="0" i="1" smtClean="0">
                          <a:latin typeface="Cambria Math" panose="02040503050406030204" pitchFamily="18" charset="0"/>
                        </a:rPr>
                        <m:t>=</m:t>
                      </m:r>
                      <m:f>
                        <m:fPr>
                          <m:ctrlPr>
                            <a:rPr lang="en-US" altLang="zh-CN" sz="2400" i="1" smtClean="0">
                              <a:latin typeface="Cambria Math" panose="02040503050406030204" pitchFamily="18" charset="0"/>
                            </a:rPr>
                          </m:ctrlPr>
                        </m:fPr>
                        <m:num>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𝑀𝑈</m:t>
                              </m:r>
                            </m:e>
                            <m:sub>
                              <m:r>
                                <a:rPr lang="en-US" altLang="zh-CN" sz="2400" b="0" i="1" smtClean="0">
                                  <a:latin typeface="Cambria Math" panose="02040503050406030204" pitchFamily="18" charset="0"/>
                                </a:rPr>
                                <m:t>𝑋</m:t>
                              </m:r>
                            </m:sub>
                          </m:sSub>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𝑀𝑈</m:t>
                              </m:r>
                            </m:e>
                            <m:sub>
                              <m:r>
                                <a:rPr lang="en-US" altLang="zh-CN" sz="2400" b="0" i="1" smtClean="0">
                                  <a:latin typeface="Cambria Math" panose="02040503050406030204" pitchFamily="18" charset="0"/>
                                </a:rPr>
                                <m:t>𝑌</m:t>
                              </m:r>
                            </m:sub>
                          </m:sSub>
                        </m:den>
                      </m:f>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3059832" y="2780928"/>
                <a:ext cx="3043397" cy="754309"/>
              </a:xfrm>
              <a:prstGeom prst="rect">
                <a:avLst/>
              </a:prstGeom>
              <a:blipFill rotWithShape="0">
                <a:blip r:embed="rId6"/>
                <a:stretch>
                  <a:fillRect/>
                </a:stretch>
              </a:blipFill>
            </p:spPr>
            <p:txBody>
              <a:bodyPr/>
              <a:lstStyle/>
              <a:p>
                <a:r>
                  <a:rPr lang="zh-CN" altLang="en-US">
                    <a:noFill/>
                  </a:rPr>
                  <a:t> </a:t>
                </a:r>
              </a:p>
            </p:txBody>
          </p:sp>
        </mc:Fallback>
      </mc:AlternateContent>
      <p:sp>
        <p:nvSpPr>
          <p:cNvPr id="4" name="文本框 3"/>
          <p:cNvSpPr txBox="1"/>
          <p:nvPr/>
        </p:nvSpPr>
        <p:spPr>
          <a:xfrm>
            <a:off x="405065" y="3717032"/>
            <a:ext cx="8352929" cy="1569660"/>
          </a:xfrm>
          <a:prstGeom prst="rect">
            <a:avLst/>
          </a:prstGeom>
          <a:noFill/>
        </p:spPr>
        <p:txBody>
          <a:bodyPr wrap="square" rtlCol="0">
            <a:spAutoFit/>
          </a:bodyPr>
          <a:lstStyle/>
          <a:p>
            <a:r>
              <a:rPr lang="zh-CN" altLang="en-US" sz="2400" dirty="0" smtClean="0"/>
              <a:t>       </a:t>
            </a:r>
            <a:r>
              <a:rPr lang="en-US" altLang="zh-CN" sz="2400" dirty="0" smtClean="0"/>
              <a:t>X</a:t>
            </a:r>
            <a:r>
              <a:rPr lang="zh-CN" altLang="en-US" sz="2400" dirty="0" smtClean="0"/>
              <a:t>对</a:t>
            </a:r>
            <a:r>
              <a:rPr lang="en-US" altLang="zh-CN" sz="2400" dirty="0" smtClean="0"/>
              <a:t>Y</a:t>
            </a:r>
            <a:r>
              <a:rPr lang="zh-CN" altLang="en-US" sz="2400" dirty="0" smtClean="0"/>
              <a:t>的边际替代率等于</a:t>
            </a:r>
            <a:r>
              <a:rPr lang="en-US" altLang="zh-CN" sz="2400" dirty="0" smtClean="0"/>
              <a:t>X</a:t>
            </a:r>
            <a:r>
              <a:rPr lang="zh-CN" altLang="en-US" sz="2400" dirty="0" smtClean="0"/>
              <a:t>的边际效用对</a:t>
            </a:r>
            <a:r>
              <a:rPr lang="en-US" altLang="zh-CN" sz="2400" dirty="0" smtClean="0"/>
              <a:t>Y</a:t>
            </a:r>
            <a:r>
              <a:rPr lang="zh-CN" altLang="en-US" sz="2400" dirty="0" smtClean="0"/>
              <a:t>的边际效用的倍数，也就是说，边际效用越大，替代率越高，替代能力越强；由于边际效用递减，从而边际替代率也递减，边际替代率与边际效用是一致的。</a:t>
            </a:r>
            <a:endParaRPr lang="zh-CN" altLang="en-US" sz="2400" dirty="0"/>
          </a:p>
        </p:txBody>
      </p:sp>
    </p:spTree>
    <p:extLst>
      <p:ext uri="{BB962C8B-B14F-4D97-AF65-F5344CB8AC3E}">
        <p14:creationId xmlns:p14="http://schemas.microsoft.com/office/powerpoint/2010/main" val="26755770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080636"/>
            <a:ext cx="1887055" cy="461665"/>
          </a:xfrm>
          <a:prstGeom prst="rect">
            <a:avLst/>
          </a:prstGeom>
        </p:spPr>
        <p:txBody>
          <a:bodyPr wrap="none">
            <a:spAutoFit/>
          </a:bodyPr>
          <a:lstStyle/>
          <a:p>
            <a:r>
              <a:rPr lang="zh-CN" altLang="en-US" sz="2400" b="1" dirty="0" smtClean="0"/>
              <a:t>（</a:t>
            </a:r>
            <a:r>
              <a:rPr lang="en-US" altLang="zh-CN" sz="2400" b="1" dirty="0" smtClean="0"/>
              <a:t>5</a:t>
            </a:r>
            <a:r>
              <a:rPr lang="zh-CN" altLang="en-US" sz="2400" b="1" dirty="0" smtClean="0"/>
              <a:t>）预算线</a:t>
            </a:r>
            <a:endParaRPr lang="zh-CN" altLang="en-US" sz="2400" dirty="0"/>
          </a:p>
        </p:txBody>
      </p:sp>
      <p:sp>
        <p:nvSpPr>
          <p:cNvPr id="2" name="矩形 1"/>
          <p:cNvSpPr/>
          <p:nvPr/>
        </p:nvSpPr>
        <p:spPr>
          <a:xfrm>
            <a:off x="395536" y="1527358"/>
            <a:ext cx="8136903"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预算</a:t>
            </a:r>
            <a:r>
              <a:rPr lang="zh-CN" altLang="en-US" sz="2400" b="1" dirty="0"/>
              <a:t>约束</a:t>
            </a:r>
            <a:r>
              <a:rPr lang="zh-CN" altLang="en-US" sz="2400" dirty="0"/>
              <a:t>（</a:t>
            </a:r>
            <a:r>
              <a:rPr lang="en-US" altLang="zh-CN" sz="2400" dirty="0"/>
              <a:t>Budget constraints</a:t>
            </a:r>
            <a:r>
              <a:rPr lang="zh-CN" altLang="en-US" sz="2400" dirty="0"/>
              <a:t>）：指</a:t>
            </a:r>
            <a:r>
              <a:rPr lang="zh-CN" altLang="en-US" sz="2400" dirty="0" smtClean="0"/>
              <a:t>消费者选择面临的自己</a:t>
            </a:r>
            <a:r>
              <a:rPr lang="zh-CN" altLang="en-US" sz="2400" dirty="0"/>
              <a:t>的收入</a:t>
            </a:r>
            <a:r>
              <a:rPr lang="zh-CN" altLang="en-US" sz="2400" dirty="0" smtClean="0"/>
              <a:t>和商品市场价格的</a:t>
            </a:r>
            <a:r>
              <a:rPr lang="zh-CN" altLang="en-US" sz="2400" dirty="0"/>
              <a:t>限制。 </a:t>
            </a:r>
          </a:p>
        </p:txBody>
      </p:sp>
      <p:sp>
        <p:nvSpPr>
          <p:cNvPr id="3" name="矩形 2"/>
          <p:cNvSpPr/>
          <p:nvPr/>
        </p:nvSpPr>
        <p:spPr>
          <a:xfrm>
            <a:off x="395670" y="2389578"/>
            <a:ext cx="8136769"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预算</a:t>
            </a:r>
            <a:r>
              <a:rPr lang="zh-CN" altLang="en-US" sz="2400" b="1" dirty="0"/>
              <a:t>线</a:t>
            </a:r>
            <a:r>
              <a:rPr lang="zh-CN" altLang="en-US" sz="2400" dirty="0"/>
              <a:t>（</a:t>
            </a:r>
            <a:r>
              <a:rPr lang="en-US" altLang="zh-CN" sz="2400" dirty="0"/>
              <a:t>budget line</a:t>
            </a:r>
            <a:r>
              <a:rPr lang="zh-CN" altLang="en-US" sz="2400" dirty="0"/>
              <a:t>）：给定消费者</a:t>
            </a:r>
            <a:r>
              <a:rPr lang="zh-CN" altLang="en-US" sz="2400" dirty="0" smtClean="0"/>
              <a:t>收入和</a:t>
            </a:r>
            <a:r>
              <a:rPr lang="zh-CN" altLang="en-US" sz="2400" dirty="0"/>
              <a:t>商品市场价格</a:t>
            </a:r>
            <a:r>
              <a:rPr lang="zh-CN" altLang="en-US" sz="2400" dirty="0" smtClean="0"/>
              <a:t>，消费者</a:t>
            </a:r>
            <a:r>
              <a:rPr lang="zh-CN" altLang="en-US" sz="2400" dirty="0"/>
              <a:t>所能购买</a:t>
            </a:r>
            <a:r>
              <a:rPr lang="zh-CN" altLang="en-US" sz="2400" dirty="0" smtClean="0"/>
              <a:t>的各种商品组合的最大数量。</a:t>
            </a:r>
            <a:endParaRPr lang="zh-CN" altLang="en-US" sz="2400" dirty="0"/>
          </a:p>
        </p:txBody>
      </p:sp>
      <p:sp>
        <p:nvSpPr>
          <p:cNvPr id="13" name="矩形 12"/>
          <p:cNvSpPr/>
          <p:nvPr/>
        </p:nvSpPr>
        <p:spPr>
          <a:xfrm>
            <a:off x="484565" y="3861048"/>
            <a:ext cx="8136769"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♦消费可行集</a:t>
            </a:r>
            <a:r>
              <a:rPr lang="zh-CN" altLang="en-US" sz="2400" dirty="0" smtClean="0"/>
              <a:t>（</a:t>
            </a:r>
            <a:r>
              <a:rPr lang="en-US" altLang="zh-CN" sz="2400" dirty="0"/>
              <a:t>budget line</a:t>
            </a:r>
            <a:r>
              <a:rPr lang="zh-CN" altLang="en-US" sz="2400" dirty="0"/>
              <a:t>）</a:t>
            </a:r>
            <a:r>
              <a:rPr lang="zh-CN" altLang="en-US" sz="2400" dirty="0" smtClean="0"/>
              <a:t>：预算线与坐标轴围成的区域中的所有商品组合，都是有能力消费的，构成消费者选择的空间。</a:t>
            </a:r>
            <a:endParaRPr lang="zh-CN" altLang="en-US" sz="2400" dirty="0"/>
          </a:p>
        </p:txBody>
      </p:sp>
      <p:graphicFrame>
        <p:nvGraphicFramePr>
          <p:cNvPr id="28" name="Object 1024">
            <a:hlinkClick r:id="" action="ppaction://ole?verb=0"/>
          </p:cNvPr>
          <p:cNvGraphicFramePr>
            <a:graphicFrameLocks/>
          </p:cNvGraphicFramePr>
          <p:nvPr>
            <p:extLst>
              <p:ext uri="{D42A27DB-BD31-4B8C-83A1-F6EECF244321}">
                <p14:modId xmlns:p14="http://schemas.microsoft.com/office/powerpoint/2010/main" val="3602114783"/>
              </p:ext>
            </p:extLst>
          </p:nvPr>
        </p:nvGraphicFramePr>
        <p:xfrm>
          <a:off x="3039205" y="3324911"/>
          <a:ext cx="2849563" cy="431800"/>
        </p:xfrm>
        <a:graphic>
          <a:graphicData uri="http://schemas.openxmlformats.org/presentationml/2006/ole">
            <mc:AlternateContent xmlns:mc="http://schemas.openxmlformats.org/markup-compatibility/2006">
              <mc:Choice xmlns:v="urn:schemas-microsoft-com:vml" Requires="v">
                <p:oleObj spid="_x0000_s41144" name="公式" r:id="rId6" imgW="1028520" imgH="164880" progId="Equation.3">
                  <p:embed/>
                </p:oleObj>
              </mc:Choice>
              <mc:Fallback>
                <p:oleObj name="公式" r:id="rId6" imgW="1028520" imgH="164880" progId="Equation.3">
                  <p:embed/>
                  <p:pic>
                    <p:nvPicPr>
                      <p:cNvPr id="0" name=""/>
                      <p:cNvPicPr>
                        <a:picLocks noChangeArrowheads="1"/>
                      </p:cNvPicPr>
                      <p:nvPr/>
                    </p:nvPicPr>
                    <p:blipFill>
                      <a:blip r:embed="rId7"/>
                      <a:srcRect/>
                      <a:stretch>
                        <a:fillRect/>
                      </a:stretch>
                    </p:blipFill>
                    <p:spPr bwMode="auto">
                      <a:xfrm>
                        <a:off x="3039205" y="3324911"/>
                        <a:ext cx="2849563" cy="431800"/>
                      </a:xfrm>
                      <a:prstGeom prst="rect">
                        <a:avLst/>
                      </a:prstGeom>
                      <a:noFill/>
                      <a:ln>
                        <a:noFill/>
                      </a:ln>
                    </p:spPr>
                  </p:pic>
                </p:oleObj>
              </mc:Fallback>
            </mc:AlternateContent>
          </a:graphicData>
        </a:graphic>
      </p:graphicFrame>
    </p:spTree>
    <p:extLst>
      <p:ext uri="{BB962C8B-B14F-4D97-AF65-F5344CB8AC3E}">
        <p14:creationId xmlns:p14="http://schemas.microsoft.com/office/powerpoint/2010/main" val="21136540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2"/>
          <p:cNvSpPr>
            <a:spLocks noGrp="1" noChangeArrowheads="1"/>
          </p:cNvSpPr>
          <p:nvPr>
            <p:ph type="title"/>
          </p:nvPr>
        </p:nvSpPr>
        <p:spPr>
          <a:xfrm>
            <a:off x="457200" y="1067321"/>
            <a:ext cx="8229600" cy="561019"/>
          </a:xfrm>
        </p:spPr>
        <p:txBody>
          <a:bodyPr/>
          <a:lstStyle/>
          <a:p>
            <a:pPr algn="l" eaLnBrk="1" hangingPunct="1"/>
            <a:r>
              <a:rPr lang="en-US" altLang="zh-CN" sz="2800" dirty="0" smtClean="0"/>
              <a:t>1.2.3 </a:t>
            </a:r>
            <a:r>
              <a:rPr lang="zh-CN" altLang="en-US" sz="2800" b="1" dirty="0" smtClean="0"/>
              <a:t>基于效率的成本</a:t>
            </a:r>
            <a:r>
              <a:rPr lang="en-US" altLang="zh-CN" sz="2800" b="1" dirty="0" smtClean="0"/>
              <a:t>-</a:t>
            </a:r>
            <a:r>
              <a:rPr lang="zh-CN" altLang="en-US" sz="2800" b="1" dirty="0" smtClean="0"/>
              <a:t>利益分析</a:t>
            </a:r>
          </a:p>
        </p:txBody>
      </p:sp>
      <p:sp>
        <p:nvSpPr>
          <p:cNvPr id="10" name="Rectangle 3"/>
          <p:cNvSpPr txBox="1">
            <a:spLocks noChangeArrowheads="1"/>
          </p:cNvSpPr>
          <p:nvPr/>
        </p:nvSpPr>
        <p:spPr bwMode="auto">
          <a:xfrm>
            <a:off x="468313" y="1700733"/>
            <a:ext cx="8229600" cy="439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pPr>
            <a:r>
              <a:rPr lang="zh-CN" altLang="en-US" sz="2400" dirty="0" smtClean="0"/>
              <a:t>成本</a:t>
            </a:r>
            <a:r>
              <a:rPr lang="en-US" altLang="zh-CN" sz="2400" dirty="0" smtClean="0"/>
              <a:t>-</a:t>
            </a:r>
            <a:r>
              <a:rPr lang="zh-CN" altLang="en-US" sz="2400" dirty="0" smtClean="0"/>
              <a:t>利益分析（</a:t>
            </a:r>
            <a:r>
              <a:rPr lang="en-US" altLang="zh-CN" sz="2400" dirty="0" smtClean="0"/>
              <a:t>Cost-benefit analysis</a:t>
            </a:r>
            <a:r>
              <a:rPr lang="zh-CN" altLang="en-US" sz="2400" dirty="0" smtClean="0"/>
              <a:t>，</a:t>
            </a:r>
            <a:r>
              <a:rPr lang="en-US" altLang="zh-CN" sz="2400" dirty="0" smtClean="0"/>
              <a:t>CBA)</a:t>
            </a:r>
            <a:r>
              <a:rPr lang="zh-CN" altLang="en-US" sz="2400" dirty="0" smtClean="0"/>
              <a:t>是一种经济评估方法，它将使用一种资源的货币价值（即机会成本）与使用资源获得产出的货币价值（即利益）相比较。</a:t>
            </a:r>
            <a:r>
              <a:rPr lang="zh-CN" altLang="en-US" sz="2400" b="1" dirty="0" smtClean="0"/>
              <a:t>利益</a:t>
            </a:r>
            <a:r>
              <a:rPr lang="zh-CN" altLang="en-US" sz="2400" dirty="0" smtClean="0"/>
              <a:t>的基本涵义是“好东西”，在成本</a:t>
            </a:r>
            <a:r>
              <a:rPr lang="en-US" altLang="zh-CN" sz="2400" dirty="0" smtClean="0"/>
              <a:t>-</a:t>
            </a:r>
            <a:r>
              <a:rPr lang="zh-CN" altLang="en-US" sz="2400" dirty="0" smtClean="0"/>
              <a:t>利益分析中指产出的货币价值。</a:t>
            </a:r>
            <a:endParaRPr lang="en-US" altLang="zh-CN" sz="2400" dirty="0" smtClean="0"/>
          </a:p>
          <a:p>
            <a:pPr eaLnBrk="1" hangingPunct="1">
              <a:lnSpc>
                <a:spcPct val="90000"/>
              </a:lnSpc>
            </a:pPr>
            <a:r>
              <a:rPr lang="zh-CN" altLang="en-US" sz="2400" dirty="0" smtClean="0"/>
              <a:t>在成本</a:t>
            </a:r>
            <a:r>
              <a:rPr lang="en-US" altLang="zh-CN" sz="2400" dirty="0" smtClean="0"/>
              <a:t>-</a:t>
            </a:r>
            <a:r>
              <a:rPr lang="zh-CN" altLang="en-US" sz="2400" dirty="0" smtClean="0"/>
              <a:t>利益分析中，应当考虑经济活动的所有成本和利益，并且计算净利益（</a:t>
            </a:r>
            <a:r>
              <a:rPr lang="en-US" altLang="zh-CN" sz="2400" dirty="0" smtClean="0"/>
              <a:t>net-benefit</a:t>
            </a:r>
            <a:r>
              <a:rPr lang="zh-CN" altLang="en-US" sz="2400" dirty="0" smtClean="0"/>
              <a:t>）或者成本</a:t>
            </a:r>
            <a:r>
              <a:rPr lang="en-US" altLang="zh-CN" sz="2400" dirty="0" smtClean="0"/>
              <a:t>-</a:t>
            </a:r>
            <a:r>
              <a:rPr lang="zh-CN" altLang="en-US" sz="2400" dirty="0" smtClean="0"/>
              <a:t>利益比率（</a:t>
            </a:r>
            <a:r>
              <a:rPr lang="en-US" altLang="zh-CN" sz="2400" dirty="0" smtClean="0"/>
              <a:t> cost-benefit ratio</a:t>
            </a:r>
            <a:r>
              <a:rPr lang="zh-CN" altLang="en-US" sz="2400" dirty="0" smtClean="0"/>
              <a:t>）。 </a:t>
            </a:r>
            <a:endParaRPr lang="en-US" altLang="zh-CN" sz="2400" dirty="0" smtClean="0"/>
          </a:p>
        </p:txBody>
      </p:sp>
    </p:spTree>
    <p:extLst>
      <p:ext uri="{BB962C8B-B14F-4D97-AF65-F5344CB8AC3E}">
        <p14:creationId xmlns:p14="http://schemas.microsoft.com/office/powerpoint/2010/main" val="36383526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AutoShape 4"/>
          <p:cNvSpPr>
            <a:spLocks noChangeArrowheads="1"/>
          </p:cNvSpPr>
          <p:nvPr/>
        </p:nvSpPr>
        <p:spPr bwMode="auto">
          <a:xfrm>
            <a:off x="2714432" y="2204864"/>
            <a:ext cx="2735263" cy="2736850"/>
          </a:xfrm>
          <a:prstGeom prst="rtTriangle">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endParaRPr lang="zh-CN" altLang="en-US" sz="1800"/>
          </a:p>
        </p:txBody>
      </p:sp>
      <p:sp>
        <p:nvSpPr>
          <p:cNvPr id="13" name="Line 8"/>
          <p:cNvSpPr>
            <a:spLocks noChangeShapeType="1"/>
          </p:cNvSpPr>
          <p:nvPr/>
        </p:nvSpPr>
        <p:spPr bwMode="auto">
          <a:xfrm>
            <a:off x="2714432" y="4941714"/>
            <a:ext cx="4032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 name="Line 9"/>
          <p:cNvSpPr>
            <a:spLocks noChangeShapeType="1"/>
          </p:cNvSpPr>
          <p:nvPr/>
        </p:nvSpPr>
        <p:spPr bwMode="auto">
          <a:xfrm flipH="1" flipV="1">
            <a:off x="2712845" y="1557164"/>
            <a:ext cx="1587" cy="33845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 name="Line 10"/>
          <p:cNvSpPr>
            <a:spLocks noChangeShapeType="1"/>
          </p:cNvSpPr>
          <p:nvPr/>
        </p:nvSpPr>
        <p:spPr bwMode="auto">
          <a:xfrm>
            <a:off x="2714432" y="2204864"/>
            <a:ext cx="2736850" cy="273685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Text Box 11"/>
          <p:cNvSpPr txBox="1">
            <a:spLocks noChangeArrowheads="1"/>
          </p:cNvSpPr>
          <p:nvPr/>
        </p:nvSpPr>
        <p:spPr bwMode="auto">
          <a:xfrm>
            <a:off x="6241857" y="5013151"/>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Ｘ</a:t>
            </a:r>
          </a:p>
        </p:txBody>
      </p:sp>
      <p:sp>
        <p:nvSpPr>
          <p:cNvPr id="17" name="Text Box 12"/>
          <p:cNvSpPr txBox="1">
            <a:spLocks noChangeArrowheads="1"/>
          </p:cNvSpPr>
          <p:nvPr/>
        </p:nvSpPr>
        <p:spPr bwMode="auto">
          <a:xfrm>
            <a:off x="2209607" y="1485726"/>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Ｙ</a:t>
            </a:r>
          </a:p>
        </p:txBody>
      </p:sp>
      <p:sp>
        <p:nvSpPr>
          <p:cNvPr id="18" name="Text Box 13"/>
          <p:cNvSpPr txBox="1">
            <a:spLocks noChangeArrowheads="1"/>
          </p:cNvSpPr>
          <p:nvPr/>
        </p:nvSpPr>
        <p:spPr bwMode="auto">
          <a:xfrm>
            <a:off x="1395252" y="5514801"/>
            <a:ext cx="612907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200" dirty="0">
                <a:ea typeface="楷体_GB2312"/>
                <a:cs typeface="楷体_GB2312"/>
              </a:rPr>
              <a:t>红线表示预算线，预算线之上</a:t>
            </a:r>
            <a:r>
              <a:rPr lang="zh-CN" altLang="en-US" sz="2200" dirty="0" smtClean="0">
                <a:ea typeface="楷体_GB2312"/>
                <a:cs typeface="楷体_GB2312"/>
              </a:rPr>
              <a:t>及其</a:t>
            </a:r>
            <a:r>
              <a:rPr lang="zh-CN" altLang="en-US" sz="2200" dirty="0">
                <a:ea typeface="楷体_GB2312"/>
                <a:cs typeface="楷体_GB2312"/>
              </a:rPr>
              <a:t>以内的购买是可行的，预算</a:t>
            </a:r>
            <a:r>
              <a:rPr lang="zh-CN" altLang="en-US" sz="2200" dirty="0" smtClean="0">
                <a:ea typeface="楷体_GB2312"/>
                <a:cs typeface="楷体_GB2312"/>
              </a:rPr>
              <a:t>线外</a:t>
            </a:r>
            <a:r>
              <a:rPr lang="zh-CN" altLang="en-US" sz="2200" dirty="0">
                <a:ea typeface="楷体_GB2312"/>
                <a:cs typeface="楷体_GB2312"/>
              </a:rPr>
              <a:t>的购买不</a:t>
            </a:r>
            <a:r>
              <a:rPr lang="zh-CN" altLang="en-US" sz="2200" dirty="0" smtClean="0">
                <a:ea typeface="楷体_GB2312"/>
                <a:cs typeface="楷体_GB2312"/>
              </a:rPr>
              <a:t>可行。</a:t>
            </a:r>
            <a:endParaRPr lang="zh-CN" altLang="en-US" sz="2200" dirty="0">
              <a:ea typeface="楷体_GB2312"/>
              <a:cs typeface="楷体_GB2312"/>
            </a:endParaRPr>
          </a:p>
        </p:txBody>
      </p:sp>
      <p:sp>
        <p:nvSpPr>
          <p:cNvPr id="19" name="Text Box 14"/>
          <p:cNvSpPr txBox="1">
            <a:spLocks noChangeArrowheads="1"/>
          </p:cNvSpPr>
          <p:nvPr/>
        </p:nvSpPr>
        <p:spPr bwMode="auto">
          <a:xfrm>
            <a:off x="3938094" y="3356272"/>
            <a:ext cx="4748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E</a:t>
            </a:r>
          </a:p>
        </p:txBody>
      </p:sp>
      <p:sp>
        <p:nvSpPr>
          <p:cNvPr id="20" name="Text Box 15"/>
          <p:cNvSpPr txBox="1">
            <a:spLocks noChangeArrowheads="1"/>
          </p:cNvSpPr>
          <p:nvPr/>
        </p:nvSpPr>
        <p:spPr bwMode="auto">
          <a:xfrm>
            <a:off x="3539932" y="3768551"/>
            <a:ext cx="46038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F</a:t>
            </a:r>
          </a:p>
        </p:txBody>
      </p:sp>
      <p:sp>
        <p:nvSpPr>
          <p:cNvPr id="21" name="Text Box 16"/>
          <p:cNvSpPr txBox="1">
            <a:spLocks noChangeArrowheads="1"/>
          </p:cNvSpPr>
          <p:nvPr/>
        </p:nvSpPr>
        <p:spPr bwMode="auto">
          <a:xfrm>
            <a:off x="4443220" y="2709689"/>
            <a:ext cx="5164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M</a:t>
            </a:r>
          </a:p>
        </p:txBody>
      </p:sp>
      <p:sp>
        <p:nvSpPr>
          <p:cNvPr id="22" name="Text Box 17"/>
          <p:cNvSpPr txBox="1">
            <a:spLocks noChangeArrowheads="1"/>
          </p:cNvSpPr>
          <p:nvPr/>
        </p:nvSpPr>
        <p:spPr bwMode="auto">
          <a:xfrm>
            <a:off x="2354070" y="47972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0</a:t>
            </a:r>
          </a:p>
        </p:txBody>
      </p:sp>
      <p:sp>
        <p:nvSpPr>
          <p:cNvPr id="23" name="Text Box 20"/>
          <p:cNvSpPr txBox="1">
            <a:spLocks noChangeArrowheads="1"/>
          </p:cNvSpPr>
          <p:nvPr/>
        </p:nvSpPr>
        <p:spPr bwMode="auto">
          <a:xfrm>
            <a:off x="4925820" y="5033789"/>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X</a:t>
            </a:r>
          </a:p>
        </p:txBody>
      </p:sp>
      <p:sp>
        <p:nvSpPr>
          <p:cNvPr id="24" name="Text Box 21"/>
          <p:cNvSpPr txBox="1">
            <a:spLocks noChangeArrowheads="1"/>
          </p:cNvSpPr>
          <p:nvPr/>
        </p:nvSpPr>
        <p:spPr bwMode="auto">
          <a:xfrm>
            <a:off x="1993707" y="1917526"/>
            <a:ext cx="692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Y</a:t>
            </a:r>
          </a:p>
        </p:txBody>
      </p:sp>
      <p:sp>
        <p:nvSpPr>
          <p:cNvPr id="25" name="Text Box 22"/>
          <p:cNvSpPr txBox="1">
            <a:spLocks noChangeArrowheads="1"/>
          </p:cNvSpPr>
          <p:nvPr/>
        </p:nvSpPr>
        <p:spPr bwMode="auto">
          <a:xfrm>
            <a:off x="2712845" y="3501851"/>
            <a:ext cx="9509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t>消费集</a:t>
            </a:r>
          </a:p>
        </p:txBody>
      </p:sp>
    </p:spTree>
    <p:extLst>
      <p:ext uri="{BB962C8B-B14F-4D97-AF65-F5344CB8AC3E}">
        <p14:creationId xmlns:p14="http://schemas.microsoft.com/office/powerpoint/2010/main" val="170561456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2"/>
          <p:cNvSpPr>
            <a:spLocks noChangeShapeType="1"/>
          </p:cNvSpPr>
          <p:nvPr/>
        </p:nvSpPr>
        <p:spPr bwMode="auto">
          <a:xfrm>
            <a:off x="1057597" y="5810523"/>
            <a:ext cx="3384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 name="Line 3"/>
          <p:cNvSpPr>
            <a:spLocks noChangeShapeType="1"/>
          </p:cNvSpPr>
          <p:nvPr/>
        </p:nvSpPr>
        <p:spPr bwMode="auto">
          <a:xfrm flipV="1">
            <a:off x="1057597" y="2138636"/>
            <a:ext cx="0" cy="36718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 name="Line 4"/>
          <p:cNvSpPr>
            <a:spLocks noChangeShapeType="1"/>
          </p:cNvSpPr>
          <p:nvPr/>
        </p:nvSpPr>
        <p:spPr bwMode="auto">
          <a:xfrm>
            <a:off x="1057597" y="3507061"/>
            <a:ext cx="2232025" cy="2303462"/>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Text Box 5"/>
          <p:cNvSpPr txBox="1">
            <a:spLocks noChangeArrowheads="1"/>
          </p:cNvSpPr>
          <p:nvPr/>
        </p:nvSpPr>
        <p:spPr bwMode="auto">
          <a:xfrm>
            <a:off x="4297685" y="5739086"/>
            <a:ext cx="431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Ｘ</a:t>
            </a:r>
          </a:p>
        </p:txBody>
      </p:sp>
      <p:sp>
        <p:nvSpPr>
          <p:cNvPr id="16" name="Text Box 6"/>
          <p:cNvSpPr txBox="1">
            <a:spLocks noChangeArrowheads="1"/>
          </p:cNvSpPr>
          <p:nvPr/>
        </p:nvSpPr>
        <p:spPr bwMode="auto">
          <a:xfrm>
            <a:off x="625797" y="2060848"/>
            <a:ext cx="415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Ｙ</a:t>
            </a:r>
          </a:p>
        </p:txBody>
      </p:sp>
      <p:sp>
        <p:nvSpPr>
          <p:cNvPr id="17" name="Text Box 7"/>
          <p:cNvSpPr txBox="1">
            <a:spLocks noChangeArrowheads="1"/>
          </p:cNvSpPr>
          <p:nvPr/>
        </p:nvSpPr>
        <p:spPr bwMode="auto">
          <a:xfrm>
            <a:off x="697235" y="5666061"/>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0</a:t>
            </a:r>
          </a:p>
        </p:txBody>
      </p:sp>
      <p:sp>
        <p:nvSpPr>
          <p:cNvPr id="18" name="Text Box 8"/>
          <p:cNvSpPr txBox="1">
            <a:spLocks noChangeArrowheads="1"/>
          </p:cNvSpPr>
          <p:nvPr/>
        </p:nvSpPr>
        <p:spPr bwMode="auto">
          <a:xfrm>
            <a:off x="2929260" y="5881961"/>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X</a:t>
            </a:r>
          </a:p>
        </p:txBody>
      </p:sp>
      <p:sp>
        <p:nvSpPr>
          <p:cNvPr id="19" name="Text Box 9"/>
          <p:cNvSpPr txBox="1">
            <a:spLocks noChangeArrowheads="1"/>
          </p:cNvSpPr>
          <p:nvPr/>
        </p:nvSpPr>
        <p:spPr bwMode="auto">
          <a:xfrm>
            <a:off x="336872" y="3218136"/>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Y</a:t>
            </a:r>
          </a:p>
        </p:txBody>
      </p:sp>
      <p:sp>
        <p:nvSpPr>
          <p:cNvPr id="20" name="Text Box 10"/>
          <p:cNvSpPr txBox="1">
            <a:spLocks noChangeArrowheads="1"/>
          </p:cNvSpPr>
          <p:nvPr/>
        </p:nvSpPr>
        <p:spPr bwMode="auto">
          <a:xfrm>
            <a:off x="1273497" y="4297636"/>
            <a:ext cx="8826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a:t>预算集</a:t>
            </a:r>
          </a:p>
        </p:txBody>
      </p:sp>
      <p:sp>
        <p:nvSpPr>
          <p:cNvPr id="21" name="Text Box 11"/>
          <p:cNvSpPr txBox="1">
            <a:spLocks noChangeArrowheads="1"/>
          </p:cNvSpPr>
          <p:nvPr/>
        </p:nvSpPr>
        <p:spPr bwMode="auto">
          <a:xfrm>
            <a:off x="324544" y="1112358"/>
            <a:ext cx="84105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None/>
            </a:pPr>
            <a:r>
              <a:rPr lang="zh-CN" altLang="en-US" sz="2400" b="1" dirty="0" smtClean="0">
                <a:ea typeface="楷体_GB2312"/>
                <a:cs typeface="Arial" panose="020B0604020202020204" pitchFamily="34" charset="0"/>
              </a:rPr>
              <a:t>♦预算线和预算可行集的变动：</a:t>
            </a:r>
            <a:r>
              <a:rPr lang="zh-CN" altLang="en-US" sz="2400" dirty="0" smtClean="0">
                <a:latin typeface="楷体_GB2312"/>
                <a:ea typeface="楷体_GB2312"/>
                <a:cs typeface="楷体_GB2312"/>
              </a:rPr>
              <a:t>当预算收入变动</a:t>
            </a:r>
            <a:r>
              <a:rPr lang="zh-CN" altLang="en-US" sz="2400" dirty="0">
                <a:latin typeface="楷体_GB2312"/>
                <a:ea typeface="楷体_GB2312"/>
                <a:cs typeface="楷体_GB2312"/>
              </a:rPr>
              <a:t>的时候，</a:t>
            </a:r>
            <a:r>
              <a:rPr lang="en-US" altLang="zh-CN" sz="2400" dirty="0">
                <a:latin typeface="楷体_GB2312"/>
                <a:ea typeface="楷体_GB2312"/>
                <a:cs typeface="楷体_GB2312"/>
              </a:rPr>
              <a:t>M→M</a:t>
            </a:r>
            <a:r>
              <a:rPr lang="en-US" altLang="zh-CN" sz="2400" baseline="-25000" dirty="0">
                <a:latin typeface="楷体_GB2312"/>
                <a:ea typeface="楷体_GB2312"/>
                <a:cs typeface="楷体_GB2312"/>
              </a:rPr>
              <a:t>1</a:t>
            </a:r>
            <a:r>
              <a:rPr lang="zh-CN" altLang="en-US" sz="2400" dirty="0">
                <a:latin typeface="楷体_GB2312"/>
                <a:ea typeface="楷体_GB2312"/>
                <a:cs typeface="楷体_GB2312"/>
              </a:rPr>
              <a:t>，预算线</a:t>
            </a:r>
            <a:r>
              <a:rPr lang="zh-CN" altLang="en-US" sz="2400" dirty="0" smtClean="0">
                <a:latin typeface="楷体_GB2312"/>
                <a:ea typeface="楷体_GB2312"/>
                <a:cs typeface="楷体_GB2312"/>
              </a:rPr>
              <a:t>平行移动；当价格</a:t>
            </a:r>
            <a:r>
              <a:rPr lang="zh-CN" altLang="en-US" sz="2400" dirty="0">
                <a:latin typeface="楷体_GB2312"/>
                <a:ea typeface="楷体_GB2312"/>
                <a:cs typeface="楷体_GB2312"/>
              </a:rPr>
              <a:t>变动的时候，预算线</a:t>
            </a:r>
            <a:r>
              <a:rPr lang="zh-CN" altLang="en-US" sz="2400" dirty="0" smtClean="0">
                <a:latin typeface="楷体_GB2312"/>
                <a:ea typeface="楷体_GB2312"/>
                <a:cs typeface="楷体_GB2312"/>
              </a:rPr>
              <a:t>转动</a:t>
            </a:r>
            <a:endParaRPr lang="zh-CN" altLang="en-US" sz="2400" dirty="0">
              <a:latin typeface="楷体_GB2312"/>
              <a:ea typeface="楷体_GB2312"/>
              <a:cs typeface="楷体_GB2312"/>
            </a:endParaRPr>
          </a:p>
        </p:txBody>
      </p:sp>
      <p:sp>
        <p:nvSpPr>
          <p:cNvPr id="22" name="Line 12"/>
          <p:cNvSpPr>
            <a:spLocks noChangeShapeType="1"/>
          </p:cNvSpPr>
          <p:nvPr/>
        </p:nvSpPr>
        <p:spPr bwMode="auto">
          <a:xfrm>
            <a:off x="1057597" y="2857773"/>
            <a:ext cx="2952750" cy="29527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Text Box 13"/>
          <p:cNvSpPr txBox="1">
            <a:spLocks noChangeArrowheads="1"/>
          </p:cNvSpPr>
          <p:nvPr/>
        </p:nvSpPr>
        <p:spPr bwMode="auto">
          <a:xfrm>
            <a:off x="2637160" y="4303986"/>
            <a:ext cx="4572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N</a:t>
            </a:r>
          </a:p>
        </p:txBody>
      </p:sp>
      <p:sp>
        <p:nvSpPr>
          <p:cNvPr id="24" name="AutoShape 14"/>
          <p:cNvSpPr>
            <a:spLocks noChangeArrowheads="1"/>
          </p:cNvSpPr>
          <p:nvPr/>
        </p:nvSpPr>
        <p:spPr bwMode="auto">
          <a:xfrm>
            <a:off x="1928340" y="4151823"/>
            <a:ext cx="576263" cy="360362"/>
          </a:xfrm>
          <a:prstGeom prst="rightArrow">
            <a:avLst>
              <a:gd name="adj1" fmla="val 50000"/>
              <a:gd name="adj2" fmla="val 39978"/>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p>
        </p:txBody>
      </p:sp>
      <p:sp>
        <p:nvSpPr>
          <p:cNvPr id="26" name="Line 16"/>
          <p:cNvSpPr>
            <a:spLocks noChangeShapeType="1"/>
          </p:cNvSpPr>
          <p:nvPr/>
        </p:nvSpPr>
        <p:spPr bwMode="auto">
          <a:xfrm>
            <a:off x="5235897" y="5816873"/>
            <a:ext cx="3384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7" name="Line 17"/>
          <p:cNvSpPr>
            <a:spLocks noChangeShapeType="1"/>
          </p:cNvSpPr>
          <p:nvPr/>
        </p:nvSpPr>
        <p:spPr bwMode="auto">
          <a:xfrm flipV="1">
            <a:off x="5235897" y="2144986"/>
            <a:ext cx="0" cy="36718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 name="Line 18"/>
          <p:cNvSpPr>
            <a:spLocks noChangeShapeType="1"/>
          </p:cNvSpPr>
          <p:nvPr/>
        </p:nvSpPr>
        <p:spPr bwMode="auto">
          <a:xfrm>
            <a:off x="5234310" y="3507061"/>
            <a:ext cx="2162175" cy="2309812"/>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Text Box 19"/>
          <p:cNvSpPr txBox="1">
            <a:spLocks noChangeArrowheads="1"/>
          </p:cNvSpPr>
          <p:nvPr/>
        </p:nvSpPr>
        <p:spPr bwMode="auto">
          <a:xfrm>
            <a:off x="8404547" y="5810523"/>
            <a:ext cx="415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Ｘ</a:t>
            </a:r>
          </a:p>
        </p:txBody>
      </p:sp>
      <p:sp>
        <p:nvSpPr>
          <p:cNvPr id="30" name="Text Box 20"/>
          <p:cNvSpPr txBox="1">
            <a:spLocks noChangeArrowheads="1"/>
          </p:cNvSpPr>
          <p:nvPr/>
        </p:nvSpPr>
        <p:spPr bwMode="auto">
          <a:xfrm>
            <a:off x="4802510" y="2065611"/>
            <a:ext cx="415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Ｙ</a:t>
            </a:r>
          </a:p>
        </p:txBody>
      </p:sp>
      <p:sp>
        <p:nvSpPr>
          <p:cNvPr id="31" name="Text Box 21"/>
          <p:cNvSpPr txBox="1">
            <a:spLocks noChangeArrowheads="1"/>
          </p:cNvSpPr>
          <p:nvPr/>
        </p:nvSpPr>
        <p:spPr bwMode="auto">
          <a:xfrm>
            <a:off x="6170935" y="4381773"/>
            <a:ext cx="444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p>
        </p:txBody>
      </p:sp>
      <p:sp>
        <p:nvSpPr>
          <p:cNvPr id="32" name="Text Box 22"/>
          <p:cNvSpPr txBox="1">
            <a:spLocks noChangeArrowheads="1"/>
          </p:cNvSpPr>
          <p:nvPr/>
        </p:nvSpPr>
        <p:spPr bwMode="auto">
          <a:xfrm>
            <a:off x="4875535" y="5672411"/>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0</a:t>
            </a:r>
          </a:p>
        </p:txBody>
      </p:sp>
      <p:sp>
        <p:nvSpPr>
          <p:cNvPr id="33" name="Text Box 23"/>
          <p:cNvSpPr txBox="1">
            <a:spLocks noChangeArrowheads="1"/>
          </p:cNvSpPr>
          <p:nvPr/>
        </p:nvSpPr>
        <p:spPr bwMode="auto">
          <a:xfrm>
            <a:off x="6891660" y="5888311"/>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X</a:t>
            </a:r>
          </a:p>
        </p:txBody>
      </p:sp>
      <p:sp>
        <p:nvSpPr>
          <p:cNvPr id="34" name="Text Box 24"/>
          <p:cNvSpPr txBox="1">
            <a:spLocks noChangeArrowheads="1"/>
          </p:cNvSpPr>
          <p:nvPr/>
        </p:nvSpPr>
        <p:spPr bwMode="auto">
          <a:xfrm>
            <a:off x="4494535" y="3348915"/>
            <a:ext cx="692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M/P</a:t>
            </a:r>
            <a:r>
              <a:rPr lang="en-US" altLang="zh-CN" sz="1800" baseline="-25000"/>
              <a:t>Y</a:t>
            </a:r>
          </a:p>
        </p:txBody>
      </p:sp>
      <p:sp>
        <p:nvSpPr>
          <p:cNvPr id="35" name="Line 25"/>
          <p:cNvSpPr>
            <a:spLocks noChangeShapeType="1"/>
          </p:cNvSpPr>
          <p:nvPr/>
        </p:nvSpPr>
        <p:spPr bwMode="auto">
          <a:xfrm>
            <a:off x="5234310" y="3507061"/>
            <a:ext cx="2881312" cy="2309812"/>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 name="Text Box 26"/>
          <p:cNvSpPr txBox="1">
            <a:spLocks noChangeArrowheads="1"/>
          </p:cNvSpPr>
          <p:nvPr/>
        </p:nvSpPr>
        <p:spPr bwMode="auto">
          <a:xfrm>
            <a:off x="1994222" y="4370661"/>
            <a:ext cx="444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p>
        </p:txBody>
      </p:sp>
      <p:sp>
        <p:nvSpPr>
          <p:cNvPr id="37" name="Text Box 27"/>
          <p:cNvSpPr txBox="1">
            <a:spLocks noChangeArrowheads="1"/>
          </p:cNvSpPr>
          <p:nvPr/>
        </p:nvSpPr>
        <p:spPr bwMode="auto">
          <a:xfrm>
            <a:off x="336872" y="2641873"/>
            <a:ext cx="7762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a:t>
            </a:r>
            <a:r>
              <a:rPr lang="en-US" altLang="zh-CN" sz="1800" baseline="-25000"/>
              <a:t>1</a:t>
            </a:r>
            <a:r>
              <a:rPr lang="en-US" altLang="zh-CN" sz="1800"/>
              <a:t>/P</a:t>
            </a:r>
            <a:r>
              <a:rPr lang="en-US" altLang="zh-CN" sz="1800" baseline="-25000"/>
              <a:t>Y</a:t>
            </a:r>
          </a:p>
        </p:txBody>
      </p:sp>
      <p:sp>
        <p:nvSpPr>
          <p:cNvPr id="38" name="Text Box 28"/>
          <p:cNvSpPr txBox="1">
            <a:spLocks noChangeArrowheads="1"/>
          </p:cNvSpPr>
          <p:nvPr/>
        </p:nvSpPr>
        <p:spPr bwMode="auto">
          <a:xfrm>
            <a:off x="3578547" y="5881961"/>
            <a:ext cx="7762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a:t>
            </a:r>
            <a:r>
              <a:rPr lang="en-US" altLang="zh-CN" sz="1800" baseline="-25000"/>
              <a:t>1</a:t>
            </a:r>
            <a:r>
              <a:rPr lang="en-US" altLang="zh-CN" sz="1800"/>
              <a:t>/P</a:t>
            </a:r>
            <a:r>
              <a:rPr lang="en-US" altLang="zh-CN" sz="1800" baseline="-25000"/>
              <a:t>X</a:t>
            </a:r>
          </a:p>
        </p:txBody>
      </p:sp>
      <p:sp>
        <p:nvSpPr>
          <p:cNvPr id="39" name="Text Box 29"/>
          <p:cNvSpPr txBox="1">
            <a:spLocks noChangeArrowheads="1"/>
          </p:cNvSpPr>
          <p:nvPr/>
        </p:nvSpPr>
        <p:spPr bwMode="auto">
          <a:xfrm>
            <a:off x="7753672" y="5881961"/>
            <a:ext cx="7825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t>M/P</a:t>
            </a:r>
            <a:r>
              <a:rPr lang="en-US" altLang="zh-CN" sz="1800" baseline="-25000" dirty="0" smtClean="0"/>
              <a:t>X1</a:t>
            </a:r>
            <a:endParaRPr lang="en-US" altLang="zh-CN" sz="1800" baseline="-25000" dirty="0"/>
          </a:p>
        </p:txBody>
      </p:sp>
      <p:sp>
        <p:nvSpPr>
          <p:cNvPr id="40" name="AutoShape 30"/>
          <p:cNvSpPr>
            <a:spLocks noChangeArrowheads="1"/>
          </p:cNvSpPr>
          <p:nvPr/>
        </p:nvSpPr>
        <p:spPr bwMode="auto">
          <a:xfrm>
            <a:off x="7105972" y="5307286"/>
            <a:ext cx="431800" cy="287337"/>
          </a:xfrm>
          <a:prstGeom prst="curvedUpArrow">
            <a:avLst>
              <a:gd name="adj1" fmla="val 30055"/>
              <a:gd name="adj2" fmla="val 60111"/>
              <a:gd name="adj3" fmla="val 33333"/>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p>
        </p:txBody>
      </p:sp>
      <p:sp>
        <p:nvSpPr>
          <p:cNvPr id="41" name="Text Box 31"/>
          <p:cNvSpPr txBox="1">
            <a:spLocks noChangeArrowheads="1"/>
          </p:cNvSpPr>
          <p:nvPr/>
        </p:nvSpPr>
        <p:spPr bwMode="auto">
          <a:xfrm>
            <a:off x="1881624" y="2951436"/>
            <a:ext cx="21524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dirty="0" smtClean="0"/>
              <a:t>预算收入增加</a:t>
            </a:r>
            <a:r>
              <a:rPr lang="zh-CN" altLang="en-US" sz="1800" b="1" dirty="0"/>
              <a:t>导致预算线外移</a:t>
            </a:r>
          </a:p>
        </p:txBody>
      </p:sp>
      <p:sp>
        <p:nvSpPr>
          <p:cNvPr id="42" name="Text Box 32"/>
          <p:cNvSpPr txBox="1">
            <a:spLocks noChangeArrowheads="1"/>
          </p:cNvSpPr>
          <p:nvPr/>
        </p:nvSpPr>
        <p:spPr bwMode="auto">
          <a:xfrm>
            <a:off x="5852777" y="3230607"/>
            <a:ext cx="215079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dirty="0" smtClean="0"/>
              <a:t>X</a:t>
            </a:r>
            <a:r>
              <a:rPr lang="zh-CN" altLang="en-US" sz="1800" b="1" dirty="0" smtClean="0"/>
              <a:t>价格</a:t>
            </a:r>
            <a:r>
              <a:rPr lang="zh-CN" altLang="en-US" sz="1800" b="1" dirty="0"/>
              <a:t>下降导致预算线向外旋转</a:t>
            </a:r>
          </a:p>
        </p:txBody>
      </p:sp>
    </p:spTree>
    <p:extLst>
      <p:ext uri="{BB962C8B-B14F-4D97-AF65-F5344CB8AC3E}">
        <p14:creationId xmlns:p14="http://schemas.microsoft.com/office/powerpoint/2010/main" val="275298414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049722"/>
            <a:ext cx="2810385" cy="523220"/>
          </a:xfrm>
          <a:prstGeom prst="rect">
            <a:avLst/>
          </a:prstGeom>
        </p:spPr>
        <p:txBody>
          <a:bodyPr wrap="none">
            <a:spAutoFit/>
          </a:bodyPr>
          <a:lstStyle/>
          <a:p>
            <a:r>
              <a:rPr lang="en-US" altLang="zh-CN" sz="2800" b="1" dirty="0" smtClean="0"/>
              <a:t>3.2.3 </a:t>
            </a:r>
            <a:r>
              <a:rPr lang="zh-CN" altLang="en-US" sz="2800" b="1" dirty="0" smtClean="0"/>
              <a:t>消费者均衡</a:t>
            </a:r>
            <a:endParaRPr lang="zh-CN" altLang="en-US" sz="2800" dirty="0"/>
          </a:p>
        </p:txBody>
      </p:sp>
      <p:sp>
        <p:nvSpPr>
          <p:cNvPr id="13" name="Line 5"/>
          <p:cNvSpPr>
            <a:spLocks noChangeShapeType="1"/>
          </p:cNvSpPr>
          <p:nvPr/>
        </p:nvSpPr>
        <p:spPr bwMode="auto">
          <a:xfrm>
            <a:off x="1691673" y="6381328"/>
            <a:ext cx="43211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6"/>
          <p:cNvSpPr>
            <a:spLocks noChangeShapeType="1"/>
          </p:cNvSpPr>
          <p:nvPr/>
        </p:nvSpPr>
        <p:spPr bwMode="auto">
          <a:xfrm flipV="1">
            <a:off x="1691673" y="3003128"/>
            <a:ext cx="0" cy="337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7"/>
          <p:cNvSpPr>
            <a:spLocks noChangeShapeType="1"/>
          </p:cNvSpPr>
          <p:nvPr/>
        </p:nvSpPr>
        <p:spPr bwMode="auto">
          <a:xfrm>
            <a:off x="1691673" y="3644478"/>
            <a:ext cx="2736850" cy="2736850"/>
          </a:xfrm>
          <a:prstGeom prst="line">
            <a:avLst/>
          </a:prstGeom>
          <a:noFill/>
          <a:ln w="28575">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Arc 8"/>
          <p:cNvSpPr>
            <a:spLocks/>
          </p:cNvSpPr>
          <p:nvPr/>
        </p:nvSpPr>
        <p:spPr bwMode="auto">
          <a:xfrm rot="10585941">
            <a:off x="2340960" y="2996778"/>
            <a:ext cx="2232025" cy="273685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28575">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Line 9"/>
          <p:cNvSpPr>
            <a:spLocks noChangeShapeType="1"/>
          </p:cNvSpPr>
          <p:nvPr/>
        </p:nvSpPr>
        <p:spPr bwMode="auto">
          <a:xfrm>
            <a:off x="3133123" y="5076403"/>
            <a:ext cx="1587" cy="12985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0"/>
          <p:cNvSpPr>
            <a:spLocks noChangeShapeType="1"/>
          </p:cNvSpPr>
          <p:nvPr/>
        </p:nvSpPr>
        <p:spPr bwMode="auto">
          <a:xfrm flipH="1">
            <a:off x="1691673" y="5085928"/>
            <a:ext cx="14414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Arc 11"/>
          <p:cNvSpPr>
            <a:spLocks/>
          </p:cNvSpPr>
          <p:nvPr/>
        </p:nvSpPr>
        <p:spPr bwMode="auto">
          <a:xfrm rot="10585941">
            <a:off x="2846874" y="3006365"/>
            <a:ext cx="2167107" cy="2436029"/>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28575">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Arc 12"/>
          <p:cNvSpPr>
            <a:spLocks/>
          </p:cNvSpPr>
          <p:nvPr/>
        </p:nvSpPr>
        <p:spPr bwMode="auto">
          <a:xfrm rot="10585941">
            <a:off x="1980598" y="3358728"/>
            <a:ext cx="2232025" cy="273367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28575">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Text Box 16"/>
          <p:cNvSpPr txBox="1">
            <a:spLocks noChangeArrowheads="1"/>
          </p:cNvSpPr>
          <p:nvPr/>
        </p:nvSpPr>
        <p:spPr bwMode="auto">
          <a:xfrm>
            <a:off x="5424545" y="6387679"/>
            <a:ext cx="4127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solidFill>
                  <a:srgbClr val="000000"/>
                </a:solidFill>
              </a:rPr>
              <a:t>Ｘ</a:t>
            </a:r>
          </a:p>
        </p:txBody>
      </p:sp>
      <p:sp>
        <p:nvSpPr>
          <p:cNvPr id="25" name="Text Box 17"/>
          <p:cNvSpPr txBox="1">
            <a:spLocks noChangeArrowheads="1"/>
          </p:cNvSpPr>
          <p:nvPr/>
        </p:nvSpPr>
        <p:spPr bwMode="auto">
          <a:xfrm>
            <a:off x="1259632" y="3092891"/>
            <a:ext cx="4127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solidFill>
                  <a:srgbClr val="000000"/>
                </a:solidFill>
              </a:rPr>
              <a:t>Ｙ</a:t>
            </a:r>
          </a:p>
        </p:txBody>
      </p:sp>
      <p:sp>
        <p:nvSpPr>
          <p:cNvPr id="26" name="Text Box 18"/>
          <p:cNvSpPr txBox="1">
            <a:spLocks noChangeArrowheads="1"/>
          </p:cNvSpPr>
          <p:nvPr/>
        </p:nvSpPr>
        <p:spPr bwMode="auto">
          <a:xfrm>
            <a:off x="3852260" y="3704140"/>
            <a:ext cx="42481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红线表示预算线，蓝线是无差异曲线</a:t>
            </a:r>
          </a:p>
          <a:p>
            <a:pPr eaLnBrk="1" hangingPunct="1">
              <a:spcBef>
                <a:spcPct val="0"/>
              </a:spcBef>
              <a:buFontTx/>
              <a:buNone/>
            </a:pPr>
            <a:r>
              <a:rPr lang="zh-CN" altLang="en-US" sz="2000" dirty="0">
                <a:solidFill>
                  <a:srgbClr val="000000"/>
                </a:solidFill>
              </a:rPr>
              <a:t>消费者均衡在二者相切的位置</a:t>
            </a:r>
            <a:r>
              <a:rPr lang="en-US" altLang="zh-CN" sz="2000" dirty="0">
                <a:solidFill>
                  <a:srgbClr val="000000"/>
                </a:solidFill>
              </a:rPr>
              <a:t>E</a:t>
            </a:r>
          </a:p>
        </p:txBody>
      </p:sp>
      <p:sp>
        <p:nvSpPr>
          <p:cNvPr id="27" name="Text Box 19"/>
          <p:cNvSpPr txBox="1">
            <a:spLocks noChangeArrowheads="1"/>
          </p:cNvSpPr>
          <p:nvPr/>
        </p:nvSpPr>
        <p:spPr bwMode="auto">
          <a:xfrm>
            <a:off x="2988660" y="4814241"/>
            <a:ext cx="5309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solidFill>
                  <a:srgbClr val="000000"/>
                </a:solidFill>
                <a:sym typeface="Symbol" panose="05050102010706020507" pitchFamily="18" charset="2"/>
              </a:rPr>
              <a:t>E</a:t>
            </a:r>
          </a:p>
        </p:txBody>
      </p:sp>
      <p:sp>
        <p:nvSpPr>
          <p:cNvPr id="28" name="Line 24"/>
          <p:cNvSpPr>
            <a:spLocks noChangeShapeType="1"/>
          </p:cNvSpPr>
          <p:nvPr/>
        </p:nvSpPr>
        <p:spPr bwMode="auto">
          <a:xfrm>
            <a:off x="1673665" y="6004916"/>
            <a:ext cx="239566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5"/>
          <p:cNvSpPr>
            <a:spLocks noChangeShapeType="1"/>
          </p:cNvSpPr>
          <p:nvPr/>
        </p:nvSpPr>
        <p:spPr bwMode="auto">
          <a:xfrm>
            <a:off x="4069326" y="6004916"/>
            <a:ext cx="0" cy="37641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Text Box 26"/>
          <p:cNvSpPr txBox="1">
            <a:spLocks noChangeArrowheads="1"/>
          </p:cNvSpPr>
          <p:nvPr/>
        </p:nvSpPr>
        <p:spPr bwMode="auto">
          <a:xfrm>
            <a:off x="3938884" y="5761854"/>
            <a:ext cx="51328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solidFill>
                  <a:srgbClr val="000000"/>
                </a:solidFill>
                <a:sym typeface="Symbol" panose="05050102010706020507" pitchFamily="18" charset="2"/>
              </a:rPr>
              <a:t>F</a:t>
            </a:r>
          </a:p>
        </p:txBody>
      </p:sp>
      <p:sp>
        <p:nvSpPr>
          <p:cNvPr id="35" name="矩形 34"/>
          <p:cNvSpPr/>
          <p:nvPr/>
        </p:nvSpPr>
        <p:spPr>
          <a:xfrm>
            <a:off x="161473" y="1564090"/>
            <a:ext cx="2815194" cy="461665"/>
          </a:xfrm>
          <a:prstGeom prst="rect">
            <a:avLst/>
          </a:prstGeom>
        </p:spPr>
        <p:txBody>
          <a:bodyPr wrap="none">
            <a:spAutoFit/>
          </a:bodyPr>
          <a:lstStyle/>
          <a:p>
            <a:r>
              <a:rPr lang="zh-CN" altLang="en-US" sz="2400" b="1" dirty="0" smtClean="0"/>
              <a:t>（</a:t>
            </a:r>
            <a:r>
              <a:rPr lang="en-US" altLang="zh-CN" sz="2400" b="1" dirty="0"/>
              <a:t>1</a:t>
            </a:r>
            <a:r>
              <a:rPr lang="zh-CN" altLang="en-US" sz="2400" b="1" dirty="0" smtClean="0"/>
              <a:t>）消费者均衡图</a:t>
            </a:r>
            <a:endParaRPr lang="zh-CN" altLang="en-US" sz="2400" dirty="0"/>
          </a:p>
        </p:txBody>
      </p:sp>
      <p:sp>
        <p:nvSpPr>
          <p:cNvPr id="36" name="Text Box 26"/>
          <p:cNvSpPr txBox="1">
            <a:spLocks noChangeArrowheads="1"/>
          </p:cNvSpPr>
          <p:nvPr/>
        </p:nvSpPr>
        <p:spPr bwMode="auto">
          <a:xfrm>
            <a:off x="3630947" y="4725565"/>
            <a:ext cx="56457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solidFill>
                  <a:srgbClr val="000000"/>
                </a:solidFill>
                <a:sym typeface="Symbol" panose="05050102010706020507" pitchFamily="18" charset="2"/>
              </a:rPr>
              <a:t>G</a:t>
            </a:r>
            <a:endParaRPr lang="en-US" altLang="zh-CN" sz="2400" dirty="0">
              <a:solidFill>
                <a:srgbClr val="000000"/>
              </a:solidFill>
              <a:sym typeface="Symbol" panose="05050102010706020507" pitchFamily="18" charset="2"/>
            </a:endParaRPr>
          </a:p>
        </p:txBody>
      </p:sp>
      <p:sp>
        <p:nvSpPr>
          <p:cNvPr id="37" name="Text Box 26"/>
          <p:cNvSpPr txBox="1">
            <a:spLocks noChangeArrowheads="1"/>
          </p:cNvSpPr>
          <p:nvPr/>
        </p:nvSpPr>
        <p:spPr bwMode="auto">
          <a:xfrm>
            <a:off x="2526240" y="5064768"/>
            <a:ext cx="54854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solidFill>
                  <a:srgbClr val="000000"/>
                </a:solidFill>
                <a:sym typeface="Symbol" panose="05050102010706020507" pitchFamily="18" charset="2"/>
              </a:rPr>
              <a:t>H</a:t>
            </a:r>
            <a:endParaRPr lang="en-US" altLang="zh-CN" sz="2400" dirty="0">
              <a:solidFill>
                <a:srgbClr val="000000"/>
              </a:solidFill>
              <a:sym typeface="Symbol" panose="05050102010706020507" pitchFamily="18" charset="2"/>
            </a:endParaRPr>
          </a:p>
        </p:txBody>
      </p:sp>
      <p:sp>
        <p:nvSpPr>
          <p:cNvPr id="2" name="文本框 1"/>
          <p:cNvSpPr txBox="1"/>
          <p:nvPr/>
        </p:nvSpPr>
        <p:spPr>
          <a:xfrm>
            <a:off x="302741" y="2016652"/>
            <a:ext cx="8445724" cy="830997"/>
          </a:xfrm>
          <a:prstGeom prst="rect">
            <a:avLst/>
          </a:prstGeom>
          <a:noFill/>
        </p:spPr>
        <p:txBody>
          <a:bodyPr wrap="square" rtlCol="0">
            <a:spAutoFit/>
          </a:bodyPr>
          <a:lstStyle/>
          <a:p>
            <a:r>
              <a:rPr lang="zh-CN" altLang="en-US" sz="2400" dirty="0" smtClean="0"/>
              <a:t>当无差异曲线与预算线相切的时候，消费者在预算约束下，实现最高偏好，也就是达到消费者均衡。</a:t>
            </a:r>
            <a:endParaRPr lang="zh-CN" altLang="en-US" sz="2400" dirty="0"/>
          </a:p>
        </p:txBody>
      </p:sp>
    </p:spTree>
    <p:extLst>
      <p:ext uri="{BB962C8B-B14F-4D97-AF65-F5344CB8AC3E}">
        <p14:creationId xmlns:p14="http://schemas.microsoft.com/office/powerpoint/2010/main" val="130529998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48225"/>
            <a:ext cx="3124573" cy="461665"/>
          </a:xfrm>
          <a:prstGeom prst="rect">
            <a:avLst/>
          </a:prstGeom>
        </p:spPr>
        <p:txBody>
          <a:bodyPr wrap="none">
            <a:spAutoFit/>
          </a:bodyPr>
          <a:lstStyle/>
          <a:p>
            <a:r>
              <a:rPr lang="zh-CN" altLang="en-US" sz="2400" b="1" dirty="0" smtClean="0"/>
              <a:t>（</a:t>
            </a:r>
            <a:r>
              <a:rPr lang="en-US" altLang="zh-CN" sz="2400" b="1" dirty="0" smtClean="0"/>
              <a:t>2</a:t>
            </a:r>
            <a:r>
              <a:rPr lang="zh-CN" altLang="en-US" sz="2400" b="1" dirty="0" smtClean="0"/>
              <a:t>）消费者均衡条件</a:t>
            </a:r>
            <a:endParaRPr lang="zh-CN" altLang="en-US" sz="2400" dirty="0"/>
          </a:p>
        </p:txBody>
      </p:sp>
      <p:sp>
        <p:nvSpPr>
          <p:cNvPr id="13" name="矩形 2"/>
          <p:cNvSpPr>
            <a:spLocks noChangeArrowheads="1"/>
          </p:cNvSpPr>
          <p:nvPr/>
        </p:nvSpPr>
        <p:spPr bwMode="auto">
          <a:xfrm>
            <a:off x="465180" y="1658292"/>
            <a:ext cx="58384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70000"/>
              </a:spcBef>
              <a:buFont typeface="Wingdings" panose="05000000000000000000" pitchFamily="2" charset="2"/>
              <a:buNone/>
            </a:pPr>
            <a:r>
              <a:rPr lang="zh-CN" altLang="en-US" sz="2400" dirty="0" smtClean="0">
                <a:ea typeface="宋体" panose="02010600030101010101" pitchFamily="2" charset="-122"/>
              </a:rPr>
              <a:t>在消费者均衡点</a:t>
            </a:r>
            <a:r>
              <a:rPr lang="zh-CN" altLang="en-US" sz="2400" dirty="0">
                <a:ea typeface="宋体" panose="02010600030101010101" pitchFamily="2" charset="-122"/>
              </a:rPr>
              <a:t>上，无差异曲线的斜率为:</a:t>
            </a:r>
          </a:p>
        </p:txBody>
      </p:sp>
      <p:graphicFrame>
        <p:nvGraphicFramePr>
          <p:cNvPr id="14" name="对象 3">
            <a:hlinkClick r:id="" action="ppaction://ole?verb=0"/>
          </p:cNvPr>
          <p:cNvGraphicFramePr>
            <a:graphicFrameLocks/>
          </p:cNvGraphicFramePr>
          <p:nvPr>
            <p:extLst>
              <p:ext uri="{D42A27DB-BD31-4B8C-83A1-F6EECF244321}">
                <p14:modId xmlns:p14="http://schemas.microsoft.com/office/powerpoint/2010/main" val="1915845356"/>
              </p:ext>
            </p:extLst>
          </p:nvPr>
        </p:nvGraphicFramePr>
        <p:xfrm>
          <a:off x="3155950" y="2168525"/>
          <a:ext cx="1550988" cy="628650"/>
        </p:xfrm>
        <a:graphic>
          <a:graphicData uri="http://schemas.openxmlformats.org/presentationml/2006/ole">
            <mc:AlternateContent xmlns:mc="http://schemas.openxmlformats.org/markup-compatibility/2006">
              <mc:Choice xmlns:v="urn:schemas-microsoft-com:vml" Requires="v">
                <p:oleObj spid="_x0000_s42523" name="公式" r:id="rId6" imgW="1002960" imgH="406080" progId="Equation.3">
                  <p:embed/>
                </p:oleObj>
              </mc:Choice>
              <mc:Fallback>
                <p:oleObj name="公式" r:id="rId6" imgW="1002960" imgH="406080" progId="Equation.3">
                  <p:embed/>
                  <p:pic>
                    <p:nvPicPr>
                      <p:cNvPr id="0" name=""/>
                      <p:cNvPicPr>
                        <a:picLocks noChangeArrowheads="1"/>
                      </p:cNvPicPr>
                      <p:nvPr/>
                    </p:nvPicPr>
                    <p:blipFill>
                      <a:blip r:embed="rId7"/>
                      <a:srcRect/>
                      <a:stretch>
                        <a:fillRect/>
                      </a:stretch>
                    </p:blipFill>
                    <p:spPr bwMode="auto">
                      <a:xfrm>
                        <a:off x="3155950" y="2168525"/>
                        <a:ext cx="1550988" cy="628650"/>
                      </a:xfrm>
                      <a:prstGeom prst="rect">
                        <a:avLst/>
                      </a:prstGeom>
                      <a:noFill/>
                      <a:ln>
                        <a:noFill/>
                      </a:ln>
                    </p:spPr>
                  </p:pic>
                </p:oleObj>
              </mc:Fallback>
            </mc:AlternateContent>
          </a:graphicData>
        </a:graphic>
      </p:graphicFrame>
      <p:sp>
        <p:nvSpPr>
          <p:cNvPr id="15" name="Text Box 21"/>
          <p:cNvSpPr txBox="1">
            <a:spLocks noChangeArrowheads="1"/>
          </p:cNvSpPr>
          <p:nvPr/>
        </p:nvSpPr>
        <p:spPr bwMode="auto">
          <a:xfrm>
            <a:off x="507498" y="2749136"/>
            <a:ext cx="245291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a:latin typeface="Arial" panose="020B0604020202020204" pitchFamily="34" charset="0"/>
                <a:ea typeface="宋体" panose="02010600030101010101" pitchFamily="2" charset="-122"/>
              </a:rPr>
              <a:t>预算线的斜率为:</a:t>
            </a:r>
          </a:p>
        </p:txBody>
      </p:sp>
      <p:graphicFrame>
        <p:nvGraphicFramePr>
          <p:cNvPr id="16" name="对象 5">
            <a:hlinkClick r:id="" action="ppaction://ole?verb=0"/>
          </p:cNvPr>
          <p:cNvGraphicFramePr>
            <a:graphicFrameLocks/>
          </p:cNvGraphicFramePr>
          <p:nvPr>
            <p:extLst>
              <p:ext uri="{D42A27DB-BD31-4B8C-83A1-F6EECF244321}">
                <p14:modId xmlns:p14="http://schemas.microsoft.com/office/powerpoint/2010/main" val="761051338"/>
              </p:ext>
            </p:extLst>
          </p:nvPr>
        </p:nvGraphicFramePr>
        <p:xfrm>
          <a:off x="3221427" y="2971411"/>
          <a:ext cx="1602160" cy="764406"/>
        </p:xfrm>
        <a:graphic>
          <a:graphicData uri="http://schemas.openxmlformats.org/presentationml/2006/ole">
            <mc:AlternateContent xmlns:mc="http://schemas.openxmlformats.org/markup-compatibility/2006">
              <mc:Choice xmlns:v="urn:schemas-microsoft-com:vml" Requires="v">
                <p:oleObj spid="_x0000_s42524" name="公式" r:id="rId8" imgW="990360" imgH="406080" progId="Equation.3">
                  <p:embed/>
                </p:oleObj>
              </mc:Choice>
              <mc:Fallback>
                <p:oleObj name="公式" r:id="rId8" imgW="990360" imgH="406080" progId="Equation.3">
                  <p:embed/>
                  <p:pic>
                    <p:nvPicPr>
                      <p:cNvPr id="0" name=""/>
                      <p:cNvPicPr>
                        <a:picLocks noChangeArrowheads="1"/>
                      </p:cNvPicPr>
                      <p:nvPr/>
                    </p:nvPicPr>
                    <p:blipFill>
                      <a:blip r:embed="rId9"/>
                      <a:srcRect/>
                      <a:stretch>
                        <a:fillRect/>
                      </a:stretch>
                    </p:blipFill>
                    <p:spPr bwMode="auto">
                      <a:xfrm>
                        <a:off x="3221427" y="2971411"/>
                        <a:ext cx="1602160" cy="764406"/>
                      </a:xfrm>
                      <a:prstGeom prst="rect">
                        <a:avLst/>
                      </a:prstGeom>
                      <a:noFill/>
                      <a:ln>
                        <a:noFill/>
                      </a:ln>
                    </p:spPr>
                  </p:pic>
                </p:oleObj>
              </mc:Fallback>
            </mc:AlternateContent>
          </a:graphicData>
        </a:graphic>
      </p:graphicFrame>
      <p:sp>
        <p:nvSpPr>
          <p:cNvPr id="17" name="Text Box 21"/>
          <p:cNvSpPr txBox="1">
            <a:spLocks noChangeArrowheads="1"/>
          </p:cNvSpPr>
          <p:nvPr/>
        </p:nvSpPr>
        <p:spPr bwMode="auto">
          <a:xfrm>
            <a:off x="534138" y="3804621"/>
            <a:ext cx="430919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宋体" panose="02010600030101010101" pitchFamily="2" charset="-122"/>
              </a:rPr>
              <a:t>相切的条件为二者的斜率相同:</a:t>
            </a:r>
            <a:endParaRPr lang="zh-CN" altLang="en-US" sz="2400" dirty="0">
              <a:latin typeface="Arial" panose="020B0604020202020204" pitchFamily="34" charset="0"/>
              <a:ea typeface="宋体" panose="02010600030101010101" pitchFamily="2" charset="-122"/>
            </a:endParaRPr>
          </a:p>
        </p:txBody>
      </p:sp>
      <p:graphicFrame>
        <p:nvGraphicFramePr>
          <p:cNvPr id="18" name="对象 3">
            <a:hlinkClick r:id="" action="ppaction://ole?verb=0"/>
          </p:cNvPr>
          <p:cNvGraphicFramePr>
            <a:graphicFrameLocks/>
          </p:cNvGraphicFramePr>
          <p:nvPr>
            <p:extLst>
              <p:ext uri="{D42A27DB-BD31-4B8C-83A1-F6EECF244321}">
                <p14:modId xmlns:p14="http://schemas.microsoft.com/office/powerpoint/2010/main" val="2893272990"/>
              </p:ext>
            </p:extLst>
          </p:nvPr>
        </p:nvGraphicFramePr>
        <p:xfrm>
          <a:off x="3070863" y="4173937"/>
          <a:ext cx="1772468" cy="845054"/>
        </p:xfrm>
        <a:graphic>
          <a:graphicData uri="http://schemas.openxmlformats.org/presentationml/2006/ole">
            <mc:AlternateContent xmlns:mc="http://schemas.openxmlformats.org/markup-compatibility/2006">
              <mc:Choice xmlns:v="urn:schemas-microsoft-com:vml" Requires="v">
                <p:oleObj spid="_x0000_s42525" name="公式" r:id="rId10" imgW="799920" imgH="406080" progId="Equation.3">
                  <p:embed/>
                </p:oleObj>
              </mc:Choice>
              <mc:Fallback>
                <p:oleObj name="公式" r:id="rId10" imgW="799920" imgH="406080" progId="Equation.3">
                  <p:embed/>
                  <p:pic>
                    <p:nvPicPr>
                      <p:cNvPr id="0" name=""/>
                      <p:cNvPicPr>
                        <a:picLocks noChangeArrowheads="1"/>
                      </p:cNvPicPr>
                      <p:nvPr/>
                    </p:nvPicPr>
                    <p:blipFill>
                      <a:blip r:embed="rId11"/>
                      <a:srcRect/>
                      <a:stretch>
                        <a:fillRect/>
                      </a:stretch>
                    </p:blipFill>
                    <p:spPr bwMode="auto">
                      <a:xfrm>
                        <a:off x="3070863" y="4173937"/>
                        <a:ext cx="1772468" cy="845054"/>
                      </a:xfrm>
                      <a:prstGeom prst="rect">
                        <a:avLst/>
                      </a:prstGeom>
                      <a:noFill/>
                      <a:ln>
                        <a:noFill/>
                      </a:ln>
                    </p:spPr>
                  </p:pic>
                </p:oleObj>
              </mc:Fallback>
            </mc:AlternateContent>
          </a:graphicData>
        </a:graphic>
      </p:graphicFrame>
      <p:sp>
        <p:nvSpPr>
          <p:cNvPr id="19" name="Text Box 21"/>
          <p:cNvSpPr txBox="1">
            <a:spLocks noChangeArrowheads="1"/>
          </p:cNvSpPr>
          <p:nvPr/>
        </p:nvSpPr>
        <p:spPr bwMode="auto">
          <a:xfrm>
            <a:off x="463422" y="4972808"/>
            <a:ext cx="83026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a:latin typeface="Arial" panose="020B0604020202020204" pitchFamily="34" charset="0"/>
                <a:ea typeface="宋体" panose="02010600030101010101" pitchFamily="2" charset="-122"/>
              </a:rPr>
              <a:t>即:当消费者选择的商品组合</a:t>
            </a:r>
            <a:r>
              <a:rPr lang="zh-CN" altLang="en-US" sz="2400" dirty="0" smtClean="0">
                <a:latin typeface="Arial" panose="020B0604020202020204" pitchFamily="34" charset="0"/>
                <a:ea typeface="宋体" panose="02010600030101010101" pitchFamily="2" charset="-122"/>
              </a:rPr>
              <a:t>，此时边际</a:t>
            </a:r>
            <a:r>
              <a:rPr lang="zh-CN" altLang="en-US" sz="2400" dirty="0">
                <a:latin typeface="Arial" panose="020B0604020202020204" pitchFamily="34" charset="0"/>
                <a:ea typeface="宋体" panose="02010600030101010101" pitchFamily="2" charset="-122"/>
              </a:rPr>
              <a:t>替代率等于商品市场价格比的时候，</a:t>
            </a:r>
            <a:r>
              <a:rPr lang="zh-CN" altLang="en-US" sz="2400" dirty="0" smtClean="0">
                <a:latin typeface="Arial" panose="020B0604020202020204" pitchFamily="34" charset="0"/>
                <a:ea typeface="宋体" panose="02010600030101010101" pitchFamily="2" charset="-122"/>
              </a:rPr>
              <a:t>消费者实现偏好</a:t>
            </a:r>
            <a:r>
              <a:rPr lang="zh-CN" altLang="en-US" sz="2400" dirty="0">
                <a:latin typeface="Arial" panose="020B0604020202020204" pitchFamily="34" charset="0"/>
                <a:ea typeface="宋体" panose="02010600030101010101" pitchFamily="2" charset="-122"/>
              </a:rPr>
              <a:t>最大化。</a:t>
            </a:r>
          </a:p>
        </p:txBody>
      </p:sp>
    </p:spTree>
    <p:extLst>
      <p:ext uri="{BB962C8B-B14F-4D97-AF65-F5344CB8AC3E}">
        <p14:creationId xmlns:p14="http://schemas.microsoft.com/office/powerpoint/2010/main" val="3965113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left)">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left)">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utoUpdateAnimBg="0"/>
      <p:bldP spid="17" grpId="0" autoUpdateAnimBg="0"/>
      <p:bldP spid="19"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48225"/>
            <a:ext cx="3433953" cy="461665"/>
          </a:xfrm>
          <a:prstGeom prst="rect">
            <a:avLst/>
          </a:prstGeom>
        </p:spPr>
        <p:txBody>
          <a:bodyPr wrap="none">
            <a:spAutoFit/>
          </a:bodyPr>
          <a:lstStyle/>
          <a:p>
            <a:r>
              <a:rPr lang="zh-CN" altLang="en-US" sz="2400" b="1" dirty="0" smtClean="0"/>
              <a:t>（</a:t>
            </a:r>
            <a:r>
              <a:rPr lang="en-US" altLang="zh-CN" sz="2400" b="1" dirty="0" smtClean="0"/>
              <a:t>3</a:t>
            </a:r>
            <a:r>
              <a:rPr lang="zh-CN" altLang="en-US" sz="2400" b="1" dirty="0" smtClean="0"/>
              <a:t>）消费者均衡的意义</a:t>
            </a:r>
            <a:endParaRPr lang="zh-CN" altLang="en-US" sz="2400" dirty="0"/>
          </a:p>
        </p:txBody>
      </p:sp>
      <p:sp>
        <p:nvSpPr>
          <p:cNvPr id="2" name="文本框 1"/>
          <p:cNvSpPr txBox="1"/>
          <p:nvPr/>
        </p:nvSpPr>
        <p:spPr>
          <a:xfrm>
            <a:off x="534138" y="1748374"/>
            <a:ext cx="8286334" cy="1200329"/>
          </a:xfrm>
          <a:prstGeom prst="rect">
            <a:avLst/>
          </a:prstGeom>
          <a:noFill/>
        </p:spPr>
        <p:txBody>
          <a:bodyPr wrap="square" rtlCol="0">
            <a:spAutoFit/>
          </a:bodyPr>
          <a:lstStyle/>
          <a:p>
            <a:r>
              <a:rPr lang="en-US" altLang="zh-CN" sz="2400" dirty="0" smtClean="0"/>
              <a:t>a.</a:t>
            </a:r>
            <a:r>
              <a:rPr lang="zh-CN" altLang="en-US" sz="2400" dirty="0" smtClean="0"/>
              <a:t>任何一个消费者都达到消费者均衡，意味着所有消费者的边际替代率都相等，且等于消费品价格比。这表明，个体消费者的选择将导致一个市场均衡结果。</a:t>
            </a:r>
            <a:endParaRPr lang="zh-CN" altLang="en-US" sz="2400" dirty="0"/>
          </a:p>
        </p:txBody>
      </p:sp>
      <p:sp>
        <p:nvSpPr>
          <p:cNvPr id="20" name="文本框 19"/>
          <p:cNvSpPr txBox="1"/>
          <p:nvPr/>
        </p:nvSpPr>
        <p:spPr>
          <a:xfrm>
            <a:off x="531704" y="2948703"/>
            <a:ext cx="8286334" cy="1569660"/>
          </a:xfrm>
          <a:prstGeom prst="rect">
            <a:avLst/>
          </a:prstGeom>
          <a:noFill/>
        </p:spPr>
        <p:txBody>
          <a:bodyPr wrap="square" rtlCol="0">
            <a:spAutoFit/>
          </a:bodyPr>
          <a:lstStyle/>
          <a:p>
            <a:r>
              <a:rPr lang="en-US" altLang="zh-CN" sz="2400" dirty="0" smtClean="0"/>
              <a:t>b.</a:t>
            </a:r>
            <a:r>
              <a:rPr lang="zh-CN" altLang="en-US" sz="2400" dirty="0" smtClean="0"/>
              <a:t>我们考虑假定</a:t>
            </a:r>
            <a:r>
              <a:rPr lang="en-US" altLang="zh-CN" sz="2400" dirty="0" smtClean="0"/>
              <a:t>Y</a:t>
            </a:r>
            <a:r>
              <a:rPr lang="zh-CN" altLang="en-US" sz="2400" dirty="0" smtClean="0"/>
              <a:t>的价格为</a:t>
            </a:r>
            <a:r>
              <a:rPr lang="en-US" altLang="zh-CN" sz="2400" dirty="0" smtClean="0"/>
              <a:t>1</a:t>
            </a:r>
            <a:r>
              <a:rPr lang="zh-CN" altLang="en-US" sz="2400" dirty="0" smtClean="0"/>
              <a:t>，或者说充当一般等价物，那么，</a:t>
            </a:r>
            <a:r>
              <a:rPr lang="en-US" altLang="zh-CN" sz="2400" dirty="0" smtClean="0"/>
              <a:t>X</a:t>
            </a:r>
            <a:r>
              <a:rPr lang="zh-CN" altLang="en-US" sz="2400" dirty="0" smtClean="0"/>
              <a:t>的价格就是其对</a:t>
            </a:r>
            <a:r>
              <a:rPr lang="en-US" altLang="zh-CN" sz="2400" dirty="0" smtClean="0"/>
              <a:t>Y</a:t>
            </a:r>
            <a:r>
              <a:rPr lang="zh-CN" altLang="en-US" sz="2400" dirty="0" smtClean="0"/>
              <a:t>的边际替代率，所以，边际替代率实际上是一个相对价格。任何一种商品的价格，可以看作是对一般等价物（特殊情况下就是货币）的边际替代率。</a:t>
            </a:r>
            <a:endParaRPr lang="zh-CN" altLang="en-US" sz="2400" dirty="0"/>
          </a:p>
        </p:txBody>
      </p:sp>
    </p:spTree>
    <p:extLst>
      <p:ext uri="{BB962C8B-B14F-4D97-AF65-F5344CB8AC3E}">
        <p14:creationId xmlns:p14="http://schemas.microsoft.com/office/powerpoint/2010/main" val="3857757636"/>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48225"/>
            <a:ext cx="3433953" cy="461665"/>
          </a:xfrm>
          <a:prstGeom prst="rect">
            <a:avLst/>
          </a:prstGeom>
        </p:spPr>
        <p:txBody>
          <a:bodyPr wrap="none">
            <a:spAutoFit/>
          </a:bodyPr>
          <a:lstStyle/>
          <a:p>
            <a:r>
              <a:rPr lang="zh-CN" altLang="en-US" sz="2400" b="1" dirty="0" smtClean="0"/>
              <a:t>（</a:t>
            </a:r>
            <a:r>
              <a:rPr lang="en-US" altLang="zh-CN" sz="2400" b="1" dirty="0"/>
              <a:t>4</a:t>
            </a:r>
            <a:r>
              <a:rPr lang="zh-CN" altLang="en-US" sz="2400" b="1" dirty="0" smtClean="0"/>
              <a:t>）消费者均衡的应用</a:t>
            </a:r>
            <a:endParaRPr lang="zh-CN" altLang="en-US" sz="2400" dirty="0"/>
          </a:p>
        </p:txBody>
      </p:sp>
      <p:sp>
        <p:nvSpPr>
          <p:cNvPr id="13" name="矩形 2"/>
          <p:cNvSpPr>
            <a:spLocks noChangeArrowheads="1"/>
          </p:cNvSpPr>
          <p:nvPr/>
        </p:nvSpPr>
        <p:spPr bwMode="auto">
          <a:xfrm>
            <a:off x="534138" y="1624224"/>
            <a:ext cx="814231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70000"/>
              </a:spcBef>
              <a:buFontTx/>
              <a:buNone/>
            </a:pPr>
            <a:r>
              <a:rPr lang="zh-CN" altLang="en-US" sz="2400" dirty="0">
                <a:ea typeface="宋体" panose="02010600030101010101" pitchFamily="2" charset="-122"/>
              </a:rPr>
              <a:t>汽车</a:t>
            </a:r>
            <a:r>
              <a:rPr lang="zh-CN" altLang="en-US" sz="2400" dirty="0" smtClean="0">
                <a:ea typeface="宋体" panose="02010600030101010101" pitchFamily="2" charset="-122"/>
              </a:rPr>
              <a:t>公司经理</a:t>
            </a:r>
            <a:r>
              <a:rPr lang="zh-CN" altLang="en-US" sz="2400" dirty="0">
                <a:ea typeface="宋体" panose="02010600030101010101" pitchFamily="2" charset="-122"/>
              </a:rPr>
              <a:t>通常要决定何时推出新型汽车，以及投资多少钱用于汽车的重新设计。比如增加一些性能或者款式，但更多的性能需要舍弃对款式的一些追求，性能和款式之间存在替代关系</a:t>
            </a:r>
            <a:r>
              <a:rPr lang="zh-CN" altLang="en-US" sz="2400" dirty="0" smtClean="0">
                <a:ea typeface="宋体" panose="02010600030101010101" pitchFamily="2" charset="-122"/>
              </a:rPr>
              <a:t>。分析消费者偏好有助于</a:t>
            </a:r>
            <a:r>
              <a:rPr lang="zh-CN" altLang="en-US" sz="2400" dirty="0">
                <a:ea typeface="宋体" panose="02010600030101010101" pitchFamily="2" charset="-122"/>
              </a:rPr>
              <a:t>决定</a:t>
            </a:r>
            <a:r>
              <a:rPr lang="zh-CN" altLang="en-US" sz="2400" dirty="0" smtClean="0">
                <a:ea typeface="宋体" panose="02010600030101010101" pitchFamily="2" charset="-122"/>
              </a:rPr>
              <a:t>是否改进汽车款式。</a:t>
            </a:r>
            <a:endParaRPr lang="en-US" altLang="zh-CN" sz="2400" dirty="0">
              <a:ea typeface="宋体" panose="02010600030101010101" pitchFamily="2" charset="-122"/>
            </a:endParaRPr>
          </a:p>
        </p:txBody>
      </p:sp>
      <p:pic>
        <p:nvPicPr>
          <p:cNvPr id="1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7188" y="3625875"/>
            <a:ext cx="3825875" cy="2608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83063" y="3643337"/>
            <a:ext cx="4100512" cy="259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Rectangle 2056"/>
          <p:cNvSpPr>
            <a:spLocks noChangeArrowheads="1"/>
          </p:cNvSpPr>
          <p:nvPr/>
        </p:nvSpPr>
        <p:spPr bwMode="auto">
          <a:xfrm>
            <a:off x="5795963" y="3611587"/>
            <a:ext cx="2786062" cy="920750"/>
          </a:xfrm>
          <a:prstGeom prst="rect">
            <a:avLst/>
          </a:prstGeom>
          <a:solidFill>
            <a:schemeClr val="bg1"/>
          </a:solidFill>
          <a:ln w="12700">
            <a:solidFill>
              <a:schemeClr val="tx1"/>
            </a:solidFill>
            <a:miter lim="800000"/>
            <a:headEnd/>
            <a:tailEnd/>
          </a:ln>
        </p:spPr>
        <p:txBody>
          <a:bodyPr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消费者愿意放弃相当程度的性能以增加汽车的款式，即消费者更偏好款式。</a:t>
            </a:r>
            <a:endParaRPr lang="en-US" altLang="zh-CN" sz="1800" b="1">
              <a:ea typeface="宋体" panose="02010600030101010101" pitchFamily="2" charset="-122"/>
            </a:endParaRPr>
          </a:p>
        </p:txBody>
      </p:sp>
      <p:sp>
        <p:nvSpPr>
          <p:cNvPr id="17" name="Rectangle 2056"/>
          <p:cNvSpPr>
            <a:spLocks noChangeArrowheads="1"/>
          </p:cNvSpPr>
          <p:nvPr/>
        </p:nvSpPr>
        <p:spPr bwMode="auto">
          <a:xfrm>
            <a:off x="1362075" y="3706837"/>
            <a:ext cx="2784475" cy="920750"/>
          </a:xfrm>
          <a:prstGeom prst="rect">
            <a:avLst/>
          </a:prstGeom>
          <a:solidFill>
            <a:schemeClr val="bg1"/>
          </a:solidFill>
          <a:ln w="12700">
            <a:solidFill>
              <a:schemeClr val="tx1"/>
            </a:solidFill>
            <a:miter lim="800000"/>
            <a:headEnd/>
            <a:tailEnd/>
          </a:ln>
        </p:spPr>
        <p:txBody>
          <a:bodyPr lIns="90488" tIns="44450" rIns="90488" bIns="44450">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1800" b="1">
                <a:ea typeface="宋体" panose="02010600030101010101" pitchFamily="2" charset="-122"/>
              </a:rPr>
              <a:t>消费者愿意放弃相当程度的款式以增加汽车的性能，即消费者更偏好性能。</a:t>
            </a:r>
            <a:endParaRPr lang="en-US" altLang="zh-CN" sz="1800" b="1">
              <a:ea typeface="宋体" panose="02010600030101010101" pitchFamily="2" charset="-122"/>
            </a:endParaRPr>
          </a:p>
        </p:txBody>
      </p:sp>
      <p:sp>
        <p:nvSpPr>
          <p:cNvPr id="18" name="Line 1028"/>
          <p:cNvSpPr>
            <a:spLocks noChangeShapeType="1"/>
          </p:cNvSpPr>
          <p:nvPr/>
        </p:nvSpPr>
        <p:spPr bwMode="auto">
          <a:xfrm>
            <a:off x="909638" y="4100537"/>
            <a:ext cx="2232025" cy="186690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 name="Line 1028"/>
          <p:cNvSpPr>
            <a:spLocks noChangeShapeType="1"/>
          </p:cNvSpPr>
          <p:nvPr/>
        </p:nvSpPr>
        <p:spPr bwMode="auto">
          <a:xfrm>
            <a:off x="4730750" y="4071962"/>
            <a:ext cx="2232025" cy="1866900"/>
          </a:xfrm>
          <a:prstGeom prst="line">
            <a:avLst/>
          </a:prstGeom>
          <a:noFill/>
          <a:ln w="5080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cxnSp>
        <p:nvCxnSpPr>
          <p:cNvPr id="20" name="直接连接符 19"/>
          <p:cNvCxnSpPr/>
          <p:nvPr/>
        </p:nvCxnSpPr>
        <p:spPr>
          <a:xfrm>
            <a:off x="2411413" y="5362600"/>
            <a:ext cx="0" cy="604837"/>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5267325" y="4513287"/>
            <a:ext cx="0" cy="14351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1225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矩形 12"/>
          <p:cNvSpPr/>
          <p:nvPr/>
        </p:nvSpPr>
        <p:spPr>
          <a:xfrm>
            <a:off x="259836" y="1573736"/>
            <a:ext cx="2810385" cy="523220"/>
          </a:xfrm>
          <a:prstGeom prst="rect">
            <a:avLst/>
          </a:prstGeom>
        </p:spPr>
        <p:txBody>
          <a:bodyPr wrap="none">
            <a:spAutoFit/>
          </a:bodyPr>
          <a:lstStyle/>
          <a:p>
            <a:r>
              <a:rPr lang="en-US" altLang="zh-CN" sz="2800" b="1" dirty="0" smtClean="0"/>
              <a:t>3.3.1 </a:t>
            </a:r>
            <a:r>
              <a:rPr lang="zh-CN" altLang="en-US" sz="2800" b="1" dirty="0" smtClean="0"/>
              <a:t>恩格尔曲线</a:t>
            </a:r>
            <a:endParaRPr lang="zh-CN" altLang="en-US" sz="2800" dirty="0"/>
          </a:p>
        </p:txBody>
      </p:sp>
      <p:sp>
        <p:nvSpPr>
          <p:cNvPr id="14" name="矩形 13"/>
          <p:cNvSpPr/>
          <p:nvPr/>
        </p:nvSpPr>
        <p:spPr>
          <a:xfrm>
            <a:off x="295062" y="1050208"/>
            <a:ext cx="2863284" cy="584775"/>
          </a:xfrm>
          <a:prstGeom prst="rect">
            <a:avLst/>
          </a:prstGeom>
        </p:spPr>
        <p:txBody>
          <a:bodyPr wrap="none">
            <a:spAutoFit/>
          </a:bodyPr>
          <a:lstStyle/>
          <a:p>
            <a:r>
              <a:rPr lang="en-US" altLang="zh-CN" sz="3200" b="1" dirty="0" smtClean="0"/>
              <a:t>3.3 </a:t>
            </a:r>
            <a:r>
              <a:rPr lang="zh-CN" altLang="en-US" sz="3200" b="1" dirty="0" smtClean="0"/>
              <a:t>收入与消费</a:t>
            </a:r>
            <a:endParaRPr lang="zh-CN" altLang="en-US" sz="3200" dirty="0"/>
          </a:p>
        </p:txBody>
      </p:sp>
      <p:sp>
        <p:nvSpPr>
          <p:cNvPr id="2" name="矩形 1"/>
          <p:cNvSpPr/>
          <p:nvPr/>
        </p:nvSpPr>
        <p:spPr>
          <a:xfrm>
            <a:off x="295062" y="2078308"/>
            <a:ext cx="8165370" cy="830997"/>
          </a:xfrm>
          <a:prstGeom prst="rect">
            <a:avLst/>
          </a:prstGeom>
        </p:spPr>
        <p:txBody>
          <a:bodyPr wrap="square">
            <a:spAutoFit/>
          </a:bodyPr>
          <a:lstStyle/>
          <a:p>
            <a:pPr eaLnBrk="1" hangingPunct="1"/>
            <a:r>
              <a:rPr lang="zh-CN" altLang="en-US" sz="2400" b="1" dirty="0">
                <a:latin typeface="宋体" panose="02010600030101010101" pitchFamily="2" charset="-122"/>
              </a:rPr>
              <a:t>恩格尔曲线（</a:t>
            </a:r>
            <a:r>
              <a:rPr lang="en-US" altLang="zh-CN" sz="2400" b="1" dirty="0">
                <a:latin typeface="宋体" panose="02010600030101010101" pitchFamily="2" charset="-122"/>
              </a:rPr>
              <a:t>Engel</a:t>
            </a:r>
            <a:r>
              <a:rPr lang="en-US" altLang="zh-CN" sz="2400" b="1" dirty="0"/>
              <a:t>’</a:t>
            </a:r>
            <a:r>
              <a:rPr lang="en-US" altLang="zh-CN" sz="2400" b="1" dirty="0">
                <a:latin typeface="宋体" panose="02010600030101010101" pitchFamily="2" charset="-122"/>
              </a:rPr>
              <a:t> curve</a:t>
            </a:r>
            <a:r>
              <a:rPr lang="zh-CN" altLang="en-US" sz="2400" b="1" dirty="0">
                <a:latin typeface="宋体" panose="02010600030101010101" pitchFamily="2" charset="-122"/>
              </a:rPr>
              <a:t>，</a:t>
            </a:r>
            <a:r>
              <a:rPr lang="en-US" altLang="zh-CN" sz="2400" b="1" dirty="0">
                <a:latin typeface="宋体" panose="02010600030101010101" pitchFamily="2" charset="-122"/>
              </a:rPr>
              <a:t>EC</a:t>
            </a:r>
            <a:r>
              <a:rPr lang="zh-CN" altLang="en-US" sz="2400" b="1" dirty="0">
                <a:latin typeface="宋体" panose="02010600030101010101" pitchFamily="2" charset="-122"/>
              </a:rPr>
              <a:t>）：</a:t>
            </a:r>
            <a:r>
              <a:rPr lang="zh-CN" altLang="en-US" sz="2400" dirty="0">
                <a:latin typeface="宋体" panose="02010600030101010101" pitchFamily="2" charset="-122"/>
              </a:rPr>
              <a:t>即收入</a:t>
            </a:r>
            <a:r>
              <a:rPr lang="en-US" altLang="zh-CN" sz="2400" dirty="0">
                <a:latin typeface="宋体" panose="02010600030101010101" pitchFamily="2" charset="-122"/>
              </a:rPr>
              <a:t>-</a:t>
            </a:r>
            <a:r>
              <a:rPr lang="zh-CN" altLang="en-US" sz="2400" dirty="0">
                <a:latin typeface="宋体" panose="02010600030101010101" pitchFamily="2" charset="-122"/>
              </a:rPr>
              <a:t>消费曲线，表示商品的消费量随着收入的变化而变化的曲线</a:t>
            </a:r>
            <a:r>
              <a:rPr lang="zh-CN" altLang="en-US" sz="2400" dirty="0"/>
              <a:t>。</a:t>
            </a:r>
          </a:p>
        </p:txBody>
      </p:sp>
      <p:sp>
        <p:nvSpPr>
          <p:cNvPr id="15" name="Line 4"/>
          <p:cNvSpPr>
            <a:spLocks noChangeShapeType="1"/>
          </p:cNvSpPr>
          <p:nvPr/>
        </p:nvSpPr>
        <p:spPr bwMode="auto">
          <a:xfrm>
            <a:off x="1186235" y="5981973"/>
            <a:ext cx="302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5"/>
          <p:cNvSpPr>
            <a:spLocks noChangeShapeType="1"/>
          </p:cNvSpPr>
          <p:nvPr/>
        </p:nvSpPr>
        <p:spPr bwMode="auto">
          <a:xfrm>
            <a:off x="1186235" y="3749948"/>
            <a:ext cx="0" cy="2232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Arc 8"/>
          <p:cNvSpPr>
            <a:spLocks/>
          </p:cNvSpPr>
          <p:nvPr/>
        </p:nvSpPr>
        <p:spPr bwMode="auto">
          <a:xfrm rot="11091227">
            <a:off x="1259260" y="3029223"/>
            <a:ext cx="2027237" cy="2735262"/>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10"/>
          <p:cNvSpPr>
            <a:spLocks noChangeShapeType="1"/>
          </p:cNvSpPr>
          <p:nvPr/>
        </p:nvSpPr>
        <p:spPr bwMode="auto">
          <a:xfrm>
            <a:off x="1186235" y="4540523"/>
            <a:ext cx="1512887" cy="1441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1"/>
          <p:cNvSpPr>
            <a:spLocks noChangeShapeType="1"/>
          </p:cNvSpPr>
          <p:nvPr/>
        </p:nvSpPr>
        <p:spPr bwMode="auto">
          <a:xfrm>
            <a:off x="1546597" y="4253185"/>
            <a:ext cx="1512888" cy="1441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2"/>
          <p:cNvSpPr>
            <a:spLocks noChangeShapeType="1"/>
          </p:cNvSpPr>
          <p:nvPr/>
        </p:nvSpPr>
        <p:spPr bwMode="auto">
          <a:xfrm>
            <a:off x="2051422" y="4037285"/>
            <a:ext cx="1512888" cy="14414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AutoShape 13"/>
          <p:cNvSpPr>
            <a:spLocks noChangeArrowheads="1"/>
          </p:cNvSpPr>
          <p:nvPr/>
        </p:nvSpPr>
        <p:spPr bwMode="auto">
          <a:xfrm>
            <a:off x="4212010" y="4613548"/>
            <a:ext cx="1150937" cy="576262"/>
          </a:xfrm>
          <a:prstGeom prst="rightArrow">
            <a:avLst>
              <a:gd name="adj1" fmla="val 50000"/>
              <a:gd name="adj2" fmla="val 4993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22" name="Line 14"/>
          <p:cNvSpPr>
            <a:spLocks noChangeShapeType="1"/>
          </p:cNvSpPr>
          <p:nvPr/>
        </p:nvSpPr>
        <p:spPr bwMode="auto">
          <a:xfrm>
            <a:off x="5578847" y="3673053"/>
            <a:ext cx="0" cy="23034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3" name="Line 15"/>
          <p:cNvSpPr>
            <a:spLocks noChangeShapeType="1"/>
          </p:cNvSpPr>
          <p:nvPr/>
        </p:nvSpPr>
        <p:spPr bwMode="auto">
          <a:xfrm>
            <a:off x="5578847" y="5978103"/>
            <a:ext cx="2665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4" name="Freeform 16"/>
          <p:cNvSpPr>
            <a:spLocks/>
          </p:cNvSpPr>
          <p:nvPr/>
        </p:nvSpPr>
        <p:spPr bwMode="auto">
          <a:xfrm>
            <a:off x="5578847" y="3817516"/>
            <a:ext cx="2376488" cy="1728787"/>
          </a:xfrm>
          <a:custGeom>
            <a:avLst/>
            <a:gdLst>
              <a:gd name="T0" fmla="*/ 0 w 1270"/>
              <a:gd name="T1" fmla="*/ 2147483646 h 862"/>
              <a:gd name="T2" fmla="*/ 2147483646 w 1270"/>
              <a:gd name="T3" fmla="*/ 2147483646 h 862"/>
              <a:gd name="T4" fmla="*/ 2147483646 w 1270"/>
              <a:gd name="T5" fmla="*/ 0 h 862"/>
              <a:gd name="T6" fmla="*/ 0 60000 65536"/>
              <a:gd name="T7" fmla="*/ 0 60000 65536"/>
              <a:gd name="T8" fmla="*/ 0 60000 65536"/>
            </a:gdLst>
            <a:ahLst/>
            <a:cxnLst>
              <a:cxn ang="T6">
                <a:pos x="T0" y="T1"/>
              </a:cxn>
              <a:cxn ang="T7">
                <a:pos x="T2" y="T3"/>
              </a:cxn>
              <a:cxn ang="T8">
                <a:pos x="T4" y="T5"/>
              </a:cxn>
            </a:cxnLst>
            <a:rect l="0" t="0" r="r" b="b"/>
            <a:pathLst>
              <a:path w="1270" h="862">
                <a:moveTo>
                  <a:pt x="0" y="862"/>
                </a:moveTo>
                <a:cubicBezTo>
                  <a:pt x="279" y="798"/>
                  <a:pt x="559" y="734"/>
                  <a:pt x="771" y="590"/>
                </a:cubicBezTo>
                <a:cubicBezTo>
                  <a:pt x="983" y="446"/>
                  <a:pt x="1126" y="223"/>
                  <a:pt x="1270"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5" name="Text Box 17"/>
          <p:cNvSpPr txBox="1">
            <a:spLocks noChangeArrowheads="1"/>
          </p:cNvSpPr>
          <p:nvPr/>
        </p:nvSpPr>
        <p:spPr bwMode="auto">
          <a:xfrm>
            <a:off x="7791822" y="5924128"/>
            <a:ext cx="3978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a:t>
            </a:r>
          </a:p>
        </p:txBody>
      </p:sp>
      <p:sp>
        <p:nvSpPr>
          <p:cNvPr id="26" name="Text Box 18"/>
          <p:cNvSpPr txBox="1">
            <a:spLocks noChangeArrowheads="1"/>
          </p:cNvSpPr>
          <p:nvPr/>
        </p:nvSpPr>
        <p:spPr bwMode="auto">
          <a:xfrm>
            <a:off x="5075610" y="3601616"/>
            <a:ext cx="4267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X </a:t>
            </a:r>
          </a:p>
        </p:txBody>
      </p:sp>
      <p:sp>
        <p:nvSpPr>
          <p:cNvPr id="27" name="Text Box 19"/>
          <p:cNvSpPr txBox="1">
            <a:spLocks noChangeArrowheads="1"/>
          </p:cNvSpPr>
          <p:nvPr/>
        </p:nvSpPr>
        <p:spPr bwMode="auto">
          <a:xfrm>
            <a:off x="3897684" y="5981973"/>
            <a:ext cx="387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a:solidFill>
                  <a:srgbClr val="000000"/>
                </a:solidFill>
              </a:rPr>
              <a:t>X</a:t>
            </a:r>
          </a:p>
        </p:txBody>
      </p:sp>
      <p:sp>
        <p:nvSpPr>
          <p:cNvPr id="28" name="Text Box 20"/>
          <p:cNvSpPr txBox="1">
            <a:spLocks noChangeArrowheads="1"/>
          </p:cNvSpPr>
          <p:nvPr/>
        </p:nvSpPr>
        <p:spPr bwMode="auto">
          <a:xfrm>
            <a:off x="737600" y="3660620"/>
            <a:ext cx="387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a:solidFill>
                  <a:srgbClr val="000000"/>
                </a:solidFill>
              </a:rPr>
              <a:t>Y</a:t>
            </a:r>
          </a:p>
        </p:txBody>
      </p:sp>
      <p:sp>
        <p:nvSpPr>
          <p:cNvPr id="29" name="Text Box 21"/>
          <p:cNvSpPr txBox="1">
            <a:spLocks noChangeArrowheads="1"/>
          </p:cNvSpPr>
          <p:nvPr/>
        </p:nvSpPr>
        <p:spPr bwMode="auto">
          <a:xfrm>
            <a:off x="674259" y="4253185"/>
            <a:ext cx="4924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a:t>
            </a:r>
            <a:r>
              <a:rPr lang="en-US" altLang="zh-CN" sz="2000" b="1" baseline="-25000" dirty="0">
                <a:solidFill>
                  <a:srgbClr val="000000"/>
                </a:solidFill>
              </a:rPr>
              <a:t>1</a:t>
            </a:r>
          </a:p>
        </p:txBody>
      </p:sp>
      <p:sp>
        <p:nvSpPr>
          <p:cNvPr id="30" name="Text Box 22"/>
          <p:cNvSpPr txBox="1">
            <a:spLocks noChangeArrowheads="1"/>
          </p:cNvSpPr>
          <p:nvPr/>
        </p:nvSpPr>
        <p:spPr bwMode="auto">
          <a:xfrm>
            <a:off x="1330697" y="3965848"/>
            <a:ext cx="4924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a:t>
            </a:r>
            <a:r>
              <a:rPr lang="en-US" altLang="zh-CN" sz="2000" b="1" baseline="-25000" dirty="0">
                <a:solidFill>
                  <a:srgbClr val="000000"/>
                </a:solidFill>
              </a:rPr>
              <a:t>2</a:t>
            </a:r>
          </a:p>
        </p:txBody>
      </p:sp>
      <p:sp>
        <p:nvSpPr>
          <p:cNvPr id="31" name="Text Box 23"/>
          <p:cNvSpPr txBox="1">
            <a:spLocks noChangeArrowheads="1"/>
          </p:cNvSpPr>
          <p:nvPr/>
        </p:nvSpPr>
        <p:spPr bwMode="auto">
          <a:xfrm>
            <a:off x="1762497" y="3676923"/>
            <a:ext cx="4924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a:t>
            </a:r>
            <a:r>
              <a:rPr lang="en-US" altLang="zh-CN" sz="2000" b="1" baseline="-25000" dirty="0">
                <a:solidFill>
                  <a:srgbClr val="000000"/>
                </a:solidFill>
              </a:rPr>
              <a:t>3</a:t>
            </a:r>
          </a:p>
        </p:txBody>
      </p:sp>
      <p:sp>
        <p:nvSpPr>
          <p:cNvPr id="33" name="Text Box 25"/>
          <p:cNvSpPr txBox="1">
            <a:spLocks noChangeArrowheads="1"/>
          </p:cNvSpPr>
          <p:nvPr/>
        </p:nvSpPr>
        <p:spPr bwMode="auto">
          <a:xfrm>
            <a:off x="7067550" y="3381220"/>
            <a:ext cx="1608906"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恩格尔曲线</a:t>
            </a:r>
          </a:p>
        </p:txBody>
      </p:sp>
      <p:sp>
        <p:nvSpPr>
          <p:cNvPr id="34" name="Line 26"/>
          <p:cNvSpPr>
            <a:spLocks noChangeShapeType="1"/>
          </p:cNvSpPr>
          <p:nvPr/>
        </p:nvSpPr>
        <p:spPr bwMode="auto">
          <a:xfrm>
            <a:off x="1978397" y="5261248"/>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27"/>
          <p:cNvSpPr>
            <a:spLocks noChangeShapeType="1"/>
          </p:cNvSpPr>
          <p:nvPr/>
        </p:nvSpPr>
        <p:spPr bwMode="auto">
          <a:xfrm>
            <a:off x="2338760" y="5045348"/>
            <a:ext cx="0" cy="9366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28"/>
          <p:cNvSpPr>
            <a:spLocks noChangeShapeType="1"/>
          </p:cNvSpPr>
          <p:nvPr/>
        </p:nvSpPr>
        <p:spPr bwMode="auto">
          <a:xfrm>
            <a:off x="2699122" y="4684985"/>
            <a:ext cx="0" cy="12969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29"/>
          <p:cNvSpPr txBox="1">
            <a:spLocks noChangeArrowheads="1"/>
          </p:cNvSpPr>
          <p:nvPr/>
        </p:nvSpPr>
        <p:spPr bwMode="auto">
          <a:xfrm>
            <a:off x="1691060" y="5981973"/>
            <a:ext cx="4507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X</a:t>
            </a:r>
            <a:r>
              <a:rPr lang="en-US" altLang="zh-CN" sz="2000" b="1" baseline="-25000" dirty="0">
                <a:solidFill>
                  <a:srgbClr val="000000"/>
                </a:solidFill>
              </a:rPr>
              <a:t>1</a:t>
            </a:r>
          </a:p>
        </p:txBody>
      </p:sp>
      <p:sp>
        <p:nvSpPr>
          <p:cNvPr id="38" name="Text Box 30"/>
          <p:cNvSpPr txBox="1">
            <a:spLocks noChangeArrowheads="1"/>
          </p:cNvSpPr>
          <p:nvPr/>
        </p:nvSpPr>
        <p:spPr bwMode="auto">
          <a:xfrm>
            <a:off x="2051422" y="5981973"/>
            <a:ext cx="4507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X</a:t>
            </a:r>
            <a:r>
              <a:rPr lang="en-US" altLang="zh-CN" sz="2000" b="1" baseline="-25000" dirty="0">
                <a:solidFill>
                  <a:srgbClr val="000000"/>
                </a:solidFill>
              </a:rPr>
              <a:t>2</a:t>
            </a:r>
          </a:p>
        </p:txBody>
      </p:sp>
      <p:sp>
        <p:nvSpPr>
          <p:cNvPr id="39" name="Text Box 31"/>
          <p:cNvSpPr txBox="1">
            <a:spLocks noChangeArrowheads="1"/>
          </p:cNvSpPr>
          <p:nvPr/>
        </p:nvSpPr>
        <p:spPr bwMode="auto">
          <a:xfrm>
            <a:off x="2483222" y="5981973"/>
            <a:ext cx="4507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X</a:t>
            </a:r>
            <a:r>
              <a:rPr lang="en-US" altLang="zh-CN" sz="2000" b="1" baseline="-25000" dirty="0">
                <a:solidFill>
                  <a:srgbClr val="000000"/>
                </a:solidFill>
              </a:rPr>
              <a:t>3</a:t>
            </a:r>
          </a:p>
        </p:txBody>
      </p:sp>
      <p:sp>
        <p:nvSpPr>
          <p:cNvPr id="40" name="Freeform 33"/>
          <p:cNvSpPr>
            <a:spLocks/>
          </p:cNvSpPr>
          <p:nvPr/>
        </p:nvSpPr>
        <p:spPr bwMode="auto">
          <a:xfrm>
            <a:off x="1330697" y="3676923"/>
            <a:ext cx="1800225" cy="1800225"/>
          </a:xfrm>
          <a:custGeom>
            <a:avLst/>
            <a:gdLst>
              <a:gd name="T0" fmla="*/ 0 w 1134"/>
              <a:gd name="T1" fmla="*/ 2147483646 h 1134"/>
              <a:gd name="T2" fmla="*/ 2147483646 w 1134"/>
              <a:gd name="T3" fmla="*/ 2147483646 h 1134"/>
              <a:gd name="T4" fmla="*/ 2147483646 w 1134"/>
              <a:gd name="T5" fmla="*/ 0 h 1134"/>
              <a:gd name="T6" fmla="*/ 0 60000 65536"/>
              <a:gd name="T7" fmla="*/ 0 60000 65536"/>
              <a:gd name="T8" fmla="*/ 0 60000 65536"/>
            </a:gdLst>
            <a:ahLst/>
            <a:cxnLst>
              <a:cxn ang="T6">
                <a:pos x="T0" y="T1"/>
              </a:cxn>
              <a:cxn ang="T7">
                <a:pos x="T2" y="T3"/>
              </a:cxn>
              <a:cxn ang="T8">
                <a:pos x="T4" y="T5"/>
              </a:cxn>
            </a:cxnLst>
            <a:rect l="0" t="0" r="r" b="b"/>
            <a:pathLst>
              <a:path w="1134" h="1134">
                <a:moveTo>
                  <a:pt x="0" y="1134"/>
                </a:moveTo>
                <a:cubicBezTo>
                  <a:pt x="291" y="1047"/>
                  <a:pt x="582" y="960"/>
                  <a:pt x="771" y="771"/>
                </a:cubicBezTo>
                <a:cubicBezTo>
                  <a:pt x="960" y="582"/>
                  <a:pt x="1047" y="291"/>
                  <a:pt x="1134" y="0"/>
                </a:cubicBez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Text Box 34"/>
          <p:cNvSpPr txBox="1">
            <a:spLocks noChangeArrowheads="1"/>
          </p:cNvSpPr>
          <p:nvPr/>
        </p:nvSpPr>
        <p:spPr bwMode="auto">
          <a:xfrm>
            <a:off x="2391632" y="3301966"/>
            <a:ext cx="216058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收入</a:t>
            </a:r>
            <a:r>
              <a:rPr lang="en-US" altLang="zh-CN" sz="2000" b="1" dirty="0">
                <a:solidFill>
                  <a:srgbClr val="000000"/>
                </a:solidFill>
              </a:rPr>
              <a:t>-</a:t>
            </a:r>
            <a:r>
              <a:rPr lang="zh-CN" altLang="en-US" sz="2000" b="1" dirty="0">
                <a:solidFill>
                  <a:srgbClr val="000000"/>
                </a:solidFill>
              </a:rPr>
              <a:t>消费束曲线</a:t>
            </a:r>
          </a:p>
        </p:txBody>
      </p:sp>
    </p:spTree>
    <p:extLst>
      <p:ext uri="{BB962C8B-B14F-4D97-AF65-F5344CB8AC3E}">
        <p14:creationId xmlns:p14="http://schemas.microsoft.com/office/powerpoint/2010/main" val="300027697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矩形 12"/>
          <p:cNvSpPr/>
          <p:nvPr/>
        </p:nvSpPr>
        <p:spPr>
          <a:xfrm>
            <a:off x="395536" y="1009675"/>
            <a:ext cx="3531736" cy="523220"/>
          </a:xfrm>
          <a:prstGeom prst="rect">
            <a:avLst/>
          </a:prstGeom>
        </p:spPr>
        <p:txBody>
          <a:bodyPr wrap="none">
            <a:spAutoFit/>
          </a:bodyPr>
          <a:lstStyle/>
          <a:p>
            <a:r>
              <a:rPr lang="en-US" altLang="zh-CN" sz="2800" b="1" dirty="0" smtClean="0"/>
              <a:t>3.3.2 </a:t>
            </a:r>
            <a:r>
              <a:rPr lang="zh-CN" altLang="en-US" sz="2800" b="1" dirty="0" smtClean="0"/>
              <a:t>需求的收入弹性</a:t>
            </a:r>
            <a:endParaRPr lang="zh-CN" altLang="en-US" sz="2800" dirty="0"/>
          </a:p>
        </p:txBody>
      </p:sp>
      <p:sp>
        <p:nvSpPr>
          <p:cNvPr id="2" name="矩形 1"/>
          <p:cNvSpPr/>
          <p:nvPr/>
        </p:nvSpPr>
        <p:spPr>
          <a:xfrm>
            <a:off x="395536" y="1593661"/>
            <a:ext cx="8190454" cy="830997"/>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的收入</a:t>
            </a:r>
            <a:r>
              <a:rPr lang="zh-CN" altLang="en-US" sz="2400" b="1" dirty="0" smtClean="0"/>
              <a:t>弹性：</a:t>
            </a:r>
            <a:r>
              <a:rPr lang="zh-CN" altLang="en-US" sz="2400" dirty="0" smtClean="0"/>
              <a:t>表示需求量对收入变化的反映程度，用需求的收入弹性系数表示：</a:t>
            </a:r>
            <a:endParaRPr lang="zh-CN" altLang="en-US" sz="2400" dirty="0"/>
          </a:p>
        </p:txBody>
      </p:sp>
      <p:graphicFrame>
        <p:nvGraphicFramePr>
          <p:cNvPr id="14" name="Object 5"/>
          <p:cNvGraphicFramePr>
            <a:graphicFrameLocks noChangeAspect="1"/>
          </p:cNvGraphicFramePr>
          <p:nvPr>
            <p:extLst>
              <p:ext uri="{D42A27DB-BD31-4B8C-83A1-F6EECF244321}">
                <p14:modId xmlns:p14="http://schemas.microsoft.com/office/powerpoint/2010/main" val="2329804312"/>
              </p:ext>
            </p:extLst>
          </p:nvPr>
        </p:nvGraphicFramePr>
        <p:xfrm>
          <a:off x="2699792" y="2348760"/>
          <a:ext cx="2150169" cy="794750"/>
        </p:xfrm>
        <a:graphic>
          <a:graphicData uri="http://schemas.openxmlformats.org/presentationml/2006/ole">
            <mc:AlternateContent xmlns:mc="http://schemas.openxmlformats.org/markup-compatibility/2006">
              <mc:Choice xmlns:v="urn:schemas-microsoft-com:vml" Requires="v">
                <p:oleObj spid="_x0000_s43187" name="公式" r:id="rId6" imgW="914400" imgH="419040" progId="Equation.3">
                  <p:embed/>
                </p:oleObj>
              </mc:Choice>
              <mc:Fallback>
                <p:oleObj name="公式" r:id="rId6" imgW="914400" imgH="419040" progId="Equation.3">
                  <p:embed/>
                  <p:pic>
                    <p:nvPicPr>
                      <p:cNvPr id="0" name=""/>
                      <p:cNvPicPr>
                        <a:picLocks noChangeAspect="1" noChangeArrowheads="1"/>
                      </p:cNvPicPr>
                      <p:nvPr/>
                    </p:nvPicPr>
                    <p:blipFill>
                      <a:blip r:embed="rId7"/>
                      <a:srcRect/>
                      <a:stretch>
                        <a:fillRect/>
                      </a:stretch>
                    </p:blipFill>
                    <p:spPr bwMode="auto">
                      <a:xfrm>
                        <a:off x="2699792" y="2348760"/>
                        <a:ext cx="2150169" cy="794750"/>
                      </a:xfrm>
                      <a:prstGeom prst="rect">
                        <a:avLst/>
                      </a:prstGeom>
                      <a:solidFill>
                        <a:schemeClr val="bg1"/>
                      </a:solidFill>
                      <a:ln>
                        <a:noFill/>
                      </a:ln>
                      <a:extLst/>
                    </p:spPr>
                  </p:pic>
                </p:oleObj>
              </mc:Fallback>
            </mc:AlternateContent>
          </a:graphicData>
        </a:graphic>
      </p:graphicFrame>
      <p:sp>
        <p:nvSpPr>
          <p:cNvPr id="15" name="矩形 14"/>
          <p:cNvSpPr/>
          <p:nvPr/>
        </p:nvSpPr>
        <p:spPr>
          <a:xfrm>
            <a:off x="457723" y="3155484"/>
            <a:ext cx="8190454" cy="1569660"/>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♦正常商品和低档商品</a:t>
            </a:r>
            <a:r>
              <a:rPr lang="zh-CN" altLang="en-US" sz="2400" b="1" dirty="0" smtClean="0"/>
              <a:t>：</a:t>
            </a:r>
            <a:r>
              <a:rPr lang="zh-CN" altLang="en-US" sz="2400" dirty="0" smtClean="0"/>
              <a:t>需求的收入弹性系数大于</a:t>
            </a:r>
            <a:r>
              <a:rPr lang="en-US" altLang="zh-CN" sz="2400" dirty="0" smtClean="0"/>
              <a:t>0</a:t>
            </a:r>
            <a:r>
              <a:rPr lang="zh-CN" altLang="en-US" sz="2400" dirty="0" smtClean="0"/>
              <a:t>，该消费品为正常商品</a:t>
            </a:r>
            <a:r>
              <a:rPr lang="zh-CN" altLang="en-US" sz="2400" dirty="0"/>
              <a:t>，</a:t>
            </a:r>
            <a:r>
              <a:rPr lang="zh-CN" altLang="en-US" sz="2400" dirty="0" smtClean="0"/>
              <a:t>消费量随着收入增加而增加；</a:t>
            </a:r>
            <a:r>
              <a:rPr lang="zh-CN" altLang="en-US" sz="2400" dirty="0"/>
              <a:t>需求的收入弹性</a:t>
            </a:r>
            <a:r>
              <a:rPr lang="zh-CN" altLang="en-US" sz="2400" dirty="0" smtClean="0"/>
              <a:t>系数小于</a:t>
            </a:r>
            <a:r>
              <a:rPr lang="en-US" altLang="zh-CN" sz="2400" dirty="0" smtClean="0"/>
              <a:t>0</a:t>
            </a:r>
            <a:r>
              <a:rPr lang="zh-CN" altLang="en-US" sz="2400" dirty="0" smtClean="0"/>
              <a:t>，</a:t>
            </a:r>
            <a:r>
              <a:rPr lang="zh-CN" altLang="en-US" sz="2400" dirty="0"/>
              <a:t>该消费品</a:t>
            </a:r>
            <a:r>
              <a:rPr lang="zh-CN" altLang="en-US" sz="2400" dirty="0" smtClean="0"/>
              <a:t>为低档商品，消费量随着收入增加而降低。</a:t>
            </a:r>
            <a:endParaRPr lang="zh-CN" altLang="en-US" sz="2400" dirty="0"/>
          </a:p>
        </p:txBody>
      </p:sp>
      <p:sp>
        <p:nvSpPr>
          <p:cNvPr id="46" name="矩形 45"/>
          <p:cNvSpPr/>
          <p:nvPr/>
        </p:nvSpPr>
        <p:spPr>
          <a:xfrm>
            <a:off x="457723" y="4700911"/>
            <a:ext cx="8190454" cy="1569660"/>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♦奢侈品和必需品</a:t>
            </a:r>
            <a:r>
              <a:rPr lang="zh-CN" altLang="en-US" sz="2400" b="1" dirty="0" smtClean="0"/>
              <a:t>：</a:t>
            </a:r>
            <a:r>
              <a:rPr lang="zh-CN" altLang="en-US" sz="2400" dirty="0" smtClean="0"/>
              <a:t>需求的收入弹性系数大于</a:t>
            </a:r>
            <a:r>
              <a:rPr lang="en-US" altLang="zh-CN" sz="2400" dirty="0" smtClean="0"/>
              <a:t>1</a:t>
            </a:r>
            <a:r>
              <a:rPr lang="zh-CN" altLang="en-US" sz="2400" dirty="0" smtClean="0"/>
              <a:t>，该消费品</a:t>
            </a:r>
            <a:r>
              <a:rPr lang="zh-CN" altLang="en-US" sz="2400" dirty="0"/>
              <a:t>为奢侈品，</a:t>
            </a:r>
            <a:r>
              <a:rPr lang="zh-CN" altLang="en-US" sz="2400" dirty="0" smtClean="0"/>
              <a:t>消费量增加</a:t>
            </a:r>
            <a:r>
              <a:rPr lang="zh-CN" altLang="en-US" sz="2400" dirty="0"/>
              <a:t>的速度快于收入增加的</a:t>
            </a:r>
            <a:r>
              <a:rPr lang="zh-CN" altLang="en-US" sz="2400" dirty="0" smtClean="0"/>
              <a:t>速度；</a:t>
            </a:r>
            <a:r>
              <a:rPr lang="zh-CN" altLang="en-US" sz="2400" dirty="0"/>
              <a:t>需求的收入弹性</a:t>
            </a:r>
            <a:r>
              <a:rPr lang="zh-CN" altLang="en-US" sz="2400" dirty="0" smtClean="0"/>
              <a:t>系数小于</a:t>
            </a:r>
            <a:r>
              <a:rPr lang="en-US" altLang="zh-CN" sz="2400" dirty="0"/>
              <a:t>1</a:t>
            </a:r>
            <a:r>
              <a:rPr lang="zh-CN" altLang="en-US" sz="2400" dirty="0"/>
              <a:t>，该消费品为必需品，</a:t>
            </a:r>
            <a:r>
              <a:rPr lang="zh-CN" altLang="en-US" sz="2400" dirty="0" smtClean="0"/>
              <a:t>消费量增加</a:t>
            </a:r>
            <a:r>
              <a:rPr lang="zh-CN" altLang="en-US" sz="2400" dirty="0"/>
              <a:t>的</a:t>
            </a:r>
            <a:r>
              <a:rPr lang="zh-CN" altLang="en-US" sz="2400" dirty="0" smtClean="0"/>
              <a:t>速度慢于</a:t>
            </a:r>
            <a:r>
              <a:rPr lang="zh-CN" altLang="en-US" sz="2400" dirty="0"/>
              <a:t>收入增加的</a:t>
            </a:r>
            <a:r>
              <a:rPr lang="zh-CN" altLang="en-US" sz="2400" dirty="0" smtClean="0"/>
              <a:t>速度。</a:t>
            </a:r>
            <a:endParaRPr lang="zh-CN" altLang="en-US" sz="2400" dirty="0"/>
          </a:p>
        </p:txBody>
      </p:sp>
    </p:spTree>
    <p:extLst>
      <p:ext uri="{BB962C8B-B14F-4D97-AF65-F5344CB8AC3E}">
        <p14:creationId xmlns:p14="http://schemas.microsoft.com/office/powerpoint/2010/main" val="351309633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425575" y="4684713"/>
            <a:ext cx="24384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13" name="Line 5"/>
          <p:cNvSpPr>
            <a:spLocks noChangeShapeType="1"/>
          </p:cNvSpPr>
          <p:nvPr/>
        </p:nvSpPr>
        <p:spPr bwMode="auto">
          <a:xfrm flipV="1">
            <a:off x="1425575" y="2246313"/>
            <a:ext cx="0" cy="24384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14" name="Freeform 6"/>
          <p:cNvSpPr>
            <a:spLocks/>
          </p:cNvSpPr>
          <p:nvPr/>
        </p:nvSpPr>
        <p:spPr bwMode="auto">
          <a:xfrm>
            <a:off x="1425575" y="2703513"/>
            <a:ext cx="2286000" cy="1981200"/>
          </a:xfrm>
          <a:custGeom>
            <a:avLst/>
            <a:gdLst>
              <a:gd name="T0" fmla="*/ 0 w 1440"/>
              <a:gd name="T1" fmla="*/ 2147483647 h 1596"/>
              <a:gd name="T2" fmla="*/ 2147483647 w 1440"/>
              <a:gd name="T3" fmla="*/ 2147483647 h 1596"/>
              <a:gd name="T4" fmla="*/ 2147483647 w 1440"/>
              <a:gd name="T5" fmla="*/ 2147483647 h 1596"/>
              <a:gd name="T6" fmla="*/ 2147483647 w 1440"/>
              <a:gd name="T7" fmla="*/ 2147483647 h 1596"/>
              <a:gd name="T8" fmla="*/ 2147483647 w 1440"/>
              <a:gd name="T9" fmla="*/ 2147483647 h 1596"/>
              <a:gd name="T10" fmla="*/ 2147483647 w 1440"/>
              <a:gd name="T11" fmla="*/ 0 h 15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0" h="1596">
                <a:moveTo>
                  <a:pt x="0" y="1596"/>
                </a:moveTo>
                <a:cubicBezTo>
                  <a:pt x="60" y="1518"/>
                  <a:pt x="105" y="1452"/>
                  <a:pt x="180" y="1284"/>
                </a:cubicBezTo>
                <a:cubicBezTo>
                  <a:pt x="255" y="1116"/>
                  <a:pt x="348" y="762"/>
                  <a:pt x="450" y="585"/>
                </a:cubicBezTo>
                <a:cubicBezTo>
                  <a:pt x="552" y="408"/>
                  <a:pt x="695" y="307"/>
                  <a:pt x="795" y="225"/>
                </a:cubicBezTo>
                <a:cubicBezTo>
                  <a:pt x="895" y="143"/>
                  <a:pt x="943" y="127"/>
                  <a:pt x="1050" y="90"/>
                </a:cubicBezTo>
                <a:cubicBezTo>
                  <a:pt x="1157" y="53"/>
                  <a:pt x="1359" y="19"/>
                  <a:pt x="1440"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zh-CN" altLang="en-US">
              <a:latin typeface="+mj-lt"/>
            </a:endParaRPr>
          </a:p>
        </p:txBody>
      </p:sp>
      <p:sp>
        <p:nvSpPr>
          <p:cNvPr id="15" name="Text Box 8"/>
          <p:cNvSpPr txBox="1">
            <a:spLocks noChangeArrowheads="1"/>
          </p:cNvSpPr>
          <p:nvPr/>
        </p:nvSpPr>
        <p:spPr bwMode="auto">
          <a:xfrm>
            <a:off x="3668713" y="4724400"/>
            <a:ext cx="3778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M</a:t>
            </a:r>
          </a:p>
        </p:txBody>
      </p:sp>
      <p:sp>
        <p:nvSpPr>
          <p:cNvPr id="16" name="Text Box 9"/>
          <p:cNvSpPr txBox="1">
            <a:spLocks noChangeArrowheads="1"/>
          </p:cNvSpPr>
          <p:nvPr/>
        </p:nvSpPr>
        <p:spPr bwMode="auto">
          <a:xfrm>
            <a:off x="873125" y="2398713"/>
            <a:ext cx="338138"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X</a:t>
            </a:r>
          </a:p>
        </p:txBody>
      </p:sp>
      <p:sp>
        <p:nvSpPr>
          <p:cNvPr id="17" name="Line 10"/>
          <p:cNvSpPr>
            <a:spLocks noChangeShapeType="1"/>
          </p:cNvSpPr>
          <p:nvPr/>
        </p:nvSpPr>
        <p:spPr bwMode="auto">
          <a:xfrm>
            <a:off x="5083175" y="4684713"/>
            <a:ext cx="24384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18" name="Line 11"/>
          <p:cNvSpPr>
            <a:spLocks noChangeShapeType="1"/>
          </p:cNvSpPr>
          <p:nvPr/>
        </p:nvSpPr>
        <p:spPr bwMode="auto">
          <a:xfrm flipV="1">
            <a:off x="5083175" y="2246313"/>
            <a:ext cx="0" cy="24384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19" name="Text Box 12"/>
          <p:cNvSpPr txBox="1">
            <a:spLocks noChangeArrowheads="1"/>
          </p:cNvSpPr>
          <p:nvPr/>
        </p:nvSpPr>
        <p:spPr bwMode="auto">
          <a:xfrm>
            <a:off x="4530725" y="2398713"/>
            <a:ext cx="338138"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X</a:t>
            </a:r>
          </a:p>
        </p:txBody>
      </p:sp>
      <p:sp>
        <p:nvSpPr>
          <p:cNvPr id="20" name="Text Box 13"/>
          <p:cNvSpPr txBox="1">
            <a:spLocks noChangeArrowheads="1"/>
          </p:cNvSpPr>
          <p:nvPr/>
        </p:nvSpPr>
        <p:spPr bwMode="auto">
          <a:xfrm>
            <a:off x="7329488" y="4724400"/>
            <a:ext cx="3778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M</a:t>
            </a:r>
          </a:p>
        </p:txBody>
      </p:sp>
      <p:sp>
        <p:nvSpPr>
          <p:cNvPr id="21" name="Freeform 14"/>
          <p:cNvSpPr>
            <a:spLocks/>
          </p:cNvSpPr>
          <p:nvPr/>
        </p:nvSpPr>
        <p:spPr bwMode="auto">
          <a:xfrm>
            <a:off x="5083175" y="2551113"/>
            <a:ext cx="1905000" cy="2109787"/>
          </a:xfrm>
          <a:custGeom>
            <a:avLst/>
            <a:gdLst>
              <a:gd name="T0" fmla="*/ 0 w 2010"/>
              <a:gd name="T1" fmla="*/ 2147483647 h 1404"/>
              <a:gd name="T2" fmla="*/ 2147483647 w 2010"/>
              <a:gd name="T3" fmla="*/ 2147483647 h 1404"/>
              <a:gd name="T4" fmla="*/ 2147483647 w 2010"/>
              <a:gd name="T5" fmla="*/ 2147483647 h 1404"/>
              <a:gd name="T6" fmla="*/ 2147483647 w 2010"/>
              <a:gd name="T7" fmla="*/ 2147483647 h 1404"/>
              <a:gd name="T8" fmla="*/ 2147483647 w 2010"/>
              <a:gd name="T9" fmla="*/ 2147483647 h 1404"/>
              <a:gd name="T10" fmla="*/ 2147483647 w 2010"/>
              <a:gd name="T11" fmla="*/ 0 h 14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10" h="1404">
                <a:moveTo>
                  <a:pt x="0" y="1404"/>
                </a:moveTo>
                <a:cubicBezTo>
                  <a:pt x="255" y="1352"/>
                  <a:pt x="510" y="1300"/>
                  <a:pt x="720" y="1248"/>
                </a:cubicBezTo>
                <a:cubicBezTo>
                  <a:pt x="930" y="1196"/>
                  <a:pt x="1080" y="1196"/>
                  <a:pt x="1260" y="1092"/>
                </a:cubicBezTo>
                <a:cubicBezTo>
                  <a:pt x="1440" y="988"/>
                  <a:pt x="1680" y="780"/>
                  <a:pt x="1800" y="624"/>
                </a:cubicBezTo>
                <a:cubicBezTo>
                  <a:pt x="1920" y="468"/>
                  <a:pt x="1950" y="260"/>
                  <a:pt x="1980" y="156"/>
                </a:cubicBezTo>
                <a:cubicBezTo>
                  <a:pt x="2010" y="52"/>
                  <a:pt x="1995" y="26"/>
                  <a:pt x="1980"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zh-CN" altLang="en-US">
              <a:latin typeface="+mj-lt"/>
            </a:endParaRPr>
          </a:p>
        </p:txBody>
      </p:sp>
      <p:sp>
        <p:nvSpPr>
          <p:cNvPr id="22" name="Text Box 16"/>
          <p:cNvSpPr txBox="1">
            <a:spLocks noChangeArrowheads="1"/>
          </p:cNvSpPr>
          <p:nvPr/>
        </p:nvSpPr>
        <p:spPr bwMode="auto">
          <a:xfrm>
            <a:off x="3605213" y="2489200"/>
            <a:ext cx="50482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EC</a:t>
            </a:r>
          </a:p>
        </p:txBody>
      </p:sp>
      <p:sp>
        <p:nvSpPr>
          <p:cNvPr id="23" name="Text Box 17"/>
          <p:cNvSpPr txBox="1">
            <a:spLocks noChangeArrowheads="1"/>
          </p:cNvSpPr>
          <p:nvPr/>
        </p:nvSpPr>
        <p:spPr bwMode="auto">
          <a:xfrm>
            <a:off x="6834188" y="2303463"/>
            <a:ext cx="50482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EC</a:t>
            </a:r>
          </a:p>
        </p:txBody>
      </p:sp>
      <p:sp>
        <p:nvSpPr>
          <p:cNvPr id="24" name="Text Box 18"/>
          <p:cNvSpPr txBox="1">
            <a:spLocks noChangeArrowheads="1"/>
          </p:cNvSpPr>
          <p:nvPr/>
        </p:nvSpPr>
        <p:spPr bwMode="auto">
          <a:xfrm>
            <a:off x="5704952" y="3313113"/>
            <a:ext cx="56778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E</a:t>
            </a:r>
            <a:r>
              <a:rPr kumimoji="1" lang="en-US" altLang="zh-CN" sz="1800" baseline="-25000" dirty="0" smtClean="0">
                <a:solidFill>
                  <a:srgbClr val="000000"/>
                </a:solidFill>
                <a:latin typeface="+mj-lt"/>
              </a:rPr>
              <a:t>I</a:t>
            </a:r>
            <a:r>
              <a:rPr kumimoji="1" lang="en-US" altLang="zh-CN" sz="1800" dirty="0" smtClean="0">
                <a:solidFill>
                  <a:srgbClr val="000000"/>
                </a:solidFill>
                <a:latin typeface="+mj-lt"/>
              </a:rPr>
              <a:t>&gt;1</a:t>
            </a:r>
          </a:p>
        </p:txBody>
      </p:sp>
      <p:sp>
        <p:nvSpPr>
          <p:cNvPr id="25" name="Text Box 19"/>
          <p:cNvSpPr txBox="1">
            <a:spLocks noChangeArrowheads="1"/>
          </p:cNvSpPr>
          <p:nvPr/>
        </p:nvSpPr>
        <p:spPr bwMode="auto">
          <a:xfrm>
            <a:off x="2487090" y="3465513"/>
            <a:ext cx="56778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E</a:t>
            </a:r>
            <a:r>
              <a:rPr kumimoji="1" lang="en-US" altLang="zh-CN" sz="1800" baseline="-25000" dirty="0" smtClean="0">
                <a:solidFill>
                  <a:srgbClr val="000000"/>
                </a:solidFill>
                <a:latin typeface="+mj-lt"/>
              </a:rPr>
              <a:t>I</a:t>
            </a:r>
            <a:r>
              <a:rPr kumimoji="1" lang="en-US" altLang="zh-CN" sz="1800" dirty="0" smtClean="0">
                <a:solidFill>
                  <a:srgbClr val="000000"/>
                </a:solidFill>
                <a:latin typeface="+mj-lt"/>
              </a:rPr>
              <a:t>&lt;1</a:t>
            </a:r>
          </a:p>
        </p:txBody>
      </p:sp>
      <p:sp>
        <p:nvSpPr>
          <p:cNvPr id="26" name="Text Box 20"/>
          <p:cNvSpPr txBox="1">
            <a:spLocks noChangeArrowheads="1"/>
          </p:cNvSpPr>
          <p:nvPr/>
        </p:nvSpPr>
        <p:spPr bwMode="auto">
          <a:xfrm>
            <a:off x="1792288" y="4724400"/>
            <a:ext cx="569912"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100</a:t>
            </a:r>
          </a:p>
        </p:txBody>
      </p:sp>
      <p:sp>
        <p:nvSpPr>
          <p:cNvPr id="27" name="Text Box 21"/>
          <p:cNvSpPr txBox="1">
            <a:spLocks noChangeArrowheads="1"/>
          </p:cNvSpPr>
          <p:nvPr/>
        </p:nvSpPr>
        <p:spPr bwMode="auto">
          <a:xfrm>
            <a:off x="2368550" y="4724400"/>
            <a:ext cx="569913"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120</a:t>
            </a:r>
          </a:p>
        </p:txBody>
      </p:sp>
      <p:sp>
        <p:nvSpPr>
          <p:cNvPr id="28" name="Line 22"/>
          <p:cNvSpPr>
            <a:spLocks noChangeShapeType="1"/>
          </p:cNvSpPr>
          <p:nvPr/>
        </p:nvSpPr>
        <p:spPr bwMode="auto">
          <a:xfrm>
            <a:off x="2084388" y="3500438"/>
            <a:ext cx="0" cy="115093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29" name="Line 23"/>
          <p:cNvSpPr>
            <a:spLocks noChangeShapeType="1"/>
          </p:cNvSpPr>
          <p:nvPr/>
        </p:nvSpPr>
        <p:spPr bwMode="auto">
          <a:xfrm>
            <a:off x="2609850" y="3041650"/>
            <a:ext cx="0" cy="165735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0" name="Line 24"/>
          <p:cNvSpPr>
            <a:spLocks noChangeShapeType="1"/>
          </p:cNvSpPr>
          <p:nvPr/>
        </p:nvSpPr>
        <p:spPr bwMode="auto">
          <a:xfrm flipH="1">
            <a:off x="1457325" y="3500438"/>
            <a:ext cx="576263"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1" name="Line 25"/>
          <p:cNvSpPr>
            <a:spLocks noChangeShapeType="1"/>
          </p:cNvSpPr>
          <p:nvPr/>
        </p:nvSpPr>
        <p:spPr bwMode="auto">
          <a:xfrm flipH="1">
            <a:off x="1419225" y="3028950"/>
            <a:ext cx="11525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2" name="Text Box 26"/>
          <p:cNvSpPr txBox="1">
            <a:spLocks noChangeArrowheads="1"/>
          </p:cNvSpPr>
          <p:nvPr/>
        </p:nvSpPr>
        <p:spPr bwMode="auto">
          <a:xfrm>
            <a:off x="1001713" y="3284538"/>
            <a:ext cx="44132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10</a:t>
            </a:r>
          </a:p>
        </p:txBody>
      </p:sp>
      <p:sp>
        <p:nvSpPr>
          <p:cNvPr id="33" name="Text Box 27"/>
          <p:cNvSpPr txBox="1">
            <a:spLocks noChangeArrowheads="1"/>
          </p:cNvSpPr>
          <p:nvPr/>
        </p:nvSpPr>
        <p:spPr bwMode="auto">
          <a:xfrm>
            <a:off x="1000125" y="2851150"/>
            <a:ext cx="4254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11</a:t>
            </a:r>
          </a:p>
        </p:txBody>
      </p:sp>
      <p:sp>
        <p:nvSpPr>
          <p:cNvPr id="34" name="Line 28"/>
          <p:cNvSpPr>
            <a:spLocks noChangeShapeType="1"/>
          </p:cNvSpPr>
          <p:nvPr/>
        </p:nvSpPr>
        <p:spPr bwMode="auto">
          <a:xfrm>
            <a:off x="6040438" y="4338638"/>
            <a:ext cx="0" cy="360362"/>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5" name="Line 29"/>
          <p:cNvSpPr>
            <a:spLocks noChangeShapeType="1"/>
          </p:cNvSpPr>
          <p:nvPr/>
        </p:nvSpPr>
        <p:spPr bwMode="auto">
          <a:xfrm flipH="1">
            <a:off x="5057775" y="4338638"/>
            <a:ext cx="1008063"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6" name="Text Box 30"/>
          <p:cNvSpPr txBox="1">
            <a:spLocks noChangeArrowheads="1"/>
          </p:cNvSpPr>
          <p:nvPr/>
        </p:nvSpPr>
        <p:spPr bwMode="auto">
          <a:xfrm>
            <a:off x="5691188" y="4651375"/>
            <a:ext cx="569912"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100</a:t>
            </a:r>
          </a:p>
        </p:txBody>
      </p:sp>
      <p:sp>
        <p:nvSpPr>
          <p:cNvPr id="37" name="Line 31"/>
          <p:cNvSpPr>
            <a:spLocks noChangeShapeType="1"/>
          </p:cNvSpPr>
          <p:nvPr/>
        </p:nvSpPr>
        <p:spPr bwMode="auto">
          <a:xfrm>
            <a:off x="6484938" y="3957638"/>
            <a:ext cx="0" cy="71913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38" name="Text Box 32"/>
          <p:cNvSpPr txBox="1">
            <a:spLocks noChangeArrowheads="1"/>
          </p:cNvSpPr>
          <p:nvPr/>
        </p:nvSpPr>
        <p:spPr bwMode="auto">
          <a:xfrm>
            <a:off x="6276975" y="4651375"/>
            <a:ext cx="550863"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110</a:t>
            </a:r>
          </a:p>
        </p:txBody>
      </p:sp>
      <p:sp>
        <p:nvSpPr>
          <p:cNvPr id="39" name="Line 33"/>
          <p:cNvSpPr>
            <a:spLocks noChangeShapeType="1"/>
          </p:cNvSpPr>
          <p:nvPr/>
        </p:nvSpPr>
        <p:spPr bwMode="auto">
          <a:xfrm flipH="1">
            <a:off x="5057775" y="3965575"/>
            <a:ext cx="1439863"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eaLnBrk="1" hangingPunct="1">
              <a:defRPr/>
            </a:pPr>
            <a:endParaRPr lang="zh-CN" altLang="en-US">
              <a:latin typeface="+mj-lt"/>
            </a:endParaRPr>
          </a:p>
        </p:txBody>
      </p:sp>
      <p:sp>
        <p:nvSpPr>
          <p:cNvPr id="40" name="Text Box 34"/>
          <p:cNvSpPr txBox="1">
            <a:spLocks noChangeArrowheads="1"/>
          </p:cNvSpPr>
          <p:nvPr/>
        </p:nvSpPr>
        <p:spPr bwMode="auto">
          <a:xfrm>
            <a:off x="4716463" y="4219575"/>
            <a:ext cx="31273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5</a:t>
            </a:r>
          </a:p>
        </p:txBody>
      </p:sp>
      <p:sp>
        <p:nvSpPr>
          <p:cNvPr id="41" name="Text Box 35"/>
          <p:cNvSpPr txBox="1">
            <a:spLocks noChangeArrowheads="1"/>
          </p:cNvSpPr>
          <p:nvPr/>
        </p:nvSpPr>
        <p:spPr bwMode="auto">
          <a:xfrm>
            <a:off x="4716463" y="3716338"/>
            <a:ext cx="312737"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algn="ctr" eaLnBrk="1" hangingPunct="1">
              <a:spcBef>
                <a:spcPct val="0"/>
              </a:spcBef>
              <a:buFontTx/>
              <a:buNone/>
              <a:defRPr/>
            </a:pPr>
            <a:r>
              <a:rPr kumimoji="1" lang="en-US" altLang="zh-CN" sz="1800" dirty="0" smtClean="0">
                <a:solidFill>
                  <a:srgbClr val="000000"/>
                </a:solidFill>
                <a:latin typeface="+mj-lt"/>
              </a:rPr>
              <a:t>6</a:t>
            </a:r>
          </a:p>
        </p:txBody>
      </p:sp>
      <p:sp>
        <p:nvSpPr>
          <p:cNvPr id="42" name="Text Box 7"/>
          <p:cNvSpPr txBox="1">
            <a:spLocks noChangeArrowheads="1"/>
          </p:cNvSpPr>
          <p:nvPr/>
        </p:nvSpPr>
        <p:spPr bwMode="auto">
          <a:xfrm>
            <a:off x="1211263" y="5220764"/>
            <a:ext cx="3032125" cy="466725"/>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dirty="0">
                <a:solidFill>
                  <a:srgbClr val="000000"/>
                </a:solidFill>
                <a:latin typeface="宋体" panose="02010600030101010101" pitchFamily="2" charset="-122"/>
              </a:rPr>
              <a:t>必需品的恩格尔曲线</a:t>
            </a:r>
            <a:r>
              <a:rPr kumimoji="1" lang="zh-CN" altLang="en-US" sz="2400" dirty="0">
                <a:solidFill>
                  <a:srgbClr val="000000"/>
                </a:solidFill>
                <a:latin typeface="Tahoma" panose="020B0604030504040204" pitchFamily="34" charset="0"/>
              </a:rPr>
              <a:t> </a:t>
            </a:r>
          </a:p>
        </p:txBody>
      </p:sp>
      <p:sp>
        <p:nvSpPr>
          <p:cNvPr id="43" name="Text Box 15"/>
          <p:cNvSpPr txBox="1">
            <a:spLocks noChangeArrowheads="1"/>
          </p:cNvSpPr>
          <p:nvPr/>
        </p:nvSpPr>
        <p:spPr bwMode="auto">
          <a:xfrm>
            <a:off x="4932040" y="5229200"/>
            <a:ext cx="3032125" cy="466725"/>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dirty="0">
                <a:solidFill>
                  <a:srgbClr val="000000"/>
                </a:solidFill>
                <a:latin typeface="宋体" panose="02010600030101010101" pitchFamily="2" charset="-122"/>
              </a:rPr>
              <a:t>奢侈品的恩格尔曲线</a:t>
            </a:r>
            <a:r>
              <a:rPr kumimoji="1" lang="zh-CN" altLang="en-US" sz="2400" dirty="0">
                <a:solidFill>
                  <a:srgbClr val="000000"/>
                </a:solidFill>
                <a:latin typeface="Tahoma" panose="020B0604030504040204" pitchFamily="34" charset="0"/>
              </a:rPr>
              <a:t> </a:t>
            </a:r>
          </a:p>
        </p:txBody>
      </p:sp>
    </p:spTree>
    <p:extLst>
      <p:ext uri="{BB962C8B-B14F-4D97-AF65-F5344CB8AC3E}">
        <p14:creationId xmlns:p14="http://schemas.microsoft.com/office/powerpoint/2010/main" val="416816348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60917" y="1069074"/>
            <a:ext cx="4974439" cy="523220"/>
          </a:xfrm>
          <a:prstGeom prst="rect">
            <a:avLst/>
          </a:prstGeom>
        </p:spPr>
        <p:txBody>
          <a:bodyPr wrap="none">
            <a:spAutoFit/>
          </a:bodyPr>
          <a:lstStyle/>
          <a:p>
            <a:r>
              <a:rPr lang="en-US" altLang="zh-CN" sz="2800" b="1" dirty="0" smtClean="0"/>
              <a:t>3.3.3 </a:t>
            </a:r>
            <a:r>
              <a:rPr lang="zh-CN" altLang="en-US" sz="2800" b="1" dirty="0"/>
              <a:t>恩格尔系数与恩格尔定律</a:t>
            </a:r>
            <a:endParaRPr lang="zh-CN" altLang="en-US" sz="2800" dirty="0"/>
          </a:p>
        </p:txBody>
      </p:sp>
      <p:sp>
        <p:nvSpPr>
          <p:cNvPr id="3" name="矩形 2"/>
          <p:cNvSpPr/>
          <p:nvPr/>
        </p:nvSpPr>
        <p:spPr>
          <a:xfrm>
            <a:off x="323528" y="1592294"/>
            <a:ext cx="8352928"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恩</a:t>
            </a:r>
            <a:r>
              <a:rPr lang="zh-CN" altLang="en-US" sz="2400" b="1" dirty="0">
                <a:latin typeface="宋体" panose="02010600030101010101" pitchFamily="2" charset="-122"/>
              </a:rPr>
              <a:t>格尔系数（</a:t>
            </a:r>
            <a:r>
              <a:rPr lang="en-US" altLang="zh-CN" sz="2400" b="1" dirty="0">
                <a:latin typeface="宋体" panose="02010600030101010101" pitchFamily="2" charset="-122"/>
              </a:rPr>
              <a:t>Engel’s Coefficient</a:t>
            </a:r>
            <a:r>
              <a:rPr lang="zh-CN" altLang="en-US" sz="2400" b="1" dirty="0">
                <a:latin typeface="宋体" panose="02010600030101010101" pitchFamily="2" charset="-122"/>
              </a:rPr>
              <a:t>）：</a:t>
            </a:r>
            <a:r>
              <a:rPr lang="zh-CN" altLang="en-US" sz="2400" dirty="0">
                <a:latin typeface="宋体" panose="02010600030101010101" pitchFamily="2" charset="-122"/>
              </a:rPr>
              <a:t>指食物支出</a:t>
            </a:r>
            <a:r>
              <a:rPr lang="zh-CN" altLang="en-US" sz="2400" dirty="0" smtClean="0">
                <a:latin typeface="宋体" panose="02010600030101010101" pitchFamily="2" charset="-122"/>
              </a:rPr>
              <a:t>在家庭总支</a:t>
            </a:r>
            <a:r>
              <a:rPr lang="zh-CN" altLang="en-US" sz="2400" dirty="0">
                <a:latin typeface="宋体" panose="02010600030101010101" pitchFamily="2" charset="-122"/>
              </a:rPr>
              <a:t>出中的比重。</a:t>
            </a:r>
          </a:p>
        </p:txBody>
      </p:sp>
      <p:sp>
        <p:nvSpPr>
          <p:cNvPr id="4" name="矩形 3"/>
          <p:cNvSpPr/>
          <p:nvPr/>
        </p:nvSpPr>
        <p:spPr>
          <a:xfrm>
            <a:off x="323528" y="2484846"/>
            <a:ext cx="8352928"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恩</a:t>
            </a:r>
            <a:r>
              <a:rPr lang="zh-CN" altLang="en-US" sz="2400" b="1" dirty="0">
                <a:latin typeface="宋体" panose="02010600030101010101" pitchFamily="2" charset="-122"/>
              </a:rPr>
              <a:t>格尔定律：</a:t>
            </a:r>
            <a:r>
              <a:rPr lang="zh-CN" altLang="en-US" sz="2400" dirty="0">
                <a:latin typeface="宋体" panose="02010600030101010101" pitchFamily="2" charset="-122"/>
              </a:rPr>
              <a:t>恩格尔发现，随着收入水平的提高，食物支出</a:t>
            </a:r>
            <a:r>
              <a:rPr lang="zh-CN" altLang="en-US" sz="2400" dirty="0" smtClean="0">
                <a:latin typeface="宋体" panose="02010600030101010101" pitchFamily="2" charset="-122"/>
              </a:rPr>
              <a:t>在家庭总支</a:t>
            </a:r>
            <a:r>
              <a:rPr lang="zh-CN" altLang="en-US" sz="2400" dirty="0">
                <a:latin typeface="宋体" panose="02010600030101010101" pitchFamily="2" charset="-122"/>
              </a:rPr>
              <a:t>出中的比重即恩格尔系数是降低的。</a:t>
            </a:r>
          </a:p>
        </p:txBody>
      </p:sp>
      <p:sp>
        <p:nvSpPr>
          <p:cNvPr id="12" name="矩形 11"/>
          <p:cNvSpPr/>
          <p:nvPr/>
        </p:nvSpPr>
        <p:spPr>
          <a:xfrm>
            <a:off x="350438" y="3377398"/>
            <a:ext cx="8182002" cy="2308324"/>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恩</a:t>
            </a:r>
            <a:r>
              <a:rPr lang="zh-CN" altLang="en-US" sz="2400" b="1" dirty="0">
                <a:latin typeface="宋体" panose="02010600030101010101" pitchFamily="2" charset="-122"/>
              </a:rPr>
              <a:t>格尔</a:t>
            </a:r>
            <a:r>
              <a:rPr lang="zh-CN" altLang="en-US" sz="2400" b="1" dirty="0" smtClean="0">
                <a:latin typeface="宋体" panose="02010600030101010101" pitchFamily="2" charset="-122"/>
              </a:rPr>
              <a:t>系数的意义</a:t>
            </a:r>
            <a:r>
              <a:rPr lang="zh-CN" altLang="en-US" sz="2400" dirty="0" smtClean="0">
                <a:latin typeface="宋体" panose="02010600030101010101" pitchFamily="2" charset="-122"/>
              </a:rPr>
              <a:t>：恩格尔系数反过来</a:t>
            </a:r>
            <a:r>
              <a:rPr lang="zh-CN" altLang="en-US" sz="2400" dirty="0">
                <a:latin typeface="宋体" panose="02010600030101010101" pitchFamily="2" charset="-122"/>
              </a:rPr>
              <a:t>反映一国的收入水平。发达国家的恩格尔系数比较低，而发展中国家的恩格尔系数比较高</a:t>
            </a:r>
            <a:r>
              <a:rPr lang="zh-CN" altLang="en-US" sz="2400" dirty="0" smtClean="0">
                <a:latin typeface="宋体" panose="02010600030101010101" pitchFamily="2" charset="-122"/>
              </a:rPr>
              <a:t>。</a:t>
            </a:r>
            <a:endParaRPr lang="en-US" altLang="zh-CN" sz="2400" dirty="0" smtClean="0">
              <a:latin typeface="宋体" panose="02010600030101010101" pitchFamily="2" charset="-122"/>
            </a:endParaRPr>
          </a:p>
          <a:p>
            <a:pPr eaLnBrk="1" hangingPunct="1"/>
            <a:r>
              <a:rPr lang="zh-CN" altLang="en-US" sz="2400" dirty="0" smtClean="0">
                <a:latin typeface="宋体" panose="02010600030101010101" pitchFamily="2" charset="-122"/>
              </a:rPr>
              <a:t>    根据</a:t>
            </a:r>
            <a:r>
              <a:rPr lang="zh-CN" altLang="en-US" sz="2400" dirty="0">
                <a:latin typeface="宋体" panose="02010600030101010101" pitchFamily="2" charset="-122"/>
              </a:rPr>
              <a:t>联合国粮农组织提出的标准，恩格尔系数在</a:t>
            </a:r>
            <a:r>
              <a:rPr lang="en-US" altLang="zh-CN" sz="2400" dirty="0">
                <a:latin typeface="宋体" panose="02010600030101010101" pitchFamily="2" charset="-122"/>
              </a:rPr>
              <a:t>59%</a:t>
            </a:r>
            <a:r>
              <a:rPr lang="zh-CN" altLang="en-US" sz="2400" dirty="0">
                <a:latin typeface="宋体" panose="02010600030101010101" pitchFamily="2" charset="-122"/>
              </a:rPr>
              <a:t>以上为贫困，</a:t>
            </a:r>
            <a:r>
              <a:rPr lang="en-US" altLang="zh-CN" sz="2400" dirty="0">
                <a:latin typeface="宋体" panose="02010600030101010101" pitchFamily="2" charset="-122"/>
              </a:rPr>
              <a:t>50-59%</a:t>
            </a:r>
            <a:r>
              <a:rPr lang="zh-CN" altLang="en-US" sz="2400" dirty="0">
                <a:latin typeface="宋体" panose="02010600030101010101" pitchFamily="2" charset="-122"/>
              </a:rPr>
              <a:t>为温饱，</a:t>
            </a:r>
            <a:r>
              <a:rPr lang="en-US" altLang="zh-CN" sz="2400" dirty="0">
                <a:latin typeface="宋体" panose="02010600030101010101" pitchFamily="2" charset="-122"/>
              </a:rPr>
              <a:t>40-50%</a:t>
            </a:r>
            <a:r>
              <a:rPr lang="zh-CN" altLang="en-US" sz="2400" dirty="0">
                <a:latin typeface="宋体" panose="02010600030101010101" pitchFamily="2" charset="-122"/>
              </a:rPr>
              <a:t>为小康，</a:t>
            </a:r>
            <a:r>
              <a:rPr lang="en-US" altLang="zh-CN" sz="2400" dirty="0">
                <a:latin typeface="宋体" panose="02010600030101010101" pitchFamily="2" charset="-122"/>
              </a:rPr>
              <a:t>30-40%</a:t>
            </a:r>
            <a:r>
              <a:rPr lang="zh-CN" altLang="en-US" sz="2400" dirty="0">
                <a:latin typeface="宋体" panose="02010600030101010101" pitchFamily="2" charset="-122"/>
              </a:rPr>
              <a:t>为富裕，低于</a:t>
            </a:r>
            <a:r>
              <a:rPr lang="en-US" altLang="zh-CN" sz="2400" dirty="0">
                <a:latin typeface="宋体" panose="02010600030101010101" pitchFamily="2" charset="-122"/>
              </a:rPr>
              <a:t>30%</a:t>
            </a:r>
            <a:r>
              <a:rPr lang="zh-CN" altLang="en-US" sz="2400" dirty="0">
                <a:latin typeface="宋体" panose="02010600030101010101" pitchFamily="2" charset="-122"/>
              </a:rPr>
              <a:t>为最富裕</a:t>
            </a:r>
            <a:r>
              <a:rPr lang="zh-CN" altLang="en-US" sz="2400" dirty="0" smtClean="0">
                <a:latin typeface="宋体" panose="02010600030101010101" pitchFamily="2" charset="-122"/>
              </a:rPr>
              <a:t>。</a:t>
            </a:r>
            <a:endParaRPr lang="zh-CN" altLang="en-US" sz="2400" dirty="0">
              <a:latin typeface="宋体" panose="02010600030101010101" pitchFamily="2" charset="-122"/>
            </a:endParaRPr>
          </a:p>
        </p:txBody>
      </p:sp>
    </p:spTree>
    <p:extLst>
      <p:ext uri="{BB962C8B-B14F-4D97-AF65-F5344CB8AC3E}">
        <p14:creationId xmlns:p14="http://schemas.microsoft.com/office/powerpoint/2010/main" val="234807954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Group 66"/>
          <p:cNvGraphicFramePr>
            <a:graphicFrameLocks noGrp="1"/>
          </p:cNvGraphicFramePr>
          <p:nvPr>
            <p:extLst>
              <p:ext uri="{D42A27DB-BD31-4B8C-83A1-F6EECF244321}">
                <p14:modId xmlns:p14="http://schemas.microsoft.com/office/powerpoint/2010/main" val="1671667387"/>
              </p:ext>
            </p:extLst>
          </p:nvPr>
        </p:nvGraphicFramePr>
        <p:xfrm>
          <a:off x="549275" y="1756493"/>
          <a:ext cx="7921626" cy="4768851"/>
        </p:xfrm>
        <a:graphic>
          <a:graphicData uri="http://schemas.openxmlformats.org/drawingml/2006/table">
            <a:tbl>
              <a:tblPr/>
              <a:tblGrid>
                <a:gridCol w="1800515"/>
                <a:gridCol w="1800765"/>
                <a:gridCol w="2376905"/>
                <a:gridCol w="1943441"/>
              </a:tblGrid>
              <a:tr h="79128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200" b="0" i="0" u="none" strike="noStrike" cap="none" normalizeH="0" baseline="0" dirty="0" smtClean="0">
                        <a:ln>
                          <a:noFill/>
                        </a:ln>
                        <a:solidFill>
                          <a:schemeClr val="tx1"/>
                        </a:solidFill>
                        <a:effectLst/>
                        <a:latin typeface="Arial" charset="0"/>
                        <a:ea typeface="宋体" pitchFamily="2" charset="-122"/>
                      </a:endParaRPr>
                    </a:p>
                  </a:txBody>
                  <a:tcPr marL="91456" marR="91456"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Benefit</a:t>
                      </a:r>
                      <a:r>
                        <a:rPr kumimoji="0" lang="zh-CN" altLang="en-US" sz="2200" b="0" i="0" u="none" strike="noStrike" cap="none" normalizeH="0" baseline="0" dirty="0" smtClean="0">
                          <a:ln>
                            <a:noFill/>
                          </a:ln>
                          <a:solidFill>
                            <a:schemeClr val="tx1"/>
                          </a:solidFill>
                          <a:effectLst/>
                          <a:latin typeface="Arial" charset="0"/>
                          <a:ea typeface="宋体" pitchFamily="2" charset="-122"/>
                        </a:rPr>
                        <a:t>利益</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Cost</a:t>
                      </a:r>
                      <a:r>
                        <a:rPr kumimoji="0" lang="zh-CN" altLang="en-US" sz="2200" b="0" i="0" u="none" strike="noStrike" cap="none" normalizeH="0" baseline="0" dirty="0" smtClean="0">
                          <a:ln>
                            <a:noFill/>
                          </a:ln>
                          <a:solidFill>
                            <a:schemeClr val="tx1"/>
                          </a:solidFill>
                          <a:effectLst/>
                          <a:latin typeface="Arial" charset="0"/>
                          <a:ea typeface="宋体" pitchFamily="2" charset="-122"/>
                        </a:rPr>
                        <a:t>成本</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net-benefit</a:t>
                      </a:r>
                      <a:r>
                        <a:rPr kumimoji="0" lang="zh-CN" altLang="en-US" sz="2200" b="0" i="0" u="none" strike="noStrike" cap="none" normalizeH="0" baseline="0" smtClean="0">
                          <a:ln>
                            <a:noFill/>
                          </a:ln>
                          <a:solidFill>
                            <a:schemeClr val="tx1"/>
                          </a:solidFill>
                          <a:effectLst/>
                          <a:latin typeface="Arial" charset="0"/>
                          <a:ea typeface="宋体" pitchFamily="2" charset="-122"/>
                        </a:rPr>
                        <a:t>净利益</a:t>
                      </a:r>
                    </a:p>
                  </a:txBody>
                  <a:tcPr marL="91456" marR="91456"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3254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Consumers</a:t>
                      </a:r>
                      <a:r>
                        <a:rPr kumimoji="0" lang="zh-CN" altLang="en-US" sz="2200" b="0" i="0" u="none" strike="noStrike" cap="none" normalizeH="0" baseline="0" smtClean="0">
                          <a:ln>
                            <a:noFill/>
                          </a:ln>
                          <a:solidFill>
                            <a:schemeClr val="tx1"/>
                          </a:solidFill>
                          <a:effectLst/>
                          <a:latin typeface="Arial" charset="0"/>
                          <a:ea typeface="宋体" pitchFamily="2" charset="-122"/>
                        </a:rPr>
                        <a:t>消费者</a:t>
                      </a:r>
                    </a:p>
                  </a:txBody>
                  <a:tcPr marL="91456" marR="91456"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Utility</a:t>
                      </a:r>
                      <a:r>
                        <a:rPr kumimoji="0" lang="zh-CN" altLang="en-US" sz="2200" b="0" i="0" u="none" strike="noStrike" cap="none" normalizeH="0" baseline="0" dirty="0" smtClean="0">
                          <a:ln>
                            <a:noFill/>
                          </a:ln>
                          <a:solidFill>
                            <a:schemeClr val="tx1"/>
                          </a:solidFill>
                          <a:effectLst/>
                          <a:latin typeface="Arial" charset="0"/>
                          <a:ea typeface="宋体" pitchFamily="2" charset="-122"/>
                        </a:rPr>
                        <a:t>效用</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Price</a:t>
                      </a:r>
                      <a:r>
                        <a:rPr kumimoji="0" lang="zh-CN" altLang="en-US" sz="2200" b="0" i="0" u="none" strike="noStrike" cap="none" normalizeH="0" baseline="0" dirty="0" smtClean="0">
                          <a:ln>
                            <a:noFill/>
                          </a:ln>
                          <a:solidFill>
                            <a:schemeClr val="tx1"/>
                          </a:solidFill>
                          <a:effectLst/>
                          <a:latin typeface="Arial" charset="0"/>
                          <a:ea typeface="宋体" pitchFamily="2" charset="-122"/>
                        </a:rPr>
                        <a:t>价格</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Welfare (consumer surplus)</a:t>
                      </a:r>
                      <a:r>
                        <a:rPr kumimoji="0" lang="zh-CN" altLang="en-US" sz="2200" b="0" i="0" u="none" strike="noStrike" cap="none" normalizeH="0" baseline="0" smtClean="0">
                          <a:ln>
                            <a:noFill/>
                          </a:ln>
                          <a:solidFill>
                            <a:schemeClr val="tx1"/>
                          </a:solidFill>
                          <a:effectLst/>
                          <a:latin typeface="Arial" charset="0"/>
                          <a:ea typeface="宋体" pitchFamily="2" charset="-122"/>
                        </a:rPr>
                        <a:t>福利、消费者剩余</a:t>
                      </a:r>
                    </a:p>
                  </a:txBody>
                  <a:tcPr marL="91456" marR="91456"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4775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Firms</a:t>
                      </a:r>
                      <a:r>
                        <a:rPr kumimoji="0" lang="zh-CN" altLang="en-US" sz="2200" b="0" i="0" u="none" strike="noStrike" cap="none" normalizeH="0" baseline="0" smtClean="0">
                          <a:ln>
                            <a:noFill/>
                          </a:ln>
                          <a:solidFill>
                            <a:schemeClr val="tx1"/>
                          </a:solidFill>
                          <a:effectLst/>
                          <a:latin typeface="Arial" charset="0"/>
                          <a:ea typeface="宋体" pitchFamily="2" charset="-122"/>
                        </a:rPr>
                        <a:t>企业、厂商</a:t>
                      </a:r>
                    </a:p>
                  </a:txBody>
                  <a:tcPr marL="91456" marR="91456"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Revenue</a:t>
                      </a:r>
                      <a:r>
                        <a:rPr kumimoji="0" lang="zh-CN" altLang="en-US" sz="2200" b="0" i="0" u="none" strike="noStrike" cap="none" normalizeH="0" baseline="0" smtClean="0">
                          <a:ln>
                            <a:noFill/>
                          </a:ln>
                          <a:solidFill>
                            <a:schemeClr val="tx1"/>
                          </a:solidFill>
                          <a:effectLst/>
                          <a:latin typeface="Arial" charset="0"/>
                          <a:ea typeface="宋体" pitchFamily="2" charset="-122"/>
                        </a:rPr>
                        <a:t>收益</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Expenditure for production factor</a:t>
                      </a:r>
                      <a:r>
                        <a:rPr kumimoji="0" lang="zh-CN" altLang="en-US" sz="2200" b="0" i="0" u="none" strike="noStrike" cap="none" normalizeH="0" baseline="0" dirty="0" smtClean="0">
                          <a:ln>
                            <a:noFill/>
                          </a:ln>
                          <a:solidFill>
                            <a:schemeClr val="tx1"/>
                          </a:solidFill>
                          <a:effectLst/>
                          <a:latin typeface="Arial" charset="0"/>
                          <a:ea typeface="宋体" pitchFamily="2" charset="-122"/>
                        </a:rPr>
                        <a:t>生产支出</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Profit (producer surplus)</a:t>
                      </a:r>
                      <a:r>
                        <a:rPr kumimoji="0" lang="zh-CN" altLang="en-US" sz="2200" b="0" i="0" u="none" strike="noStrike" cap="none" normalizeH="0" baseline="0" dirty="0" smtClean="0">
                          <a:ln>
                            <a:noFill/>
                          </a:ln>
                          <a:solidFill>
                            <a:schemeClr val="tx1"/>
                          </a:solidFill>
                          <a:effectLst/>
                          <a:latin typeface="Arial" charset="0"/>
                          <a:ea typeface="宋体" pitchFamily="2" charset="-122"/>
                        </a:rPr>
                        <a:t>利润、生产者剩余</a:t>
                      </a:r>
                    </a:p>
                  </a:txBody>
                  <a:tcPr marL="91456" marR="91456"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9726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Arial" charset="0"/>
                          <a:ea typeface="宋体" pitchFamily="2" charset="-122"/>
                        </a:rPr>
                        <a:t>Labor</a:t>
                      </a:r>
                      <a:r>
                        <a:rPr kumimoji="0" lang="zh-CN" altLang="en-US" sz="2200" b="0" i="0" u="none" strike="noStrike" cap="none" normalizeH="0" baseline="0" smtClean="0">
                          <a:ln>
                            <a:noFill/>
                          </a:ln>
                          <a:solidFill>
                            <a:schemeClr val="tx1"/>
                          </a:solidFill>
                          <a:effectLst/>
                          <a:latin typeface="Arial" charset="0"/>
                          <a:ea typeface="宋体" pitchFamily="2" charset="-122"/>
                        </a:rPr>
                        <a:t>劳动者</a:t>
                      </a:r>
                    </a:p>
                  </a:txBody>
                  <a:tcPr marL="91456" marR="91456" marT="45713" marB="4571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Income (salary)</a:t>
                      </a:r>
                      <a:r>
                        <a:rPr kumimoji="0" lang="zh-CN" altLang="en-US" sz="2200" b="0" i="0" u="none" strike="noStrike" cap="none" normalizeH="0" baseline="0" dirty="0" smtClean="0">
                          <a:ln>
                            <a:noFill/>
                          </a:ln>
                          <a:solidFill>
                            <a:schemeClr val="tx1"/>
                          </a:solidFill>
                          <a:effectLst/>
                          <a:latin typeface="Arial" charset="0"/>
                          <a:ea typeface="宋体" pitchFamily="2" charset="-122"/>
                        </a:rPr>
                        <a:t>工资、薪水</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chemeClr val="tx1"/>
                          </a:solidFill>
                          <a:effectLst/>
                          <a:latin typeface="Arial" charset="0"/>
                          <a:ea typeface="宋体" pitchFamily="2" charset="-122"/>
                        </a:rPr>
                        <a:t>闲暇的价值或者其他机会成本</a:t>
                      </a:r>
                    </a:p>
                  </a:txBody>
                  <a:tcPr marL="91456" marR="91456"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charset="0"/>
                          <a:ea typeface="宋体" pitchFamily="2" charset="-122"/>
                        </a:rPr>
                        <a:t>Net-income</a:t>
                      </a:r>
                      <a:r>
                        <a:rPr kumimoji="0" lang="zh-CN" altLang="en-US" sz="2200" b="0" i="0" u="none" strike="noStrike" cap="none" normalizeH="0" baseline="0" dirty="0" smtClean="0">
                          <a:ln>
                            <a:noFill/>
                          </a:ln>
                          <a:solidFill>
                            <a:schemeClr val="tx1"/>
                          </a:solidFill>
                          <a:effectLst/>
                          <a:latin typeface="Arial" charset="0"/>
                          <a:ea typeface="宋体" pitchFamily="2" charset="-122"/>
                        </a:rPr>
                        <a:t>净收入</a:t>
                      </a:r>
                    </a:p>
                  </a:txBody>
                  <a:tcPr marL="91456" marR="91456"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 name="Text Box 36"/>
          <p:cNvSpPr txBox="1">
            <a:spLocks noChangeArrowheads="1"/>
          </p:cNvSpPr>
          <p:nvPr/>
        </p:nvSpPr>
        <p:spPr bwMode="auto">
          <a:xfrm>
            <a:off x="2339975" y="1121493"/>
            <a:ext cx="4340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不同项目下的成本和收益</a:t>
            </a:r>
          </a:p>
        </p:txBody>
      </p:sp>
    </p:spTree>
    <p:extLst>
      <p:ext uri="{BB962C8B-B14F-4D97-AF65-F5344CB8AC3E}">
        <p14:creationId xmlns:p14="http://schemas.microsoft.com/office/powerpoint/2010/main" val="152973076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5062" y="1050208"/>
            <a:ext cx="3687228" cy="584775"/>
          </a:xfrm>
          <a:prstGeom prst="rect">
            <a:avLst/>
          </a:prstGeom>
        </p:spPr>
        <p:txBody>
          <a:bodyPr wrap="none">
            <a:spAutoFit/>
          </a:bodyPr>
          <a:lstStyle/>
          <a:p>
            <a:r>
              <a:rPr lang="en-US" altLang="zh-CN" sz="3200" b="1" dirty="0" smtClean="0"/>
              <a:t>3.4 </a:t>
            </a:r>
            <a:r>
              <a:rPr lang="zh-CN" altLang="en-US" sz="3200" b="1" dirty="0" smtClean="0"/>
              <a:t>价格变动与消费</a:t>
            </a:r>
            <a:endParaRPr lang="zh-CN" altLang="en-US" sz="3200" dirty="0"/>
          </a:p>
        </p:txBody>
      </p:sp>
      <p:sp>
        <p:nvSpPr>
          <p:cNvPr id="13" name="矩形 12"/>
          <p:cNvSpPr/>
          <p:nvPr/>
        </p:nvSpPr>
        <p:spPr>
          <a:xfrm>
            <a:off x="295062" y="1586198"/>
            <a:ext cx="6056466" cy="523220"/>
          </a:xfrm>
          <a:prstGeom prst="rect">
            <a:avLst/>
          </a:prstGeom>
        </p:spPr>
        <p:txBody>
          <a:bodyPr wrap="none">
            <a:spAutoFit/>
          </a:bodyPr>
          <a:lstStyle/>
          <a:p>
            <a:r>
              <a:rPr lang="en-US" altLang="zh-CN" sz="2800" b="1" dirty="0" smtClean="0"/>
              <a:t>3.4.1 </a:t>
            </a:r>
            <a:r>
              <a:rPr lang="zh-CN" altLang="en-US" sz="2800" b="1" dirty="0" smtClean="0"/>
              <a:t>价格变动的收入效应与替代效应</a:t>
            </a:r>
            <a:endParaRPr lang="zh-CN" altLang="en-US" sz="2800" dirty="0"/>
          </a:p>
        </p:txBody>
      </p:sp>
      <p:sp>
        <p:nvSpPr>
          <p:cNvPr id="2" name="矩形 1"/>
          <p:cNvSpPr/>
          <p:nvPr/>
        </p:nvSpPr>
        <p:spPr>
          <a:xfrm>
            <a:off x="322230" y="2168622"/>
            <a:ext cx="8282217" cy="2308324"/>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cs typeface="Arial" panose="020B0604020202020204" pitchFamily="34" charset="0"/>
              </a:rPr>
              <a:t>收入</a:t>
            </a:r>
            <a:r>
              <a:rPr lang="zh-CN" altLang="en-US" sz="2400" b="1" dirty="0">
                <a:cs typeface="Arial" panose="020B0604020202020204" pitchFamily="34" charset="0"/>
              </a:rPr>
              <a:t>效应</a:t>
            </a:r>
            <a:r>
              <a:rPr lang="zh-CN" altLang="en-US" sz="2400" dirty="0">
                <a:cs typeface="Arial" panose="020B0604020202020204" pitchFamily="34" charset="0"/>
              </a:rPr>
              <a:t>（</a:t>
            </a:r>
            <a:r>
              <a:rPr lang="en-US" altLang="zh-CN" sz="2400" dirty="0">
                <a:cs typeface="Arial" panose="020B0604020202020204" pitchFamily="34" charset="0"/>
              </a:rPr>
              <a:t>IE</a:t>
            </a:r>
            <a:r>
              <a:rPr lang="zh-CN" altLang="en-US" sz="2400" dirty="0">
                <a:cs typeface="Arial" panose="020B0604020202020204" pitchFamily="34" charset="0"/>
              </a:rPr>
              <a:t>）：指价格变化导致货币收入</a:t>
            </a:r>
            <a:r>
              <a:rPr lang="zh-CN" altLang="en-US" sz="2400" dirty="0" smtClean="0">
                <a:cs typeface="Arial" panose="020B0604020202020204" pitchFamily="34" charset="0"/>
              </a:rPr>
              <a:t>购买力（相对收入）变化</a:t>
            </a:r>
            <a:r>
              <a:rPr lang="zh-CN" altLang="en-US" sz="2400" dirty="0">
                <a:cs typeface="Arial" panose="020B0604020202020204" pitchFamily="34" charset="0"/>
              </a:rPr>
              <a:t>，从而导致最优消费选择的变化。比如，价格下降导致一定收入的购买力提高</a:t>
            </a:r>
            <a:r>
              <a:rPr lang="zh-CN" altLang="en-US" sz="2400" dirty="0" smtClean="0">
                <a:cs typeface="Arial" panose="020B0604020202020204" pitchFamily="34" charset="0"/>
              </a:rPr>
              <a:t>，改变了消费</a:t>
            </a:r>
            <a:r>
              <a:rPr lang="zh-CN" altLang="en-US" sz="2400" dirty="0">
                <a:cs typeface="Arial" panose="020B0604020202020204" pitchFamily="34" charset="0"/>
              </a:rPr>
              <a:t>选择的预算约束</a:t>
            </a:r>
            <a:r>
              <a:rPr lang="zh-CN" altLang="en-US" sz="2400" dirty="0" smtClean="0">
                <a:cs typeface="Arial" panose="020B0604020202020204" pitchFamily="34" charset="0"/>
              </a:rPr>
              <a:t>，消费选择（</a:t>
            </a:r>
            <a:r>
              <a:rPr lang="zh-CN" altLang="en-US" sz="2400" dirty="0">
                <a:cs typeface="Arial" panose="020B0604020202020204" pitchFamily="34" charset="0"/>
              </a:rPr>
              <a:t>即需求量）发生变化</a:t>
            </a:r>
            <a:r>
              <a:rPr lang="zh-CN" altLang="en-US" sz="2400" dirty="0" smtClean="0">
                <a:cs typeface="Arial" panose="020B0604020202020204" pitchFamily="34" charset="0"/>
              </a:rPr>
              <a:t>。如果一种商品价格下降，货币购买力提高，正常商品收入效应为正，低档商品的收入效应为负。</a:t>
            </a:r>
            <a:endParaRPr lang="zh-CN" altLang="en-US" sz="2400" dirty="0"/>
          </a:p>
        </p:txBody>
      </p:sp>
      <p:sp>
        <p:nvSpPr>
          <p:cNvPr id="3" name="矩形 2"/>
          <p:cNvSpPr/>
          <p:nvPr/>
        </p:nvSpPr>
        <p:spPr>
          <a:xfrm>
            <a:off x="322229" y="4442336"/>
            <a:ext cx="8282217"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cs typeface="Arial" panose="020B0604020202020204" pitchFamily="34" charset="0"/>
              </a:rPr>
              <a:t>替代</a:t>
            </a:r>
            <a:r>
              <a:rPr lang="zh-CN" altLang="en-US" sz="2400" b="1" dirty="0">
                <a:cs typeface="Arial" panose="020B0604020202020204" pitchFamily="34" charset="0"/>
              </a:rPr>
              <a:t>效应</a:t>
            </a:r>
            <a:r>
              <a:rPr lang="zh-CN" altLang="en-US" sz="2400" dirty="0">
                <a:cs typeface="Arial" panose="020B0604020202020204" pitchFamily="34" charset="0"/>
              </a:rPr>
              <a:t>（</a:t>
            </a:r>
            <a:r>
              <a:rPr lang="en-US" altLang="zh-CN" sz="2400" dirty="0">
                <a:cs typeface="Arial" panose="020B0604020202020204" pitchFamily="34" charset="0"/>
              </a:rPr>
              <a:t>SE</a:t>
            </a:r>
            <a:r>
              <a:rPr lang="zh-CN" altLang="en-US" sz="2400" dirty="0">
                <a:cs typeface="Arial" panose="020B0604020202020204" pitchFamily="34" charset="0"/>
              </a:rPr>
              <a:t>）：指价格变化导致商品之间替代关系发生变化，从而导致最优消费选择的变化。比如</a:t>
            </a:r>
            <a:r>
              <a:rPr lang="zh-CN" altLang="en-US" sz="2400" dirty="0" smtClean="0">
                <a:cs typeface="Arial" panose="020B0604020202020204" pitchFamily="34" charset="0"/>
              </a:rPr>
              <a:t>，一种商品价格</a:t>
            </a:r>
            <a:r>
              <a:rPr lang="zh-CN" altLang="en-US" sz="2400" dirty="0">
                <a:cs typeface="Arial" panose="020B0604020202020204" pitchFamily="34" charset="0"/>
              </a:rPr>
              <a:t>下降</a:t>
            </a:r>
            <a:r>
              <a:rPr lang="zh-CN" altLang="en-US" sz="2400" dirty="0" smtClean="0">
                <a:cs typeface="Arial" panose="020B0604020202020204" pitchFamily="34" charset="0"/>
              </a:rPr>
              <a:t>，则将增加该商品的消费而减少其他</a:t>
            </a:r>
            <a:r>
              <a:rPr lang="zh-CN" altLang="en-US" sz="2400" dirty="0">
                <a:cs typeface="Arial" panose="020B0604020202020204" pitchFamily="34" charset="0"/>
              </a:rPr>
              <a:t>商品</a:t>
            </a:r>
            <a:r>
              <a:rPr lang="zh-CN" altLang="en-US" sz="2400" dirty="0" smtClean="0">
                <a:cs typeface="Arial" panose="020B0604020202020204" pitchFamily="34" charset="0"/>
              </a:rPr>
              <a:t>的消费，即用价格下降商品替代价格</a:t>
            </a:r>
            <a:r>
              <a:rPr lang="zh-CN" altLang="en-US" sz="2400" dirty="0">
                <a:cs typeface="Arial" panose="020B0604020202020204" pitchFamily="34" charset="0"/>
              </a:rPr>
              <a:t>相对</a:t>
            </a:r>
            <a:r>
              <a:rPr lang="zh-CN" altLang="en-US" sz="2400" dirty="0" smtClean="0">
                <a:cs typeface="Arial" panose="020B0604020202020204" pitchFamily="34" charset="0"/>
              </a:rPr>
              <a:t>上升商品。</a:t>
            </a:r>
            <a:r>
              <a:rPr lang="zh-CN" altLang="en-US" sz="2400" dirty="0">
                <a:cs typeface="Arial" panose="020B0604020202020204" pitchFamily="34" charset="0"/>
              </a:rPr>
              <a:t>一种商品价格下降，替代效应一定为正。</a:t>
            </a:r>
          </a:p>
        </p:txBody>
      </p:sp>
    </p:spTree>
    <p:extLst>
      <p:ext uri="{BB962C8B-B14F-4D97-AF65-F5344CB8AC3E}">
        <p14:creationId xmlns:p14="http://schemas.microsoft.com/office/powerpoint/2010/main" val="19483434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45839" y="1140741"/>
            <a:ext cx="4974439" cy="523220"/>
          </a:xfrm>
          <a:prstGeom prst="rect">
            <a:avLst/>
          </a:prstGeom>
        </p:spPr>
        <p:txBody>
          <a:bodyPr wrap="none">
            <a:spAutoFit/>
          </a:bodyPr>
          <a:lstStyle/>
          <a:p>
            <a:r>
              <a:rPr lang="en-US" altLang="zh-CN" sz="2800" b="1" dirty="0" smtClean="0"/>
              <a:t>3.4.2 </a:t>
            </a:r>
            <a:r>
              <a:rPr lang="zh-CN" altLang="en-US" sz="2800" b="1" dirty="0" smtClean="0"/>
              <a:t>相对收入变化的衡量方法</a:t>
            </a:r>
            <a:endParaRPr lang="zh-CN" altLang="en-US" sz="2800" dirty="0"/>
          </a:p>
        </p:txBody>
      </p:sp>
      <p:sp>
        <p:nvSpPr>
          <p:cNvPr id="2" name="矩形 1"/>
          <p:cNvSpPr/>
          <p:nvPr/>
        </p:nvSpPr>
        <p:spPr>
          <a:xfrm>
            <a:off x="217509" y="1671956"/>
            <a:ext cx="8541232" cy="1938992"/>
          </a:xfrm>
          <a:prstGeom prst="rect">
            <a:avLst/>
          </a:prstGeom>
        </p:spPr>
        <p:txBody>
          <a:bodyPr wrap="square">
            <a:spAutoFit/>
          </a:bodyPr>
          <a:lstStyle/>
          <a:p>
            <a:pPr eaLnBrk="1" hangingPunct="1"/>
            <a:r>
              <a:rPr kumimoji="1" lang="zh-CN" altLang="en-US" sz="2400" dirty="0" smtClean="0">
                <a:solidFill>
                  <a:srgbClr val="000000"/>
                </a:solidFill>
                <a:latin typeface="Arial" panose="020B0604020202020204" pitchFamily="34" charset="0"/>
                <a:cs typeface="Arial" panose="020B0604020202020204" pitchFamily="34" charset="0"/>
              </a:rPr>
              <a:t>♦</a:t>
            </a:r>
            <a:r>
              <a:rPr kumimoji="1" lang="zh-CN" altLang="en-US" sz="2400" b="1" dirty="0" smtClean="0">
                <a:solidFill>
                  <a:srgbClr val="000000"/>
                </a:solidFill>
                <a:latin typeface="Tahoma" panose="020B0604030504040204" pitchFamily="34" charset="0"/>
              </a:rPr>
              <a:t>斯勒茨基</a:t>
            </a:r>
            <a:r>
              <a:rPr kumimoji="1" lang="zh-CN" altLang="en-US" sz="2400" b="1" dirty="0">
                <a:solidFill>
                  <a:srgbClr val="000000"/>
                </a:solidFill>
                <a:latin typeface="Tahoma" panose="020B0604030504040204" pitchFamily="34" charset="0"/>
              </a:rPr>
              <a:t>（</a:t>
            </a:r>
            <a:r>
              <a:rPr kumimoji="1" lang="en-US" altLang="zh-CN" sz="2400" dirty="0" err="1">
                <a:solidFill>
                  <a:srgbClr val="000000"/>
                </a:solidFill>
                <a:latin typeface="Tahoma" panose="020B0604030504040204" pitchFamily="34" charset="0"/>
              </a:rPr>
              <a:t>Slutsky</a:t>
            </a:r>
            <a:r>
              <a:rPr kumimoji="1" lang="zh-CN" altLang="en-US" sz="2400" b="1" dirty="0" smtClean="0">
                <a:solidFill>
                  <a:srgbClr val="000000"/>
                </a:solidFill>
                <a:latin typeface="Tahoma" panose="020B0604030504040204" pitchFamily="34" charset="0"/>
              </a:rPr>
              <a:t>）方法</a:t>
            </a:r>
            <a:r>
              <a:rPr kumimoji="1" lang="zh-CN" altLang="en-US" sz="2400" dirty="0" smtClean="0">
                <a:solidFill>
                  <a:srgbClr val="000000"/>
                </a:solidFill>
                <a:latin typeface="Tahoma" panose="020B0604030504040204" pitchFamily="34" charset="0"/>
              </a:rPr>
              <a:t>：以购买</a:t>
            </a:r>
            <a:r>
              <a:rPr kumimoji="1" lang="zh-CN" altLang="en-US" sz="2400" dirty="0">
                <a:solidFill>
                  <a:srgbClr val="000000"/>
                </a:solidFill>
                <a:latin typeface="Tahoma" panose="020B0604030504040204" pitchFamily="34" charset="0"/>
              </a:rPr>
              <a:t>原商品组合的收入为购买力不变</a:t>
            </a:r>
            <a:r>
              <a:rPr kumimoji="1" lang="zh-CN" altLang="en-US" sz="2400" dirty="0" smtClean="0">
                <a:solidFill>
                  <a:srgbClr val="000000"/>
                </a:solidFill>
                <a:latin typeface="Tahoma" panose="020B0604030504040204" pitchFamily="34" charset="0"/>
              </a:rPr>
              <a:t>。例如，在（</a:t>
            </a:r>
            <a:r>
              <a:rPr kumimoji="1" lang="en-US" altLang="zh-CN" sz="2400" dirty="0" smtClean="0">
                <a:solidFill>
                  <a:srgbClr val="000000"/>
                </a:solidFill>
                <a:latin typeface="Tahoma" panose="020B0604030504040204" pitchFamily="34" charset="0"/>
              </a:rPr>
              <a:t>P</a:t>
            </a:r>
            <a:r>
              <a:rPr kumimoji="1" lang="en-US" altLang="zh-CN" sz="2400" baseline="-25000" dirty="0" smtClean="0">
                <a:solidFill>
                  <a:srgbClr val="000000"/>
                </a:solidFill>
                <a:latin typeface="Tahoma" panose="020B0604030504040204" pitchFamily="34" charset="0"/>
              </a:rPr>
              <a:t>X</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P</a:t>
            </a:r>
            <a:r>
              <a:rPr kumimoji="1" lang="en-US" altLang="zh-CN" sz="2400" baseline="-25000" dirty="0">
                <a:solidFill>
                  <a:srgbClr val="000000"/>
                </a:solidFill>
                <a:latin typeface="Tahoma" panose="020B0604030504040204" pitchFamily="34" charset="0"/>
              </a:rPr>
              <a:t>Y</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M</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a:t>
            </a:r>
            <a:r>
              <a:rPr kumimoji="1" lang="zh-CN" altLang="en-US" sz="2400" dirty="0" smtClean="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5</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2</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40</a:t>
            </a:r>
            <a:r>
              <a:rPr kumimoji="1" lang="zh-CN" altLang="en-US" sz="2400" dirty="0" smtClean="0">
                <a:solidFill>
                  <a:srgbClr val="000000"/>
                </a:solidFill>
                <a:latin typeface="Tahoma" panose="020B0604030504040204" pitchFamily="34" charset="0"/>
              </a:rPr>
              <a:t>），最优选择为（</a:t>
            </a:r>
            <a:r>
              <a:rPr kumimoji="1" lang="en-US" altLang="zh-CN" sz="2400" dirty="0" smtClean="0">
                <a:solidFill>
                  <a:srgbClr val="000000"/>
                </a:solidFill>
                <a:latin typeface="Tahoma" panose="020B0604030504040204" pitchFamily="34" charset="0"/>
              </a:rPr>
              <a:t>4</a:t>
            </a:r>
            <a:r>
              <a:rPr kumimoji="1" lang="zh-CN" altLang="en-US" sz="2400" dirty="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10</a:t>
            </a:r>
            <a:r>
              <a:rPr kumimoji="1" lang="zh-CN" altLang="en-US" sz="2400" dirty="0" smtClean="0">
                <a:solidFill>
                  <a:srgbClr val="000000"/>
                </a:solidFill>
                <a:latin typeface="Tahoma" panose="020B0604030504040204" pitchFamily="34" charset="0"/>
              </a:rPr>
              <a:t>）；假定</a:t>
            </a:r>
            <a:r>
              <a:rPr kumimoji="1" lang="en-US" altLang="zh-CN" sz="2400" dirty="0" smtClean="0">
                <a:solidFill>
                  <a:srgbClr val="000000"/>
                </a:solidFill>
                <a:latin typeface="Tahoma" panose="020B0604030504040204" pitchFamily="34" charset="0"/>
              </a:rPr>
              <a:t>X</a:t>
            </a:r>
            <a:r>
              <a:rPr kumimoji="1" lang="zh-CN" altLang="en-US" sz="2400" dirty="0" smtClean="0">
                <a:solidFill>
                  <a:srgbClr val="000000"/>
                </a:solidFill>
                <a:latin typeface="Tahoma" panose="020B0604030504040204" pitchFamily="34" charset="0"/>
              </a:rPr>
              <a:t>价格下降到</a:t>
            </a:r>
            <a:r>
              <a:rPr kumimoji="1" lang="en-US" altLang="zh-CN" sz="2400" dirty="0" smtClean="0">
                <a:solidFill>
                  <a:srgbClr val="000000"/>
                </a:solidFill>
                <a:latin typeface="Tahoma" panose="020B0604030504040204" pitchFamily="34" charset="0"/>
              </a:rPr>
              <a:t>4</a:t>
            </a:r>
            <a:r>
              <a:rPr kumimoji="1" lang="zh-CN" altLang="en-US" sz="2400" dirty="0" smtClean="0">
                <a:solidFill>
                  <a:srgbClr val="000000"/>
                </a:solidFill>
                <a:latin typeface="Tahoma" panose="020B0604030504040204" pitchFamily="34" charset="0"/>
              </a:rPr>
              <a:t>，购买原最优选择的收入为</a:t>
            </a:r>
            <a:r>
              <a:rPr kumimoji="1" lang="en-US" altLang="zh-CN" sz="2400" dirty="0" smtClean="0">
                <a:solidFill>
                  <a:srgbClr val="000000"/>
                </a:solidFill>
                <a:latin typeface="Tahoma" panose="020B0604030504040204" pitchFamily="34" charset="0"/>
              </a:rPr>
              <a:t>36</a:t>
            </a:r>
            <a:r>
              <a:rPr kumimoji="1" lang="zh-CN" altLang="en-US" sz="2400" dirty="0" smtClean="0">
                <a:solidFill>
                  <a:srgbClr val="000000"/>
                </a:solidFill>
                <a:latin typeface="Tahoma" panose="020B0604030504040204" pitchFamily="34" charset="0"/>
              </a:rPr>
              <a:t>，为新的价格（</a:t>
            </a:r>
            <a:r>
              <a:rPr kumimoji="1" lang="en-US" altLang="zh-CN" sz="2400" dirty="0" smtClean="0">
                <a:solidFill>
                  <a:srgbClr val="000000"/>
                </a:solidFill>
                <a:latin typeface="Tahoma" panose="020B0604030504040204" pitchFamily="34" charset="0"/>
              </a:rPr>
              <a:t>4</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2</a:t>
            </a:r>
            <a:r>
              <a:rPr kumimoji="1" lang="zh-CN" altLang="en-US" sz="2400" dirty="0" smtClean="0">
                <a:solidFill>
                  <a:srgbClr val="000000"/>
                </a:solidFill>
                <a:latin typeface="Tahoma" panose="020B0604030504040204" pitchFamily="34" charset="0"/>
              </a:rPr>
              <a:t>）下的购买力不变的收入。但实际收入仍然是</a:t>
            </a:r>
            <a:r>
              <a:rPr kumimoji="1" lang="en-US" altLang="zh-CN" sz="2400" dirty="0" smtClean="0">
                <a:solidFill>
                  <a:srgbClr val="000000"/>
                </a:solidFill>
                <a:latin typeface="Tahoma" panose="020B0604030504040204" pitchFamily="34" charset="0"/>
              </a:rPr>
              <a:t>40</a:t>
            </a:r>
            <a:r>
              <a:rPr kumimoji="1" lang="zh-CN" altLang="en-US" sz="2400" dirty="0" smtClean="0">
                <a:solidFill>
                  <a:srgbClr val="000000"/>
                </a:solidFill>
                <a:latin typeface="Tahoma" panose="020B0604030504040204" pitchFamily="34" charset="0"/>
              </a:rPr>
              <a:t>，则相对收入提高了</a:t>
            </a:r>
            <a:r>
              <a:rPr kumimoji="1" lang="en-US" altLang="zh-CN" sz="2400" dirty="0" smtClean="0">
                <a:solidFill>
                  <a:srgbClr val="000000"/>
                </a:solidFill>
                <a:latin typeface="Tahoma" panose="020B0604030504040204" pitchFamily="34" charset="0"/>
              </a:rPr>
              <a:t>4</a:t>
            </a:r>
            <a:r>
              <a:rPr kumimoji="1" lang="zh-CN" altLang="en-US" sz="2400" dirty="0" smtClean="0">
                <a:solidFill>
                  <a:srgbClr val="000000"/>
                </a:solidFill>
                <a:latin typeface="Tahoma" panose="020B0604030504040204" pitchFamily="34" charset="0"/>
              </a:rPr>
              <a:t>。</a:t>
            </a:r>
            <a:endParaRPr kumimoji="1" lang="zh-CN" altLang="en-US" sz="2400" dirty="0">
              <a:solidFill>
                <a:srgbClr val="000000"/>
              </a:solidFill>
              <a:latin typeface="Tahoma" panose="020B0604030504040204" pitchFamily="34" charset="0"/>
            </a:endParaRPr>
          </a:p>
        </p:txBody>
      </p:sp>
      <p:sp>
        <p:nvSpPr>
          <p:cNvPr id="3" name="矩形 2"/>
          <p:cNvSpPr/>
          <p:nvPr/>
        </p:nvSpPr>
        <p:spPr>
          <a:xfrm>
            <a:off x="288032" y="3594180"/>
            <a:ext cx="8316416" cy="2308324"/>
          </a:xfrm>
          <a:prstGeom prst="rect">
            <a:avLst/>
          </a:prstGeom>
        </p:spPr>
        <p:txBody>
          <a:bodyPr wrap="square">
            <a:spAutoFit/>
          </a:bodyPr>
          <a:lstStyle/>
          <a:p>
            <a:pPr eaLnBrk="1" hangingPunct="1"/>
            <a:r>
              <a:rPr kumimoji="1" lang="zh-CN" altLang="en-US" sz="2400" dirty="0" smtClean="0">
                <a:solidFill>
                  <a:srgbClr val="000000"/>
                </a:solidFill>
                <a:latin typeface="Arial" panose="020B0604020202020204" pitchFamily="34" charset="0"/>
                <a:cs typeface="Arial" panose="020B0604020202020204" pitchFamily="34" charset="0"/>
              </a:rPr>
              <a:t>♦</a:t>
            </a:r>
            <a:r>
              <a:rPr kumimoji="1" lang="zh-CN" altLang="en-US" sz="2400" b="1" dirty="0" smtClean="0">
                <a:solidFill>
                  <a:srgbClr val="000000"/>
                </a:solidFill>
                <a:latin typeface="Tahoma" panose="020B0604030504040204" pitchFamily="34" charset="0"/>
              </a:rPr>
              <a:t>希克斯</a:t>
            </a:r>
            <a:r>
              <a:rPr kumimoji="1" lang="zh-CN" altLang="en-US" sz="2400" b="1"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Hicks</a:t>
            </a:r>
            <a:r>
              <a:rPr kumimoji="1" lang="zh-CN" altLang="en-US" sz="2400" b="1" dirty="0" smtClean="0">
                <a:solidFill>
                  <a:srgbClr val="000000"/>
                </a:solidFill>
                <a:latin typeface="Tahoma" panose="020B0604030504040204" pitchFamily="34" charset="0"/>
              </a:rPr>
              <a:t>）方法</a:t>
            </a:r>
            <a:r>
              <a:rPr kumimoji="1" lang="zh-CN" altLang="en-US" sz="2400" dirty="0" smtClean="0">
                <a:solidFill>
                  <a:srgbClr val="000000"/>
                </a:solidFill>
                <a:latin typeface="Tahoma" panose="020B0604030504040204" pitchFamily="34" charset="0"/>
              </a:rPr>
              <a:t>：以指</a:t>
            </a:r>
            <a:r>
              <a:rPr kumimoji="1" lang="zh-CN" altLang="en-US" sz="2400" dirty="0">
                <a:solidFill>
                  <a:srgbClr val="000000"/>
                </a:solidFill>
                <a:latin typeface="Tahoma" panose="020B0604030504040204" pitchFamily="34" charset="0"/>
              </a:rPr>
              <a:t>维持原来商品组合的效用水平的收入为购买力不变</a:t>
            </a:r>
            <a:r>
              <a:rPr kumimoji="1" lang="zh-CN" altLang="en-US" sz="2400" dirty="0" smtClean="0">
                <a:solidFill>
                  <a:srgbClr val="000000"/>
                </a:solidFill>
                <a:latin typeface="Tahoma" panose="020B0604030504040204" pitchFamily="34" charset="0"/>
              </a:rPr>
              <a:t>。例如</a:t>
            </a:r>
            <a:r>
              <a:rPr kumimoji="1" lang="zh-CN" altLang="en-US" sz="2400" dirty="0">
                <a:solidFill>
                  <a:srgbClr val="000000"/>
                </a:solidFill>
                <a:latin typeface="Tahoma" panose="020B0604030504040204" pitchFamily="34" charset="0"/>
              </a:rPr>
              <a:t>，在（</a:t>
            </a:r>
            <a:r>
              <a:rPr kumimoji="1" lang="en-US" altLang="zh-CN" sz="2400" dirty="0">
                <a:solidFill>
                  <a:srgbClr val="000000"/>
                </a:solidFill>
                <a:latin typeface="Tahoma" panose="020B0604030504040204" pitchFamily="34" charset="0"/>
              </a:rPr>
              <a:t>P</a:t>
            </a:r>
            <a:r>
              <a:rPr kumimoji="1" lang="en-US" altLang="zh-CN" sz="2400" baseline="-25000" dirty="0">
                <a:solidFill>
                  <a:srgbClr val="000000"/>
                </a:solidFill>
                <a:latin typeface="Tahoma" panose="020B0604030504040204" pitchFamily="34" charset="0"/>
              </a:rPr>
              <a:t>X</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P</a:t>
            </a:r>
            <a:r>
              <a:rPr kumimoji="1" lang="en-US" altLang="zh-CN" sz="2400" baseline="-25000" dirty="0">
                <a:solidFill>
                  <a:srgbClr val="000000"/>
                </a:solidFill>
                <a:latin typeface="Tahoma" panose="020B0604030504040204" pitchFamily="34" charset="0"/>
              </a:rPr>
              <a:t>Y</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M</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5</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2</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40</a:t>
            </a:r>
            <a:r>
              <a:rPr kumimoji="1" lang="zh-CN" altLang="en-US" sz="2400" dirty="0">
                <a:solidFill>
                  <a:srgbClr val="000000"/>
                </a:solidFill>
                <a:latin typeface="Tahoma" panose="020B0604030504040204" pitchFamily="34" charset="0"/>
              </a:rPr>
              <a:t>），最优选择为（</a:t>
            </a:r>
            <a:r>
              <a:rPr kumimoji="1" lang="en-US" altLang="zh-CN" sz="2400" dirty="0">
                <a:solidFill>
                  <a:srgbClr val="000000"/>
                </a:solidFill>
                <a:latin typeface="Tahoma" panose="020B0604030504040204" pitchFamily="34" charset="0"/>
              </a:rPr>
              <a:t>4</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10</a:t>
            </a:r>
            <a:r>
              <a:rPr kumimoji="1" lang="zh-CN" altLang="en-US" sz="2400" dirty="0" smtClean="0">
                <a:solidFill>
                  <a:srgbClr val="000000"/>
                </a:solidFill>
                <a:latin typeface="Tahoma" panose="020B0604030504040204" pitchFamily="34" charset="0"/>
              </a:rPr>
              <a:t>），效用水平为</a:t>
            </a:r>
            <a:r>
              <a:rPr kumimoji="1" lang="en-US" altLang="zh-CN" sz="2400" dirty="0" smtClean="0">
                <a:solidFill>
                  <a:srgbClr val="000000"/>
                </a:solidFill>
                <a:latin typeface="Tahoma" panose="020B0604030504040204" pitchFamily="34" charset="0"/>
              </a:rPr>
              <a:t>100</a:t>
            </a:r>
            <a:r>
              <a:rPr kumimoji="1" lang="zh-CN" altLang="en-US" sz="2400" dirty="0" smtClean="0">
                <a:solidFill>
                  <a:srgbClr val="000000"/>
                </a:solidFill>
                <a:latin typeface="Tahoma" panose="020B0604030504040204" pitchFamily="34" charset="0"/>
              </a:rPr>
              <a:t>；</a:t>
            </a:r>
            <a:r>
              <a:rPr kumimoji="1" lang="zh-CN" altLang="en-US" sz="2400" dirty="0">
                <a:solidFill>
                  <a:srgbClr val="000000"/>
                </a:solidFill>
                <a:latin typeface="Tahoma" panose="020B0604030504040204" pitchFamily="34" charset="0"/>
              </a:rPr>
              <a:t>假定</a:t>
            </a:r>
            <a:r>
              <a:rPr kumimoji="1" lang="en-US" altLang="zh-CN" sz="2400" dirty="0">
                <a:solidFill>
                  <a:srgbClr val="000000"/>
                </a:solidFill>
                <a:latin typeface="Tahoma" panose="020B0604030504040204" pitchFamily="34" charset="0"/>
              </a:rPr>
              <a:t>X</a:t>
            </a:r>
            <a:r>
              <a:rPr kumimoji="1" lang="zh-CN" altLang="en-US" sz="2400" dirty="0">
                <a:solidFill>
                  <a:srgbClr val="000000"/>
                </a:solidFill>
                <a:latin typeface="Tahoma" panose="020B0604030504040204" pitchFamily="34" charset="0"/>
              </a:rPr>
              <a:t>价格下降到</a:t>
            </a:r>
            <a:r>
              <a:rPr kumimoji="1" lang="en-US" altLang="zh-CN" sz="2400" dirty="0">
                <a:solidFill>
                  <a:srgbClr val="000000"/>
                </a:solidFill>
                <a:latin typeface="Tahoma" panose="020B0604030504040204" pitchFamily="34" charset="0"/>
              </a:rPr>
              <a:t>4</a:t>
            </a:r>
            <a:r>
              <a:rPr kumimoji="1" lang="zh-CN" altLang="en-US" sz="2400" dirty="0" smtClean="0">
                <a:solidFill>
                  <a:srgbClr val="000000"/>
                </a:solidFill>
                <a:latin typeface="Tahoma" panose="020B0604030504040204" pitchFamily="34" charset="0"/>
              </a:rPr>
              <a:t>，在新</a:t>
            </a:r>
            <a:r>
              <a:rPr kumimoji="1" lang="zh-CN" altLang="en-US" sz="2400" dirty="0">
                <a:solidFill>
                  <a:srgbClr val="000000"/>
                </a:solidFill>
                <a:latin typeface="Tahoma" panose="020B0604030504040204" pitchFamily="34" charset="0"/>
              </a:rPr>
              <a:t>的价格（</a:t>
            </a:r>
            <a:r>
              <a:rPr kumimoji="1" lang="en-US" altLang="zh-CN" sz="2400" dirty="0">
                <a:solidFill>
                  <a:srgbClr val="000000"/>
                </a:solidFill>
                <a:latin typeface="Tahoma" panose="020B0604030504040204" pitchFamily="34" charset="0"/>
              </a:rPr>
              <a:t>4</a:t>
            </a:r>
            <a:r>
              <a:rPr kumimoji="1" lang="zh-CN" altLang="en-US" sz="2400" dirty="0">
                <a:solidFill>
                  <a:srgbClr val="000000"/>
                </a:solidFill>
                <a:latin typeface="Tahoma" panose="020B0604030504040204" pitchFamily="34" charset="0"/>
              </a:rPr>
              <a:t>，</a:t>
            </a:r>
            <a:r>
              <a:rPr kumimoji="1" lang="en-US" altLang="zh-CN" sz="2400" dirty="0">
                <a:solidFill>
                  <a:srgbClr val="000000"/>
                </a:solidFill>
                <a:latin typeface="Tahoma" panose="020B0604030504040204" pitchFamily="34" charset="0"/>
              </a:rPr>
              <a:t>2</a:t>
            </a:r>
            <a:r>
              <a:rPr kumimoji="1" lang="zh-CN" altLang="en-US" sz="2400" dirty="0">
                <a:solidFill>
                  <a:srgbClr val="000000"/>
                </a:solidFill>
                <a:latin typeface="Tahoma" panose="020B0604030504040204" pitchFamily="34" charset="0"/>
              </a:rPr>
              <a:t>）</a:t>
            </a:r>
            <a:r>
              <a:rPr kumimoji="1" lang="zh-CN" altLang="en-US" sz="2400" dirty="0" smtClean="0">
                <a:solidFill>
                  <a:srgbClr val="000000"/>
                </a:solidFill>
                <a:latin typeface="Tahoma" panose="020B0604030504040204" pitchFamily="34" charset="0"/>
              </a:rPr>
              <a:t>下且达到</a:t>
            </a:r>
            <a:r>
              <a:rPr kumimoji="1" lang="en-US" altLang="zh-CN" sz="2400" dirty="0" smtClean="0">
                <a:solidFill>
                  <a:srgbClr val="000000"/>
                </a:solidFill>
                <a:latin typeface="Tahoma" panose="020B0604030504040204" pitchFamily="34" charset="0"/>
              </a:rPr>
              <a:t>100</a:t>
            </a:r>
            <a:r>
              <a:rPr kumimoji="1" lang="zh-CN" altLang="en-US" sz="2400" dirty="0" smtClean="0">
                <a:solidFill>
                  <a:srgbClr val="000000"/>
                </a:solidFill>
                <a:latin typeface="Tahoma" panose="020B0604030504040204" pitchFamily="34" charset="0"/>
              </a:rPr>
              <a:t>效用水平的最优选择为（</a:t>
            </a:r>
            <a:r>
              <a:rPr kumimoji="1" lang="en-US" altLang="zh-CN" sz="2400" dirty="0" smtClean="0">
                <a:solidFill>
                  <a:srgbClr val="000000"/>
                </a:solidFill>
                <a:latin typeface="Tahoma" panose="020B0604030504040204" pitchFamily="34" charset="0"/>
              </a:rPr>
              <a:t>4.4</a:t>
            </a:r>
            <a:r>
              <a:rPr kumimoji="1" lang="zh-CN" altLang="en-US" sz="2400" dirty="0" smtClean="0">
                <a:solidFill>
                  <a:srgbClr val="000000"/>
                </a:solidFill>
                <a:latin typeface="Tahoma" panose="020B0604030504040204" pitchFamily="34" charset="0"/>
              </a:rPr>
              <a:t>，</a:t>
            </a:r>
            <a:r>
              <a:rPr kumimoji="1" lang="en-US" altLang="zh-CN" sz="2400" dirty="0" smtClean="0">
                <a:solidFill>
                  <a:srgbClr val="000000"/>
                </a:solidFill>
                <a:latin typeface="Tahoma" panose="020B0604030504040204" pitchFamily="34" charset="0"/>
              </a:rPr>
              <a:t>9</a:t>
            </a:r>
            <a:r>
              <a:rPr kumimoji="1" lang="zh-CN" altLang="en-US" sz="2400" dirty="0" smtClean="0">
                <a:solidFill>
                  <a:srgbClr val="000000"/>
                </a:solidFill>
                <a:latin typeface="Tahoma" panose="020B0604030504040204" pitchFamily="34" charset="0"/>
              </a:rPr>
              <a:t>），则购买力</a:t>
            </a:r>
            <a:r>
              <a:rPr kumimoji="1" lang="zh-CN" altLang="en-US" sz="2400" dirty="0">
                <a:solidFill>
                  <a:srgbClr val="000000"/>
                </a:solidFill>
                <a:latin typeface="Tahoma" panose="020B0604030504040204" pitchFamily="34" charset="0"/>
              </a:rPr>
              <a:t>不变的</a:t>
            </a:r>
            <a:r>
              <a:rPr kumimoji="1" lang="zh-CN" altLang="en-US" sz="2400" dirty="0" smtClean="0">
                <a:solidFill>
                  <a:srgbClr val="000000"/>
                </a:solidFill>
                <a:latin typeface="Tahoma" panose="020B0604030504040204" pitchFamily="34" charset="0"/>
              </a:rPr>
              <a:t>收入为</a:t>
            </a:r>
            <a:r>
              <a:rPr kumimoji="1" lang="en-US" altLang="zh-CN" sz="2400" dirty="0" smtClean="0">
                <a:solidFill>
                  <a:srgbClr val="000000"/>
                </a:solidFill>
                <a:latin typeface="Tahoma" panose="020B0604030504040204" pitchFamily="34" charset="0"/>
              </a:rPr>
              <a:t>35.6</a:t>
            </a:r>
            <a:r>
              <a:rPr kumimoji="1" lang="zh-CN" altLang="en-US" sz="2400" dirty="0" smtClean="0">
                <a:solidFill>
                  <a:srgbClr val="000000"/>
                </a:solidFill>
                <a:latin typeface="Tahoma" panose="020B0604030504040204" pitchFamily="34" charset="0"/>
              </a:rPr>
              <a:t>。</a:t>
            </a:r>
            <a:r>
              <a:rPr kumimoji="1" lang="zh-CN" altLang="en-US" sz="2400" dirty="0">
                <a:solidFill>
                  <a:srgbClr val="000000"/>
                </a:solidFill>
                <a:latin typeface="Tahoma" panose="020B0604030504040204" pitchFamily="34" charset="0"/>
              </a:rPr>
              <a:t>但实际收入仍然是</a:t>
            </a:r>
            <a:r>
              <a:rPr kumimoji="1" lang="en-US" altLang="zh-CN" sz="2400" dirty="0">
                <a:solidFill>
                  <a:srgbClr val="000000"/>
                </a:solidFill>
                <a:latin typeface="Tahoma" panose="020B0604030504040204" pitchFamily="34" charset="0"/>
              </a:rPr>
              <a:t>40</a:t>
            </a:r>
            <a:r>
              <a:rPr kumimoji="1" lang="zh-CN" altLang="en-US" sz="2400" dirty="0">
                <a:solidFill>
                  <a:srgbClr val="000000"/>
                </a:solidFill>
                <a:latin typeface="Tahoma" panose="020B0604030504040204" pitchFamily="34" charset="0"/>
              </a:rPr>
              <a:t>，则相对收入提高了</a:t>
            </a:r>
            <a:r>
              <a:rPr kumimoji="1" lang="en-US" altLang="zh-CN" sz="2400" dirty="0" smtClean="0">
                <a:solidFill>
                  <a:srgbClr val="000000"/>
                </a:solidFill>
                <a:latin typeface="Tahoma" panose="020B0604030504040204" pitchFamily="34" charset="0"/>
              </a:rPr>
              <a:t>4.4</a:t>
            </a:r>
            <a:r>
              <a:rPr kumimoji="1" lang="zh-CN" altLang="en-US" sz="2400" dirty="0" smtClean="0">
                <a:solidFill>
                  <a:srgbClr val="000000"/>
                </a:solidFill>
                <a:latin typeface="Tahoma" panose="020B0604030504040204" pitchFamily="34" charset="0"/>
              </a:rPr>
              <a:t>。</a:t>
            </a:r>
            <a:endParaRPr kumimoji="1" lang="zh-CN" altLang="en-US" sz="2400" dirty="0">
              <a:solidFill>
                <a:srgbClr val="000000"/>
              </a:solidFill>
              <a:latin typeface="Tahoma" panose="020B0604030504040204" pitchFamily="34" charset="0"/>
            </a:endParaRPr>
          </a:p>
        </p:txBody>
      </p:sp>
    </p:spTree>
    <p:extLst>
      <p:ext uri="{BB962C8B-B14F-4D97-AF65-F5344CB8AC3E}">
        <p14:creationId xmlns:p14="http://schemas.microsoft.com/office/powerpoint/2010/main" val="387720218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039081"/>
            <a:ext cx="3252814" cy="523220"/>
          </a:xfrm>
          <a:prstGeom prst="rect">
            <a:avLst/>
          </a:prstGeom>
        </p:spPr>
        <p:txBody>
          <a:bodyPr wrap="none">
            <a:spAutoFit/>
          </a:bodyPr>
          <a:lstStyle/>
          <a:p>
            <a:pPr eaLnBrk="1" hangingPunct="1">
              <a:defRPr/>
            </a:pPr>
            <a:r>
              <a:rPr lang="en-US" altLang="zh-CN" sz="2800" b="1" dirty="0" smtClean="0"/>
              <a:t>3.4.3  </a:t>
            </a:r>
            <a:r>
              <a:rPr lang="zh-CN" altLang="en-US" sz="2800" b="1" dirty="0"/>
              <a:t>斯勒茨基效应</a:t>
            </a:r>
          </a:p>
        </p:txBody>
      </p:sp>
      <p:sp>
        <p:nvSpPr>
          <p:cNvPr id="12" name="Line 4"/>
          <p:cNvSpPr>
            <a:spLocks noChangeShapeType="1"/>
          </p:cNvSpPr>
          <p:nvPr/>
        </p:nvSpPr>
        <p:spPr bwMode="auto">
          <a:xfrm>
            <a:off x="1879104" y="3068960"/>
            <a:ext cx="3175" cy="292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13" name="Freeform 5"/>
          <p:cNvSpPr>
            <a:spLocks/>
          </p:cNvSpPr>
          <p:nvPr/>
        </p:nvSpPr>
        <p:spPr bwMode="auto">
          <a:xfrm rot="933299">
            <a:off x="2488704" y="3830960"/>
            <a:ext cx="2901950" cy="1598613"/>
          </a:xfrm>
          <a:custGeom>
            <a:avLst/>
            <a:gdLst>
              <a:gd name="T0" fmla="*/ 0 w 2985"/>
              <a:gd name="T1" fmla="*/ 0 h 1295"/>
              <a:gd name="T2" fmla="*/ 2147483646 w 2985"/>
              <a:gd name="T3" fmla="*/ 2147483646 h 1295"/>
              <a:gd name="T4" fmla="*/ 2147483646 w 2985"/>
              <a:gd name="T5" fmla="*/ 2147483646 h 1295"/>
              <a:gd name="T6" fmla="*/ 2147483646 w 2985"/>
              <a:gd name="T7" fmla="*/ 2147483646 h 1295"/>
              <a:gd name="T8" fmla="*/ 2147483646 w 2985"/>
              <a:gd name="T9" fmla="*/ 2147483646 h 1295"/>
              <a:gd name="T10" fmla="*/ 2147483646 w 2985"/>
              <a:gd name="T11" fmla="*/ 2147483646 h 1295"/>
              <a:gd name="T12" fmla="*/ 2147483646 w 2985"/>
              <a:gd name="T13" fmla="*/ 2147483646 h 1295"/>
              <a:gd name="T14" fmla="*/ 2147483646 w 2985"/>
              <a:gd name="T15" fmla="*/ 2147483646 h 1295"/>
              <a:gd name="T16" fmla="*/ 2147483646 w 2985"/>
              <a:gd name="T17" fmla="*/ 2147483646 h 1295"/>
              <a:gd name="T18" fmla="*/ 2147483646 w 2985"/>
              <a:gd name="T19" fmla="*/ 2147483646 h 1295"/>
              <a:gd name="T20" fmla="*/ 2147483646 w 2985"/>
              <a:gd name="T21" fmla="*/ 2147483646 h 1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85" h="1295">
                <a:moveTo>
                  <a:pt x="0" y="0"/>
                </a:moveTo>
                <a:cubicBezTo>
                  <a:pt x="20" y="45"/>
                  <a:pt x="70" y="173"/>
                  <a:pt x="120" y="255"/>
                </a:cubicBezTo>
                <a:cubicBezTo>
                  <a:pt x="170" y="337"/>
                  <a:pt x="238" y="423"/>
                  <a:pt x="300" y="495"/>
                </a:cubicBezTo>
                <a:cubicBezTo>
                  <a:pt x="362" y="567"/>
                  <a:pt x="415" y="613"/>
                  <a:pt x="495" y="690"/>
                </a:cubicBezTo>
                <a:cubicBezTo>
                  <a:pt x="575" y="767"/>
                  <a:pt x="663" y="878"/>
                  <a:pt x="780" y="960"/>
                </a:cubicBezTo>
                <a:cubicBezTo>
                  <a:pt x="897" y="1042"/>
                  <a:pt x="1040" y="1133"/>
                  <a:pt x="1200" y="1185"/>
                </a:cubicBezTo>
                <a:cubicBezTo>
                  <a:pt x="1360" y="1237"/>
                  <a:pt x="1583" y="1257"/>
                  <a:pt x="1740" y="1275"/>
                </a:cubicBezTo>
                <a:cubicBezTo>
                  <a:pt x="1897" y="1293"/>
                  <a:pt x="2023" y="1295"/>
                  <a:pt x="2145" y="1290"/>
                </a:cubicBezTo>
                <a:cubicBezTo>
                  <a:pt x="2267" y="1285"/>
                  <a:pt x="2363" y="1270"/>
                  <a:pt x="2475" y="1245"/>
                </a:cubicBezTo>
                <a:cubicBezTo>
                  <a:pt x="2587" y="1220"/>
                  <a:pt x="2735" y="1167"/>
                  <a:pt x="2820" y="1140"/>
                </a:cubicBezTo>
                <a:cubicBezTo>
                  <a:pt x="2905" y="1113"/>
                  <a:pt x="2951" y="1093"/>
                  <a:pt x="2985" y="1080"/>
                </a:cubicBezTo>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smtClean="0">
              <a:solidFill>
                <a:srgbClr val="000000"/>
              </a:solidFill>
              <a:latin typeface="Arial" panose="020B0604020202020204" pitchFamily="34" charset="0"/>
            </a:endParaRPr>
          </a:p>
        </p:txBody>
      </p:sp>
      <p:sp>
        <p:nvSpPr>
          <p:cNvPr id="14" name="Freeform 6"/>
          <p:cNvSpPr>
            <a:spLocks/>
          </p:cNvSpPr>
          <p:nvPr/>
        </p:nvSpPr>
        <p:spPr bwMode="auto">
          <a:xfrm rot="507675">
            <a:off x="3341191" y="3634110"/>
            <a:ext cx="2901950" cy="1612900"/>
          </a:xfrm>
          <a:custGeom>
            <a:avLst/>
            <a:gdLst>
              <a:gd name="T0" fmla="*/ 0 w 2985"/>
              <a:gd name="T1" fmla="*/ 0 h 1295"/>
              <a:gd name="T2" fmla="*/ 2147483646 w 2985"/>
              <a:gd name="T3" fmla="*/ 2147483646 h 1295"/>
              <a:gd name="T4" fmla="*/ 2147483646 w 2985"/>
              <a:gd name="T5" fmla="*/ 2147483646 h 1295"/>
              <a:gd name="T6" fmla="*/ 2147483646 w 2985"/>
              <a:gd name="T7" fmla="*/ 2147483646 h 1295"/>
              <a:gd name="T8" fmla="*/ 2147483646 w 2985"/>
              <a:gd name="T9" fmla="*/ 2147483646 h 1295"/>
              <a:gd name="T10" fmla="*/ 2147483646 w 2985"/>
              <a:gd name="T11" fmla="*/ 2147483646 h 1295"/>
              <a:gd name="T12" fmla="*/ 2147483646 w 2985"/>
              <a:gd name="T13" fmla="*/ 2147483646 h 1295"/>
              <a:gd name="T14" fmla="*/ 2147483646 w 2985"/>
              <a:gd name="T15" fmla="*/ 2147483646 h 1295"/>
              <a:gd name="T16" fmla="*/ 2147483646 w 2985"/>
              <a:gd name="T17" fmla="*/ 2147483646 h 1295"/>
              <a:gd name="T18" fmla="*/ 2147483646 w 2985"/>
              <a:gd name="T19" fmla="*/ 2147483646 h 1295"/>
              <a:gd name="T20" fmla="*/ 2147483646 w 2985"/>
              <a:gd name="T21" fmla="*/ 2147483646 h 1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85" h="1295">
                <a:moveTo>
                  <a:pt x="0" y="0"/>
                </a:moveTo>
                <a:cubicBezTo>
                  <a:pt x="20" y="45"/>
                  <a:pt x="70" y="173"/>
                  <a:pt x="120" y="255"/>
                </a:cubicBezTo>
                <a:cubicBezTo>
                  <a:pt x="170" y="337"/>
                  <a:pt x="238" y="423"/>
                  <a:pt x="300" y="495"/>
                </a:cubicBezTo>
                <a:cubicBezTo>
                  <a:pt x="362" y="567"/>
                  <a:pt x="415" y="613"/>
                  <a:pt x="495" y="690"/>
                </a:cubicBezTo>
                <a:cubicBezTo>
                  <a:pt x="575" y="767"/>
                  <a:pt x="663" y="878"/>
                  <a:pt x="780" y="960"/>
                </a:cubicBezTo>
                <a:cubicBezTo>
                  <a:pt x="897" y="1042"/>
                  <a:pt x="1040" y="1133"/>
                  <a:pt x="1200" y="1185"/>
                </a:cubicBezTo>
                <a:cubicBezTo>
                  <a:pt x="1360" y="1237"/>
                  <a:pt x="1583" y="1257"/>
                  <a:pt x="1740" y="1275"/>
                </a:cubicBezTo>
                <a:cubicBezTo>
                  <a:pt x="1897" y="1293"/>
                  <a:pt x="2023" y="1295"/>
                  <a:pt x="2145" y="1290"/>
                </a:cubicBezTo>
                <a:cubicBezTo>
                  <a:pt x="2267" y="1285"/>
                  <a:pt x="2363" y="1270"/>
                  <a:pt x="2475" y="1245"/>
                </a:cubicBezTo>
                <a:cubicBezTo>
                  <a:pt x="2587" y="1220"/>
                  <a:pt x="2735" y="1167"/>
                  <a:pt x="2820" y="1140"/>
                </a:cubicBezTo>
                <a:cubicBezTo>
                  <a:pt x="2905" y="1113"/>
                  <a:pt x="2951" y="1093"/>
                  <a:pt x="2985" y="108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smtClean="0">
              <a:solidFill>
                <a:srgbClr val="000000"/>
              </a:solidFill>
              <a:latin typeface="Arial" panose="020B0604020202020204" pitchFamily="34" charset="0"/>
            </a:endParaRPr>
          </a:p>
        </p:txBody>
      </p:sp>
      <p:sp>
        <p:nvSpPr>
          <p:cNvPr id="15" name="Freeform 7"/>
          <p:cNvSpPr>
            <a:spLocks/>
          </p:cNvSpPr>
          <p:nvPr/>
        </p:nvSpPr>
        <p:spPr bwMode="auto">
          <a:xfrm>
            <a:off x="2210891" y="3416623"/>
            <a:ext cx="2017713" cy="2371725"/>
          </a:xfrm>
          <a:custGeom>
            <a:avLst/>
            <a:gdLst>
              <a:gd name="T0" fmla="*/ 0 w 1545"/>
              <a:gd name="T1" fmla="*/ 0 h 1567"/>
              <a:gd name="T2" fmla="*/ 2147483646 w 1545"/>
              <a:gd name="T3" fmla="*/ 2147483646 h 1567"/>
              <a:gd name="T4" fmla="*/ 2147483646 w 1545"/>
              <a:gd name="T5" fmla="*/ 2147483646 h 1567"/>
              <a:gd name="T6" fmla="*/ 2147483646 w 1545"/>
              <a:gd name="T7" fmla="*/ 2147483646 h 1567"/>
              <a:gd name="T8" fmla="*/ 2147483646 w 1545"/>
              <a:gd name="T9" fmla="*/ 2147483646 h 1567"/>
              <a:gd name="T10" fmla="*/ 2147483646 w 1545"/>
              <a:gd name="T11" fmla="*/ 2147483646 h 1567"/>
              <a:gd name="T12" fmla="*/ 2147483646 w 1545"/>
              <a:gd name="T13" fmla="*/ 2147483646 h 1567"/>
              <a:gd name="T14" fmla="*/ 2147483646 w 1545"/>
              <a:gd name="T15" fmla="*/ 2147483646 h 1567"/>
              <a:gd name="T16" fmla="*/ 2147483646 w 1545"/>
              <a:gd name="T17" fmla="*/ 2147483646 h 1567"/>
              <a:gd name="T18" fmla="*/ 2147483646 w 1545"/>
              <a:gd name="T19" fmla="*/ 2147483646 h 1567"/>
              <a:gd name="T20" fmla="*/ 2147483646 w 1545"/>
              <a:gd name="T21" fmla="*/ 2147483646 h 15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45" h="1567">
                <a:moveTo>
                  <a:pt x="0" y="0"/>
                </a:moveTo>
                <a:cubicBezTo>
                  <a:pt x="6" y="41"/>
                  <a:pt x="22" y="155"/>
                  <a:pt x="35" y="233"/>
                </a:cubicBezTo>
                <a:cubicBezTo>
                  <a:pt x="48" y="310"/>
                  <a:pt x="60" y="393"/>
                  <a:pt x="79" y="468"/>
                </a:cubicBezTo>
                <a:cubicBezTo>
                  <a:pt x="98" y="543"/>
                  <a:pt x="112" y="607"/>
                  <a:pt x="148" y="684"/>
                </a:cubicBezTo>
                <a:cubicBezTo>
                  <a:pt x="183" y="760"/>
                  <a:pt x="231" y="838"/>
                  <a:pt x="294" y="925"/>
                </a:cubicBezTo>
                <a:cubicBezTo>
                  <a:pt x="357" y="1011"/>
                  <a:pt x="436" y="1126"/>
                  <a:pt x="523" y="1201"/>
                </a:cubicBezTo>
                <a:cubicBezTo>
                  <a:pt x="610" y="1277"/>
                  <a:pt x="728" y="1332"/>
                  <a:pt x="814" y="1375"/>
                </a:cubicBezTo>
                <a:cubicBezTo>
                  <a:pt x="900" y="1420"/>
                  <a:pt x="968" y="1440"/>
                  <a:pt x="1039" y="1463"/>
                </a:cubicBezTo>
                <a:cubicBezTo>
                  <a:pt x="1110" y="1486"/>
                  <a:pt x="1175" y="1498"/>
                  <a:pt x="1239" y="1514"/>
                </a:cubicBezTo>
                <a:cubicBezTo>
                  <a:pt x="1303" y="1530"/>
                  <a:pt x="1372" y="1549"/>
                  <a:pt x="1423" y="1558"/>
                </a:cubicBezTo>
                <a:cubicBezTo>
                  <a:pt x="1474" y="1567"/>
                  <a:pt x="1520" y="1565"/>
                  <a:pt x="1545" y="1567"/>
                </a:cubicBezTo>
              </a:path>
            </a:pathLst>
          </a:custGeom>
          <a:noFill/>
          <a:ln w="28575" cmpd="sng">
            <a:solidFill>
              <a:srgbClr val="00206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smtClean="0">
              <a:solidFill>
                <a:srgbClr val="000000"/>
              </a:solidFill>
              <a:latin typeface="Arial" panose="020B0604020202020204" pitchFamily="34" charset="0"/>
            </a:endParaRPr>
          </a:p>
        </p:txBody>
      </p:sp>
      <p:sp>
        <p:nvSpPr>
          <p:cNvPr id="16" name="Line 8"/>
          <p:cNvSpPr>
            <a:spLocks noChangeShapeType="1"/>
          </p:cNvSpPr>
          <p:nvPr/>
        </p:nvSpPr>
        <p:spPr bwMode="auto">
          <a:xfrm>
            <a:off x="1872754" y="3399160"/>
            <a:ext cx="1282700" cy="2622550"/>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17" name="Line 9"/>
          <p:cNvSpPr>
            <a:spLocks noChangeShapeType="1"/>
          </p:cNvSpPr>
          <p:nvPr/>
        </p:nvSpPr>
        <p:spPr bwMode="auto">
          <a:xfrm>
            <a:off x="1879104" y="3402335"/>
            <a:ext cx="3849687" cy="2536825"/>
          </a:xfrm>
          <a:prstGeom prst="line">
            <a:avLst/>
          </a:prstGeom>
          <a:noFill/>
          <a:ln w="28575">
            <a:solidFill>
              <a:srgbClr val="33CC33"/>
            </a:solidFill>
            <a:round/>
            <a:headEnd/>
            <a:tailEn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18" name="Line 10"/>
          <p:cNvSpPr>
            <a:spLocks noChangeShapeType="1"/>
          </p:cNvSpPr>
          <p:nvPr/>
        </p:nvSpPr>
        <p:spPr bwMode="auto">
          <a:xfrm>
            <a:off x="1926729" y="4265935"/>
            <a:ext cx="2903537" cy="17303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19" name="Line 11"/>
          <p:cNvSpPr>
            <a:spLocks noChangeShapeType="1"/>
          </p:cNvSpPr>
          <p:nvPr/>
        </p:nvSpPr>
        <p:spPr bwMode="auto">
          <a:xfrm>
            <a:off x="2488704" y="4669160"/>
            <a:ext cx="0" cy="1320800"/>
          </a:xfrm>
          <a:prstGeom prst="line">
            <a:avLst/>
          </a:prstGeom>
          <a:noFill/>
          <a:ln w="9525">
            <a:solidFill>
              <a:srgbClr val="000000"/>
            </a:solidFill>
            <a:prstDash val="sysDash"/>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0" name="Line 12"/>
          <p:cNvSpPr>
            <a:spLocks noChangeShapeType="1"/>
          </p:cNvSpPr>
          <p:nvPr/>
        </p:nvSpPr>
        <p:spPr bwMode="auto">
          <a:xfrm flipH="1">
            <a:off x="3590429" y="5294635"/>
            <a:ext cx="0" cy="660400"/>
          </a:xfrm>
          <a:prstGeom prst="line">
            <a:avLst/>
          </a:prstGeom>
          <a:noFill/>
          <a:ln w="6350">
            <a:solidFill>
              <a:srgbClr val="000000"/>
            </a:solidFill>
            <a:prstDash val="sysDash"/>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1" name="Line 13"/>
          <p:cNvSpPr>
            <a:spLocks noChangeShapeType="1"/>
          </p:cNvSpPr>
          <p:nvPr/>
        </p:nvSpPr>
        <p:spPr bwMode="auto">
          <a:xfrm>
            <a:off x="4392116" y="5064448"/>
            <a:ext cx="0" cy="944562"/>
          </a:xfrm>
          <a:prstGeom prst="line">
            <a:avLst/>
          </a:prstGeom>
          <a:noFill/>
          <a:ln w="12700">
            <a:solidFill>
              <a:srgbClr val="000000"/>
            </a:solidFill>
            <a:prstDash val="sysDash"/>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2" name="Line 14"/>
          <p:cNvSpPr>
            <a:spLocks noChangeShapeType="1"/>
          </p:cNvSpPr>
          <p:nvPr/>
        </p:nvSpPr>
        <p:spPr bwMode="auto">
          <a:xfrm>
            <a:off x="1879104" y="5996310"/>
            <a:ext cx="4724400"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23" name="Line 15"/>
          <p:cNvSpPr>
            <a:spLocks noChangeShapeType="1"/>
          </p:cNvSpPr>
          <p:nvPr/>
        </p:nvSpPr>
        <p:spPr bwMode="auto">
          <a:xfrm>
            <a:off x="2512593" y="6046774"/>
            <a:ext cx="1095375" cy="0"/>
          </a:xfrm>
          <a:prstGeom prst="line">
            <a:avLst/>
          </a:prstGeom>
          <a:noFill/>
          <a:ln w="28575">
            <a:solidFill>
              <a:srgbClr val="2D2D8A"/>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2000" b="0" i="0" u="none" strike="noStrike" kern="0" cap="none" spc="0" normalizeH="0" baseline="0" noProof="0">
              <a:ln>
                <a:noFill/>
              </a:ln>
              <a:solidFill>
                <a:srgbClr val="000000"/>
              </a:solidFill>
              <a:effectLst/>
              <a:uLnTx/>
              <a:uFillTx/>
              <a:latin typeface="Arial" charset="0"/>
            </a:endParaRPr>
          </a:p>
        </p:txBody>
      </p:sp>
      <p:sp>
        <p:nvSpPr>
          <p:cNvPr id="24" name="Line 16"/>
          <p:cNvSpPr>
            <a:spLocks noChangeShapeType="1"/>
          </p:cNvSpPr>
          <p:nvPr/>
        </p:nvSpPr>
        <p:spPr bwMode="auto">
          <a:xfrm>
            <a:off x="3731793" y="6046774"/>
            <a:ext cx="741362" cy="1588"/>
          </a:xfrm>
          <a:prstGeom prst="line">
            <a:avLst/>
          </a:prstGeom>
          <a:noFill/>
          <a:ln w="28575">
            <a:solidFill>
              <a:srgbClr val="00B05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smtClean="0">
              <a:solidFill>
                <a:srgbClr val="000000"/>
              </a:solidFill>
              <a:latin typeface="Arial" panose="020B0604020202020204" pitchFamily="34" charset="0"/>
            </a:endParaRPr>
          </a:p>
        </p:txBody>
      </p:sp>
      <p:sp>
        <p:nvSpPr>
          <p:cNvPr id="25" name="Text Box 17"/>
          <p:cNvSpPr txBox="1">
            <a:spLocks noChangeArrowheads="1"/>
          </p:cNvSpPr>
          <p:nvPr/>
        </p:nvSpPr>
        <p:spPr bwMode="auto">
          <a:xfrm>
            <a:off x="2327503" y="6129066"/>
            <a:ext cx="1225550" cy="5873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2000" b="1" dirty="0" smtClean="0">
                <a:solidFill>
                  <a:srgbClr val="000000"/>
                </a:solidFill>
                <a:latin typeface="Times New Roman" panose="02020603050405020304" pitchFamily="18" charset="0"/>
              </a:rPr>
              <a:t>替代效应</a:t>
            </a:r>
            <a:r>
              <a:rPr lang="en-US" altLang="zh-CN" sz="2000" b="1" dirty="0" smtClean="0">
                <a:solidFill>
                  <a:srgbClr val="000000"/>
                </a:solidFill>
                <a:latin typeface="Times New Roman" panose="02020603050405020304" pitchFamily="18" charset="0"/>
              </a:rPr>
              <a:t>SE</a:t>
            </a:r>
          </a:p>
        </p:txBody>
      </p:sp>
      <p:sp>
        <p:nvSpPr>
          <p:cNvPr id="26" name="Text Box 18"/>
          <p:cNvSpPr txBox="1">
            <a:spLocks noChangeArrowheads="1"/>
          </p:cNvSpPr>
          <p:nvPr/>
        </p:nvSpPr>
        <p:spPr bwMode="auto">
          <a:xfrm>
            <a:off x="3672598" y="6146905"/>
            <a:ext cx="1225550" cy="5873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2000" b="1" dirty="0" smtClean="0">
                <a:solidFill>
                  <a:srgbClr val="000000"/>
                </a:solidFill>
                <a:latin typeface="Times New Roman" panose="02020603050405020304" pitchFamily="18" charset="0"/>
              </a:rPr>
              <a:t>收入效应</a:t>
            </a:r>
            <a:r>
              <a:rPr lang="en-US" altLang="zh-CN" sz="2000" b="1" dirty="0" smtClean="0">
                <a:solidFill>
                  <a:srgbClr val="000000"/>
                </a:solidFill>
                <a:latin typeface="Times New Roman" panose="02020603050405020304" pitchFamily="18" charset="0"/>
              </a:rPr>
              <a:t>IE</a:t>
            </a:r>
          </a:p>
        </p:txBody>
      </p:sp>
      <p:sp>
        <p:nvSpPr>
          <p:cNvPr id="27" name="Text Box 19"/>
          <p:cNvSpPr txBox="1">
            <a:spLocks noChangeArrowheads="1"/>
          </p:cNvSpPr>
          <p:nvPr/>
        </p:nvSpPr>
        <p:spPr bwMode="auto">
          <a:xfrm>
            <a:off x="1332826" y="3330898"/>
            <a:ext cx="33214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smtClean="0">
                <a:solidFill>
                  <a:srgbClr val="000000"/>
                </a:solidFill>
                <a:latin typeface="Tahoma" panose="020B0604030504040204" pitchFamily="34" charset="0"/>
              </a:rPr>
              <a:t>Y</a:t>
            </a:r>
          </a:p>
        </p:txBody>
      </p:sp>
      <p:sp>
        <p:nvSpPr>
          <p:cNvPr id="28" name="Text Box 20"/>
          <p:cNvSpPr txBox="1">
            <a:spLocks noChangeArrowheads="1"/>
          </p:cNvSpPr>
          <p:nvPr/>
        </p:nvSpPr>
        <p:spPr bwMode="auto">
          <a:xfrm>
            <a:off x="6284254" y="6056515"/>
            <a:ext cx="3337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smtClean="0">
                <a:solidFill>
                  <a:srgbClr val="000000"/>
                </a:solidFill>
                <a:latin typeface="Tahoma" panose="020B0604030504040204" pitchFamily="34" charset="0"/>
              </a:rPr>
              <a:t>X</a:t>
            </a:r>
          </a:p>
        </p:txBody>
      </p:sp>
      <p:sp>
        <p:nvSpPr>
          <p:cNvPr id="29" name="Text Box 21"/>
          <p:cNvSpPr txBox="1">
            <a:spLocks noChangeArrowheads="1"/>
          </p:cNvSpPr>
          <p:nvPr/>
        </p:nvSpPr>
        <p:spPr bwMode="auto">
          <a:xfrm>
            <a:off x="4388302" y="4151214"/>
            <a:ext cx="4241579" cy="707886"/>
          </a:xfrm>
          <a:prstGeom prst="rect">
            <a:avLst/>
          </a:prstGeom>
          <a:noFill/>
          <a:ln w="9525">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1" lang="zh-CN" altLang="en-US" sz="2000" b="1" i="0" u="none" strike="noStrike" kern="0" cap="none" spc="0" normalizeH="0" baseline="0" noProof="0" dirty="0" smtClean="0">
                <a:ln>
                  <a:noFill/>
                </a:ln>
                <a:solidFill>
                  <a:srgbClr val="000000"/>
                </a:solidFill>
                <a:effectLst/>
                <a:uLnTx/>
                <a:uFillTx/>
                <a:cs typeface="Arial" panose="020B0604020202020204" pitchFamily="34" charset="0"/>
              </a:rPr>
              <a:t>♦</a:t>
            </a:r>
            <a:r>
              <a:rPr kumimoji="1" lang="zh-CN" altLang="en-US" sz="2000" b="1" i="0" u="none" strike="noStrike" kern="0" cap="none" spc="0" normalizeH="0" baseline="0" noProof="0" dirty="0" smtClean="0">
                <a:ln>
                  <a:noFill/>
                </a:ln>
                <a:solidFill>
                  <a:srgbClr val="000000"/>
                </a:solidFill>
                <a:effectLst/>
                <a:uLnTx/>
                <a:uFillTx/>
                <a:latin typeface="Tahoma" panose="020B0604030504040204" pitchFamily="34" charset="0"/>
                <a:ea typeface="宋体" panose="02010600030101010101" pitchFamily="2" charset="-122"/>
              </a:rPr>
              <a:t>相对收入不变：按照新价格能买的起原来消费束的收入，红色预算线</a:t>
            </a:r>
          </a:p>
        </p:txBody>
      </p:sp>
      <p:sp>
        <p:nvSpPr>
          <p:cNvPr id="30" name="Text Box 23"/>
          <p:cNvSpPr txBox="1">
            <a:spLocks noChangeArrowheads="1"/>
          </p:cNvSpPr>
          <p:nvPr/>
        </p:nvSpPr>
        <p:spPr bwMode="auto">
          <a:xfrm>
            <a:off x="2452116" y="4316636"/>
            <a:ext cx="3385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A</a:t>
            </a:r>
          </a:p>
        </p:txBody>
      </p:sp>
      <p:sp>
        <p:nvSpPr>
          <p:cNvPr id="31" name="Text Box 24"/>
          <p:cNvSpPr txBox="1">
            <a:spLocks noChangeArrowheads="1"/>
          </p:cNvSpPr>
          <p:nvPr/>
        </p:nvSpPr>
        <p:spPr bwMode="auto">
          <a:xfrm>
            <a:off x="4241361" y="4859100"/>
            <a:ext cx="463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宋体" panose="02010600030101010101" pitchFamily="2" charset="-122"/>
              </a:rPr>
              <a:t>•</a:t>
            </a:r>
            <a:r>
              <a:rPr kumimoji="1" lang="en-US" altLang="zh-CN" sz="2000" dirty="0" smtClean="0">
                <a:solidFill>
                  <a:srgbClr val="000000"/>
                </a:solidFill>
                <a:latin typeface="Tahoma" panose="020B0604030504040204" pitchFamily="34" charset="0"/>
              </a:rPr>
              <a:t>B</a:t>
            </a:r>
          </a:p>
        </p:txBody>
      </p:sp>
      <p:sp>
        <p:nvSpPr>
          <p:cNvPr id="32" name="Text Box 25"/>
          <p:cNvSpPr txBox="1">
            <a:spLocks noChangeArrowheads="1"/>
          </p:cNvSpPr>
          <p:nvPr/>
        </p:nvSpPr>
        <p:spPr bwMode="auto">
          <a:xfrm>
            <a:off x="3503321" y="4900341"/>
            <a:ext cx="3385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C</a:t>
            </a:r>
          </a:p>
        </p:txBody>
      </p:sp>
      <p:sp>
        <p:nvSpPr>
          <p:cNvPr id="33" name="Text Box 26"/>
          <p:cNvSpPr txBox="1">
            <a:spLocks noChangeArrowheads="1"/>
          </p:cNvSpPr>
          <p:nvPr/>
        </p:nvSpPr>
        <p:spPr bwMode="auto">
          <a:xfrm>
            <a:off x="4390614" y="3478941"/>
            <a:ext cx="4107007" cy="400110"/>
          </a:xfrm>
          <a:prstGeom prst="rect">
            <a:avLst/>
          </a:prstGeom>
          <a:noFill/>
          <a:ln w="9525">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smtClean="0">
                <a:ln>
                  <a:noFill/>
                </a:ln>
                <a:solidFill>
                  <a:srgbClr val="000000"/>
                </a:solidFill>
                <a:effectLst/>
                <a:uLnTx/>
                <a:uFillTx/>
                <a:cs typeface="Arial" panose="020B0604020202020204" pitchFamily="34" charset="0"/>
              </a:rPr>
              <a:t>♦</a:t>
            </a:r>
            <a:r>
              <a:rPr kumimoji="0" lang="zh-CN" altLang="en-US" sz="2000" b="1" i="0" u="none" strike="noStrike" kern="0" cap="none" spc="0" normalizeH="0" baseline="0" noProof="0" dirty="0" smtClean="0">
                <a:ln>
                  <a:noFill/>
                </a:ln>
                <a:solidFill>
                  <a:srgbClr val="000000"/>
                </a:solidFill>
                <a:effectLst/>
                <a:uLnTx/>
                <a:uFillTx/>
                <a:latin typeface="Tahoma" panose="020B0604030504040204" pitchFamily="34" charset="0"/>
                <a:ea typeface="宋体" panose="02010600030101010101" pitchFamily="2" charset="-122"/>
              </a:rPr>
              <a:t>原价格下的预算线：</a:t>
            </a:r>
            <a:r>
              <a:rPr kumimoji="1" lang="zh-CN" altLang="en-US" sz="2000" b="1" i="0" u="none" strike="noStrike" kern="0" cap="none" spc="0" normalizeH="0" baseline="0" noProof="0" dirty="0" smtClean="0">
                <a:ln>
                  <a:noFill/>
                </a:ln>
                <a:solidFill>
                  <a:srgbClr val="000000"/>
                </a:solidFill>
                <a:effectLst/>
                <a:uLnTx/>
                <a:uFillTx/>
                <a:latin typeface="Tahoma" panose="020B0604030504040204" pitchFamily="34" charset="0"/>
                <a:ea typeface="宋体" panose="02010600030101010101" pitchFamily="2" charset="-122"/>
              </a:rPr>
              <a:t>蓝色预算线</a:t>
            </a:r>
          </a:p>
        </p:txBody>
      </p:sp>
      <p:sp>
        <p:nvSpPr>
          <p:cNvPr id="34" name="Text Box 27"/>
          <p:cNvSpPr txBox="1">
            <a:spLocks noChangeArrowheads="1"/>
          </p:cNvSpPr>
          <p:nvPr/>
        </p:nvSpPr>
        <p:spPr bwMode="auto">
          <a:xfrm>
            <a:off x="4390614" y="3819190"/>
            <a:ext cx="3946173" cy="400110"/>
          </a:xfrm>
          <a:prstGeom prst="rect">
            <a:avLst/>
          </a:prstGeom>
          <a:noFill/>
          <a:ln w="9525">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000" b="1" i="0" u="none" strike="noStrike" kern="0" cap="none" spc="0" normalizeH="0" baseline="0" noProof="0" dirty="0" smtClean="0">
                <a:ln>
                  <a:noFill/>
                </a:ln>
                <a:solidFill>
                  <a:srgbClr val="000000"/>
                </a:solidFill>
                <a:effectLst/>
                <a:uLnTx/>
                <a:uFillTx/>
                <a:cs typeface="Arial" panose="020B0604020202020204" pitchFamily="34" charset="0"/>
              </a:rPr>
              <a:t>♦</a:t>
            </a:r>
            <a:r>
              <a:rPr kumimoji="0" lang="zh-CN" altLang="en-US" sz="2000" b="1" i="0" u="none" strike="noStrike" kern="0" cap="none" spc="0" normalizeH="0" baseline="0" noProof="0" dirty="0" smtClean="0">
                <a:ln>
                  <a:noFill/>
                </a:ln>
                <a:solidFill>
                  <a:srgbClr val="000000"/>
                </a:solidFill>
                <a:effectLst/>
                <a:uLnTx/>
                <a:uFillTx/>
                <a:latin typeface="Tahoma" panose="020B0604030504040204" pitchFamily="34" charset="0"/>
                <a:ea typeface="宋体" panose="02010600030101010101" pitchFamily="2" charset="-122"/>
              </a:rPr>
              <a:t>新价格下的预算线：</a:t>
            </a:r>
            <a:r>
              <a:rPr kumimoji="1" lang="zh-CN" altLang="en-US" sz="2000" b="1" i="0" u="none" strike="noStrike" kern="0" cap="none" spc="0" normalizeH="0" baseline="0" noProof="0" dirty="0" smtClean="0">
                <a:ln>
                  <a:noFill/>
                </a:ln>
                <a:solidFill>
                  <a:srgbClr val="000000"/>
                </a:solidFill>
                <a:effectLst/>
                <a:uLnTx/>
                <a:uFillTx/>
                <a:latin typeface="Tahoma" panose="020B0604030504040204" pitchFamily="34" charset="0"/>
                <a:ea typeface="宋体" panose="02010600030101010101" pitchFamily="2" charset="-122"/>
              </a:rPr>
              <a:t>绿色预算线</a:t>
            </a:r>
          </a:p>
        </p:txBody>
      </p:sp>
      <p:sp>
        <p:nvSpPr>
          <p:cNvPr id="35" name="Text Box 26"/>
          <p:cNvSpPr txBox="1">
            <a:spLocks noChangeArrowheads="1"/>
          </p:cNvSpPr>
          <p:nvPr/>
        </p:nvSpPr>
        <p:spPr bwMode="auto">
          <a:xfrm>
            <a:off x="259836" y="1455274"/>
            <a:ext cx="8371548" cy="1785104"/>
          </a:xfrm>
          <a:prstGeom prst="rect">
            <a:avLst/>
          </a:prstGeom>
          <a:noFill/>
          <a:ln w="9525">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原来消费者在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达到均衡，现在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价格下降，预算线向外旋转，在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B</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达到新的均衡。这个过程分为两部分。首先在新价格组合下购买</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点的商品组合需要的收入</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kumimoji="0" lang="en-US" altLang="zh-CN" sz="2200" i="0" u="none" strike="noStrike" kern="0" cap="none" spc="0" normalizeH="0" baseline="-25000" noProof="0" dirty="0" smtClean="0">
                <a:ln>
                  <a:noFill/>
                </a:ln>
                <a:solidFill>
                  <a:srgbClr val="000000"/>
                </a:solidFill>
                <a:effectLst/>
                <a:uLnTx/>
                <a:uFillTx/>
                <a:latin typeface="Tahoma" panose="020B0604030504040204" pitchFamily="34" charset="0"/>
              </a:rPr>
              <a:t>1</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，且</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lang="en-US" altLang="zh-CN" sz="2200" kern="0" baseline="-25000" dirty="0">
                <a:solidFill>
                  <a:srgbClr val="000000"/>
                </a:solidFill>
                <a:latin typeface="Tahoma" panose="020B0604030504040204" pitchFamily="34" charset="0"/>
              </a:rPr>
              <a:t>1</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&lt;M</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lang="en-US" altLang="zh-CN" sz="2200" kern="0" baseline="-25000" dirty="0">
                <a:solidFill>
                  <a:srgbClr val="000000"/>
                </a:solidFill>
                <a:latin typeface="Tahoma" panose="020B0604030504040204" pitchFamily="34" charset="0"/>
              </a:rPr>
              <a:t>1</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收入和新价格下，假想的消费者均衡在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C</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的相应变化就是替代效应；</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从</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C</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到</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的变化是货币购买力提高引起的，则为收入效应。</a:t>
            </a:r>
            <a:endParaRPr kumimoji="1" lang="zh-CN" altLang="en-US" sz="2200" i="0" u="none" strike="noStrike" kern="0" cap="none" spc="0" normalizeH="0" baseline="0" noProof="0" dirty="0" smtClean="0">
              <a:ln>
                <a:noFill/>
              </a:ln>
              <a:solidFill>
                <a:srgbClr val="000000"/>
              </a:solidFill>
              <a:effectLst/>
              <a:uLnTx/>
              <a:uFillTx/>
              <a:latin typeface="Tahoma" panose="020B0604030504040204" pitchFamily="34" charset="0"/>
            </a:endParaRPr>
          </a:p>
        </p:txBody>
      </p:sp>
    </p:spTree>
    <p:extLst>
      <p:ext uri="{BB962C8B-B14F-4D97-AF65-F5344CB8AC3E}">
        <p14:creationId xmlns:p14="http://schemas.microsoft.com/office/powerpoint/2010/main" val="69490834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77177" y="1023142"/>
            <a:ext cx="2892138" cy="523220"/>
          </a:xfrm>
          <a:prstGeom prst="rect">
            <a:avLst/>
          </a:prstGeom>
        </p:spPr>
        <p:txBody>
          <a:bodyPr wrap="none">
            <a:spAutoFit/>
          </a:bodyPr>
          <a:lstStyle/>
          <a:p>
            <a:pPr eaLnBrk="1" hangingPunct="1">
              <a:defRPr/>
            </a:pPr>
            <a:r>
              <a:rPr lang="en-US" altLang="zh-CN" sz="2800" b="1" dirty="0" smtClean="0"/>
              <a:t>3.4.4  </a:t>
            </a:r>
            <a:r>
              <a:rPr kumimoji="1" lang="zh-CN" altLang="en-US" sz="2800" b="1" dirty="0">
                <a:latin typeface="Tahoma" pitchFamily="34" charset="0"/>
              </a:rPr>
              <a:t>希克斯效应</a:t>
            </a:r>
            <a:endParaRPr lang="zh-CN" altLang="en-US" sz="2800" dirty="0"/>
          </a:p>
        </p:txBody>
      </p:sp>
      <p:sp>
        <p:nvSpPr>
          <p:cNvPr id="12" name="Line 4"/>
          <p:cNvSpPr>
            <a:spLocks noChangeShapeType="1"/>
          </p:cNvSpPr>
          <p:nvPr/>
        </p:nvSpPr>
        <p:spPr bwMode="auto">
          <a:xfrm>
            <a:off x="1918365" y="3039385"/>
            <a:ext cx="3175" cy="292735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 name="Freeform 6"/>
          <p:cNvSpPr>
            <a:spLocks/>
          </p:cNvSpPr>
          <p:nvPr/>
        </p:nvSpPr>
        <p:spPr bwMode="auto">
          <a:xfrm rot="507675">
            <a:off x="3380452" y="3604535"/>
            <a:ext cx="2901950" cy="1612900"/>
          </a:xfrm>
          <a:custGeom>
            <a:avLst/>
            <a:gdLst>
              <a:gd name="T0" fmla="*/ 0 w 2985"/>
              <a:gd name="T1" fmla="*/ 0 h 1295"/>
              <a:gd name="T2" fmla="*/ 2147483646 w 2985"/>
              <a:gd name="T3" fmla="*/ 2147483646 h 1295"/>
              <a:gd name="T4" fmla="*/ 2147483646 w 2985"/>
              <a:gd name="T5" fmla="*/ 2147483646 h 1295"/>
              <a:gd name="T6" fmla="*/ 2147483646 w 2985"/>
              <a:gd name="T7" fmla="*/ 2147483646 h 1295"/>
              <a:gd name="T8" fmla="*/ 2147483646 w 2985"/>
              <a:gd name="T9" fmla="*/ 2147483646 h 1295"/>
              <a:gd name="T10" fmla="*/ 2147483646 w 2985"/>
              <a:gd name="T11" fmla="*/ 2147483646 h 1295"/>
              <a:gd name="T12" fmla="*/ 2147483646 w 2985"/>
              <a:gd name="T13" fmla="*/ 2147483646 h 1295"/>
              <a:gd name="T14" fmla="*/ 2147483646 w 2985"/>
              <a:gd name="T15" fmla="*/ 2147483646 h 1295"/>
              <a:gd name="T16" fmla="*/ 2147483646 w 2985"/>
              <a:gd name="T17" fmla="*/ 2147483646 h 1295"/>
              <a:gd name="T18" fmla="*/ 2147483646 w 2985"/>
              <a:gd name="T19" fmla="*/ 2147483646 h 1295"/>
              <a:gd name="T20" fmla="*/ 2147483646 w 2985"/>
              <a:gd name="T21" fmla="*/ 2147483646 h 12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85" h="1295">
                <a:moveTo>
                  <a:pt x="0" y="0"/>
                </a:moveTo>
                <a:cubicBezTo>
                  <a:pt x="20" y="45"/>
                  <a:pt x="70" y="173"/>
                  <a:pt x="120" y="255"/>
                </a:cubicBezTo>
                <a:cubicBezTo>
                  <a:pt x="170" y="337"/>
                  <a:pt x="238" y="423"/>
                  <a:pt x="300" y="495"/>
                </a:cubicBezTo>
                <a:cubicBezTo>
                  <a:pt x="362" y="567"/>
                  <a:pt x="415" y="613"/>
                  <a:pt x="495" y="690"/>
                </a:cubicBezTo>
                <a:cubicBezTo>
                  <a:pt x="575" y="767"/>
                  <a:pt x="663" y="878"/>
                  <a:pt x="780" y="960"/>
                </a:cubicBezTo>
                <a:cubicBezTo>
                  <a:pt x="897" y="1042"/>
                  <a:pt x="1040" y="1133"/>
                  <a:pt x="1200" y="1185"/>
                </a:cubicBezTo>
                <a:cubicBezTo>
                  <a:pt x="1360" y="1237"/>
                  <a:pt x="1583" y="1257"/>
                  <a:pt x="1740" y="1275"/>
                </a:cubicBezTo>
                <a:cubicBezTo>
                  <a:pt x="1897" y="1293"/>
                  <a:pt x="2023" y="1295"/>
                  <a:pt x="2145" y="1290"/>
                </a:cubicBezTo>
                <a:cubicBezTo>
                  <a:pt x="2267" y="1285"/>
                  <a:pt x="2363" y="1270"/>
                  <a:pt x="2475" y="1245"/>
                </a:cubicBezTo>
                <a:cubicBezTo>
                  <a:pt x="2587" y="1220"/>
                  <a:pt x="2735" y="1167"/>
                  <a:pt x="2820" y="1140"/>
                </a:cubicBezTo>
                <a:cubicBezTo>
                  <a:pt x="2905" y="1113"/>
                  <a:pt x="2951" y="1093"/>
                  <a:pt x="2985" y="108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4" name="Freeform 7"/>
          <p:cNvSpPr>
            <a:spLocks/>
          </p:cNvSpPr>
          <p:nvPr/>
        </p:nvSpPr>
        <p:spPr bwMode="auto">
          <a:xfrm>
            <a:off x="2250152" y="3387048"/>
            <a:ext cx="2017713" cy="2371725"/>
          </a:xfrm>
          <a:custGeom>
            <a:avLst/>
            <a:gdLst>
              <a:gd name="T0" fmla="*/ 0 w 1545"/>
              <a:gd name="T1" fmla="*/ 0 h 1567"/>
              <a:gd name="T2" fmla="*/ 2147483646 w 1545"/>
              <a:gd name="T3" fmla="*/ 2147483646 h 1567"/>
              <a:gd name="T4" fmla="*/ 2147483646 w 1545"/>
              <a:gd name="T5" fmla="*/ 2147483646 h 1567"/>
              <a:gd name="T6" fmla="*/ 2147483646 w 1545"/>
              <a:gd name="T7" fmla="*/ 2147483646 h 1567"/>
              <a:gd name="T8" fmla="*/ 2147483646 w 1545"/>
              <a:gd name="T9" fmla="*/ 2147483646 h 1567"/>
              <a:gd name="T10" fmla="*/ 2147483646 w 1545"/>
              <a:gd name="T11" fmla="*/ 2147483646 h 1567"/>
              <a:gd name="T12" fmla="*/ 2147483646 w 1545"/>
              <a:gd name="T13" fmla="*/ 2147483646 h 1567"/>
              <a:gd name="T14" fmla="*/ 2147483646 w 1545"/>
              <a:gd name="T15" fmla="*/ 2147483646 h 1567"/>
              <a:gd name="T16" fmla="*/ 2147483646 w 1545"/>
              <a:gd name="T17" fmla="*/ 2147483646 h 1567"/>
              <a:gd name="T18" fmla="*/ 2147483646 w 1545"/>
              <a:gd name="T19" fmla="*/ 2147483646 h 1567"/>
              <a:gd name="T20" fmla="*/ 2147483646 w 1545"/>
              <a:gd name="T21" fmla="*/ 2147483646 h 15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45" h="1567">
                <a:moveTo>
                  <a:pt x="0" y="0"/>
                </a:moveTo>
                <a:cubicBezTo>
                  <a:pt x="6" y="41"/>
                  <a:pt x="22" y="155"/>
                  <a:pt x="35" y="233"/>
                </a:cubicBezTo>
                <a:cubicBezTo>
                  <a:pt x="48" y="310"/>
                  <a:pt x="60" y="393"/>
                  <a:pt x="79" y="468"/>
                </a:cubicBezTo>
                <a:cubicBezTo>
                  <a:pt x="98" y="543"/>
                  <a:pt x="112" y="607"/>
                  <a:pt x="148" y="684"/>
                </a:cubicBezTo>
                <a:cubicBezTo>
                  <a:pt x="183" y="760"/>
                  <a:pt x="231" y="838"/>
                  <a:pt x="294" y="925"/>
                </a:cubicBezTo>
                <a:cubicBezTo>
                  <a:pt x="357" y="1011"/>
                  <a:pt x="436" y="1126"/>
                  <a:pt x="523" y="1201"/>
                </a:cubicBezTo>
                <a:cubicBezTo>
                  <a:pt x="610" y="1277"/>
                  <a:pt x="728" y="1332"/>
                  <a:pt x="814" y="1375"/>
                </a:cubicBezTo>
                <a:cubicBezTo>
                  <a:pt x="900" y="1420"/>
                  <a:pt x="968" y="1440"/>
                  <a:pt x="1039" y="1463"/>
                </a:cubicBezTo>
                <a:cubicBezTo>
                  <a:pt x="1110" y="1486"/>
                  <a:pt x="1175" y="1498"/>
                  <a:pt x="1239" y="1514"/>
                </a:cubicBezTo>
                <a:cubicBezTo>
                  <a:pt x="1303" y="1530"/>
                  <a:pt x="1372" y="1549"/>
                  <a:pt x="1423" y="1558"/>
                </a:cubicBezTo>
                <a:cubicBezTo>
                  <a:pt x="1474" y="1567"/>
                  <a:pt x="1520" y="1565"/>
                  <a:pt x="1545" y="1567"/>
                </a:cubicBezTo>
              </a:path>
            </a:pathLst>
          </a:custGeom>
          <a:noFill/>
          <a:ln w="28575" cmpd="sng">
            <a:solidFill>
              <a:srgbClr val="00206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5" name="Line 8"/>
          <p:cNvSpPr>
            <a:spLocks noChangeShapeType="1"/>
          </p:cNvSpPr>
          <p:nvPr/>
        </p:nvSpPr>
        <p:spPr bwMode="auto">
          <a:xfrm>
            <a:off x="1912015" y="3369585"/>
            <a:ext cx="1282700" cy="2622550"/>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Line 9"/>
          <p:cNvSpPr>
            <a:spLocks noChangeShapeType="1"/>
          </p:cNvSpPr>
          <p:nvPr/>
        </p:nvSpPr>
        <p:spPr bwMode="auto">
          <a:xfrm>
            <a:off x="1918365" y="3372760"/>
            <a:ext cx="3849687" cy="2536825"/>
          </a:xfrm>
          <a:prstGeom prst="line">
            <a:avLst/>
          </a:prstGeom>
          <a:noFill/>
          <a:ln w="28575">
            <a:solidFill>
              <a:srgbClr val="33CC33"/>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11"/>
          <p:cNvSpPr>
            <a:spLocks noChangeShapeType="1"/>
          </p:cNvSpPr>
          <p:nvPr/>
        </p:nvSpPr>
        <p:spPr bwMode="auto">
          <a:xfrm>
            <a:off x="2527965" y="4639585"/>
            <a:ext cx="0" cy="1320800"/>
          </a:xfrm>
          <a:prstGeom prst="line">
            <a:avLst/>
          </a:prstGeom>
          <a:noFill/>
          <a:ln w="952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12"/>
          <p:cNvSpPr>
            <a:spLocks noChangeShapeType="1"/>
          </p:cNvSpPr>
          <p:nvPr/>
        </p:nvSpPr>
        <p:spPr bwMode="auto">
          <a:xfrm>
            <a:off x="3169315" y="5404760"/>
            <a:ext cx="25400" cy="561975"/>
          </a:xfrm>
          <a:prstGeom prst="line">
            <a:avLst/>
          </a:prstGeom>
          <a:noFill/>
          <a:ln w="6350">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Line 13"/>
          <p:cNvSpPr>
            <a:spLocks noChangeShapeType="1"/>
          </p:cNvSpPr>
          <p:nvPr/>
        </p:nvSpPr>
        <p:spPr bwMode="auto">
          <a:xfrm>
            <a:off x="4431377" y="5034873"/>
            <a:ext cx="0" cy="944562"/>
          </a:xfrm>
          <a:prstGeom prst="line">
            <a:avLst/>
          </a:prstGeom>
          <a:noFill/>
          <a:ln w="12700">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Line 14"/>
          <p:cNvSpPr>
            <a:spLocks noChangeShapeType="1"/>
          </p:cNvSpPr>
          <p:nvPr/>
        </p:nvSpPr>
        <p:spPr bwMode="auto">
          <a:xfrm>
            <a:off x="1918365" y="5966735"/>
            <a:ext cx="4724400"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15"/>
          <p:cNvSpPr>
            <a:spLocks noChangeShapeType="1"/>
          </p:cNvSpPr>
          <p:nvPr/>
        </p:nvSpPr>
        <p:spPr bwMode="auto">
          <a:xfrm flipV="1">
            <a:off x="2553365" y="6063721"/>
            <a:ext cx="666750" cy="0"/>
          </a:xfrm>
          <a:prstGeom prst="line">
            <a:avLst/>
          </a:prstGeom>
          <a:noFill/>
          <a:ln w="28575">
            <a:solidFill>
              <a:schemeClr val="accent6"/>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zh-CN" altLang="en-US">
              <a:latin typeface="Arial" charset="0"/>
            </a:endParaRPr>
          </a:p>
        </p:txBody>
      </p:sp>
      <p:sp>
        <p:nvSpPr>
          <p:cNvPr id="22" name="Line 16"/>
          <p:cNvSpPr>
            <a:spLocks noChangeShapeType="1"/>
          </p:cNvSpPr>
          <p:nvPr/>
        </p:nvSpPr>
        <p:spPr bwMode="auto">
          <a:xfrm>
            <a:off x="3245515" y="6063721"/>
            <a:ext cx="1119187" cy="0"/>
          </a:xfrm>
          <a:prstGeom prst="line">
            <a:avLst/>
          </a:prstGeom>
          <a:noFill/>
          <a:ln w="28575">
            <a:solidFill>
              <a:srgbClr val="00B05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 name="Text Box 17"/>
          <p:cNvSpPr txBox="1">
            <a:spLocks noChangeArrowheads="1"/>
          </p:cNvSpPr>
          <p:nvPr/>
        </p:nvSpPr>
        <p:spPr bwMode="auto">
          <a:xfrm>
            <a:off x="2016909" y="6153993"/>
            <a:ext cx="1225550" cy="5873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2000" b="1" dirty="0">
                <a:solidFill>
                  <a:srgbClr val="000000"/>
                </a:solidFill>
                <a:latin typeface="Times New Roman" panose="02020603050405020304" pitchFamily="18" charset="0"/>
              </a:rPr>
              <a:t>替代效应</a:t>
            </a:r>
            <a:r>
              <a:rPr lang="en-US" altLang="zh-CN" sz="2000" b="1" dirty="0">
                <a:solidFill>
                  <a:srgbClr val="000000"/>
                </a:solidFill>
                <a:latin typeface="Times New Roman" panose="02020603050405020304" pitchFamily="18" charset="0"/>
              </a:rPr>
              <a:t>SE</a:t>
            </a:r>
          </a:p>
        </p:txBody>
      </p:sp>
      <p:sp>
        <p:nvSpPr>
          <p:cNvPr id="24" name="Text Box 18"/>
          <p:cNvSpPr txBox="1">
            <a:spLocks noChangeArrowheads="1"/>
          </p:cNvSpPr>
          <p:nvPr/>
        </p:nvSpPr>
        <p:spPr bwMode="auto">
          <a:xfrm>
            <a:off x="3277583" y="6142880"/>
            <a:ext cx="1225550" cy="5873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2000" b="1" dirty="0">
                <a:latin typeface="Times New Roman" panose="02020603050405020304" pitchFamily="18" charset="0"/>
              </a:rPr>
              <a:t>收入效应</a:t>
            </a:r>
            <a:r>
              <a:rPr lang="en-US" altLang="zh-CN" sz="2000" b="1" dirty="0">
                <a:latin typeface="Times New Roman" panose="02020603050405020304" pitchFamily="18" charset="0"/>
              </a:rPr>
              <a:t>IE</a:t>
            </a:r>
          </a:p>
        </p:txBody>
      </p:sp>
      <p:sp>
        <p:nvSpPr>
          <p:cNvPr id="25" name="Text Box 19"/>
          <p:cNvSpPr txBox="1">
            <a:spLocks noChangeArrowheads="1"/>
          </p:cNvSpPr>
          <p:nvPr/>
        </p:nvSpPr>
        <p:spPr bwMode="auto">
          <a:xfrm>
            <a:off x="1475656" y="3169530"/>
            <a:ext cx="33214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Y</a:t>
            </a:r>
          </a:p>
        </p:txBody>
      </p:sp>
      <p:sp>
        <p:nvSpPr>
          <p:cNvPr id="26" name="Text Box 20"/>
          <p:cNvSpPr txBox="1">
            <a:spLocks noChangeArrowheads="1"/>
          </p:cNvSpPr>
          <p:nvPr/>
        </p:nvSpPr>
        <p:spPr bwMode="auto">
          <a:xfrm>
            <a:off x="6371118" y="5937266"/>
            <a:ext cx="3337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X</a:t>
            </a:r>
          </a:p>
        </p:txBody>
      </p:sp>
      <p:sp>
        <p:nvSpPr>
          <p:cNvPr id="27" name="Text Box 23"/>
          <p:cNvSpPr txBox="1">
            <a:spLocks noChangeArrowheads="1"/>
          </p:cNvSpPr>
          <p:nvPr/>
        </p:nvSpPr>
        <p:spPr bwMode="auto">
          <a:xfrm>
            <a:off x="2527965" y="4367944"/>
            <a:ext cx="3385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A</a:t>
            </a:r>
          </a:p>
        </p:txBody>
      </p:sp>
      <p:sp>
        <p:nvSpPr>
          <p:cNvPr id="28" name="Text Box 24"/>
          <p:cNvSpPr txBox="1">
            <a:spLocks noChangeArrowheads="1"/>
          </p:cNvSpPr>
          <p:nvPr/>
        </p:nvSpPr>
        <p:spPr bwMode="auto">
          <a:xfrm>
            <a:off x="4292554" y="4850753"/>
            <a:ext cx="463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宋体" panose="02010600030101010101" pitchFamily="2" charset="-122"/>
              </a:rPr>
              <a:t>•</a:t>
            </a:r>
            <a:r>
              <a:rPr kumimoji="1" lang="en-US" altLang="zh-CN" sz="2000">
                <a:solidFill>
                  <a:srgbClr val="000000"/>
                </a:solidFill>
                <a:latin typeface="Tahoma" panose="020B0604030504040204" pitchFamily="34" charset="0"/>
              </a:rPr>
              <a:t>B</a:t>
            </a:r>
          </a:p>
        </p:txBody>
      </p:sp>
      <p:sp>
        <p:nvSpPr>
          <p:cNvPr id="29" name="Text Box 25"/>
          <p:cNvSpPr txBox="1">
            <a:spLocks noChangeArrowheads="1"/>
          </p:cNvSpPr>
          <p:nvPr/>
        </p:nvSpPr>
        <p:spPr bwMode="auto">
          <a:xfrm>
            <a:off x="3259594" y="4938035"/>
            <a:ext cx="3385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C</a:t>
            </a:r>
          </a:p>
        </p:txBody>
      </p:sp>
      <p:sp>
        <p:nvSpPr>
          <p:cNvPr id="30" name="Line 10"/>
          <p:cNvSpPr>
            <a:spLocks noChangeShapeType="1"/>
          </p:cNvSpPr>
          <p:nvPr/>
        </p:nvSpPr>
        <p:spPr bwMode="auto">
          <a:xfrm>
            <a:off x="1965990" y="4680860"/>
            <a:ext cx="2151062" cy="13112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Text Box 26"/>
          <p:cNvSpPr txBox="1">
            <a:spLocks noChangeArrowheads="1"/>
          </p:cNvSpPr>
          <p:nvPr/>
        </p:nvSpPr>
        <p:spPr bwMode="auto">
          <a:xfrm>
            <a:off x="259836" y="1455274"/>
            <a:ext cx="8371548" cy="1785104"/>
          </a:xfrm>
          <a:prstGeom prst="rect">
            <a:avLst/>
          </a:prstGeom>
          <a:noFill/>
          <a:ln w="9525">
            <a:solidFill>
              <a:srgbClr val="FF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marR="0" lvl="0" indent="0" defTabSz="914400" eaLnBrk="1" fontAlgn="auto" latinLnBrk="0" hangingPunct="1">
              <a:lnSpc>
                <a:spcPct val="100000"/>
              </a:lnSpc>
              <a:spcBef>
                <a:spcPct val="0"/>
              </a:spcBef>
              <a:spcAft>
                <a:spcPts val="0"/>
              </a:spcAft>
              <a:buClrTx/>
              <a:buSzTx/>
              <a:buFontTx/>
              <a:buNone/>
              <a:tabLst/>
              <a:defRPr/>
            </a:pP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原来消费者在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达到均衡，现在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价格下降，预算线向外旋转，在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B</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达到新的均衡。这个过程分为两部分。首先在新价格组合下购买具有</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点效用水平的商品组合</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C</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需要的收入</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kumimoji="0" lang="en-US" altLang="zh-CN" sz="2200" i="0" u="none" strike="noStrike" kern="0" cap="none" spc="0" normalizeH="0" baseline="-25000" noProof="0" dirty="0" smtClean="0">
                <a:ln>
                  <a:noFill/>
                </a:ln>
                <a:solidFill>
                  <a:srgbClr val="000000"/>
                </a:solidFill>
                <a:effectLst/>
                <a:uLnTx/>
                <a:uFillTx/>
                <a:latin typeface="Tahoma" panose="020B0604030504040204" pitchFamily="34" charset="0"/>
              </a:rPr>
              <a:t>1</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，且</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lang="en-US" altLang="zh-CN" sz="2200" kern="0" baseline="-25000" dirty="0">
                <a:solidFill>
                  <a:srgbClr val="000000"/>
                </a:solidFill>
                <a:latin typeface="Tahoma" panose="020B0604030504040204" pitchFamily="34" charset="0"/>
              </a:rPr>
              <a:t>1</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&lt;M</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M</a:t>
            </a:r>
            <a:r>
              <a:rPr lang="en-US" altLang="zh-CN" sz="2200" kern="0" baseline="-25000" dirty="0">
                <a:solidFill>
                  <a:srgbClr val="000000"/>
                </a:solidFill>
                <a:latin typeface="Tahoma" panose="020B0604030504040204" pitchFamily="34" charset="0"/>
              </a:rPr>
              <a:t>1</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收入和新价格下，假想的消费者均衡在</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C</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的相应变化就是替代效应；</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X</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从</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C</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到</a:t>
            </a:r>
            <a:r>
              <a:rPr kumimoji="0" lang="en-US" altLang="zh-CN" sz="2200" i="0" u="none" strike="noStrike" kern="0" cap="none" spc="0" normalizeH="0" baseline="0" noProof="0" dirty="0" smtClean="0">
                <a:ln>
                  <a:noFill/>
                </a:ln>
                <a:solidFill>
                  <a:srgbClr val="000000"/>
                </a:solidFill>
                <a:effectLst/>
                <a:uLnTx/>
                <a:uFillTx/>
                <a:latin typeface="Tahoma" panose="020B0604030504040204" pitchFamily="34" charset="0"/>
              </a:rPr>
              <a:t>A</a:t>
            </a:r>
            <a:r>
              <a:rPr kumimoji="0" lang="zh-CN" altLang="en-US" sz="2200" i="0" u="none" strike="noStrike" kern="0" cap="none" spc="0" normalizeH="0" baseline="0" noProof="0" dirty="0" smtClean="0">
                <a:ln>
                  <a:noFill/>
                </a:ln>
                <a:solidFill>
                  <a:srgbClr val="000000"/>
                </a:solidFill>
                <a:effectLst/>
                <a:uLnTx/>
                <a:uFillTx/>
                <a:latin typeface="Tahoma" panose="020B0604030504040204" pitchFamily="34" charset="0"/>
              </a:rPr>
              <a:t>的变化是货币购买力提高引起的，则为收入效应。</a:t>
            </a:r>
            <a:endParaRPr kumimoji="1" lang="zh-CN" altLang="en-US" sz="2200" i="0" u="none" strike="noStrike" kern="0" cap="none" spc="0" normalizeH="0" baseline="0" noProof="0" dirty="0" smtClean="0">
              <a:ln>
                <a:noFill/>
              </a:ln>
              <a:solidFill>
                <a:srgbClr val="000000"/>
              </a:solidFill>
              <a:effectLst/>
              <a:uLnTx/>
              <a:uFillTx/>
              <a:latin typeface="Tahoma" panose="020B0604030504040204" pitchFamily="34" charset="0"/>
            </a:endParaRPr>
          </a:p>
        </p:txBody>
      </p:sp>
      <p:sp>
        <p:nvSpPr>
          <p:cNvPr id="32" name="Text Box 26"/>
          <p:cNvSpPr txBox="1">
            <a:spLocks noChangeArrowheads="1"/>
          </p:cNvSpPr>
          <p:nvPr/>
        </p:nvSpPr>
        <p:spPr bwMode="auto">
          <a:xfrm>
            <a:off x="3608643" y="3232076"/>
            <a:ext cx="4059260" cy="400110"/>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latin typeface="Tahoma" panose="020B0604030504040204" pitchFamily="34" charset="0"/>
              </a:rPr>
              <a:t>原价格下的预算线：</a:t>
            </a:r>
            <a:r>
              <a:rPr kumimoji="1" lang="zh-CN" altLang="en-US" sz="2000" b="1" dirty="0">
                <a:solidFill>
                  <a:srgbClr val="000000"/>
                </a:solidFill>
                <a:latin typeface="Tahoma" panose="020B0604030504040204" pitchFamily="34" charset="0"/>
              </a:rPr>
              <a:t>蓝色预算线</a:t>
            </a:r>
          </a:p>
        </p:txBody>
      </p:sp>
      <p:sp>
        <p:nvSpPr>
          <p:cNvPr id="33" name="Text Box 27"/>
          <p:cNvSpPr txBox="1">
            <a:spLocks noChangeArrowheads="1"/>
          </p:cNvSpPr>
          <p:nvPr/>
        </p:nvSpPr>
        <p:spPr bwMode="auto">
          <a:xfrm>
            <a:off x="3608643" y="3644953"/>
            <a:ext cx="3999153" cy="400110"/>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latin typeface="Tahoma" panose="020B0604030504040204" pitchFamily="34" charset="0"/>
              </a:rPr>
              <a:t>新价格下的预算线：</a:t>
            </a:r>
            <a:r>
              <a:rPr kumimoji="1" lang="zh-CN" altLang="en-US" sz="2000" b="1" dirty="0">
                <a:solidFill>
                  <a:srgbClr val="000000"/>
                </a:solidFill>
                <a:latin typeface="Tahoma" panose="020B0604030504040204" pitchFamily="34" charset="0"/>
              </a:rPr>
              <a:t>绿色预算线</a:t>
            </a:r>
          </a:p>
        </p:txBody>
      </p:sp>
      <p:sp>
        <p:nvSpPr>
          <p:cNvPr id="34" name="Text Box 21"/>
          <p:cNvSpPr txBox="1">
            <a:spLocks noChangeArrowheads="1"/>
          </p:cNvSpPr>
          <p:nvPr/>
        </p:nvSpPr>
        <p:spPr bwMode="auto">
          <a:xfrm>
            <a:off x="3994631" y="3990369"/>
            <a:ext cx="4636754" cy="707886"/>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zh-CN" altLang="en-US" sz="2000" b="1" dirty="0">
                <a:solidFill>
                  <a:srgbClr val="000000"/>
                </a:solidFill>
                <a:latin typeface="Tahoma" panose="020B0604030504040204" pitchFamily="34" charset="0"/>
              </a:rPr>
              <a:t>相对收入不变：按照新价格能买的起原来消费束效用的收入，红色预算线</a:t>
            </a:r>
          </a:p>
        </p:txBody>
      </p:sp>
    </p:spTree>
    <p:extLst>
      <p:ext uri="{BB962C8B-B14F-4D97-AF65-F5344CB8AC3E}">
        <p14:creationId xmlns:p14="http://schemas.microsoft.com/office/powerpoint/2010/main" val="210009800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64974" y="1049722"/>
            <a:ext cx="4613764" cy="523220"/>
          </a:xfrm>
          <a:prstGeom prst="rect">
            <a:avLst/>
          </a:prstGeom>
        </p:spPr>
        <p:txBody>
          <a:bodyPr wrap="none">
            <a:spAutoFit/>
          </a:bodyPr>
          <a:lstStyle/>
          <a:p>
            <a:r>
              <a:rPr lang="en-US" altLang="zh-CN" sz="2800" b="1" dirty="0" smtClean="0"/>
              <a:t>3.4.5 </a:t>
            </a:r>
            <a:r>
              <a:rPr lang="zh-CN" altLang="en-US" sz="2800" b="1" dirty="0"/>
              <a:t>价格变化对需求量</a:t>
            </a:r>
            <a:r>
              <a:rPr lang="zh-CN" altLang="en-US" sz="2800" b="1" dirty="0" smtClean="0"/>
              <a:t>影响</a:t>
            </a:r>
            <a:endParaRPr lang="zh-CN" altLang="en-US" sz="2800" dirty="0"/>
          </a:p>
        </p:txBody>
      </p:sp>
      <p:sp>
        <p:nvSpPr>
          <p:cNvPr id="3" name="矩形 2"/>
          <p:cNvSpPr/>
          <p:nvPr/>
        </p:nvSpPr>
        <p:spPr>
          <a:xfrm>
            <a:off x="323528" y="1562301"/>
            <a:ext cx="8070310" cy="2308324"/>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cs typeface="Arial" panose="020B0604020202020204" pitchFamily="34" charset="0"/>
              </a:rPr>
              <a:t>普通</a:t>
            </a:r>
            <a:r>
              <a:rPr lang="zh-CN" altLang="en-US" sz="2400" b="1" dirty="0">
                <a:cs typeface="Arial" panose="020B0604020202020204" pitchFamily="34" charset="0"/>
              </a:rPr>
              <a:t>商品</a:t>
            </a:r>
            <a:r>
              <a:rPr lang="zh-CN" altLang="en-US" sz="2400" dirty="0">
                <a:cs typeface="Arial" panose="020B0604020202020204" pitchFamily="34" charset="0"/>
              </a:rPr>
              <a:t>（</a:t>
            </a:r>
            <a:r>
              <a:rPr lang="en-US" altLang="zh-CN" sz="2400" dirty="0">
                <a:cs typeface="Arial" panose="020B0604020202020204" pitchFamily="34" charset="0"/>
              </a:rPr>
              <a:t>ordinary goods</a:t>
            </a:r>
            <a:r>
              <a:rPr lang="zh-CN" altLang="en-US" sz="2400" dirty="0">
                <a:cs typeface="Arial" panose="020B0604020202020204" pitchFamily="34" charset="0"/>
              </a:rPr>
              <a:t>）：收入效应和替代效应都为正数，或者收入效应为负数但是小于替代效应，使价格下降时，需求量增加</a:t>
            </a:r>
          </a:p>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cs typeface="Arial" panose="020B0604020202020204" pitchFamily="34" charset="0"/>
              </a:rPr>
              <a:t>吉芬</a:t>
            </a:r>
            <a:r>
              <a:rPr lang="zh-CN" altLang="en-US" sz="2400" b="1" dirty="0">
                <a:cs typeface="Arial" panose="020B0604020202020204" pitchFamily="34" charset="0"/>
              </a:rPr>
              <a:t>商品</a:t>
            </a:r>
            <a:r>
              <a:rPr lang="zh-CN" altLang="en-US" sz="2400" dirty="0">
                <a:cs typeface="Arial" panose="020B0604020202020204" pitchFamily="34" charset="0"/>
              </a:rPr>
              <a:t>（</a:t>
            </a:r>
            <a:r>
              <a:rPr lang="en-US" altLang="zh-CN" sz="2400" dirty="0" err="1">
                <a:cs typeface="Arial" panose="020B0604020202020204" pitchFamily="34" charset="0"/>
              </a:rPr>
              <a:t>Giffen</a:t>
            </a:r>
            <a:r>
              <a:rPr lang="en-US" altLang="zh-CN" sz="2400" dirty="0">
                <a:cs typeface="Arial" panose="020B0604020202020204" pitchFamily="34" charset="0"/>
              </a:rPr>
              <a:t>’ s goods</a:t>
            </a:r>
            <a:r>
              <a:rPr lang="zh-CN" altLang="en-US" sz="2400" dirty="0">
                <a:cs typeface="Arial" panose="020B0604020202020204" pitchFamily="34" charset="0"/>
              </a:rPr>
              <a:t>）：收入效应为负数并且大于替代效应，使价格下降时，需求量减少。吉芬商品是低档商品中的低档商品，不符合需求定律。</a:t>
            </a:r>
          </a:p>
        </p:txBody>
      </p:sp>
      <p:graphicFrame>
        <p:nvGraphicFramePr>
          <p:cNvPr id="12" name="Group 5"/>
          <p:cNvGraphicFramePr>
            <a:graphicFrameLocks noGrp="1"/>
          </p:cNvGraphicFramePr>
          <p:nvPr>
            <p:extLst>
              <p:ext uri="{D42A27DB-BD31-4B8C-83A1-F6EECF244321}">
                <p14:modId xmlns:p14="http://schemas.microsoft.com/office/powerpoint/2010/main" val="454412014"/>
              </p:ext>
            </p:extLst>
          </p:nvPr>
        </p:nvGraphicFramePr>
        <p:xfrm>
          <a:off x="539552" y="4153976"/>
          <a:ext cx="7777163" cy="1795304"/>
        </p:xfrm>
        <a:graphic>
          <a:graphicData uri="http://schemas.openxmlformats.org/drawingml/2006/table">
            <a:tbl>
              <a:tblPr/>
              <a:tblGrid>
                <a:gridCol w="1224136"/>
                <a:gridCol w="1368152"/>
                <a:gridCol w="1080120"/>
                <a:gridCol w="720080"/>
                <a:gridCol w="720080"/>
                <a:gridCol w="1584176"/>
                <a:gridCol w="1080419"/>
              </a:tblGrid>
              <a:tr h="444724">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商品类型</a:t>
                      </a:r>
                    </a:p>
                  </a:txBody>
                  <a:tcPr marL="91444" marR="91444" marT="45734" marB="4573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P</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变动</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SE</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IE</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SE</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比</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IE</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sym typeface="Symbol" pitchFamily="18" charset="2"/>
                        </a:rPr>
                        <a:t>X</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44" marR="91444" marT="45734" marB="4573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474196">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普通商品</a:t>
                      </a:r>
                    </a:p>
                  </a:txBody>
                  <a:tcPr marL="91444" marR="91444" marT="45734" marB="4573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正常商品</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下降</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任何情况</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40218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低档商品</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下降</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cs typeface="Tahoma" pitchFamily="34" charset="0"/>
                        </a:rPr>
                        <a:t>–</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SE&gt;IE</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474196">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吉芬商品</a:t>
                      </a:r>
                    </a:p>
                  </a:txBody>
                  <a:tcPr marL="91444" marR="91444" marT="45734" marB="4573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低档商品</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下降</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cs typeface="Tahoma" pitchFamily="34" charset="0"/>
                        </a:rPr>
                        <a:t>–</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SE&lt;IE</a:t>
                      </a:r>
                    </a:p>
                  </a:txBody>
                  <a:tcPr marL="91444" marR="91444" marT="45734" marB="4573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cs typeface="Tahoma" pitchFamily="34" charset="0"/>
                        </a:rPr>
                        <a:t>–</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44" marR="91444" marT="45734" marB="4573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1621025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99863" y="1094123"/>
            <a:ext cx="5335115" cy="523220"/>
          </a:xfrm>
          <a:prstGeom prst="rect">
            <a:avLst/>
          </a:prstGeom>
        </p:spPr>
        <p:txBody>
          <a:bodyPr wrap="none">
            <a:spAutoFit/>
          </a:bodyPr>
          <a:lstStyle/>
          <a:p>
            <a:r>
              <a:rPr lang="en-US" altLang="zh-CN" sz="2800" b="1" dirty="0" smtClean="0"/>
              <a:t>3.4.6 </a:t>
            </a:r>
            <a:r>
              <a:rPr lang="zh-CN" altLang="en-US" sz="2800" b="1" dirty="0" smtClean="0"/>
              <a:t>消费品需求</a:t>
            </a:r>
            <a:r>
              <a:rPr lang="zh-CN" altLang="en-US" sz="2800" b="1" dirty="0"/>
              <a:t>定律的严格表述</a:t>
            </a:r>
            <a:endParaRPr lang="zh-CN" altLang="en-US" sz="2800" dirty="0"/>
          </a:p>
        </p:txBody>
      </p:sp>
      <p:sp>
        <p:nvSpPr>
          <p:cNvPr id="3" name="矩形 2"/>
          <p:cNvSpPr/>
          <p:nvPr/>
        </p:nvSpPr>
        <p:spPr>
          <a:xfrm>
            <a:off x="299863" y="1748374"/>
            <a:ext cx="8070310" cy="1200329"/>
          </a:xfrm>
          <a:prstGeom prst="rect">
            <a:avLst/>
          </a:prstGeom>
        </p:spPr>
        <p:txBody>
          <a:bodyPr wrap="square">
            <a:spAutoFit/>
          </a:bodyPr>
          <a:lstStyle/>
          <a:p>
            <a:pPr eaLnBrk="1" hangingPunct="1"/>
            <a:r>
              <a:rPr lang="zh-CN" altLang="en-US" sz="2400" b="1" dirty="0"/>
              <a:t>需求定律</a:t>
            </a:r>
            <a:r>
              <a:rPr lang="zh-CN" altLang="en-US" sz="2400" dirty="0"/>
              <a:t>（ </a:t>
            </a:r>
            <a:r>
              <a:rPr lang="en-US" altLang="zh-CN" sz="2400" i="1" dirty="0"/>
              <a:t>law of demand</a:t>
            </a:r>
            <a:r>
              <a:rPr lang="en-US" altLang="zh-CN" sz="2400" dirty="0"/>
              <a:t> </a:t>
            </a:r>
            <a:r>
              <a:rPr lang="zh-CN" altLang="en-US" sz="2400" dirty="0"/>
              <a:t>）：当普通商品价格下降时，效用最大化的最优购买要求增加该商品的购买量；简单地说，普通商品的价格下降，需求量上升。</a:t>
            </a:r>
          </a:p>
        </p:txBody>
      </p:sp>
      <p:pic>
        <p:nvPicPr>
          <p:cNvPr id="12"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136" y="3079734"/>
            <a:ext cx="4880944" cy="316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Line 3"/>
          <p:cNvSpPr>
            <a:spLocks noChangeShapeType="1"/>
          </p:cNvSpPr>
          <p:nvPr/>
        </p:nvSpPr>
        <p:spPr bwMode="auto">
          <a:xfrm>
            <a:off x="5345112" y="5805512"/>
            <a:ext cx="3259336"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 name="Line 4"/>
          <p:cNvSpPr>
            <a:spLocks noChangeShapeType="1"/>
          </p:cNvSpPr>
          <p:nvPr/>
        </p:nvSpPr>
        <p:spPr bwMode="auto">
          <a:xfrm flipH="1" flipV="1">
            <a:off x="5345111" y="3079734"/>
            <a:ext cx="1" cy="272577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 name="Line 7"/>
          <p:cNvSpPr>
            <a:spLocks noChangeShapeType="1"/>
          </p:cNvSpPr>
          <p:nvPr/>
        </p:nvSpPr>
        <p:spPr bwMode="auto">
          <a:xfrm flipH="1">
            <a:off x="5366992" y="5229200"/>
            <a:ext cx="1509264"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Text Box 10"/>
          <p:cNvSpPr txBox="1">
            <a:spLocks noChangeArrowheads="1"/>
          </p:cNvSpPr>
          <p:nvPr/>
        </p:nvSpPr>
        <p:spPr bwMode="auto">
          <a:xfrm>
            <a:off x="6663979" y="5867828"/>
            <a:ext cx="4523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t>x</a:t>
            </a:r>
            <a:r>
              <a:rPr lang="en-US" altLang="zh-CN" sz="2400" baseline="-25000" dirty="0" smtClean="0"/>
              <a:t>2</a:t>
            </a:r>
            <a:endParaRPr lang="en-US" altLang="zh-CN" sz="2400" dirty="0"/>
          </a:p>
        </p:txBody>
      </p:sp>
      <p:sp>
        <p:nvSpPr>
          <p:cNvPr id="18" name="Text Box 11"/>
          <p:cNvSpPr txBox="1">
            <a:spLocks noChangeArrowheads="1"/>
          </p:cNvSpPr>
          <p:nvPr/>
        </p:nvSpPr>
        <p:spPr bwMode="auto">
          <a:xfrm>
            <a:off x="6133064" y="4438018"/>
            <a:ext cx="5309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sym typeface="Symbol" panose="05050102010706020507" pitchFamily="18" charset="2"/>
              </a:rPr>
              <a:t>E</a:t>
            </a:r>
          </a:p>
        </p:txBody>
      </p:sp>
      <p:sp>
        <p:nvSpPr>
          <p:cNvPr id="19" name="Line 12"/>
          <p:cNvSpPr>
            <a:spLocks noChangeShapeType="1"/>
          </p:cNvSpPr>
          <p:nvPr/>
        </p:nvSpPr>
        <p:spPr bwMode="auto">
          <a:xfrm>
            <a:off x="5366992" y="4685831"/>
            <a:ext cx="913951"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Line 13"/>
          <p:cNvSpPr>
            <a:spLocks noChangeShapeType="1"/>
          </p:cNvSpPr>
          <p:nvPr/>
        </p:nvSpPr>
        <p:spPr bwMode="auto">
          <a:xfrm flipH="1">
            <a:off x="6313713" y="4685831"/>
            <a:ext cx="1699" cy="109448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Text Box 14"/>
          <p:cNvSpPr txBox="1">
            <a:spLocks noChangeArrowheads="1"/>
          </p:cNvSpPr>
          <p:nvPr/>
        </p:nvSpPr>
        <p:spPr bwMode="auto">
          <a:xfrm>
            <a:off x="6679065" y="4991575"/>
            <a:ext cx="5132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sym typeface="Symbol" panose="05050102010706020507" pitchFamily="18" charset="2"/>
              </a:rPr>
              <a:t>F</a:t>
            </a:r>
          </a:p>
        </p:txBody>
      </p:sp>
      <p:sp>
        <p:nvSpPr>
          <p:cNvPr id="22" name="Text Box 16"/>
          <p:cNvSpPr txBox="1">
            <a:spLocks noChangeArrowheads="1"/>
          </p:cNvSpPr>
          <p:nvPr/>
        </p:nvSpPr>
        <p:spPr bwMode="auto">
          <a:xfrm>
            <a:off x="4841874" y="1989162"/>
            <a:ext cx="576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t>x</a:t>
            </a:r>
            <a:r>
              <a:rPr lang="en-US" altLang="zh-CN" sz="2400" baseline="-25000"/>
              <a:t>2</a:t>
            </a:r>
            <a:endParaRPr lang="en-US" altLang="zh-CN" sz="2400"/>
          </a:p>
        </p:txBody>
      </p:sp>
      <p:sp>
        <p:nvSpPr>
          <p:cNvPr id="24" name="Line 18"/>
          <p:cNvSpPr>
            <a:spLocks noChangeShapeType="1"/>
          </p:cNvSpPr>
          <p:nvPr/>
        </p:nvSpPr>
        <p:spPr bwMode="auto">
          <a:xfrm>
            <a:off x="6328679" y="5867828"/>
            <a:ext cx="576263" cy="142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 name="Line 20"/>
          <p:cNvSpPr>
            <a:spLocks noChangeShapeType="1"/>
          </p:cNvSpPr>
          <p:nvPr/>
        </p:nvSpPr>
        <p:spPr bwMode="auto">
          <a:xfrm>
            <a:off x="6830936" y="5229200"/>
            <a:ext cx="6532" cy="5593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Arc 7"/>
          <p:cNvSpPr>
            <a:spLocks/>
          </p:cNvSpPr>
          <p:nvPr/>
        </p:nvSpPr>
        <p:spPr bwMode="auto">
          <a:xfrm rot="11020998">
            <a:off x="5883954" y="2789262"/>
            <a:ext cx="2027237" cy="2735262"/>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Text Box 10"/>
          <p:cNvSpPr txBox="1">
            <a:spLocks noChangeArrowheads="1"/>
          </p:cNvSpPr>
          <p:nvPr/>
        </p:nvSpPr>
        <p:spPr bwMode="auto">
          <a:xfrm>
            <a:off x="6104047" y="5818621"/>
            <a:ext cx="4492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t>x</a:t>
            </a:r>
            <a:r>
              <a:rPr lang="en-US" altLang="zh-CN" sz="2400" baseline="-25000" dirty="0"/>
              <a:t>1</a:t>
            </a:r>
            <a:endParaRPr lang="en-US" altLang="zh-CN" sz="2400" dirty="0"/>
          </a:p>
        </p:txBody>
      </p:sp>
      <p:sp>
        <p:nvSpPr>
          <p:cNvPr id="31" name="Text Box 10"/>
          <p:cNvSpPr txBox="1">
            <a:spLocks noChangeArrowheads="1"/>
          </p:cNvSpPr>
          <p:nvPr/>
        </p:nvSpPr>
        <p:spPr bwMode="auto">
          <a:xfrm>
            <a:off x="4863078" y="4435459"/>
            <a:ext cx="470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t>P</a:t>
            </a:r>
            <a:r>
              <a:rPr lang="en-US" altLang="zh-CN" sz="2400" baseline="-25000" dirty="0" smtClean="0"/>
              <a:t>1</a:t>
            </a:r>
            <a:endParaRPr lang="en-US" altLang="zh-CN" sz="2400" dirty="0"/>
          </a:p>
        </p:txBody>
      </p:sp>
      <p:sp>
        <p:nvSpPr>
          <p:cNvPr id="32" name="Text Box 10"/>
          <p:cNvSpPr txBox="1">
            <a:spLocks noChangeArrowheads="1"/>
          </p:cNvSpPr>
          <p:nvPr/>
        </p:nvSpPr>
        <p:spPr bwMode="auto">
          <a:xfrm>
            <a:off x="4874230" y="4923869"/>
            <a:ext cx="470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t>P</a:t>
            </a:r>
            <a:r>
              <a:rPr lang="en-US" altLang="zh-CN" sz="2400" baseline="-25000" dirty="0" smtClean="0"/>
              <a:t>2</a:t>
            </a:r>
            <a:endParaRPr lang="en-US" altLang="zh-CN" sz="2400" dirty="0"/>
          </a:p>
        </p:txBody>
      </p:sp>
    </p:spTree>
    <p:extLst>
      <p:ext uri="{BB962C8B-B14F-4D97-AF65-F5344CB8AC3E}">
        <p14:creationId xmlns:p14="http://schemas.microsoft.com/office/powerpoint/2010/main" val="2436559104"/>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02918" y="1060555"/>
            <a:ext cx="803425" cy="461665"/>
          </a:xfrm>
          <a:prstGeom prst="rect">
            <a:avLst/>
          </a:prstGeom>
        </p:spPr>
        <p:txBody>
          <a:bodyPr wrap="none">
            <a:spAutoFit/>
          </a:bodyPr>
          <a:lstStyle/>
          <a:p>
            <a:r>
              <a:rPr lang="zh-CN" altLang="en-US" sz="2400" b="1" dirty="0"/>
              <a:t>例题</a:t>
            </a:r>
            <a:endParaRPr lang="zh-CN" altLang="en-US" sz="2400" dirty="0"/>
          </a:p>
        </p:txBody>
      </p:sp>
      <p:sp>
        <p:nvSpPr>
          <p:cNvPr id="3" name="矩形 2"/>
          <p:cNvSpPr/>
          <p:nvPr/>
        </p:nvSpPr>
        <p:spPr>
          <a:xfrm>
            <a:off x="314750" y="1601700"/>
            <a:ext cx="8301530" cy="3785652"/>
          </a:xfrm>
          <a:prstGeom prst="rect">
            <a:avLst/>
          </a:prstGeom>
        </p:spPr>
        <p:txBody>
          <a:bodyPr wrap="square">
            <a:spAutoFit/>
          </a:bodyPr>
          <a:lstStyle/>
          <a:p>
            <a:pPr eaLnBrk="1" hangingPunct="1"/>
            <a:r>
              <a:rPr lang="zh-CN" altLang="en-US" sz="2400" dirty="0"/>
              <a:t>假设消费者张某对</a:t>
            </a:r>
            <a:r>
              <a:rPr lang="en-US" altLang="zh-CN" sz="2400" dirty="0"/>
              <a:t>X</a:t>
            </a:r>
            <a:r>
              <a:rPr lang="zh-CN" altLang="en-US" sz="2400" dirty="0"/>
              <a:t>、</a:t>
            </a:r>
            <a:r>
              <a:rPr lang="en-US" altLang="zh-CN" sz="2400" dirty="0"/>
              <a:t>Y</a:t>
            </a:r>
            <a:r>
              <a:rPr lang="zh-CN" altLang="en-US" sz="2400" dirty="0"/>
              <a:t>两种商品的效用函数是</a:t>
            </a:r>
            <a:r>
              <a:rPr lang="en-US" altLang="zh-CN" sz="2400" dirty="0"/>
              <a:t>U=XY</a:t>
            </a:r>
            <a:r>
              <a:rPr lang="zh-CN" altLang="en-US" sz="2400" dirty="0"/>
              <a:t>，张某的收入是</a:t>
            </a:r>
            <a:r>
              <a:rPr lang="en-US" altLang="zh-CN" sz="2400" dirty="0"/>
              <a:t>500</a:t>
            </a:r>
            <a:r>
              <a:rPr lang="zh-CN" altLang="en-US" sz="2400" dirty="0"/>
              <a:t>元，商品价格分别是</a:t>
            </a:r>
            <a:r>
              <a:rPr lang="en-US" altLang="zh-CN" sz="2400" dirty="0"/>
              <a:t>2</a:t>
            </a:r>
            <a:r>
              <a:rPr lang="zh-CN" altLang="en-US" sz="2400" dirty="0"/>
              <a:t>元、</a:t>
            </a:r>
            <a:r>
              <a:rPr lang="en-US" altLang="zh-CN" sz="2400" dirty="0"/>
              <a:t>5</a:t>
            </a:r>
            <a:r>
              <a:rPr lang="zh-CN" altLang="en-US" sz="2400" dirty="0"/>
              <a:t>元</a:t>
            </a:r>
            <a:r>
              <a:rPr lang="zh-CN" altLang="en-US" sz="2400" dirty="0" smtClean="0"/>
              <a:t>。回答以下问题：</a:t>
            </a:r>
            <a:endParaRPr lang="zh-CN" altLang="en-US" sz="2400" dirty="0"/>
          </a:p>
          <a:p>
            <a:pPr eaLnBrk="1" hangingPunct="1">
              <a:buFontTx/>
              <a:buNone/>
            </a:pPr>
            <a:r>
              <a:rPr lang="zh-CN" altLang="en-US" sz="2400" dirty="0"/>
              <a:t>    </a:t>
            </a:r>
            <a:r>
              <a:rPr lang="zh-CN" altLang="en-US" sz="2400" dirty="0" smtClean="0"/>
              <a:t>（</a:t>
            </a:r>
            <a:r>
              <a:rPr lang="en-US" altLang="zh-CN" sz="2400" dirty="0" smtClean="0"/>
              <a:t>1</a:t>
            </a:r>
            <a:r>
              <a:rPr lang="zh-CN" altLang="en-US" sz="2400" dirty="0" smtClean="0"/>
              <a:t>）张某</a:t>
            </a:r>
            <a:r>
              <a:rPr lang="zh-CN" altLang="en-US" sz="2400" dirty="0"/>
              <a:t>的最优消费组合。</a:t>
            </a:r>
          </a:p>
          <a:p>
            <a:pPr eaLnBrk="1" hangingPunct="1">
              <a:buFontTx/>
              <a:buNone/>
            </a:pPr>
            <a:r>
              <a:rPr lang="zh-CN" altLang="en-US" sz="2400" dirty="0"/>
              <a:t>    </a:t>
            </a:r>
            <a:r>
              <a:rPr lang="zh-CN" altLang="en-US" sz="2400" dirty="0" smtClean="0"/>
              <a:t>（</a:t>
            </a:r>
            <a:r>
              <a:rPr lang="en-US" altLang="zh-CN" sz="2400" dirty="0" smtClean="0"/>
              <a:t>2</a:t>
            </a:r>
            <a:r>
              <a:rPr lang="zh-CN" altLang="en-US" sz="2400" dirty="0" smtClean="0"/>
              <a:t>）若</a:t>
            </a:r>
            <a:r>
              <a:rPr lang="zh-CN" altLang="en-US" sz="2400" dirty="0"/>
              <a:t>政府给予消费者商品</a:t>
            </a:r>
            <a:r>
              <a:rPr lang="en-US" altLang="zh-CN" sz="2400" dirty="0"/>
              <a:t>X</a:t>
            </a:r>
            <a:r>
              <a:rPr lang="zh-CN" altLang="en-US" sz="2400" dirty="0"/>
              <a:t>以价格补贴，即可以原来价格的</a:t>
            </a:r>
            <a:r>
              <a:rPr lang="en-US" altLang="zh-CN" sz="2400" dirty="0"/>
              <a:t>50%</a:t>
            </a:r>
            <a:r>
              <a:rPr lang="zh-CN" altLang="en-US" sz="2400" dirty="0"/>
              <a:t>购买，则最优消费组合是什么？</a:t>
            </a:r>
          </a:p>
          <a:p>
            <a:pPr eaLnBrk="1" hangingPunct="1">
              <a:buFontTx/>
              <a:buNone/>
            </a:pPr>
            <a:r>
              <a:rPr lang="zh-CN" altLang="en-US" sz="2400" dirty="0"/>
              <a:t>    </a:t>
            </a:r>
            <a:r>
              <a:rPr lang="zh-CN" altLang="en-US" sz="2400" dirty="0" smtClean="0"/>
              <a:t>（</a:t>
            </a:r>
            <a:r>
              <a:rPr lang="en-US" altLang="zh-CN" sz="2400" dirty="0" smtClean="0"/>
              <a:t>3</a:t>
            </a:r>
            <a:r>
              <a:rPr lang="zh-CN" altLang="en-US" sz="2400" dirty="0" smtClean="0"/>
              <a:t>）若</a:t>
            </a:r>
            <a:r>
              <a:rPr lang="zh-CN" altLang="en-US" sz="2400" dirty="0"/>
              <a:t>某工会愿意接纳张某为会员，会费是</a:t>
            </a:r>
            <a:r>
              <a:rPr lang="en-US" altLang="zh-CN" sz="2400" dirty="0"/>
              <a:t>100</a:t>
            </a:r>
            <a:r>
              <a:rPr lang="zh-CN" altLang="en-US" sz="2400" dirty="0"/>
              <a:t>元，入会后可以原来价格的</a:t>
            </a:r>
            <a:r>
              <a:rPr lang="en-US" altLang="zh-CN" sz="2400" dirty="0"/>
              <a:t>50%</a:t>
            </a:r>
            <a:r>
              <a:rPr lang="zh-CN" altLang="en-US" sz="2400" dirty="0"/>
              <a:t>购买商品</a:t>
            </a:r>
            <a:r>
              <a:rPr lang="en-US" altLang="zh-CN" sz="2400" dirty="0"/>
              <a:t>X</a:t>
            </a:r>
            <a:r>
              <a:rPr lang="zh-CN" altLang="en-US" sz="2400" dirty="0"/>
              <a:t>，那么张某是否应该加入工会？</a:t>
            </a:r>
            <a:endParaRPr lang="en-US" altLang="zh-CN" sz="2400" dirty="0"/>
          </a:p>
          <a:p>
            <a:pPr eaLnBrk="1" hangingPunct="1">
              <a:buFontTx/>
              <a:buNone/>
            </a:pPr>
            <a:r>
              <a:rPr lang="zh-CN" altLang="en-US" sz="2400" dirty="0"/>
              <a:t>    </a:t>
            </a:r>
            <a:r>
              <a:rPr lang="zh-CN" altLang="en-US" sz="2400" dirty="0" smtClean="0"/>
              <a:t>（</a:t>
            </a:r>
            <a:r>
              <a:rPr lang="en-US" altLang="zh-CN" sz="2400" dirty="0" smtClean="0"/>
              <a:t>4</a:t>
            </a:r>
            <a:r>
              <a:rPr lang="zh-CN" altLang="en-US" sz="2400" dirty="0" smtClean="0"/>
              <a:t>）如果</a:t>
            </a:r>
            <a:r>
              <a:rPr lang="en-US" altLang="zh-CN" sz="2400" dirty="0"/>
              <a:t>X</a:t>
            </a:r>
            <a:r>
              <a:rPr lang="zh-CN" altLang="en-US" sz="2400" dirty="0"/>
              <a:t>降价为</a:t>
            </a:r>
            <a:r>
              <a:rPr lang="en-US" altLang="zh-CN" sz="2400" dirty="0" smtClean="0"/>
              <a:t>1</a:t>
            </a:r>
            <a:r>
              <a:rPr lang="zh-CN" altLang="en-US" sz="2400" dirty="0" smtClean="0"/>
              <a:t>，</a:t>
            </a:r>
            <a:r>
              <a:rPr lang="en-US" altLang="zh-CN" sz="2400" dirty="0" smtClean="0"/>
              <a:t>Y</a:t>
            </a:r>
            <a:r>
              <a:rPr lang="zh-CN" altLang="en-US" sz="2400" dirty="0"/>
              <a:t>价格</a:t>
            </a:r>
            <a:r>
              <a:rPr lang="zh-CN" altLang="en-US" sz="2400" dirty="0" smtClean="0"/>
              <a:t>不变，那么，按照</a:t>
            </a:r>
            <a:r>
              <a:rPr lang="zh-CN" altLang="en-US" sz="2400" dirty="0"/>
              <a:t>斯勒茨基方法，计算</a:t>
            </a:r>
            <a:r>
              <a:rPr lang="en-US" altLang="zh-CN" sz="2400" dirty="0"/>
              <a:t>X</a:t>
            </a:r>
            <a:r>
              <a:rPr lang="zh-CN" altLang="en-US" sz="2400" dirty="0"/>
              <a:t>需求量变化以及收入效应和替代效应。</a:t>
            </a:r>
          </a:p>
        </p:txBody>
      </p:sp>
    </p:spTree>
    <p:extLst>
      <p:ext uri="{BB962C8B-B14F-4D97-AF65-F5344CB8AC3E}">
        <p14:creationId xmlns:p14="http://schemas.microsoft.com/office/powerpoint/2010/main" val="89506055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02918" y="1060555"/>
            <a:ext cx="803425" cy="461665"/>
          </a:xfrm>
          <a:prstGeom prst="rect">
            <a:avLst/>
          </a:prstGeom>
        </p:spPr>
        <p:txBody>
          <a:bodyPr wrap="none">
            <a:spAutoFit/>
          </a:bodyPr>
          <a:lstStyle/>
          <a:p>
            <a:r>
              <a:rPr lang="zh-CN" altLang="en-US" sz="2400" b="1" dirty="0" smtClean="0"/>
              <a:t>解：</a:t>
            </a:r>
            <a:endParaRPr lang="zh-CN" altLang="en-US" sz="2400" dirty="0"/>
          </a:p>
        </p:txBody>
      </p:sp>
      <p:graphicFrame>
        <p:nvGraphicFramePr>
          <p:cNvPr id="12" name="Object 7"/>
          <p:cNvGraphicFramePr>
            <a:graphicFrameLocks noChangeAspect="1"/>
          </p:cNvGraphicFramePr>
          <p:nvPr>
            <p:extLst>
              <p:ext uri="{D42A27DB-BD31-4B8C-83A1-F6EECF244321}">
                <p14:modId xmlns:p14="http://schemas.microsoft.com/office/powerpoint/2010/main" val="2698909718"/>
              </p:ext>
            </p:extLst>
          </p:nvPr>
        </p:nvGraphicFramePr>
        <p:xfrm>
          <a:off x="989013" y="1049338"/>
          <a:ext cx="7146925" cy="5702300"/>
        </p:xfrm>
        <a:graphic>
          <a:graphicData uri="http://schemas.openxmlformats.org/presentationml/2006/ole">
            <mc:AlternateContent xmlns:mc="http://schemas.openxmlformats.org/markup-compatibility/2006">
              <mc:Choice xmlns:v="urn:schemas-microsoft-com:vml" Requires="v">
                <p:oleObj spid="_x0000_s44216" name="公式" r:id="rId6" imgW="3733560" imgH="3555720" progId="Equation.3">
                  <p:embed/>
                </p:oleObj>
              </mc:Choice>
              <mc:Fallback>
                <p:oleObj name="公式" r:id="rId6" imgW="3733560" imgH="3555720" progId="Equation.3">
                  <p:embed/>
                  <p:pic>
                    <p:nvPicPr>
                      <p:cNvPr id="0" name=""/>
                      <p:cNvPicPr>
                        <a:picLocks noChangeAspect="1" noChangeArrowheads="1"/>
                      </p:cNvPicPr>
                      <p:nvPr/>
                    </p:nvPicPr>
                    <p:blipFill>
                      <a:blip r:embed="rId7"/>
                      <a:srcRect/>
                      <a:stretch>
                        <a:fillRect/>
                      </a:stretch>
                    </p:blipFill>
                    <p:spPr bwMode="auto">
                      <a:xfrm>
                        <a:off x="989013" y="1049338"/>
                        <a:ext cx="7146925" cy="5702300"/>
                      </a:xfrm>
                      <a:prstGeom prst="rect">
                        <a:avLst/>
                      </a:prstGeom>
                      <a:noFill/>
                      <a:ln>
                        <a:noFill/>
                      </a:ln>
                    </p:spPr>
                  </p:pic>
                </p:oleObj>
              </mc:Fallback>
            </mc:AlternateContent>
          </a:graphicData>
        </a:graphic>
      </p:graphicFrame>
    </p:spTree>
    <p:extLst>
      <p:ext uri="{BB962C8B-B14F-4D97-AF65-F5344CB8AC3E}">
        <p14:creationId xmlns:p14="http://schemas.microsoft.com/office/powerpoint/2010/main" val="244125121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Rectangle 5"/>
          <p:cNvSpPr>
            <a:spLocks noChangeArrowheads="1"/>
          </p:cNvSpPr>
          <p:nvPr/>
        </p:nvSpPr>
        <p:spPr bwMode="auto">
          <a:xfrm>
            <a:off x="438150" y="1110997"/>
            <a:ext cx="82296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200" dirty="0">
                <a:solidFill>
                  <a:srgbClr val="000000"/>
                </a:solidFill>
              </a:rPr>
              <a:t>（</a:t>
            </a:r>
            <a:r>
              <a:rPr lang="en-US" altLang="zh-CN" sz="2200" dirty="0">
                <a:solidFill>
                  <a:srgbClr val="000000"/>
                </a:solidFill>
              </a:rPr>
              <a:t>4</a:t>
            </a:r>
            <a:r>
              <a:rPr lang="zh-CN" altLang="en-US" sz="2200" dirty="0">
                <a:solidFill>
                  <a:srgbClr val="000000"/>
                </a:solidFill>
              </a:rPr>
              <a:t>）相对收入不变，即保持按照新的价格组合购买（</a:t>
            </a:r>
            <a:r>
              <a:rPr lang="en-US" altLang="zh-CN" sz="2200" dirty="0">
                <a:solidFill>
                  <a:srgbClr val="000000"/>
                </a:solidFill>
              </a:rPr>
              <a:t>125</a:t>
            </a:r>
            <a:r>
              <a:rPr lang="zh-CN" altLang="en-US" sz="2200" dirty="0">
                <a:solidFill>
                  <a:srgbClr val="000000"/>
                </a:solidFill>
              </a:rPr>
              <a:t>，</a:t>
            </a:r>
            <a:r>
              <a:rPr lang="en-US" altLang="zh-CN" sz="2200" dirty="0">
                <a:solidFill>
                  <a:srgbClr val="000000"/>
                </a:solidFill>
              </a:rPr>
              <a:t>50</a:t>
            </a:r>
            <a:r>
              <a:rPr lang="zh-CN" altLang="en-US" sz="2200" dirty="0">
                <a:solidFill>
                  <a:srgbClr val="000000"/>
                </a:solidFill>
              </a:rPr>
              <a:t>）的收入，则该假设的收入为</a:t>
            </a:r>
            <a:r>
              <a:rPr lang="en-US" altLang="zh-CN" sz="2200" dirty="0">
                <a:solidFill>
                  <a:srgbClr val="000000"/>
                </a:solidFill>
              </a:rPr>
              <a:t>375</a:t>
            </a:r>
            <a:r>
              <a:rPr lang="zh-CN" altLang="en-US" sz="2200" dirty="0">
                <a:solidFill>
                  <a:srgbClr val="000000"/>
                </a:solidFill>
              </a:rPr>
              <a:t>元，此时</a:t>
            </a:r>
            <a:r>
              <a:rPr lang="en-US" altLang="zh-CN" sz="2200" dirty="0">
                <a:solidFill>
                  <a:srgbClr val="000000"/>
                </a:solidFill>
              </a:rPr>
              <a:t>X+5Y=375</a:t>
            </a:r>
            <a:r>
              <a:rPr lang="zh-CN" altLang="en-US" sz="2200" dirty="0">
                <a:solidFill>
                  <a:srgbClr val="000000"/>
                </a:solidFill>
              </a:rPr>
              <a:t>，价格按照新的价格计算，需要满足</a:t>
            </a:r>
            <a:r>
              <a:rPr lang="en-US" altLang="zh-CN" sz="2200" dirty="0">
                <a:solidFill>
                  <a:srgbClr val="000000"/>
                </a:solidFill>
              </a:rPr>
              <a:t>X=5Y</a:t>
            </a:r>
            <a:r>
              <a:rPr lang="zh-CN" altLang="en-US" sz="2200" dirty="0">
                <a:solidFill>
                  <a:srgbClr val="000000"/>
                </a:solidFill>
              </a:rPr>
              <a:t>，所以</a:t>
            </a:r>
          </a:p>
        </p:txBody>
      </p:sp>
      <p:graphicFrame>
        <p:nvGraphicFramePr>
          <p:cNvPr id="14" name="Object 9"/>
          <p:cNvGraphicFramePr>
            <a:graphicFrameLocks noChangeAspect="1"/>
          </p:cNvGraphicFramePr>
          <p:nvPr>
            <p:extLst>
              <p:ext uri="{D42A27DB-BD31-4B8C-83A1-F6EECF244321}">
                <p14:modId xmlns:p14="http://schemas.microsoft.com/office/powerpoint/2010/main" val="3050244419"/>
              </p:ext>
            </p:extLst>
          </p:nvPr>
        </p:nvGraphicFramePr>
        <p:xfrm>
          <a:off x="2891086" y="2199212"/>
          <a:ext cx="2667000" cy="436562"/>
        </p:xfrm>
        <a:graphic>
          <a:graphicData uri="http://schemas.openxmlformats.org/presentationml/2006/ole">
            <mc:AlternateContent xmlns:mc="http://schemas.openxmlformats.org/markup-compatibility/2006">
              <mc:Choice xmlns:v="urn:schemas-microsoft-com:vml" Requires="v">
                <p:oleObj spid="_x0000_s45406" name="公式" r:id="rId6" imgW="1218671" imgH="203112" progId="Equation.3">
                  <p:embed/>
                </p:oleObj>
              </mc:Choice>
              <mc:Fallback>
                <p:oleObj name="公式" r:id="rId6" imgW="1218671" imgH="203112"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91086" y="2199212"/>
                        <a:ext cx="2667000"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 name="Text Box 10"/>
          <p:cNvSpPr txBox="1">
            <a:spLocks noChangeArrowheads="1"/>
          </p:cNvSpPr>
          <p:nvPr/>
        </p:nvSpPr>
        <p:spPr bwMode="auto">
          <a:xfrm>
            <a:off x="534138" y="3248882"/>
            <a:ext cx="595788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所以，</a:t>
            </a:r>
            <a:r>
              <a:rPr lang="en-US" altLang="zh-CN" sz="2400" dirty="0">
                <a:solidFill>
                  <a:srgbClr val="000000"/>
                </a:solidFill>
              </a:rPr>
              <a:t>X</a:t>
            </a:r>
            <a:r>
              <a:rPr lang="zh-CN" altLang="en-US" sz="2400" dirty="0">
                <a:solidFill>
                  <a:srgbClr val="000000"/>
                </a:solidFill>
              </a:rPr>
              <a:t>商品的替代效应和收入效应分别为</a:t>
            </a:r>
          </a:p>
        </p:txBody>
      </p:sp>
      <p:graphicFrame>
        <p:nvGraphicFramePr>
          <p:cNvPr id="16" name="Object 12"/>
          <p:cNvGraphicFramePr>
            <a:graphicFrameLocks noChangeAspect="1"/>
          </p:cNvGraphicFramePr>
          <p:nvPr>
            <p:extLst>
              <p:ext uri="{D42A27DB-BD31-4B8C-83A1-F6EECF244321}">
                <p14:modId xmlns:p14="http://schemas.microsoft.com/office/powerpoint/2010/main" val="248252399"/>
              </p:ext>
            </p:extLst>
          </p:nvPr>
        </p:nvGraphicFramePr>
        <p:xfrm>
          <a:off x="2576513" y="3825875"/>
          <a:ext cx="3414712" cy="785813"/>
        </p:xfrm>
        <a:graphic>
          <a:graphicData uri="http://schemas.openxmlformats.org/presentationml/2006/ole">
            <mc:AlternateContent xmlns:mc="http://schemas.openxmlformats.org/markup-compatibility/2006">
              <mc:Choice xmlns:v="urn:schemas-microsoft-com:vml" Requires="v">
                <p:oleObj spid="_x0000_s45407" name="公式" r:id="rId8" imgW="1777680" imgH="406080" progId="Equation.3">
                  <p:embed/>
                </p:oleObj>
              </mc:Choice>
              <mc:Fallback>
                <p:oleObj name="公式" r:id="rId8" imgW="1777680" imgH="406080" progId="Equation.3">
                  <p:embed/>
                  <p:pic>
                    <p:nvPicPr>
                      <p:cNvPr id="0" name=""/>
                      <p:cNvPicPr>
                        <a:picLocks noChangeAspect="1" noChangeArrowheads="1"/>
                      </p:cNvPicPr>
                      <p:nvPr/>
                    </p:nvPicPr>
                    <p:blipFill>
                      <a:blip r:embed="rId9"/>
                      <a:srcRect/>
                      <a:stretch>
                        <a:fillRect/>
                      </a:stretch>
                    </p:blipFill>
                    <p:spPr bwMode="auto">
                      <a:xfrm>
                        <a:off x="2576513" y="3825875"/>
                        <a:ext cx="3414712" cy="785813"/>
                      </a:xfrm>
                      <a:prstGeom prst="rect">
                        <a:avLst/>
                      </a:prstGeom>
                      <a:noFill/>
                      <a:ln>
                        <a:noFill/>
                      </a:ln>
                    </p:spPr>
                  </p:pic>
                </p:oleObj>
              </mc:Fallback>
            </mc:AlternateContent>
          </a:graphicData>
        </a:graphic>
      </p:graphicFrame>
      <p:sp>
        <p:nvSpPr>
          <p:cNvPr id="17" name="Text Box 13"/>
          <p:cNvSpPr txBox="1">
            <a:spLocks noChangeArrowheads="1"/>
          </p:cNvSpPr>
          <p:nvPr/>
        </p:nvSpPr>
        <p:spPr bwMode="auto">
          <a:xfrm>
            <a:off x="513011" y="2725375"/>
            <a:ext cx="541686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即假定相对</a:t>
            </a:r>
            <a:r>
              <a:rPr lang="zh-CN" altLang="en-US" sz="2400" dirty="0">
                <a:solidFill>
                  <a:srgbClr val="000000"/>
                </a:solidFill>
              </a:rPr>
              <a:t>收入不变条件下的需求数量</a:t>
            </a:r>
          </a:p>
        </p:txBody>
      </p:sp>
    </p:spTree>
    <p:extLst>
      <p:ext uri="{BB962C8B-B14F-4D97-AF65-F5344CB8AC3E}">
        <p14:creationId xmlns:p14="http://schemas.microsoft.com/office/powerpoint/2010/main" val="210430507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5062" y="1050208"/>
            <a:ext cx="4923143" cy="584775"/>
          </a:xfrm>
          <a:prstGeom prst="rect">
            <a:avLst/>
          </a:prstGeom>
        </p:spPr>
        <p:txBody>
          <a:bodyPr wrap="none">
            <a:spAutoFit/>
          </a:bodyPr>
          <a:lstStyle/>
          <a:p>
            <a:r>
              <a:rPr lang="en-US" altLang="zh-CN" sz="3200" b="1" dirty="0" smtClean="0"/>
              <a:t>3.5 </a:t>
            </a:r>
            <a:r>
              <a:rPr lang="zh-CN" altLang="en-US" sz="3200" b="1" dirty="0" smtClean="0"/>
              <a:t>消费者需求与公共政策</a:t>
            </a:r>
            <a:endParaRPr lang="zh-CN" altLang="en-US" sz="3200" dirty="0"/>
          </a:p>
        </p:txBody>
      </p:sp>
      <p:sp>
        <p:nvSpPr>
          <p:cNvPr id="2" name="文本框 1"/>
          <p:cNvSpPr txBox="1"/>
          <p:nvPr/>
        </p:nvSpPr>
        <p:spPr>
          <a:xfrm>
            <a:off x="289449" y="1634983"/>
            <a:ext cx="2792752" cy="523220"/>
          </a:xfrm>
          <a:prstGeom prst="rect">
            <a:avLst/>
          </a:prstGeom>
          <a:noFill/>
        </p:spPr>
        <p:txBody>
          <a:bodyPr wrap="none" rtlCol="0">
            <a:spAutoFit/>
          </a:bodyPr>
          <a:lstStyle/>
          <a:p>
            <a:r>
              <a:rPr lang="en-US" altLang="zh-CN" sz="2800" b="1" dirty="0" smtClean="0"/>
              <a:t>3.5.1</a:t>
            </a:r>
            <a:r>
              <a:rPr lang="zh-CN" altLang="en-US" sz="2800" b="1" dirty="0" smtClean="0"/>
              <a:t> 消费者主权</a:t>
            </a:r>
            <a:endParaRPr lang="zh-CN" altLang="en-US" sz="2800" b="1" dirty="0"/>
          </a:p>
        </p:txBody>
      </p:sp>
      <p:sp>
        <p:nvSpPr>
          <p:cNvPr id="3" name="矩形 2"/>
          <p:cNvSpPr/>
          <p:nvPr/>
        </p:nvSpPr>
        <p:spPr>
          <a:xfrm>
            <a:off x="289448" y="2165843"/>
            <a:ext cx="8315000" cy="3046988"/>
          </a:xfrm>
          <a:prstGeom prst="rect">
            <a:avLst/>
          </a:prstGeom>
        </p:spPr>
        <p:txBody>
          <a:bodyPr wrap="square">
            <a:spAutoFit/>
          </a:bodyPr>
          <a:lstStyle/>
          <a:p>
            <a:r>
              <a:rPr lang="zh-CN" altLang="en-US" sz="2400" dirty="0" smtClean="0">
                <a:solidFill>
                  <a:srgbClr val="333333"/>
                </a:solidFill>
                <a:latin typeface="Arial" panose="020B0604020202020204" pitchFamily="34" charset="0"/>
                <a:cs typeface="Arial" panose="020B0604020202020204" pitchFamily="34" charset="0"/>
              </a:rPr>
              <a:t>♦</a:t>
            </a:r>
            <a:r>
              <a:rPr lang="zh-CN" altLang="en-US" sz="2400" b="1" dirty="0" smtClean="0">
                <a:solidFill>
                  <a:srgbClr val="333333"/>
                </a:solidFill>
                <a:latin typeface="arial" panose="020B0604020202020204" pitchFamily="34" charset="0"/>
              </a:rPr>
              <a:t>消费者主权</a:t>
            </a:r>
            <a:r>
              <a:rPr lang="zh-CN" altLang="en-US" sz="2400" dirty="0" smtClean="0">
                <a:solidFill>
                  <a:srgbClr val="333333"/>
                </a:solidFill>
                <a:latin typeface="arial" panose="020B0604020202020204" pitchFamily="34" charset="0"/>
              </a:rPr>
              <a:t>（</a:t>
            </a:r>
            <a:r>
              <a:rPr lang="en-US" altLang="zh-CN" sz="2400" dirty="0" smtClean="0">
                <a:solidFill>
                  <a:srgbClr val="333333"/>
                </a:solidFill>
                <a:latin typeface="arial" panose="020B0604020202020204" pitchFamily="34" charset="0"/>
              </a:rPr>
              <a:t>consumer sovereignty</a:t>
            </a:r>
            <a:r>
              <a:rPr lang="zh-CN" altLang="en-US" sz="2400" dirty="0" smtClean="0">
                <a:solidFill>
                  <a:srgbClr val="333333"/>
                </a:solidFill>
                <a:latin typeface="arial" panose="020B0604020202020204" pitchFamily="34" charset="0"/>
              </a:rPr>
              <a:t>）是诠释市场上消费者和生产者关系的一个概念，消费者通过其</a:t>
            </a:r>
            <a:r>
              <a:rPr lang="zh-CN" altLang="en-US" sz="2400" dirty="0" smtClean="0">
                <a:latin typeface="arial" panose="020B0604020202020204" pitchFamily="34" charset="0"/>
              </a:rPr>
              <a:t>消费行为以表现其本身意愿和偏好的经济体系，称为消费者主权。</a:t>
            </a:r>
            <a:endParaRPr lang="en-US" altLang="zh-CN" sz="2400" dirty="0" smtClean="0">
              <a:latin typeface="arial" panose="020B0604020202020204" pitchFamily="34" charset="0"/>
            </a:endParaRPr>
          </a:p>
          <a:p>
            <a:r>
              <a:rPr lang="zh-CN" altLang="en-US" sz="2400" dirty="0">
                <a:latin typeface="arial" panose="020B0604020202020204" pitchFamily="34" charset="0"/>
              </a:rPr>
              <a:t> </a:t>
            </a:r>
            <a:r>
              <a:rPr lang="zh-CN" altLang="en-US" sz="2400" dirty="0" smtClean="0">
                <a:latin typeface="arial" panose="020B0604020202020204" pitchFamily="34" charset="0"/>
              </a:rPr>
              <a:t>      换而言之，消费者主权是指，消费者根据自己意愿和偏好到市场上选购所需商品和服务，消费者意愿和偏好等信息就通过市场传达给了生产者；生产者根据消费者的消费行为所反馈回来的信息来安排生产，提供消费者所需的商品和服务，从而实现经济增长和人民生活水平提高。</a:t>
            </a:r>
            <a:endParaRPr lang="zh-CN" altLang="en-US" sz="2400" dirty="0"/>
          </a:p>
        </p:txBody>
      </p:sp>
    </p:spTree>
    <p:extLst>
      <p:ext uri="{BB962C8B-B14F-4D97-AF65-F5344CB8AC3E}">
        <p14:creationId xmlns:p14="http://schemas.microsoft.com/office/powerpoint/2010/main" val="1906925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16761" y="1094123"/>
            <a:ext cx="1718740" cy="523220"/>
          </a:xfrm>
          <a:prstGeom prst="rect">
            <a:avLst/>
          </a:prstGeom>
        </p:spPr>
        <p:txBody>
          <a:bodyPr wrap="none">
            <a:spAutoFit/>
          </a:bodyPr>
          <a:lstStyle/>
          <a:p>
            <a:pPr eaLnBrk="1" hangingPunct="1"/>
            <a:r>
              <a:rPr lang="en-US" altLang="zh-CN" sz="2800" dirty="0" smtClean="0"/>
              <a:t>1.2.4 </a:t>
            </a:r>
            <a:r>
              <a:rPr lang="zh-CN" altLang="en-US" sz="2800" b="1" dirty="0" smtClean="0"/>
              <a:t>平等</a:t>
            </a:r>
            <a:endParaRPr lang="en-US" altLang="zh-CN" sz="2800" b="1" dirty="0"/>
          </a:p>
        </p:txBody>
      </p:sp>
      <p:sp>
        <p:nvSpPr>
          <p:cNvPr id="3" name="矩形 2"/>
          <p:cNvSpPr/>
          <p:nvPr/>
        </p:nvSpPr>
        <p:spPr>
          <a:xfrm>
            <a:off x="534138" y="2132856"/>
            <a:ext cx="7998302" cy="830997"/>
          </a:xfrm>
          <a:prstGeom prst="rect">
            <a:avLst/>
          </a:prstGeom>
        </p:spPr>
        <p:txBody>
          <a:bodyPr wrap="square">
            <a:spAutoFit/>
          </a:bodyPr>
          <a:lstStyle/>
          <a:p>
            <a:pPr eaLnBrk="1" hangingPunct="1"/>
            <a:r>
              <a:rPr lang="zh-CN" altLang="en-US" sz="2400" dirty="0" smtClean="0"/>
              <a:t>平等（</a:t>
            </a:r>
            <a:r>
              <a:rPr lang="en-US" altLang="zh-CN" sz="2400" dirty="0" smtClean="0"/>
              <a:t>equity</a:t>
            </a:r>
            <a:r>
              <a:rPr lang="zh-CN" altLang="en-US" sz="2400" dirty="0" smtClean="0"/>
              <a:t>），或者公平，用于描述分配过程或者结果的合意性。但平等的具体涵义不同。</a:t>
            </a:r>
            <a:endParaRPr lang="zh-CN" altLang="en-US" sz="2400" dirty="0"/>
          </a:p>
        </p:txBody>
      </p:sp>
      <p:sp>
        <p:nvSpPr>
          <p:cNvPr id="4" name="矩形 3"/>
          <p:cNvSpPr/>
          <p:nvPr/>
        </p:nvSpPr>
        <p:spPr>
          <a:xfrm>
            <a:off x="516761" y="1629919"/>
            <a:ext cx="4554452" cy="461665"/>
          </a:xfrm>
          <a:prstGeom prst="rect">
            <a:avLst/>
          </a:prstGeom>
        </p:spPr>
        <p:txBody>
          <a:bodyPr wrap="none">
            <a:spAutoFit/>
          </a:bodyPr>
          <a:lstStyle/>
          <a:p>
            <a:r>
              <a:rPr lang="zh-CN" altLang="en-US" sz="2400" dirty="0" smtClean="0">
                <a:solidFill>
                  <a:prstClr val="black"/>
                </a:solidFill>
                <a:sym typeface="Symbol" pitchFamily="18" charset="2"/>
              </a:rPr>
              <a:t>（</a:t>
            </a:r>
            <a:r>
              <a:rPr lang="en-US" altLang="zh-CN" sz="2400" dirty="0" smtClean="0">
                <a:solidFill>
                  <a:prstClr val="black"/>
                </a:solidFill>
                <a:sym typeface="Symbol" pitchFamily="18" charset="2"/>
              </a:rPr>
              <a:t>1</a:t>
            </a:r>
            <a:r>
              <a:rPr lang="zh-CN" altLang="en-US" sz="2400" dirty="0" smtClean="0">
                <a:solidFill>
                  <a:prstClr val="black"/>
                </a:solidFill>
                <a:sym typeface="Symbol" pitchFamily="18" charset="2"/>
              </a:rPr>
              <a:t>）</a:t>
            </a:r>
            <a:r>
              <a:rPr lang="zh-CN" altLang="en-US" sz="2400" b="1" dirty="0" smtClean="0">
                <a:solidFill>
                  <a:prstClr val="black"/>
                </a:solidFill>
                <a:sym typeface="Symbol" pitchFamily="18" charset="2"/>
              </a:rPr>
              <a:t>平等（</a:t>
            </a:r>
            <a:r>
              <a:rPr lang="en-US" altLang="zh-CN" sz="2400" b="1" dirty="0">
                <a:solidFill>
                  <a:prstClr val="black"/>
                </a:solidFill>
                <a:sym typeface="Symbol" pitchFamily="18" charset="2"/>
              </a:rPr>
              <a:t>equity</a:t>
            </a:r>
            <a:r>
              <a:rPr lang="zh-CN" altLang="en-US" sz="2400" b="1" dirty="0" smtClean="0">
                <a:solidFill>
                  <a:prstClr val="black"/>
                </a:solidFill>
                <a:sym typeface="Symbol" pitchFamily="18" charset="2"/>
              </a:rPr>
              <a:t>）的基本涵义</a:t>
            </a:r>
            <a:endParaRPr lang="zh-CN" altLang="en-US" dirty="0"/>
          </a:p>
        </p:txBody>
      </p:sp>
      <p:sp>
        <p:nvSpPr>
          <p:cNvPr id="6" name="矩形 5"/>
          <p:cNvSpPr/>
          <p:nvPr/>
        </p:nvSpPr>
        <p:spPr>
          <a:xfrm>
            <a:off x="516761" y="2924944"/>
            <a:ext cx="3743332" cy="461665"/>
          </a:xfrm>
          <a:prstGeom prst="rect">
            <a:avLst/>
          </a:prstGeom>
        </p:spPr>
        <p:txBody>
          <a:bodyPr wrap="none">
            <a:spAutoFit/>
          </a:bodyPr>
          <a:lstStyle/>
          <a:p>
            <a:pPr marL="0" indent="0" eaLnBrk="1" hangingPunct="1">
              <a:buFontTx/>
              <a:buNone/>
              <a:defRPr/>
            </a:pPr>
            <a:r>
              <a:rPr lang="zh-CN" altLang="en-US" sz="2400" b="1" dirty="0" smtClean="0"/>
              <a:t>（</a:t>
            </a:r>
            <a:r>
              <a:rPr lang="en-US" altLang="zh-CN" sz="2400" b="1" dirty="0" smtClean="0"/>
              <a:t>2</a:t>
            </a:r>
            <a:r>
              <a:rPr lang="zh-CN" altLang="en-US" sz="2400" b="1" dirty="0" smtClean="0"/>
              <a:t>）</a:t>
            </a:r>
            <a:r>
              <a:rPr lang="zh-CN" altLang="en-US" sz="2400" b="1" dirty="0"/>
              <a:t>结果公平和过程公平</a:t>
            </a:r>
          </a:p>
        </p:txBody>
      </p:sp>
      <p:sp>
        <p:nvSpPr>
          <p:cNvPr id="7" name="矩形 6"/>
          <p:cNvSpPr/>
          <p:nvPr/>
        </p:nvSpPr>
        <p:spPr>
          <a:xfrm>
            <a:off x="662124" y="3441680"/>
            <a:ext cx="7870315" cy="2308324"/>
          </a:xfrm>
          <a:prstGeom prst="rect">
            <a:avLst/>
          </a:prstGeom>
        </p:spPr>
        <p:txBody>
          <a:bodyPr wrap="square">
            <a:spAutoFit/>
          </a:bodyPr>
          <a:lstStyle/>
          <a:p>
            <a:r>
              <a:rPr lang="zh-CN" altLang="en-US" sz="2400" dirty="0" smtClean="0"/>
              <a:t>◆结果平等（</a:t>
            </a:r>
            <a:r>
              <a:rPr lang="en-US" altLang="zh-CN" sz="2400" dirty="0" smtClean="0"/>
              <a:t>End-state equity</a:t>
            </a:r>
            <a:r>
              <a:rPr lang="zh-CN" altLang="en-US" sz="2400" dirty="0" smtClean="0"/>
              <a:t>）</a:t>
            </a:r>
            <a:r>
              <a:rPr lang="en-US" altLang="zh-CN" sz="2400" dirty="0" smtClean="0"/>
              <a:t>: </a:t>
            </a:r>
            <a:r>
              <a:rPr lang="zh-CN" altLang="en-US" sz="2400" dirty="0" smtClean="0"/>
              <a:t>指不同社会成员具有平等的收入、效用或者健康状态。但是，基于不同的平等思想，平等不意味着数量完全相同，比如比例平等要求分配与分配依据成比例。</a:t>
            </a:r>
          </a:p>
          <a:p>
            <a:r>
              <a:rPr lang="zh-CN" altLang="en-US" sz="2400" dirty="0" smtClean="0"/>
              <a:t>◆过程平等（</a:t>
            </a:r>
            <a:r>
              <a:rPr lang="en-US" altLang="zh-CN" sz="2400" dirty="0" smtClean="0"/>
              <a:t>Process equity</a:t>
            </a:r>
            <a:r>
              <a:rPr lang="zh-CN" altLang="en-US" sz="2400" dirty="0" smtClean="0"/>
              <a:t>）</a:t>
            </a:r>
            <a:r>
              <a:rPr lang="en-US" altLang="zh-CN" sz="2400" dirty="0" smtClean="0"/>
              <a:t>: </a:t>
            </a:r>
            <a:r>
              <a:rPr lang="zh-CN" altLang="en-US" sz="2400" dirty="0" smtClean="0"/>
              <a:t>指人们具有相同的机会即机会平等，而不一定要求结果相同。</a:t>
            </a:r>
            <a:endParaRPr lang="en-US" altLang="zh-CN" sz="2400" dirty="0"/>
          </a:p>
        </p:txBody>
      </p:sp>
    </p:spTree>
    <p:extLst>
      <p:ext uri="{BB962C8B-B14F-4D97-AF65-F5344CB8AC3E}">
        <p14:creationId xmlns:p14="http://schemas.microsoft.com/office/powerpoint/2010/main" val="233118509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313453" y="1080636"/>
            <a:ext cx="4253087" cy="523220"/>
          </a:xfrm>
          <a:prstGeom prst="rect">
            <a:avLst/>
          </a:prstGeom>
          <a:noFill/>
        </p:spPr>
        <p:txBody>
          <a:bodyPr wrap="none" rtlCol="0">
            <a:spAutoFit/>
          </a:bodyPr>
          <a:lstStyle/>
          <a:p>
            <a:r>
              <a:rPr lang="en-US" altLang="zh-CN" sz="2800" b="1" dirty="0" smtClean="0"/>
              <a:t>3.5.2</a:t>
            </a:r>
            <a:r>
              <a:rPr lang="zh-CN" altLang="en-US" sz="2800" b="1" dirty="0" smtClean="0"/>
              <a:t> 顾客主导型经济模式</a:t>
            </a:r>
            <a:endParaRPr lang="zh-CN" altLang="en-US" sz="2800" b="1" dirty="0"/>
          </a:p>
        </p:txBody>
      </p:sp>
      <p:sp>
        <p:nvSpPr>
          <p:cNvPr id="2" name="矩形 1"/>
          <p:cNvSpPr/>
          <p:nvPr/>
        </p:nvSpPr>
        <p:spPr>
          <a:xfrm>
            <a:off x="281742" y="1542607"/>
            <a:ext cx="8214728" cy="1938992"/>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      按照消费者主权理论，</a:t>
            </a:r>
            <a:r>
              <a:rPr lang="zh-CN" altLang="en-US" sz="2400" dirty="0">
                <a:solidFill>
                  <a:srgbClr val="333333"/>
                </a:solidFill>
                <a:latin typeface="arial" panose="020B0604020202020204" pitchFamily="34" charset="0"/>
              </a:rPr>
              <a:t>所有</a:t>
            </a:r>
            <a:r>
              <a:rPr lang="zh-CN" altLang="en-US" sz="2400" dirty="0" smtClean="0">
                <a:solidFill>
                  <a:srgbClr val="333333"/>
                </a:solidFill>
                <a:latin typeface="arial" panose="020B0604020202020204" pitchFamily="34" charset="0"/>
              </a:rPr>
              <a:t>生产者应当听从</a:t>
            </a:r>
            <a:r>
              <a:rPr lang="zh-CN" altLang="en-US" sz="2400" dirty="0">
                <a:solidFill>
                  <a:srgbClr val="333333"/>
                </a:solidFill>
                <a:latin typeface="arial" panose="020B0604020202020204" pitchFamily="34" charset="0"/>
              </a:rPr>
              <a:t>消费者</a:t>
            </a:r>
            <a:r>
              <a:rPr lang="zh-CN" altLang="en-US" sz="2400" dirty="0" smtClean="0">
                <a:solidFill>
                  <a:srgbClr val="333333"/>
                </a:solidFill>
                <a:latin typeface="arial" panose="020B0604020202020204" pitchFamily="34" charset="0"/>
              </a:rPr>
              <a:t>的意愿和偏好安排</a:t>
            </a:r>
            <a:r>
              <a:rPr lang="zh-CN" altLang="en-US" sz="2400" dirty="0">
                <a:solidFill>
                  <a:srgbClr val="333333"/>
                </a:solidFill>
                <a:latin typeface="arial" panose="020B0604020202020204" pitchFamily="34" charset="0"/>
              </a:rPr>
              <a:t>生产，提供消费者所需的</a:t>
            </a:r>
            <a:r>
              <a:rPr lang="zh-CN" altLang="en-US" sz="2400" dirty="0" smtClean="0">
                <a:solidFill>
                  <a:srgbClr val="333333"/>
                </a:solidFill>
                <a:latin typeface="arial" panose="020B0604020202020204" pitchFamily="34" charset="0"/>
              </a:rPr>
              <a:t>商品，这就是顾客主导型经济发展模式。与此相对应，主张</a:t>
            </a:r>
            <a:r>
              <a:rPr lang="zh-CN" altLang="en-US" sz="2400" dirty="0" smtClean="0">
                <a:latin typeface="arial" panose="020B0604020202020204" pitchFamily="34" charset="0"/>
              </a:rPr>
              <a:t>生产者</a:t>
            </a:r>
            <a:r>
              <a:rPr lang="zh-CN" altLang="en-US" sz="2400" dirty="0" smtClean="0">
                <a:solidFill>
                  <a:srgbClr val="333333"/>
                </a:solidFill>
                <a:latin typeface="arial" panose="020B0604020202020204" pitchFamily="34" charset="0"/>
              </a:rPr>
              <a:t>主权，由生产者根据其供给能力和利润目标安排生产，就是企业主导型经济模式。</a:t>
            </a:r>
            <a:endParaRPr lang="zh-CN" altLang="en-US" sz="2400" dirty="0"/>
          </a:p>
        </p:txBody>
      </p:sp>
      <p:sp>
        <p:nvSpPr>
          <p:cNvPr id="3" name="矩形 2"/>
          <p:cNvSpPr/>
          <p:nvPr/>
        </p:nvSpPr>
        <p:spPr>
          <a:xfrm>
            <a:off x="318591" y="3481599"/>
            <a:ext cx="8197960" cy="2677656"/>
          </a:xfrm>
          <a:prstGeom prst="rect">
            <a:avLst/>
          </a:prstGeom>
        </p:spPr>
        <p:txBody>
          <a:bodyPr wrap="square">
            <a:spAutoFit/>
          </a:bodyPr>
          <a:lstStyle/>
          <a:p>
            <a:r>
              <a:rPr lang="zh-CN" altLang="en-US" sz="2400" dirty="0" smtClean="0">
                <a:latin typeface="arial" panose="020B0604020202020204" pitchFamily="34" charset="0"/>
              </a:rPr>
              <a:t>      从</a:t>
            </a:r>
            <a:r>
              <a:rPr lang="zh-CN" altLang="en-US" sz="2400" dirty="0">
                <a:latin typeface="arial" panose="020B0604020202020204" pitchFamily="34" charset="0"/>
              </a:rPr>
              <a:t>亚当</a:t>
            </a:r>
            <a:r>
              <a:rPr lang="en-US" altLang="zh-CN" sz="2400" dirty="0">
                <a:latin typeface="arial" panose="020B0604020202020204" pitchFamily="34" charset="0"/>
              </a:rPr>
              <a:t>·</a:t>
            </a:r>
            <a:r>
              <a:rPr lang="zh-CN" altLang="en-US" sz="2400" dirty="0">
                <a:latin typeface="arial" panose="020B0604020202020204" pitchFamily="34" charset="0"/>
              </a:rPr>
              <a:t>斯密到哈耶克，西方经济学家都把消费者主权看作是生产者（企业）和消费者都能得到效益和满足的有用概念，是市场经济理论中确定不移的原则。进入</a:t>
            </a:r>
            <a:r>
              <a:rPr lang="en-US" altLang="zh-CN" sz="2400" dirty="0">
                <a:latin typeface="arial" panose="020B0604020202020204" pitchFamily="34" charset="0"/>
              </a:rPr>
              <a:t>20</a:t>
            </a:r>
            <a:r>
              <a:rPr lang="zh-CN" altLang="en-US" sz="2400" dirty="0">
                <a:latin typeface="arial" panose="020B0604020202020204" pitchFamily="34" charset="0"/>
              </a:rPr>
              <a:t>世纪</a:t>
            </a:r>
            <a:r>
              <a:rPr lang="en-US" altLang="zh-CN" sz="2400" dirty="0">
                <a:latin typeface="arial" panose="020B0604020202020204" pitchFamily="34" charset="0"/>
              </a:rPr>
              <a:t>90</a:t>
            </a:r>
            <a:r>
              <a:rPr lang="zh-CN" altLang="en-US" sz="2400" dirty="0">
                <a:latin typeface="arial" panose="020B0604020202020204" pitchFamily="34" charset="0"/>
              </a:rPr>
              <a:t>年代以来，随着国内、国际市场竞争的融合和加剧，科学技术尤其是高技术的蓬勃发展，顾客的</a:t>
            </a:r>
            <a:r>
              <a:rPr lang="zh-CN" altLang="en-US" sz="2400" dirty="0" smtClean="0">
                <a:latin typeface="arial" panose="020B0604020202020204" pitchFamily="34" charset="0"/>
              </a:rPr>
              <a:t>主导地位突出</a:t>
            </a:r>
            <a:r>
              <a:rPr lang="zh-CN" altLang="en-US" sz="2400" dirty="0">
                <a:latin typeface="arial" panose="020B0604020202020204" pitchFamily="34" charset="0"/>
              </a:rPr>
              <a:t>出来，顾客逐渐成了“上帝”，</a:t>
            </a:r>
            <a:r>
              <a:rPr lang="zh-CN" altLang="en-US" sz="2400" dirty="0" smtClean="0">
                <a:latin typeface="arial" panose="020B0604020202020204" pitchFamily="34" charset="0"/>
              </a:rPr>
              <a:t>企业服务于顾客</a:t>
            </a:r>
            <a:r>
              <a:rPr lang="zh-CN" altLang="en-US" sz="2400" dirty="0">
                <a:latin typeface="arial" panose="020B0604020202020204" pitchFamily="34" charset="0"/>
              </a:rPr>
              <a:t>的关系成为企业市场经营的</a:t>
            </a:r>
            <a:r>
              <a:rPr lang="zh-CN" altLang="en-US" sz="2400" dirty="0" smtClean="0">
                <a:latin typeface="arial" panose="020B0604020202020204" pitchFamily="34" charset="0"/>
              </a:rPr>
              <a:t>生命线，也成为国家宏观经济发展的总体战略。</a:t>
            </a:r>
            <a:endParaRPr lang="zh-CN" altLang="en-US" sz="2400" dirty="0"/>
          </a:p>
        </p:txBody>
      </p:sp>
    </p:spTree>
    <p:extLst>
      <p:ext uri="{BB962C8B-B14F-4D97-AF65-F5344CB8AC3E}">
        <p14:creationId xmlns:p14="http://schemas.microsoft.com/office/powerpoint/2010/main" val="4243318953"/>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080499"/>
            <a:ext cx="3587842" cy="461665"/>
          </a:xfrm>
          <a:prstGeom prst="rect">
            <a:avLst/>
          </a:prstGeom>
        </p:spPr>
        <p:txBody>
          <a:bodyPr wrap="none">
            <a:spAutoFit/>
          </a:bodyPr>
          <a:lstStyle/>
          <a:p>
            <a:pPr algn="ctr" eaLnBrk="1" hangingPunct="1"/>
            <a:r>
              <a:rPr lang="zh-CN" altLang="en-US" sz="2400" b="1" dirty="0" smtClean="0"/>
              <a:t>案例：退税</a:t>
            </a:r>
            <a:r>
              <a:rPr lang="zh-CN" altLang="en-US" sz="2400" b="1" dirty="0"/>
              <a:t>政策合适吗？</a:t>
            </a:r>
          </a:p>
        </p:txBody>
      </p:sp>
      <p:sp>
        <p:nvSpPr>
          <p:cNvPr id="3" name="矩形 2"/>
          <p:cNvSpPr/>
          <p:nvPr/>
        </p:nvSpPr>
        <p:spPr>
          <a:xfrm>
            <a:off x="467544" y="1542164"/>
            <a:ext cx="7992888" cy="4154984"/>
          </a:xfrm>
          <a:prstGeom prst="rect">
            <a:avLst/>
          </a:prstGeom>
        </p:spPr>
        <p:txBody>
          <a:bodyPr wrap="square">
            <a:spAutoFit/>
          </a:bodyPr>
          <a:lstStyle/>
          <a:p>
            <a:pPr eaLnBrk="1" hangingPunct="1">
              <a:spcBef>
                <a:spcPct val="20000"/>
              </a:spcBef>
              <a:defRPr/>
            </a:pPr>
            <a:r>
              <a:rPr lang="zh-CN" altLang="en-US" sz="2400" dirty="0" smtClean="0">
                <a:latin typeface="+mj-lt"/>
              </a:rPr>
              <a:t>         </a:t>
            </a:r>
            <a:r>
              <a:rPr lang="en-US" altLang="zh-CN" sz="2400" dirty="0" smtClean="0">
                <a:latin typeface="+mj-lt"/>
              </a:rPr>
              <a:t>1974</a:t>
            </a:r>
            <a:r>
              <a:rPr lang="zh-CN" altLang="en-US" sz="2400" dirty="0">
                <a:latin typeface="+mj-lt"/>
              </a:rPr>
              <a:t>年，</a:t>
            </a:r>
            <a:r>
              <a:rPr lang="en-US" altLang="zh-CN" sz="2400" dirty="0">
                <a:latin typeface="+mj-lt"/>
              </a:rPr>
              <a:t>OPEC</a:t>
            </a:r>
            <a:r>
              <a:rPr lang="zh-CN" altLang="en-US" sz="2400" dirty="0">
                <a:latin typeface="+mj-lt"/>
              </a:rPr>
              <a:t>对美国实行石油禁运，在这种背景下</a:t>
            </a:r>
            <a:r>
              <a:rPr lang="zh-CN" altLang="en-US" sz="2400" dirty="0" smtClean="0">
                <a:latin typeface="+mj-lt"/>
              </a:rPr>
              <a:t>，美国联邦政府提出</a:t>
            </a:r>
            <a:r>
              <a:rPr lang="zh-CN" altLang="en-US" sz="2400" dirty="0">
                <a:latin typeface="+mj-lt"/>
              </a:rPr>
              <a:t>了一种旨在减少美国对石油进口依赖的</a:t>
            </a:r>
            <a:r>
              <a:rPr lang="zh-CN" altLang="en-US" sz="2400" dirty="0" smtClean="0">
                <a:latin typeface="+mj-lt"/>
              </a:rPr>
              <a:t>计划，这种</a:t>
            </a:r>
            <a:r>
              <a:rPr lang="zh-CN" altLang="en-US" sz="2400" dirty="0">
                <a:latin typeface="+mj-lt"/>
              </a:rPr>
              <a:t>计划称为“退税”，即：提高汽油税，以减少汽油消费，进而减少对石油进口的依赖；同时，将新增汽油</a:t>
            </a:r>
            <a:r>
              <a:rPr lang="zh-CN" altLang="en-US" sz="2400" dirty="0" smtClean="0">
                <a:latin typeface="+mj-lt"/>
              </a:rPr>
              <a:t>税以</a:t>
            </a:r>
            <a:r>
              <a:rPr lang="zh-CN" altLang="en-US" sz="2400" dirty="0">
                <a:latin typeface="+mj-lt"/>
              </a:rPr>
              <a:t>货币形式</a:t>
            </a:r>
            <a:r>
              <a:rPr lang="zh-CN" altLang="en-US" sz="2400" dirty="0" smtClean="0">
                <a:latin typeface="+mj-lt"/>
              </a:rPr>
              <a:t>，直接</a:t>
            </a:r>
            <a:r>
              <a:rPr lang="zh-CN" altLang="en-US" sz="2400" dirty="0">
                <a:latin typeface="+mj-lt"/>
              </a:rPr>
              <a:t>退</a:t>
            </a:r>
            <a:r>
              <a:rPr lang="zh-CN" altLang="en-US" sz="2400" dirty="0" smtClean="0">
                <a:latin typeface="+mj-lt"/>
              </a:rPr>
              <a:t>还给</a:t>
            </a:r>
            <a:r>
              <a:rPr lang="zh-CN" altLang="en-US" sz="2400" dirty="0">
                <a:latin typeface="+mj-lt"/>
              </a:rPr>
              <a:t>消费者</a:t>
            </a:r>
            <a:r>
              <a:rPr lang="zh-CN" altLang="en-US" sz="2400" dirty="0" smtClean="0">
                <a:latin typeface="+mj-lt"/>
              </a:rPr>
              <a:t>，以不至于</a:t>
            </a:r>
            <a:r>
              <a:rPr lang="zh-CN" altLang="en-US" sz="2400" dirty="0">
                <a:latin typeface="+mj-lt"/>
              </a:rPr>
              <a:t>降低消费者的收入水平，并使该政策在政治上可行。</a:t>
            </a:r>
            <a:endParaRPr lang="en-US" altLang="zh-CN" sz="2400" dirty="0">
              <a:latin typeface="+mj-lt"/>
            </a:endParaRPr>
          </a:p>
          <a:p>
            <a:pPr eaLnBrk="1" hangingPunct="1">
              <a:spcBef>
                <a:spcPts val="0"/>
              </a:spcBef>
              <a:defRPr/>
            </a:pPr>
            <a:r>
              <a:rPr lang="zh-CN" altLang="en-US" sz="2400" dirty="0">
                <a:latin typeface="+mj-lt"/>
              </a:rPr>
              <a:t>    </a:t>
            </a:r>
            <a:r>
              <a:rPr lang="zh-CN" altLang="en-US" sz="2400" dirty="0" smtClean="0">
                <a:latin typeface="+mj-lt"/>
              </a:rPr>
              <a:t>     请</a:t>
            </a:r>
            <a:r>
              <a:rPr lang="zh-CN" altLang="en-US" sz="2400" dirty="0">
                <a:latin typeface="+mj-lt"/>
              </a:rPr>
              <a:t>分析</a:t>
            </a:r>
            <a:r>
              <a:rPr lang="zh-CN" altLang="en-US" sz="2400" dirty="0" smtClean="0">
                <a:latin typeface="+mj-lt"/>
              </a:rPr>
              <a:t>：（</a:t>
            </a:r>
            <a:r>
              <a:rPr lang="en-US" altLang="zh-CN" sz="2400" dirty="0">
                <a:latin typeface="+mj-lt"/>
              </a:rPr>
              <a:t>1</a:t>
            </a:r>
            <a:r>
              <a:rPr lang="zh-CN" altLang="en-US" sz="2400" dirty="0" smtClean="0">
                <a:latin typeface="+mj-lt"/>
              </a:rPr>
              <a:t>）分析该</a:t>
            </a:r>
            <a:r>
              <a:rPr lang="zh-CN" altLang="en-US" sz="2400" dirty="0">
                <a:latin typeface="+mj-lt"/>
              </a:rPr>
              <a:t>政策的经济运行</a:t>
            </a:r>
            <a:r>
              <a:rPr lang="zh-CN" altLang="en-US" sz="2400" dirty="0" smtClean="0">
                <a:latin typeface="+mj-lt"/>
              </a:rPr>
              <a:t>机理；（</a:t>
            </a:r>
            <a:r>
              <a:rPr lang="en-US" altLang="zh-CN" sz="2400" dirty="0">
                <a:latin typeface="+mj-lt"/>
              </a:rPr>
              <a:t>2</a:t>
            </a:r>
            <a:r>
              <a:rPr lang="zh-CN" altLang="en-US" sz="2400" dirty="0">
                <a:latin typeface="+mj-lt"/>
              </a:rPr>
              <a:t>）有人说，汽油税退还给消费者，正好可以买更多石油，因此汽油税不能改变需求量，是无效的政策</a:t>
            </a:r>
            <a:r>
              <a:rPr lang="zh-CN" altLang="en-US" sz="2400" dirty="0" smtClean="0">
                <a:latin typeface="+mj-lt"/>
              </a:rPr>
              <a:t>。是这样吗？（</a:t>
            </a:r>
            <a:r>
              <a:rPr lang="en-US" altLang="zh-CN" sz="2400" dirty="0">
                <a:latin typeface="+mj-lt"/>
              </a:rPr>
              <a:t>3</a:t>
            </a:r>
            <a:r>
              <a:rPr lang="zh-CN" altLang="en-US" sz="2400" dirty="0" smtClean="0">
                <a:latin typeface="+mj-lt"/>
              </a:rPr>
              <a:t>）</a:t>
            </a:r>
            <a:r>
              <a:rPr lang="zh-CN" altLang="en-US" sz="2400" dirty="0">
                <a:latin typeface="+mj-lt"/>
              </a:rPr>
              <a:t>该计划究竟能够抑制石油消费吗</a:t>
            </a:r>
            <a:r>
              <a:rPr lang="zh-CN" altLang="en-US" sz="2400" dirty="0" smtClean="0">
                <a:latin typeface="+mj-lt"/>
              </a:rPr>
              <a:t>？</a:t>
            </a:r>
            <a:r>
              <a:rPr lang="zh-CN" altLang="en-US" sz="2400" dirty="0">
                <a:latin typeface="+mj-lt"/>
              </a:rPr>
              <a:t>（</a:t>
            </a:r>
            <a:r>
              <a:rPr lang="en-US" altLang="zh-CN" sz="2400" dirty="0">
                <a:latin typeface="+mj-lt"/>
              </a:rPr>
              <a:t>4</a:t>
            </a:r>
            <a:r>
              <a:rPr lang="zh-CN" altLang="en-US" sz="2400" dirty="0" smtClean="0">
                <a:latin typeface="+mj-lt"/>
              </a:rPr>
              <a:t>）实施</a:t>
            </a:r>
            <a:r>
              <a:rPr lang="zh-CN" altLang="en-US" sz="2400" dirty="0">
                <a:latin typeface="+mj-lt"/>
              </a:rPr>
              <a:t>该计划后，消费者</a:t>
            </a:r>
            <a:r>
              <a:rPr lang="zh-CN" altLang="en-US" sz="2400" dirty="0" smtClean="0">
                <a:latin typeface="+mj-lt"/>
              </a:rPr>
              <a:t>的福利境况</a:t>
            </a:r>
            <a:r>
              <a:rPr lang="zh-CN" altLang="en-US" sz="2400" dirty="0">
                <a:latin typeface="+mj-lt"/>
              </a:rPr>
              <a:t>如何变化</a:t>
            </a:r>
            <a:r>
              <a:rPr lang="zh-CN" altLang="en-US" sz="2400" dirty="0" smtClean="0">
                <a:latin typeface="+mj-lt"/>
              </a:rPr>
              <a:t>？   </a:t>
            </a:r>
            <a:endParaRPr lang="zh-CN" altLang="en-US" sz="2400" dirty="0">
              <a:latin typeface="+mj-lt"/>
              <a:ea typeface="楷体_GB2312" pitchFamily="49" charset="-122"/>
            </a:endParaRPr>
          </a:p>
        </p:txBody>
      </p:sp>
    </p:spTree>
    <p:extLst>
      <p:ext uri="{BB962C8B-B14F-4D97-AF65-F5344CB8AC3E}">
        <p14:creationId xmlns:p14="http://schemas.microsoft.com/office/powerpoint/2010/main" val="7456857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75793" y="1094123"/>
            <a:ext cx="4572000" cy="430887"/>
          </a:xfrm>
          <a:prstGeom prst="rect">
            <a:avLst/>
          </a:prstGeom>
        </p:spPr>
        <p:txBody>
          <a:bodyPr>
            <a:spAutoFit/>
          </a:bodyPr>
          <a:lstStyle/>
          <a:p>
            <a:pPr eaLnBrk="1" hangingPunct="1">
              <a:spcBef>
                <a:spcPts val="0"/>
              </a:spcBef>
              <a:defRPr/>
            </a:pPr>
            <a:r>
              <a:rPr lang="zh-CN" altLang="en-US" sz="2200" dirty="0"/>
              <a:t>（</a:t>
            </a:r>
            <a:r>
              <a:rPr lang="en-US" altLang="zh-CN" sz="2200" dirty="0"/>
              <a:t>1</a:t>
            </a:r>
            <a:r>
              <a:rPr lang="zh-CN" altLang="en-US" sz="2200" dirty="0"/>
              <a:t>）分析该政策的经济运行</a:t>
            </a:r>
            <a:r>
              <a:rPr lang="zh-CN" altLang="en-US" sz="2200" dirty="0" smtClean="0"/>
              <a:t>机理。</a:t>
            </a:r>
            <a:endParaRPr lang="zh-CN" altLang="en-US" sz="2200" dirty="0">
              <a:ea typeface="楷体_GB2312" pitchFamily="49" charset="-122"/>
            </a:endParaRPr>
          </a:p>
        </p:txBody>
      </p:sp>
      <p:sp>
        <p:nvSpPr>
          <p:cNvPr id="13" name="Text Box 18"/>
          <p:cNvSpPr txBox="1">
            <a:spLocks noChangeArrowheads="1"/>
          </p:cNvSpPr>
          <p:nvPr/>
        </p:nvSpPr>
        <p:spPr bwMode="auto">
          <a:xfrm>
            <a:off x="6332517" y="4450931"/>
            <a:ext cx="571500" cy="407988"/>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bb</a:t>
            </a:r>
          </a:p>
        </p:txBody>
      </p:sp>
      <p:sp>
        <p:nvSpPr>
          <p:cNvPr id="14" name="Text Box 18"/>
          <p:cNvSpPr txBox="1">
            <a:spLocks noChangeArrowheads="1"/>
          </p:cNvSpPr>
          <p:nvPr/>
        </p:nvSpPr>
        <p:spPr bwMode="auto">
          <a:xfrm>
            <a:off x="7355333" y="4286150"/>
            <a:ext cx="715963" cy="406400"/>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aa</a:t>
            </a:r>
          </a:p>
        </p:txBody>
      </p:sp>
      <p:sp>
        <p:nvSpPr>
          <p:cNvPr id="15" name="Line 4"/>
          <p:cNvSpPr>
            <a:spLocks noChangeShapeType="1"/>
          </p:cNvSpPr>
          <p:nvPr/>
        </p:nvSpPr>
        <p:spPr bwMode="auto">
          <a:xfrm>
            <a:off x="4642296" y="5373588"/>
            <a:ext cx="410616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 name="Line 5"/>
          <p:cNvSpPr>
            <a:spLocks noChangeShapeType="1"/>
          </p:cNvSpPr>
          <p:nvPr/>
        </p:nvSpPr>
        <p:spPr bwMode="auto">
          <a:xfrm flipV="1">
            <a:off x="4642296" y="1412775"/>
            <a:ext cx="1587" cy="39608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 name="Line 6"/>
          <p:cNvSpPr>
            <a:spLocks noChangeShapeType="1"/>
          </p:cNvSpPr>
          <p:nvPr/>
        </p:nvSpPr>
        <p:spPr bwMode="auto">
          <a:xfrm>
            <a:off x="4643883" y="2854225"/>
            <a:ext cx="3617913" cy="25193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8"/>
          <p:cNvSpPr>
            <a:spLocks noChangeShapeType="1"/>
          </p:cNvSpPr>
          <p:nvPr/>
        </p:nvSpPr>
        <p:spPr bwMode="auto">
          <a:xfrm flipH="1" flipV="1">
            <a:off x="4661346" y="4062313"/>
            <a:ext cx="17907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Text Box 11"/>
          <p:cNvSpPr txBox="1">
            <a:spLocks noChangeArrowheads="1"/>
          </p:cNvSpPr>
          <p:nvPr/>
        </p:nvSpPr>
        <p:spPr bwMode="auto">
          <a:xfrm>
            <a:off x="7437050" y="5502145"/>
            <a:ext cx="146706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t>汽油消费量</a:t>
            </a:r>
            <a:endParaRPr lang="en-US" altLang="zh-CN" sz="2000" b="1" dirty="0"/>
          </a:p>
        </p:txBody>
      </p:sp>
      <p:sp>
        <p:nvSpPr>
          <p:cNvPr id="20" name="Line 13"/>
          <p:cNvSpPr>
            <a:spLocks noChangeShapeType="1"/>
          </p:cNvSpPr>
          <p:nvPr/>
        </p:nvSpPr>
        <p:spPr bwMode="auto">
          <a:xfrm>
            <a:off x="4643883" y="3600350"/>
            <a:ext cx="1373188" cy="0"/>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14"/>
          <p:cNvSpPr>
            <a:spLocks noChangeShapeType="1"/>
          </p:cNvSpPr>
          <p:nvPr/>
        </p:nvSpPr>
        <p:spPr bwMode="auto">
          <a:xfrm>
            <a:off x="6037708" y="3549550"/>
            <a:ext cx="0" cy="1824038"/>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 name="Text Box 15"/>
          <p:cNvSpPr txBox="1">
            <a:spLocks noChangeArrowheads="1"/>
          </p:cNvSpPr>
          <p:nvPr/>
        </p:nvSpPr>
        <p:spPr bwMode="auto">
          <a:xfrm>
            <a:off x="5313808" y="3717825"/>
            <a:ext cx="5127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sym typeface="Symbol" panose="05050102010706020507" pitchFamily="18" charset="2"/>
              </a:rPr>
              <a:t>F</a:t>
            </a:r>
          </a:p>
        </p:txBody>
      </p:sp>
      <p:sp>
        <p:nvSpPr>
          <p:cNvPr id="23" name="Text Box 16"/>
          <p:cNvSpPr txBox="1">
            <a:spLocks noChangeArrowheads="1"/>
          </p:cNvSpPr>
          <p:nvPr/>
        </p:nvSpPr>
        <p:spPr bwMode="auto">
          <a:xfrm>
            <a:off x="4139753" y="1506438"/>
            <a:ext cx="576263"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t>其他商品</a:t>
            </a:r>
            <a:endParaRPr lang="en-US" altLang="zh-CN" sz="2000" b="1" dirty="0"/>
          </a:p>
        </p:txBody>
      </p:sp>
      <p:sp>
        <p:nvSpPr>
          <p:cNvPr id="24" name="Line 17"/>
          <p:cNvSpPr>
            <a:spLocks noChangeShapeType="1"/>
          </p:cNvSpPr>
          <p:nvPr/>
        </p:nvSpPr>
        <p:spPr bwMode="auto">
          <a:xfrm>
            <a:off x="4642296" y="2854225"/>
            <a:ext cx="1839912" cy="2519363"/>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8"/>
          <p:cNvSpPr>
            <a:spLocks noChangeShapeType="1"/>
          </p:cNvSpPr>
          <p:nvPr/>
        </p:nvSpPr>
        <p:spPr bwMode="auto">
          <a:xfrm flipH="1" flipV="1">
            <a:off x="5937696" y="5518050"/>
            <a:ext cx="544512" cy="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 name="Line 20"/>
          <p:cNvSpPr>
            <a:spLocks noChangeShapeType="1"/>
          </p:cNvSpPr>
          <p:nvPr/>
        </p:nvSpPr>
        <p:spPr bwMode="auto">
          <a:xfrm>
            <a:off x="6450458" y="4114700"/>
            <a:ext cx="0" cy="125888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Text Box 22"/>
          <p:cNvSpPr txBox="1">
            <a:spLocks noChangeArrowheads="1"/>
          </p:cNvSpPr>
          <p:nvPr/>
        </p:nvSpPr>
        <p:spPr bwMode="auto">
          <a:xfrm>
            <a:off x="6282183" y="3824188"/>
            <a:ext cx="49725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a:sym typeface="Symbol" panose="05050102010706020507" pitchFamily="18" charset="2"/>
              </a:rPr>
              <a:t></a:t>
            </a:r>
            <a:r>
              <a:rPr lang="en-US" altLang="zh-CN" sz="2000" b="1" dirty="0">
                <a:sym typeface="Symbol" panose="05050102010706020507" pitchFamily="18" charset="2"/>
              </a:rPr>
              <a:t>E</a:t>
            </a:r>
          </a:p>
        </p:txBody>
      </p:sp>
      <p:sp>
        <p:nvSpPr>
          <p:cNvPr id="28" name="Line 23"/>
          <p:cNvSpPr>
            <a:spLocks noChangeShapeType="1"/>
          </p:cNvSpPr>
          <p:nvPr/>
        </p:nvSpPr>
        <p:spPr bwMode="auto">
          <a:xfrm>
            <a:off x="4683733" y="1811355"/>
            <a:ext cx="2753317" cy="3573345"/>
          </a:xfrm>
          <a:prstGeom prst="line">
            <a:avLst/>
          </a:prstGeom>
          <a:noFill/>
          <a:ln w="28575">
            <a:solidFill>
              <a:schemeClr val="tx1"/>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25"/>
          <p:cNvSpPr>
            <a:spLocks noChangeShapeType="1"/>
          </p:cNvSpPr>
          <p:nvPr/>
        </p:nvSpPr>
        <p:spPr bwMode="auto">
          <a:xfrm>
            <a:off x="5494783" y="3949600"/>
            <a:ext cx="0"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Line 26"/>
          <p:cNvSpPr>
            <a:spLocks noChangeShapeType="1"/>
          </p:cNvSpPr>
          <p:nvPr/>
        </p:nvSpPr>
        <p:spPr bwMode="auto">
          <a:xfrm>
            <a:off x="4661346" y="3949600"/>
            <a:ext cx="77152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Text Box 27"/>
          <p:cNvSpPr txBox="1">
            <a:spLocks noChangeArrowheads="1"/>
          </p:cNvSpPr>
          <p:nvPr/>
        </p:nvSpPr>
        <p:spPr bwMode="auto">
          <a:xfrm>
            <a:off x="5888483" y="3286025"/>
            <a:ext cx="5164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ym typeface="Symbol" panose="05050102010706020507" pitchFamily="18" charset="2"/>
              </a:rPr>
              <a:t>M</a:t>
            </a:r>
          </a:p>
        </p:txBody>
      </p:sp>
      <p:sp>
        <p:nvSpPr>
          <p:cNvPr id="32" name="Line 28"/>
          <p:cNvSpPr>
            <a:spLocks noChangeShapeType="1"/>
          </p:cNvSpPr>
          <p:nvPr/>
        </p:nvSpPr>
        <p:spPr bwMode="auto">
          <a:xfrm flipH="1">
            <a:off x="5494783" y="5518050"/>
            <a:ext cx="546100" cy="47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3" name="Text Box 18"/>
          <p:cNvSpPr txBox="1">
            <a:spLocks noChangeArrowheads="1"/>
          </p:cNvSpPr>
          <p:nvPr/>
        </p:nvSpPr>
        <p:spPr bwMode="auto">
          <a:xfrm>
            <a:off x="4788224" y="5902920"/>
            <a:ext cx="1225550" cy="406400"/>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000">
                <a:solidFill>
                  <a:srgbClr val="000000"/>
                </a:solidFill>
                <a:latin typeface="Times New Roman" panose="02020603050405020304" pitchFamily="18" charset="0"/>
              </a:rPr>
              <a:t>收入效应</a:t>
            </a:r>
            <a:endParaRPr lang="en-US" altLang="zh-CN" sz="2000">
              <a:solidFill>
                <a:srgbClr val="000000"/>
              </a:solidFill>
              <a:latin typeface="Times New Roman" panose="02020603050405020304" pitchFamily="18" charset="0"/>
            </a:endParaRPr>
          </a:p>
        </p:txBody>
      </p:sp>
      <p:sp>
        <p:nvSpPr>
          <p:cNvPr id="34" name="Text Box 18"/>
          <p:cNvSpPr txBox="1">
            <a:spLocks noChangeArrowheads="1"/>
          </p:cNvSpPr>
          <p:nvPr/>
        </p:nvSpPr>
        <p:spPr bwMode="auto">
          <a:xfrm>
            <a:off x="5908002" y="5889550"/>
            <a:ext cx="1225550" cy="406400"/>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000">
                <a:solidFill>
                  <a:srgbClr val="000000"/>
                </a:solidFill>
                <a:latin typeface="Times New Roman" panose="02020603050405020304" pitchFamily="18" charset="0"/>
              </a:rPr>
              <a:t>替代效应</a:t>
            </a:r>
            <a:endParaRPr lang="en-US" altLang="zh-CN" sz="2000">
              <a:solidFill>
                <a:srgbClr val="000000"/>
              </a:solidFill>
              <a:latin typeface="Times New Roman" panose="02020603050405020304" pitchFamily="18" charset="0"/>
            </a:endParaRPr>
          </a:p>
        </p:txBody>
      </p:sp>
      <p:sp>
        <p:nvSpPr>
          <p:cNvPr id="37" name="Text Box 18"/>
          <p:cNvSpPr txBox="1">
            <a:spLocks noChangeArrowheads="1"/>
          </p:cNvSpPr>
          <p:nvPr/>
        </p:nvSpPr>
        <p:spPr bwMode="auto">
          <a:xfrm>
            <a:off x="5098524" y="2632744"/>
            <a:ext cx="535789" cy="407988"/>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dirty="0">
                <a:solidFill>
                  <a:srgbClr val="000000"/>
                </a:solidFill>
                <a:latin typeface="Times New Roman" panose="02020603050405020304" pitchFamily="18" charset="0"/>
              </a:rPr>
              <a:t>cc</a:t>
            </a:r>
          </a:p>
        </p:txBody>
      </p:sp>
      <p:sp>
        <p:nvSpPr>
          <p:cNvPr id="39" name="Line 23"/>
          <p:cNvSpPr>
            <a:spLocks noChangeShapeType="1"/>
          </p:cNvSpPr>
          <p:nvPr/>
        </p:nvSpPr>
        <p:spPr bwMode="auto">
          <a:xfrm>
            <a:off x="4739993" y="2383206"/>
            <a:ext cx="2109787" cy="2889250"/>
          </a:xfrm>
          <a:prstGeom prst="line">
            <a:avLst/>
          </a:prstGeom>
          <a:noFill/>
          <a:ln w="28575">
            <a:solidFill>
              <a:srgbClr val="7030A0"/>
            </a:solidFill>
            <a:prstDash val="sys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0" name="Arc 7"/>
          <p:cNvSpPr>
            <a:spLocks/>
          </p:cNvSpPr>
          <p:nvPr/>
        </p:nvSpPr>
        <p:spPr bwMode="auto">
          <a:xfrm rot="11270006">
            <a:off x="5509071" y="1631850"/>
            <a:ext cx="2027237" cy="2735263"/>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Arc 7"/>
          <p:cNvSpPr>
            <a:spLocks/>
          </p:cNvSpPr>
          <p:nvPr/>
        </p:nvSpPr>
        <p:spPr bwMode="auto">
          <a:xfrm rot="11466833">
            <a:off x="4872483" y="1666775"/>
            <a:ext cx="1873250" cy="2781300"/>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Arc 7"/>
          <p:cNvSpPr>
            <a:spLocks/>
          </p:cNvSpPr>
          <p:nvPr/>
        </p:nvSpPr>
        <p:spPr bwMode="auto">
          <a:xfrm rot="10981155">
            <a:off x="5341485" y="1880377"/>
            <a:ext cx="1866900" cy="2598738"/>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rgbClr val="7030A0"/>
            </a:solidFill>
            <a:prstDash val="sys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Line 20"/>
          <p:cNvSpPr>
            <a:spLocks noChangeShapeType="1"/>
          </p:cNvSpPr>
          <p:nvPr/>
        </p:nvSpPr>
        <p:spPr bwMode="auto">
          <a:xfrm flipH="1">
            <a:off x="5705921" y="3767037"/>
            <a:ext cx="2260" cy="1612452"/>
          </a:xfrm>
          <a:prstGeom prst="line">
            <a:avLst/>
          </a:prstGeom>
          <a:noFill/>
          <a:ln w="9525">
            <a:solidFill>
              <a:srgbClr val="7030A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 name="Line 8"/>
          <p:cNvSpPr>
            <a:spLocks noChangeShapeType="1"/>
          </p:cNvSpPr>
          <p:nvPr/>
        </p:nvSpPr>
        <p:spPr bwMode="auto">
          <a:xfrm flipH="1">
            <a:off x="4645470" y="3753054"/>
            <a:ext cx="1038892" cy="13982"/>
          </a:xfrm>
          <a:prstGeom prst="line">
            <a:avLst/>
          </a:prstGeom>
          <a:noFill/>
          <a:ln w="9525">
            <a:solidFill>
              <a:srgbClr val="7030A0"/>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矩形 2"/>
          <p:cNvSpPr/>
          <p:nvPr/>
        </p:nvSpPr>
        <p:spPr>
          <a:xfrm>
            <a:off x="438156" y="1604169"/>
            <a:ext cx="3629463" cy="4832092"/>
          </a:xfrm>
          <a:prstGeom prst="rect">
            <a:avLst/>
          </a:prstGeom>
        </p:spPr>
        <p:txBody>
          <a:bodyPr wrap="square">
            <a:spAutoFit/>
          </a:bodyPr>
          <a:lstStyle/>
          <a:p>
            <a:pPr eaLnBrk="1" hangingPunct="1"/>
            <a:r>
              <a:rPr lang="zh-CN" altLang="en-US" sz="2200" dirty="0" smtClean="0">
                <a:latin typeface="Arial" panose="020B0604020202020204" pitchFamily="34" charset="0"/>
                <a:cs typeface="Arial" panose="020B0604020202020204" pitchFamily="34" charset="0"/>
              </a:rPr>
              <a:t>政府对汽油增加税收，提高了汽油价格，在汽油为普通商品，价格提高，将减少汽油消费</a:t>
            </a:r>
            <a:r>
              <a:rPr lang="en-US" altLang="zh-CN" sz="2200" dirty="0" smtClean="0">
                <a:latin typeface="Arial" panose="020B0604020202020204" pitchFamily="34" charset="0"/>
                <a:cs typeface="Arial" panose="020B0604020202020204" pitchFamily="34" charset="0"/>
              </a:rPr>
              <a:t>AC</a:t>
            </a:r>
            <a:r>
              <a:rPr lang="zh-CN" altLang="en-US" sz="2200" dirty="0" smtClean="0">
                <a:latin typeface="Arial" panose="020B0604020202020204" pitchFamily="34" charset="0"/>
                <a:cs typeface="Arial" panose="020B0604020202020204" pitchFamily="34" charset="0"/>
              </a:rPr>
              <a:t>。如图所示，消费者均衡</a:t>
            </a:r>
            <a:r>
              <a:rPr lang="zh-CN" altLang="en-US" sz="2200" dirty="0">
                <a:latin typeface="Arial" panose="020B0604020202020204" pitchFamily="34" charset="0"/>
                <a:cs typeface="Arial" panose="020B0604020202020204" pitchFamily="34" charset="0"/>
              </a:rPr>
              <a:t>点</a:t>
            </a:r>
            <a:r>
              <a:rPr lang="zh-CN" altLang="en-US" sz="2200" dirty="0" smtClean="0">
                <a:latin typeface="Arial" panose="020B0604020202020204" pitchFamily="34" charset="0"/>
                <a:cs typeface="Arial" panose="020B0604020202020204" pitchFamily="34" charset="0"/>
              </a:rPr>
              <a:t>在增加征税前后分别为</a:t>
            </a:r>
            <a:r>
              <a:rPr lang="en-US" altLang="zh-CN" sz="2200" dirty="0" smtClean="0">
                <a:latin typeface="Arial" panose="020B0604020202020204" pitchFamily="34" charset="0"/>
                <a:cs typeface="Arial" panose="020B0604020202020204" pitchFamily="34" charset="0"/>
              </a:rPr>
              <a:t>E</a:t>
            </a:r>
            <a:r>
              <a:rPr lang="zh-CN" altLang="en-US" sz="2200" dirty="0" smtClean="0">
                <a:latin typeface="Arial" panose="020B0604020202020204" pitchFamily="34" charset="0"/>
                <a:cs typeface="Arial" panose="020B0604020202020204" pitchFamily="34" charset="0"/>
              </a:rPr>
              <a:t>、</a:t>
            </a:r>
            <a:r>
              <a:rPr lang="en-US" altLang="zh-CN" sz="2200" dirty="0" smtClean="0">
                <a:latin typeface="Arial" panose="020B0604020202020204" pitchFamily="34" charset="0"/>
                <a:cs typeface="Arial" panose="020B0604020202020204" pitchFamily="34" charset="0"/>
              </a:rPr>
              <a:t>F</a:t>
            </a:r>
            <a:r>
              <a:rPr lang="zh-CN" altLang="en-US" sz="2200" dirty="0" smtClean="0">
                <a:latin typeface="Arial" panose="020B0604020202020204" pitchFamily="34" charset="0"/>
                <a:cs typeface="Arial" panose="020B0604020202020204" pitchFamily="34" charset="0"/>
              </a:rPr>
              <a:t>，收入效应和替代效应分别为</a:t>
            </a:r>
            <a:r>
              <a:rPr lang="en-US" altLang="zh-CN" sz="2200" dirty="0" smtClean="0">
                <a:latin typeface="Arial" panose="020B0604020202020204" pitchFamily="34" charset="0"/>
                <a:cs typeface="Arial" panose="020B0604020202020204" pitchFamily="34" charset="0"/>
              </a:rPr>
              <a:t>AB</a:t>
            </a:r>
            <a:r>
              <a:rPr lang="zh-CN" altLang="en-US" sz="2200" dirty="0" smtClean="0">
                <a:latin typeface="Arial" panose="020B0604020202020204" pitchFamily="34" charset="0"/>
                <a:cs typeface="Arial" panose="020B0604020202020204" pitchFamily="34" charset="0"/>
              </a:rPr>
              <a:t>、</a:t>
            </a:r>
            <a:r>
              <a:rPr lang="en-US" altLang="zh-CN" sz="2200" dirty="0" smtClean="0">
                <a:latin typeface="Arial" panose="020B0604020202020204" pitchFamily="34" charset="0"/>
                <a:cs typeface="Arial" panose="020B0604020202020204" pitchFamily="34" charset="0"/>
              </a:rPr>
              <a:t>BC</a:t>
            </a:r>
            <a:r>
              <a:rPr lang="zh-CN" altLang="en-US" sz="2200" dirty="0" smtClean="0">
                <a:latin typeface="Arial" panose="020B0604020202020204" pitchFamily="34" charset="0"/>
                <a:cs typeface="Arial" panose="020B0604020202020204" pitchFamily="34" charset="0"/>
              </a:rPr>
              <a:t>。</a:t>
            </a:r>
            <a:endParaRPr lang="en-US" altLang="zh-CN" sz="2200" dirty="0" smtClean="0">
              <a:latin typeface="Arial" panose="020B0604020202020204" pitchFamily="34" charset="0"/>
              <a:cs typeface="Arial" panose="020B0604020202020204" pitchFamily="34" charset="0"/>
            </a:endParaRPr>
          </a:p>
          <a:p>
            <a:pPr eaLnBrk="1" hangingPunct="1"/>
            <a:r>
              <a:rPr lang="zh-CN" altLang="en-US" sz="2200" dirty="0" smtClean="0">
                <a:latin typeface="Arial" panose="020B0604020202020204" pitchFamily="34" charset="0"/>
                <a:cs typeface="Arial" panose="020B0604020202020204" pitchFamily="34" charset="0"/>
              </a:rPr>
              <a:t>政府向消费者退还增加的汽油税，也就是提高了消费者收入，消费者将增加汽油和其他消费品消费，但不是全部用于汽油消费</a:t>
            </a:r>
            <a:r>
              <a:rPr lang="zh-CN" altLang="en-US" sz="2200" dirty="0" smtClean="0"/>
              <a:t>。最终汽油消费减少，而其他商品消费上升，均衡点为</a:t>
            </a:r>
            <a:r>
              <a:rPr lang="en-US" altLang="zh-CN" sz="2200" dirty="0" smtClean="0"/>
              <a:t>N</a:t>
            </a:r>
            <a:r>
              <a:rPr lang="zh-CN" altLang="en-US" sz="2200" dirty="0" smtClean="0"/>
              <a:t>。</a:t>
            </a:r>
            <a:endParaRPr lang="en-US" altLang="zh-CN" sz="2200" dirty="0"/>
          </a:p>
        </p:txBody>
      </p:sp>
      <p:sp>
        <p:nvSpPr>
          <p:cNvPr id="45" name="Text Box 18"/>
          <p:cNvSpPr txBox="1">
            <a:spLocks noChangeArrowheads="1"/>
          </p:cNvSpPr>
          <p:nvPr/>
        </p:nvSpPr>
        <p:spPr bwMode="auto">
          <a:xfrm>
            <a:off x="6253496" y="5603205"/>
            <a:ext cx="579476" cy="3460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1800" dirty="0">
                <a:solidFill>
                  <a:srgbClr val="000000"/>
                </a:solidFill>
                <a:latin typeface="Times New Roman" panose="02020603050405020304" pitchFamily="18" charset="0"/>
              </a:rPr>
              <a:t>C</a:t>
            </a:r>
          </a:p>
        </p:txBody>
      </p:sp>
      <p:sp>
        <p:nvSpPr>
          <p:cNvPr id="46" name="Text Box 18"/>
          <p:cNvSpPr txBox="1">
            <a:spLocks noChangeArrowheads="1"/>
          </p:cNvSpPr>
          <p:nvPr/>
        </p:nvSpPr>
        <p:spPr bwMode="auto">
          <a:xfrm>
            <a:off x="5332146" y="5603205"/>
            <a:ext cx="319974" cy="3460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1800" dirty="0" smtClean="0">
                <a:solidFill>
                  <a:srgbClr val="000000"/>
                </a:solidFill>
                <a:latin typeface="Times New Roman" panose="02020603050405020304" pitchFamily="18" charset="0"/>
              </a:rPr>
              <a:t>A</a:t>
            </a:r>
            <a:endParaRPr lang="en-US" altLang="zh-CN" sz="1800" dirty="0">
              <a:solidFill>
                <a:srgbClr val="000000"/>
              </a:solidFill>
              <a:latin typeface="Times New Roman" panose="02020603050405020304" pitchFamily="18" charset="0"/>
            </a:endParaRPr>
          </a:p>
        </p:txBody>
      </p:sp>
      <p:sp>
        <p:nvSpPr>
          <p:cNvPr id="47" name="Arc 7"/>
          <p:cNvSpPr>
            <a:spLocks/>
          </p:cNvSpPr>
          <p:nvPr/>
        </p:nvSpPr>
        <p:spPr bwMode="auto">
          <a:xfrm rot="11270006">
            <a:off x="5518889" y="1481673"/>
            <a:ext cx="2027237" cy="2735263"/>
          </a:xfrm>
          <a:custGeom>
            <a:avLst/>
            <a:gdLst>
              <a:gd name="T0" fmla="*/ 0 w 19621"/>
              <a:gd name="T1" fmla="*/ 0 h 21600"/>
              <a:gd name="T2" fmla="*/ 2147483646 w 19621"/>
              <a:gd name="T3" fmla="*/ 2147483646 h 21600"/>
              <a:gd name="T4" fmla="*/ 0 w 19621"/>
              <a:gd name="T5" fmla="*/ 2147483646 h 21600"/>
              <a:gd name="T6" fmla="*/ 0 60000 65536"/>
              <a:gd name="T7" fmla="*/ 0 60000 65536"/>
              <a:gd name="T8" fmla="*/ 0 60000 65536"/>
            </a:gdLst>
            <a:ahLst/>
            <a:cxnLst>
              <a:cxn ang="T6">
                <a:pos x="T0" y="T1"/>
              </a:cxn>
              <a:cxn ang="T7">
                <a:pos x="T2" y="T3"/>
              </a:cxn>
              <a:cxn ang="T8">
                <a:pos x="T4" y="T5"/>
              </a:cxn>
            </a:cxnLst>
            <a:rect l="0" t="0" r="r" b="b"/>
            <a:pathLst>
              <a:path w="19621" h="21600" fill="none" extrusionOk="0">
                <a:moveTo>
                  <a:pt x="0" y="0"/>
                </a:moveTo>
                <a:cubicBezTo>
                  <a:pt x="8433" y="0"/>
                  <a:pt x="16095" y="4908"/>
                  <a:pt x="19621" y="12568"/>
                </a:cubicBezTo>
              </a:path>
              <a:path w="19621" h="21600" stroke="0" extrusionOk="0">
                <a:moveTo>
                  <a:pt x="0" y="0"/>
                </a:moveTo>
                <a:cubicBezTo>
                  <a:pt x="8433" y="0"/>
                  <a:pt x="16095" y="4908"/>
                  <a:pt x="19621" y="12568"/>
                </a:cubicBezTo>
                <a:lnTo>
                  <a:pt x="0" y="21600"/>
                </a:lnTo>
                <a:lnTo>
                  <a:pt x="0" y="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Text Box 18"/>
          <p:cNvSpPr txBox="1">
            <a:spLocks noChangeArrowheads="1"/>
          </p:cNvSpPr>
          <p:nvPr/>
        </p:nvSpPr>
        <p:spPr bwMode="auto">
          <a:xfrm>
            <a:off x="5875125" y="5603205"/>
            <a:ext cx="425067" cy="346075"/>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1800" dirty="0" smtClean="0">
                <a:solidFill>
                  <a:srgbClr val="000000"/>
                </a:solidFill>
                <a:latin typeface="Times New Roman" panose="02020603050405020304" pitchFamily="18" charset="0"/>
              </a:rPr>
              <a:t>B</a:t>
            </a:r>
            <a:endParaRPr lang="en-US" altLang="zh-CN" sz="1800" dirty="0">
              <a:solidFill>
                <a:srgbClr val="000000"/>
              </a:solidFill>
              <a:latin typeface="Times New Roman" panose="02020603050405020304" pitchFamily="18" charset="0"/>
            </a:endParaRPr>
          </a:p>
        </p:txBody>
      </p:sp>
      <p:sp>
        <p:nvSpPr>
          <p:cNvPr id="49" name="Text Box 27"/>
          <p:cNvSpPr txBox="1">
            <a:spLocks noChangeArrowheads="1"/>
          </p:cNvSpPr>
          <p:nvPr/>
        </p:nvSpPr>
        <p:spPr bwMode="auto">
          <a:xfrm>
            <a:off x="5593923" y="3535292"/>
            <a:ext cx="4892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7030A0"/>
                </a:solidFill>
                <a:sym typeface="Symbol" panose="05050102010706020507" pitchFamily="18" charset="2"/>
              </a:rPr>
              <a:t>N</a:t>
            </a:r>
            <a:endParaRPr lang="en-US" altLang="zh-CN" sz="2000" dirty="0">
              <a:solidFill>
                <a:srgbClr val="7030A0"/>
              </a:solidFill>
              <a:sym typeface="Symbol" panose="05050102010706020507" pitchFamily="18" charset="2"/>
            </a:endParaRPr>
          </a:p>
        </p:txBody>
      </p:sp>
      <p:sp>
        <p:nvSpPr>
          <p:cNvPr id="50" name="Text Box 18"/>
          <p:cNvSpPr txBox="1">
            <a:spLocks noChangeArrowheads="1"/>
          </p:cNvSpPr>
          <p:nvPr/>
        </p:nvSpPr>
        <p:spPr bwMode="auto">
          <a:xfrm>
            <a:off x="7255435" y="3982926"/>
            <a:ext cx="715963" cy="406400"/>
          </a:xfrm>
          <a:prstGeom prst="rect">
            <a:avLst/>
          </a:prstGeom>
          <a:solidFill>
            <a:srgbClr val="FFFFFF"/>
          </a:solidFill>
          <a:ln w="2857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dirty="0" err="1" smtClean="0">
                <a:solidFill>
                  <a:srgbClr val="000000"/>
                </a:solidFill>
                <a:latin typeface="Times New Roman" panose="02020603050405020304" pitchFamily="18" charset="0"/>
              </a:rPr>
              <a:t>dd</a:t>
            </a:r>
            <a:endParaRPr lang="en-US" altLang="zh-CN" sz="2000" dirty="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3411527548"/>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矩形 13"/>
          <p:cNvSpPr/>
          <p:nvPr/>
        </p:nvSpPr>
        <p:spPr>
          <a:xfrm>
            <a:off x="228192" y="989827"/>
            <a:ext cx="8232239" cy="1107996"/>
          </a:xfrm>
          <a:prstGeom prst="rect">
            <a:avLst/>
          </a:prstGeom>
        </p:spPr>
        <p:txBody>
          <a:bodyPr wrap="square">
            <a:spAutoFit/>
          </a:bodyPr>
          <a:lstStyle/>
          <a:p>
            <a:pPr eaLnBrk="1" hangingPunct="1">
              <a:spcBef>
                <a:spcPts val="0"/>
              </a:spcBef>
              <a:defRPr/>
            </a:pPr>
            <a:r>
              <a:rPr lang="zh-CN" altLang="en-US" sz="2200" dirty="0" smtClean="0"/>
              <a:t>（</a:t>
            </a:r>
            <a:r>
              <a:rPr lang="en-US" altLang="zh-CN" sz="2200" dirty="0"/>
              <a:t>2</a:t>
            </a:r>
            <a:r>
              <a:rPr lang="zh-CN" altLang="en-US" sz="2200" dirty="0" smtClean="0"/>
              <a:t>）如上所述，汽油</a:t>
            </a:r>
            <a:r>
              <a:rPr lang="zh-CN" altLang="en-US" sz="2200" dirty="0"/>
              <a:t>税退还给消费者</a:t>
            </a:r>
            <a:r>
              <a:rPr lang="zh-CN" altLang="en-US" sz="2200" dirty="0" smtClean="0"/>
              <a:t>，的确消费者会将部分收入用于汽油消费，但是，即使全部退还的税收用于汽油消费，也达不到原来的汽油消费水平，先征后退的税收政策是有效的。</a:t>
            </a:r>
            <a:endParaRPr lang="zh-CN" altLang="en-US" sz="2200" dirty="0">
              <a:ea typeface="楷体_GB2312" pitchFamily="49" charset="-122"/>
            </a:endParaRPr>
          </a:p>
        </p:txBody>
      </p:sp>
      <p:sp>
        <p:nvSpPr>
          <p:cNvPr id="15" name="矩形 14"/>
          <p:cNvSpPr/>
          <p:nvPr/>
        </p:nvSpPr>
        <p:spPr>
          <a:xfrm>
            <a:off x="253480" y="2087005"/>
            <a:ext cx="8056580" cy="430887"/>
          </a:xfrm>
          <a:prstGeom prst="rect">
            <a:avLst/>
          </a:prstGeom>
        </p:spPr>
        <p:txBody>
          <a:bodyPr wrap="square">
            <a:spAutoFit/>
          </a:bodyPr>
          <a:lstStyle/>
          <a:p>
            <a:pPr eaLnBrk="1" hangingPunct="1">
              <a:spcBef>
                <a:spcPts val="0"/>
              </a:spcBef>
              <a:defRPr/>
            </a:pPr>
            <a:r>
              <a:rPr lang="zh-CN" altLang="en-US" sz="2200" dirty="0" smtClean="0"/>
              <a:t>（</a:t>
            </a:r>
            <a:r>
              <a:rPr lang="en-US" altLang="zh-CN" sz="2200" dirty="0"/>
              <a:t>3</a:t>
            </a:r>
            <a:r>
              <a:rPr lang="zh-CN" altLang="en-US" sz="2200" dirty="0" smtClean="0"/>
              <a:t>）如上所述，该计划能够</a:t>
            </a:r>
            <a:r>
              <a:rPr lang="zh-CN" altLang="en-US" sz="2200" dirty="0"/>
              <a:t>抑制石油</a:t>
            </a:r>
            <a:r>
              <a:rPr lang="zh-CN" altLang="en-US" sz="2200" dirty="0" smtClean="0"/>
              <a:t>消费。</a:t>
            </a:r>
            <a:endParaRPr lang="zh-CN" altLang="en-US" sz="2200" dirty="0">
              <a:ea typeface="楷体_GB2312" pitchFamily="49" charset="-122"/>
            </a:endParaRPr>
          </a:p>
        </p:txBody>
      </p:sp>
      <p:sp>
        <p:nvSpPr>
          <p:cNvPr id="16" name="矩形 15"/>
          <p:cNvSpPr/>
          <p:nvPr/>
        </p:nvSpPr>
        <p:spPr>
          <a:xfrm>
            <a:off x="259836" y="2553118"/>
            <a:ext cx="8056580" cy="1446550"/>
          </a:xfrm>
          <a:prstGeom prst="rect">
            <a:avLst/>
          </a:prstGeom>
        </p:spPr>
        <p:txBody>
          <a:bodyPr wrap="square">
            <a:spAutoFit/>
          </a:bodyPr>
          <a:lstStyle/>
          <a:p>
            <a:pPr eaLnBrk="1" hangingPunct="1">
              <a:spcBef>
                <a:spcPts val="0"/>
              </a:spcBef>
              <a:defRPr/>
            </a:pPr>
            <a:r>
              <a:rPr lang="zh-CN" altLang="en-US" sz="2200" dirty="0" smtClean="0"/>
              <a:t>（</a:t>
            </a:r>
            <a:r>
              <a:rPr lang="en-US" altLang="zh-CN" sz="2200" dirty="0"/>
              <a:t>4</a:t>
            </a:r>
            <a:r>
              <a:rPr lang="zh-CN" altLang="en-US" sz="2200" dirty="0" smtClean="0"/>
              <a:t>）政府先征后退的税收政策不改变消费者收入，但改变了产品相对价格；那么，如果税收政策实施前的消费者选择是最优的，税收政策后的消费者均衡就达不到原来的效用水平，</a:t>
            </a:r>
            <a:r>
              <a:rPr lang="zh-CN" altLang="en-US" sz="2200" dirty="0"/>
              <a:t>消费者的福利</a:t>
            </a:r>
            <a:r>
              <a:rPr lang="zh-CN" altLang="en-US" sz="2200" dirty="0" smtClean="0"/>
              <a:t>境况会有所降低。图中</a:t>
            </a:r>
            <a:r>
              <a:rPr lang="en-US" altLang="zh-CN" sz="2200" dirty="0" smtClean="0"/>
              <a:t>N</a:t>
            </a:r>
            <a:r>
              <a:rPr lang="zh-CN" altLang="en-US" sz="2200" dirty="0" smtClean="0"/>
              <a:t>点的效用水平比</a:t>
            </a:r>
            <a:r>
              <a:rPr lang="en-US" altLang="zh-CN" sz="2200" dirty="0" smtClean="0"/>
              <a:t>E</a:t>
            </a:r>
            <a:r>
              <a:rPr lang="zh-CN" altLang="en-US" sz="2200" dirty="0" smtClean="0"/>
              <a:t>点低一些。   </a:t>
            </a:r>
            <a:endParaRPr lang="zh-CN" altLang="en-US" sz="2200" dirty="0">
              <a:ea typeface="楷体_GB2312" pitchFamily="49" charset="-122"/>
            </a:endParaRPr>
          </a:p>
        </p:txBody>
      </p:sp>
    </p:spTree>
    <p:extLst>
      <p:ext uri="{BB962C8B-B14F-4D97-AF65-F5344CB8AC3E}">
        <p14:creationId xmlns:p14="http://schemas.microsoft.com/office/powerpoint/2010/main" val="341428169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矩形 12"/>
          <p:cNvSpPr/>
          <p:nvPr/>
        </p:nvSpPr>
        <p:spPr>
          <a:xfrm>
            <a:off x="295062" y="1050208"/>
            <a:ext cx="2863284" cy="584775"/>
          </a:xfrm>
          <a:prstGeom prst="rect">
            <a:avLst/>
          </a:prstGeom>
        </p:spPr>
        <p:txBody>
          <a:bodyPr wrap="none">
            <a:spAutoFit/>
          </a:bodyPr>
          <a:lstStyle/>
          <a:p>
            <a:r>
              <a:rPr lang="en-US" altLang="zh-CN" sz="3200" b="1" dirty="0" smtClean="0"/>
              <a:t>3.6 </a:t>
            </a:r>
            <a:r>
              <a:rPr lang="zh-CN" altLang="en-US" sz="3200" b="1" dirty="0" smtClean="0"/>
              <a:t>消费心理学</a:t>
            </a:r>
            <a:endParaRPr lang="zh-CN" altLang="en-US" sz="3200" dirty="0"/>
          </a:p>
        </p:txBody>
      </p:sp>
      <p:sp>
        <p:nvSpPr>
          <p:cNvPr id="2" name="矩形 1"/>
          <p:cNvSpPr/>
          <p:nvPr/>
        </p:nvSpPr>
        <p:spPr>
          <a:xfrm>
            <a:off x="233196" y="2348880"/>
            <a:ext cx="8165370" cy="2677656"/>
          </a:xfrm>
          <a:prstGeom prst="rect">
            <a:avLst/>
          </a:prstGeom>
        </p:spPr>
        <p:txBody>
          <a:bodyPr wrap="square">
            <a:spAutoFit/>
          </a:bodyPr>
          <a:lstStyle/>
          <a:p>
            <a:pPr eaLnBrk="1" hangingPunct="1"/>
            <a:r>
              <a:rPr lang="zh-CN" altLang="en-US" sz="2400" dirty="0" smtClean="0"/>
              <a:t>         以</a:t>
            </a:r>
            <a:r>
              <a:rPr lang="zh-CN" altLang="en-US" sz="2400" dirty="0"/>
              <a:t>美国普林斯顿大学丹尼尔</a:t>
            </a:r>
            <a:r>
              <a:rPr lang="zh-CN" altLang="en-US" sz="2400" dirty="0">
                <a:sym typeface="Symbol" panose="05050102010706020507" pitchFamily="18" charset="2"/>
              </a:rPr>
              <a:t>卡尼曼（</a:t>
            </a:r>
            <a:r>
              <a:rPr lang="en-US" altLang="zh-CN" sz="2400" i="1" dirty="0">
                <a:latin typeface="Times New Roman" panose="02020603050405020304" pitchFamily="18" charset="0"/>
                <a:sym typeface="Symbol" panose="05050102010706020507" pitchFamily="18" charset="2"/>
              </a:rPr>
              <a:t>Daniel </a:t>
            </a:r>
            <a:r>
              <a:rPr lang="en-US" altLang="zh-CN" sz="2400" i="1" dirty="0" err="1">
                <a:latin typeface="Times New Roman" panose="02020603050405020304" pitchFamily="18" charset="0"/>
                <a:sym typeface="Symbol" panose="05050102010706020507" pitchFamily="18" charset="2"/>
              </a:rPr>
              <a:t>Kahneman</a:t>
            </a:r>
            <a:r>
              <a:rPr lang="zh-CN" altLang="en-US" sz="2400" dirty="0">
                <a:sym typeface="Symbol" panose="05050102010706020507" pitchFamily="18" charset="2"/>
              </a:rPr>
              <a:t>）教授为代表的经济学家研究了有限理性（</a:t>
            </a:r>
            <a:r>
              <a:rPr lang="en-US" altLang="zh-CN" sz="2400" i="1" dirty="0">
                <a:latin typeface="Times New Roman" panose="02020603050405020304" pitchFamily="18" charset="0"/>
                <a:sym typeface="Symbol" panose="05050102010706020507" pitchFamily="18" charset="2"/>
              </a:rPr>
              <a:t>bounded rationality</a:t>
            </a:r>
            <a:r>
              <a:rPr lang="zh-CN" altLang="en-US" sz="2400" dirty="0">
                <a:sym typeface="Symbol" panose="05050102010706020507" pitchFamily="18" charset="2"/>
              </a:rPr>
              <a:t>）条件下的人类行为，认为经济行为并非完全理性的，而是在不确定的条件下做出效用最大化的决策。这时的决策规则可能不是等边际原理，而是一些经验法则（</a:t>
            </a:r>
            <a:r>
              <a:rPr lang="en-US" altLang="zh-CN" sz="2400" i="1" dirty="0">
                <a:latin typeface="Times New Roman" panose="02020603050405020304" pitchFamily="18" charset="0"/>
                <a:sym typeface="Symbol" panose="05050102010706020507" pitchFamily="18" charset="2"/>
              </a:rPr>
              <a:t>rules of thumb</a:t>
            </a:r>
            <a:r>
              <a:rPr lang="zh-CN" altLang="en-US" sz="2400" dirty="0">
                <a:sym typeface="Symbol" panose="05050102010706020507" pitchFamily="18" charset="2"/>
              </a:rPr>
              <a:t>）。</a:t>
            </a:r>
            <a:r>
              <a:rPr lang="en-US" altLang="zh-CN" sz="2400" dirty="0">
                <a:sym typeface="Symbol" panose="05050102010706020507" pitchFamily="18" charset="2"/>
              </a:rPr>
              <a:t>2002</a:t>
            </a:r>
            <a:r>
              <a:rPr lang="zh-CN" altLang="en-US" sz="2400" dirty="0">
                <a:sym typeface="Symbol" panose="05050102010706020507" pitchFamily="18" charset="2"/>
              </a:rPr>
              <a:t>年，卡尼曼获得诺贝尔经济学</a:t>
            </a:r>
            <a:r>
              <a:rPr lang="zh-CN" altLang="en-US" sz="2400" dirty="0" smtClean="0">
                <a:sym typeface="Symbol" panose="05050102010706020507" pitchFamily="18" charset="2"/>
              </a:rPr>
              <a:t>奖。具体地说</a:t>
            </a:r>
            <a:r>
              <a:rPr lang="zh-CN" altLang="en-US" sz="2400" dirty="0">
                <a:sym typeface="Symbol" panose="05050102010706020507" pitchFamily="18" charset="2"/>
              </a:rPr>
              <a:t>，这些经验法则包括感受性、框架、锚定等</a:t>
            </a:r>
            <a:r>
              <a:rPr lang="zh-CN" altLang="en-US" sz="2400" dirty="0" smtClean="0">
                <a:sym typeface="Symbol" panose="05050102010706020507" pitchFamily="18" charset="2"/>
              </a:rPr>
              <a:t>方式。</a:t>
            </a:r>
            <a:endParaRPr lang="zh-CN" altLang="en-US" sz="2400" dirty="0"/>
          </a:p>
        </p:txBody>
      </p:sp>
      <p:sp>
        <p:nvSpPr>
          <p:cNvPr id="14" name="文本框 13"/>
          <p:cNvSpPr txBox="1"/>
          <p:nvPr/>
        </p:nvSpPr>
        <p:spPr>
          <a:xfrm>
            <a:off x="295062" y="1627515"/>
            <a:ext cx="6056466" cy="523220"/>
          </a:xfrm>
          <a:prstGeom prst="rect">
            <a:avLst/>
          </a:prstGeom>
          <a:noFill/>
        </p:spPr>
        <p:txBody>
          <a:bodyPr wrap="none" rtlCol="0">
            <a:spAutoFit/>
          </a:bodyPr>
          <a:lstStyle/>
          <a:p>
            <a:r>
              <a:rPr lang="en-US" altLang="zh-CN" sz="2800" b="1" dirty="0" smtClean="0"/>
              <a:t>3.6.1</a:t>
            </a:r>
            <a:r>
              <a:rPr lang="zh-CN" altLang="en-US" sz="2800" b="1" dirty="0" smtClean="0"/>
              <a:t> 非完全理性条件下的消费者行为</a:t>
            </a:r>
            <a:endParaRPr lang="zh-CN" altLang="en-US" sz="2800" b="1" dirty="0"/>
          </a:p>
        </p:txBody>
      </p:sp>
    </p:spTree>
    <p:extLst>
      <p:ext uri="{BB962C8B-B14F-4D97-AF65-F5344CB8AC3E}">
        <p14:creationId xmlns:p14="http://schemas.microsoft.com/office/powerpoint/2010/main" val="134820262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158053"/>
            <a:ext cx="2089033" cy="523220"/>
          </a:xfrm>
          <a:prstGeom prst="rect">
            <a:avLst/>
          </a:prstGeom>
        </p:spPr>
        <p:txBody>
          <a:bodyPr wrap="none">
            <a:spAutoFit/>
          </a:bodyPr>
          <a:lstStyle/>
          <a:p>
            <a:r>
              <a:rPr lang="en-US" altLang="zh-CN" sz="2800" b="1" dirty="0" smtClean="0"/>
              <a:t>3.6.1 </a:t>
            </a:r>
            <a:r>
              <a:rPr lang="zh-CN" altLang="en-US" sz="2800" b="1" dirty="0"/>
              <a:t>感受性</a:t>
            </a:r>
            <a:endParaRPr lang="zh-CN" altLang="en-US" sz="2800" dirty="0"/>
          </a:p>
        </p:txBody>
      </p:sp>
      <p:sp>
        <p:nvSpPr>
          <p:cNvPr id="3" name="矩形 2"/>
          <p:cNvSpPr/>
          <p:nvPr/>
        </p:nvSpPr>
        <p:spPr>
          <a:xfrm>
            <a:off x="534138" y="1753445"/>
            <a:ext cx="7926294" cy="2677656"/>
          </a:xfrm>
          <a:prstGeom prst="rect">
            <a:avLst/>
          </a:prstGeom>
        </p:spPr>
        <p:txBody>
          <a:bodyPr wrap="square">
            <a:spAutoFit/>
          </a:bodyPr>
          <a:lstStyle/>
          <a:p>
            <a:pPr eaLnBrk="1" hangingPunct="1"/>
            <a:r>
              <a:rPr lang="zh-CN" altLang="en-US" sz="2400" dirty="0"/>
              <a:t>一家银行提供免费存款帐户，要求必须有</a:t>
            </a:r>
            <a:r>
              <a:rPr lang="en-US" altLang="zh-CN" sz="2400" dirty="0"/>
              <a:t>1500</a:t>
            </a:r>
            <a:r>
              <a:rPr lang="zh-CN" altLang="en-US" sz="2400" dirty="0"/>
              <a:t>元的余额，否则每月收取</a:t>
            </a:r>
            <a:r>
              <a:rPr lang="en-US" altLang="zh-CN" sz="2400" dirty="0"/>
              <a:t>5</a:t>
            </a:r>
            <a:r>
              <a:rPr lang="zh-CN" altLang="en-US" sz="2400" dirty="0"/>
              <a:t>元的帐户费。虽然</a:t>
            </a:r>
            <a:r>
              <a:rPr lang="en-US" altLang="zh-CN" sz="2400" dirty="0"/>
              <a:t>1</a:t>
            </a:r>
            <a:r>
              <a:rPr lang="zh-CN" altLang="en-US" sz="2400" dirty="0"/>
              <a:t>年存款的利息率是</a:t>
            </a:r>
            <a:r>
              <a:rPr lang="en-US" altLang="zh-CN" sz="2400" dirty="0"/>
              <a:t>5%</a:t>
            </a:r>
            <a:r>
              <a:rPr lang="zh-CN" altLang="en-US" sz="2400" dirty="0"/>
              <a:t>，很多人都例行公事地使用免费帐户，并留足</a:t>
            </a:r>
            <a:r>
              <a:rPr lang="en-US" altLang="zh-CN" sz="2400" dirty="0"/>
              <a:t>1500</a:t>
            </a:r>
            <a:r>
              <a:rPr lang="zh-CN" altLang="en-US" sz="2400" dirty="0"/>
              <a:t>元余额</a:t>
            </a:r>
            <a:r>
              <a:rPr lang="zh-CN" altLang="en-US" sz="2400" dirty="0" smtClean="0"/>
              <a:t>。经济计算认为，</a:t>
            </a:r>
            <a:r>
              <a:rPr lang="en-US" altLang="zh-CN" sz="2400" dirty="0" smtClean="0"/>
              <a:t>1500</a:t>
            </a:r>
            <a:r>
              <a:rPr lang="zh-CN" altLang="en-US" sz="2400" dirty="0" smtClean="0"/>
              <a:t>元的年利息收入为</a:t>
            </a:r>
            <a:r>
              <a:rPr lang="en-US" altLang="zh-CN" sz="2400" dirty="0" smtClean="0"/>
              <a:t>75</a:t>
            </a:r>
            <a:r>
              <a:rPr lang="zh-CN" altLang="en-US" sz="2400" dirty="0" smtClean="0"/>
              <a:t>元，而每年的账户费为</a:t>
            </a:r>
            <a:r>
              <a:rPr lang="en-US" altLang="zh-CN" sz="2400" dirty="0" smtClean="0"/>
              <a:t>60</a:t>
            </a:r>
            <a:r>
              <a:rPr lang="zh-CN" altLang="en-US" sz="2400" dirty="0" smtClean="0"/>
              <a:t>元，人们应当存款、缴纳账户费而不使用免费账户。因此，消费心理学认为，有</a:t>
            </a:r>
            <a:r>
              <a:rPr lang="zh-CN" altLang="en-US" sz="2400" dirty="0"/>
              <a:t>时人缺乏理性的计算，凭感受决策</a:t>
            </a:r>
            <a:r>
              <a:rPr lang="zh-CN" altLang="en-US" sz="2400" dirty="0" smtClean="0"/>
              <a:t>！</a:t>
            </a:r>
            <a:endParaRPr lang="zh-CN" altLang="en-US" sz="2400" dirty="0"/>
          </a:p>
        </p:txBody>
      </p:sp>
    </p:spTree>
    <p:extLst>
      <p:ext uri="{BB962C8B-B14F-4D97-AF65-F5344CB8AC3E}">
        <p14:creationId xmlns:p14="http://schemas.microsoft.com/office/powerpoint/2010/main" val="1755906745"/>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145529"/>
            <a:ext cx="1728358" cy="523220"/>
          </a:xfrm>
          <a:prstGeom prst="rect">
            <a:avLst/>
          </a:prstGeom>
        </p:spPr>
        <p:txBody>
          <a:bodyPr wrap="none">
            <a:spAutoFit/>
          </a:bodyPr>
          <a:lstStyle/>
          <a:p>
            <a:pPr eaLnBrk="1" hangingPunct="1"/>
            <a:r>
              <a:rPr lang="en-US" altLang="zh-CN" sz="2800" b="1" dirty="0" smtClean="0">
                <a:solidFill>
                  <a:srgbClr val="000000"/>
                </a:solidFill>
              </a:rPr>
              <a:t>3.6.2 </a:t>
            </a:r>
            <a:r>
              <a:rPr lang="zh-CN" altLang="en-US" sz="2800" b="1" dirty="0" smtClean="0">
                <a:solidFill>
                  <a:srgbClr val="000000"/>
                </a:solidFill>
              </a:rPr>
              <a:t>框架</a:t>
            </a:r>
            <a:endParaRPr lang="zh-CN" altLang="en-US" sz="2800" b="1" dirty="0">
              <a:solidFill>
                <a:srgbClr val="000000"/>
              </a:solidFill>
            </a:endParaRPr>
          </a:p>
        </p:txBody>
      </p:sp>
      <p:sp>
        <p:nvSpPr>
          <p:cNvPr id="3" name="矩形 2"/>
          <p:cNvSpPr/>
          <p:nvPr/>
        </p:nvSpPr>
        <p:spPr>
          <a:xfrm>
            <a:off x="539552" y="1748374"/>
            <a:ext cx="7992888" cy="2677656"/>
          </a:xfrm>
          <a:prstGeom prst="rect">
            <a:avLst/>
          </a:prstGeom>
        </p:spPr>
        <p:txBody>
          <a:bodyPr wrap="square">
            <a:spAutoFit/>
          </a:bodyPr>
          <a:lstStyle/>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框架</a:t>
            </a:r>
            <a:r>
              <a:rPr lang="zh-CN" altLang="en-US" sz="2400" dirty="0">
                <a:solidFill>
                  <a:srgbClr val="000000"/>
                </a:solidFill>
              </a:rPr>
              <a:t>（</a:t>
            </a:r>
            <a:r>
              <a:rPr lang="en-US" altLang="zh-CN" sz="2400" dirty="0">
                <a:solidFill>
                  <a:srgbClr val="000000"/>
                </a:solidFill>
              </a:rPr>
              <a:t>framing</a:t>
            </a:r>
            <a:r>
              <a:rPr lang="zh-CN" altLang="en-US" sz="2400" dirty="0" smtClean="0">
                <a:solidFill>
                  <a:srgbClr val="000000"/>
                </a:solidFill>
              </a:rPr>
              <a:t>）：</a:t>
            </a:r>
            <a:r>
              <a:rPr lang="zh-CN" altLang="en-US" sz="2400" dirty="0">
                <a:solidFill>
                  <a:srgbClr val="000000"/>
                </a:solidFill>
              </a:rPr>
              <a:t>指人们经常将产品价格与产品的其他问题联系在一起做出行为决策，寻找一个其他参照点（</a:t>
            </a:r>
            <a:r>
              <a:rPr lang="en-US" altLang="zh-CN" sz="2400" i="1" dirty="0">
                <a:solidFill>
                  <a:srgbClr val="000000"/>
                </a:solidFill>
              </a:rPr>
              <a:t>a point of reference</a:t>
            </a:r>
            <a:r>
              <a:rPr lang="zh-CN" altLang="en-US" sz="2400" dirty="0" smtClean="0">
                <a:solidFill>
                  <a:srgbClr val="000000"/>
                </a:solidFill>
              </a:rPr>
              <a:t>），而不是时时进行理性经济计算。</a:t>
            </a:r>
            <a:endParaRPr lang="zh-CN" altLang="en-US" sz="2400" dirty="0">
              <a:solidFill>
                <a:srgbClr val="000000"/>
              </a:solidFill>
            </a:endParaRPr>
          </a:p>
          <a:p>
            <a:pPr eaLnBrk="1" hangingPunct="1"/>
            <a:r>
              <a:rPr lang="zh-CN" altLang="en-US" sz="2400" dirty="0" smtClean="0">
                <a:solidFill>
                  <a:srgbClr val="000000"/>
                </a:solidFill>
              </a:rPr>
              <a:t>        据说</a:t>
            </a:r>
            <a:r>
              <a:rPr lang="zh-CN" altLang="en-US" sz="2400" dirty="0">
                <a:solidFill>
                  <a:srgbClr val="000000"/>
                </a:solidFill>
              </a:rPr>
              <a:t>，在西方一些国家，商家不再会在需求骤增时抬高</a:t>
            </a:r>
            <a:r>
              <a:rPr lang="zh-CN" altLang="en-US" sz="2400" dirty="0" smtClean="0">
                <a:solidFill>
                  <a:srgbClr val="000000"/>
                </a:solidFill>
              </a:rPr>
              <a:t>价格，如</a:t>
            </a:r>
            <a:r>
              <a:rPr lang="zh-CN" altLang="en-US" sz="2400" dirty="0">
                <a:solidFill>
                  <a:srgbClr val="000000"/>
                </a:solidFill>
              </a:rPr>
              <a:t>暴风雪</a:t>
            </a:r>
            <a:r>
              <a:rPr lang="zh-CN" altLang="en-US" sz="2400" dirty="0" smtClean="0">
                <a:solidFill>
                  <a:srgbClr val="000000"/>
                </a:solidFill>
              </a:rPr>
              <a:t>期间高价销售</a:t>
            </a:r>
            <a:r>
              <a:rPr lang="zh-CN" altLang="en-US" sz="2400" dirty="0">
                <a:solidFill>
                  <a:srgbClr val="000000"/>
                </a:solidFill>
              </a:rPr>
              <a:t>雪铲、在暴雨骤来</a:t>
            </a:r>
            <a:r>
              <a:rPr lang="zh-CN" altLang="en-US" sz="2400" dirty="0" smtClean="0">
                <a:solidFill>
                  <a:srgbClr val="000000"/>
                </a:solidFill>
              </a:rPr>
              <a:t>之际高价销售雨伞，</a:t>
            </a:r>
            <a:r>
              <a:rPr lang="zh-CN" altLang="en-US" sz="2400" dirty="0">
                <a:solidFill>
                  <a:srgbClr val="000000"/>
                </a:solidFill>
              </a:rPr>
              <a:t>因为西方有句谚语“如果你在圣诞节欺骗了他们，他们在</a:t>
            </a:r>
            <a:r>
              <a:rPr lang="en-US" altLang="zh-CN" sz="2400" dirty="0">
                <a:solidFill>
                  <a:srgbClr val="000000"/>
                </a:solidFill>
              </a:rPr>
              <a:t>3</a:t>
            </a:r>
            <a:r>
              <a:rPr lang="zh-CN" altLang="en-US" sz="2400" dirty="0">
                <a:solidFill>
                  <a:srgbClr val="000000"/>
                </a:solidFill>
              </a:rPr>
              <a:t>月份就不会再来”</a:t>
            </a:r>
            <a:r>
              <a:rPr lang="zh-CN" altLang="en-US" sz="2400" dirty="0" smtClean="0">
                <a:solidFill>
                  <a:srgbClr val="000000"/>
                </a:solidFill>
              </a:rPr>
              <a:t>，谚语就是</a:t>
            </a:r>
            <a:r>
              <a:rPr lang="zh-CN" altLang="en-US" sz="2400" dirty="0">
                <a:solidFill>
                  <a:srgbClr val="000000"/>
                </a:solidFill>
              </a:rPr>
              <a:t>一个</a:t>
            </a:r>
            <a:r>
              <a:rPr lang="zh-CN" altLang="en-US" sz="2400" dirty="0" smtClean="0">
                <a:solidFill>
                  <a:srgbClr val="000000"/>
                </a:solidFill>
              </a:rPr>
              <a:t>参照点。</a:t>
            </a:r>
            <a:endParaRPr lang="zh-CN" altLang="en-US" sz="2400" dirty="0">
              <a:solidFill>
                <a:srgbClr val="000000"/>
              </a:solidFill>
            </a:endParaRPr>
          </a:p>
        </p:txBody>
      </p:sp>
    </p:spTree>
    <p:extLst>
      <p:ext uri="{BB962C8B-B14F-4D97-AF65-F5344CB8AC3E}">
        <p14:creationId xmlns:p14="http://schemas.microsoft.com/office/powerpoint/2010/main" val="255865206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67544" y="1094123"/>
            <a:ext cx="1728358" cy="523220"/>
          </a:xfrm>
          <a:prstGeom prst="rect">
            <a:avLst/>
          </a:prstGeom>
        </p:spPr>
        <p:txBody>
          <a:bodyPr wrap="none">
            <a:spAutoFit/>
          </a:bodyPr>
          <a:lstStyle/>
          <a:p>
            <a:pPr eaLnBrk="1" hangingPunct="1"/>
            <a:r>
              <a:rPr lang="en-US" altLang="zh-CN" sz="2800" b="1" dirty="0" smtClean="0">
                <a:solidFill>
                  <a:srgbClr val="000000"/>
                </a:solidFill>
              </a:rPr>
              <a:t>3.6.3 </a:t>
            </a:r>
            <a:r>
              <a:rPr lang="zh-CN" altLang="en-US" sz="2800" b="1" dirty="0">
                <a:solidFill>
                  <a:srgbClr val="000000"/>
                </a:solidFill>
              </a:rPr>
              <a:t>锚</a:t>
            </a:r>
            <a:r>
              <a:rPr lang="zh-CN" altLang="en-US" sz="2800" b="1" dirty="0" smtClean="0">
                <a:solidFill>
                  <a:srgbClr val="000000"/>
                </a:solidFill>
              </a:rPr>
              <a:t>定</a:t>
            </a:r>
            <a:endParaRPr lang="zh-CN" altLang="en-US" sz="2800" b="1" dirty="0">
              <a:solidFill>
                <a:srgbClr val="000000"/>
              </a:solidFill>
            </a:endParaRPr>
          </a:p>
        </p:txBody>
      </p:sp>
      <p:sp>
        <p:nvSpPr>
          <p:cNvPr id="3" name="矩形 2"/>
          <p:cNvSpPr/>
          <p:nvPr/>
        </p:nvSpPr>
        <p:spPr>
          <a:xfrm>
            <a:off x="534138" y="1729580"/>
            <a:ext cx="8070310" cy="830997"/>
          </a:xfrm>
          <a:prstGeom prst="rect">
            <a:avLst/>
          </a:prstGeom>
        </p:spPr>
        <p:txBody>
          <a:bodyPr wrap="square">
            <a:spAutoFit/>
          </a:bodyPr>
          <a:lstStyle/>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锚</a:t>
            </a:r>
            <a:r>
              <a:rPr lang="zh-CN" altLang="en-US" sz="2400" b="1" dirty="0">
                <a:solidFill>
                  <a:srgbClr val="000000"/>
                </a:solidFill>
              </a:rPr>
              <a:t>定</a:t>
            </a:r>
            <a:r>
              <a:rPr lang="zh-CN" altLang="en-US" sz="2400" dirty="0">
                <a:solidFill>
                  <a:srgbClr val="000000"/>
                </a:solidFill>
              </a:rPr>
              <a:t>（</a:t>
            </a:r>
            <a:r>
              <a:rPr lang="en-US" altLang="zh-CN" sz="2400" dirty="0">
                <a:solidFill>
                  <a:srgbClr val="000000"/>
                </a:solidFill>
              </a:rPr>
              <a:t>Anchoring</a:t>
            </a:r>
            <a:r>
              <a:rPr lang="zh-CN" altLang="en-US" sz="2400" dirty="0" smtClean="0">
                <a:solidFill>
                  <a:srgbClr val="000000"/>
                </a:solidFill>
              </a:rPr>
              <a:t>）：</a:t>
            </a:r>
            <a:r>
              <a:rPr lang="zh-CN" altLang="en-US" sz="2400" dirty="0">
                <a:solidFill>
                  <a:srgbClr val="000000"/>
                </a:solidFill>
              </a:rPr>
              <a:t>人们</a:t>
            </a:r>
            <a:r>
              <a:rPr lang="zh-CN" altLang="en-US" sz="2400" dirty="0" smtClean="0">
                <a:solidFill>
                  <a:srgbClr val="000000"/>
                </a:solidFill>
              </a:rPr>
              <a:t>在行为决策时</a:t>
            </a:r>
            <a:r>
              <a:rPr lang="zh-CN" altLang="en-US" sz="2400" dirty="0">
                <a:solidFill>
                  <a:srgbClr val="000000"/>
                </a:solidFill>
              </a:rPr>
              <a:t>，会更看重某些</a:t>
            </a:r>
            <a:r>
              <a:rPr lang="zh-CN" altLang="en-US" sz="2400" dirty="0" smtClean="0">
                <a:solidFill>
                  <a:srgbClr val="000000"/>
                </a:solidFill>
              </a:rPr>
              <a:t>方面。</a:t>
            </a:r>
            <a:endParaRPr lang="zh-CN" altLang="en-US" sz="2400" dirty="0">
              <a:solidFill>
                <a:srgbClr val="000000"/>
              </a:solidFill>
            </a:endParaRPr>
          </a:p>
        </p:txBody>
      </p:sp>
      <p:sp>
        <p:nvSpPr>
          <p:cNvPr id="4" name="矩形 3"/>
          <p:cNvSpPr/>
          <p:nvPr/>
        </p:nvSpPr>
        <p:spPr>
          <a:xfrm>
            <a:off x="523071" y="2653612"/>
            <a:ext cx="8059758" cy="1200329"/>
          </a:xfrm>
          <a:prstGeom prst="rect">
            <a:avLst/>
          </a:prstGeom>
        </p:spPr>
        <p:txBody>
          <a:bodyPr wrap="square">
            <a:spAutoFit/>
          </a:bodyPr>
          <a:lstStyle/>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小测试：</a:t>
            </a:r>
            <a:endParaRPr lang="zh-CN" altLang="en-US" sz="2400" dirty="0">
              <a:solidFill>
                <a:srgbClr val="000000"/>
              </a:solidFill>
            </a:endParaRPr>
          </a:p>
          <a:p>
            <a:pPr eaLnBrk="1" hangingPunct="1">
              <a:buFontTx/>
              <a:buNone/>
            </a:pPr>
            <a:r>
              <a:rPr lang="zh-CN" altLang="en-US" sz="2400" dirty="0">
                <a:solidFill>
                  <a:srgbClr val="000000"/>
                </a:solidFill>
              </a:rPr>
              <a:t>   </a:t>
            </a:r>
            <a:r>
              <a:rPr lang="zh-CN" altLang="en-US" sz="2400" dirty="0">
                <a:solidFill>
                  <a:srgbClr val="000000"/>
                </a:solidFill>
                <a:sym typeface="Symbol" panose="05050102010706020507" pitchFamily="18" charset="2"/>
              </a:rPr>
              <a:t></a:t>
            </a:r>
            <a:r>
              <a:rPr lang="zh-CN" altLang="en-US" sz="2400" dirty="0">
                <a:solidFill>
                  <a:srgbClr val="000000"/>
                </a:solidFill>
              </a:rPr>
              <a:t>用</a:t>
            </a:r>
            <a:r>
              <a:rPr lang="en-US" altLang="zh-CN" sz="2400" dirty="0">
                <a:solidFill>
                  <a:srgbClr val="000000"/>
                </a:solidFill>
              </a:rPr>
              <a:t>5</a:t>
            </a:r>
            <a:r>
              <a:rPr lang="zh-CN" altLang="en-US" sz="2400" dirty="0">
                <a:solidFill>
                  <a:srgbClr val="000000"/>
                </a:solidFill>
              </a:rPr>
              <a:t>秒钟估计</a:t>
            </a:r>
            <a:r>
              <a:rPr lang="en-US" altLang="zh-CN" sz="2400" dirty="0">
                <a:solidFill>
                  <a:srgbClr val="000000"/>
                </a:solidFill>
              </a:rPr>
              <a:t>1</a:t>
            </a:r>
            <a:r>
              <a:rPr lang="en-US" altLang="zh-CN" sz="2400" dirty="0">
                <a:solidFill>
                  <a:srgbClr val="000000"/>
                </a:solidFill>
                <a:sym typeface="Symbol" panose="05050102010706020507" pitchFamily="18" charset="2"/>
              </a:rPr>
              <a:t>2345678</a:t>
            </a:r>
            <a:r>
              <a:rPr lang="zh-CN" altLang="en-US" sz="2400" dirty="0">
                <a:solidFill>
                  <a:srgbClr val="000000"/>
                </a:solidFill>
                <a:sym typeface="Symbol" panose="05050102010706020507" pitchFamily="18" charset="2"/>
              </a:rPr>
              <a:t>的值</a:t>
            </a:r>
          </a:p>
          <a:p>
            <a:pPr eaLnBrk="1" hangingPunct="1">
              <a:buFontTx/>
              <a:buNone/>
            </a:pPr>
            <a:r>
              <a:rPr lang="zh-CN" altLang="en-US" sz="2400" dirty="0">
                <a:solidFill>
                  <a:srgbClr val="000000"/>
                </a:solidFill>
                <a:sym typeface="Symbol" panose="05050102010706020507" pitchFamily="18" charset="2"/>
              </a:rPr>
              <a:t>   用</a:t>
            </a:r>
            <a:r>
              <a:rPr lang="en-US" altLang="zh-CN" sz="2400" dirty="0">
                <a:solidFill>
                  <a:srgbClr val="000000"/>
                </a:solidFill>
                <a:sym typeface="Symbol" panose="05050102010706020507" pitchFamily="18" charset="2"/>
              </a:rPr>
              <a:t>5</a:t>
            </a:r>
            <a:r>
              <a:rPr lang="zh-CN" altLang="en-US" sz="2400" dirty="0">
                <a:solidFill>
                  <a:srgbClr val="000000"/>
                </a:solidFill>
                <a:sym typeface="Symbol" panose="05050102010706020507" pitchFamily="18" charset="2"/>
              </a:rPr>
              <a:t>秒钟估计</a:t>
            </a:r>
            <a:r>
              <a:rPr lang="en-US" altLang="zh-CN" sz="2400" dirty="0">
                <a:solidFill>
                  <a:srgbClr val="000000"/>
                </a:solidFill>
              </a:rPr>
              <a:t>8</a:t>
            </a:r>
            <a:r>
              <a:rPr lang="en-US" altLang="zh-CN" sz="2400" dirty="0">
                <a:solidFill>
                  <a:srgbClr val="000000"/>
                </a:solidFill>
                <a:sym typeface="Symbol" panose="05050102010706020507" pitchFamily="18" charset="2"/>
              </a:rPr>
              <a:t>7654321</a:t>
            </a:r>
            <a:r>
              <a:rPr lang="zh-CN" altLang="en-US" sz="2400" dirty="0">
                <a:solidFill>
                  <a:srgbClr val="000000"/>
                </a:solidFill>
                <a:sym typeface="Symbol" panose="05050102010706020507" pitchFamily="18" charset="2"/>
              </a:rPr>
              <a:t>的值</a:t>
            </a:r>
          </a:p>
        </p:txBody>
      </p:sp>
    </p:spTree>
    <p:extLst>
      <p:ext uri="{BB962C8B-B14F-4D97-AF65-F5344CB8AC3E}">
        <p14:creationId xmlns:p14="http://schemas.microsoft.com/office/powerpoint/2010/main" val="3540894734"/>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标题 1"/>
          <p:cNvSpPr>
            <a:spLocks noGrp="1"/>
          </p:cNvSpPr>
          <p:nvPr>
            <p:ph type="title"/>
          </p:nvPr>
        </p:nvSpPr>
        <p:spPr>
          <a:xfrm>
            <a:off x="357188" y="928688"/>
            <a:ext cx="8229600" cy="1143000"/>
          </a:xfrm>
        </p:spPr>
        <p:txBody>
          <a:bodyPr/>
          <a:lstStyle/>
          <a:p>
            <a:r>
              <a:rPr lang="zh-CN" altLang="en-US" sz="4000" b="1" dirty="0" smtClean="0"/>
              <a:t>第</a:t>
            </a:r>
            <a:r>
              <a:rPr lang="zh-CN" altLang="en-US" sz="4000" b="1" dirty="0"/>
              <a:t>四</a:t>
            </a:r>
            <a:r>
              <a:rPr lang="zh-CN" altLang="en-US" sz="4000" b="1" dirty="0" smtClean="0"/>
              <a:t>章 生产和成本</a:t>
            </a:r>
          </a:p>
        </p:txBody>
      </p:sp>
      <p:sp>
        <p:nvSpPr>
          <p:cNvPr id="13"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pPr>
            <a:r>
              <a:rPr lang="en-US" altLang="zh-CN" sz="2800" dirty="0"/>
              <a:t>4</a:t>
            </a:r>
            <a:r>
              <a:rPr lang="en-US" altLang="zh-CN" sz="2800" dirty="0" smtClean="0"/>
              <a:t>.1 </a:t>
            </a:r>
            <a:r>
              <a:rPr lang="zh-CN" altLang="en-US" sz="2800" dirty="0" smtClean="0"/>
              <a:t>生产函数</a:t>
            </a:r>
          </a:p>
          <a:p>
            <a:pPr>
              <a:spcBef>
                <a:spcPts val="600"/>
              </a:spcBef>
            </a:pPr>
            <a:r>
              <a:rPr lang="en-US" altLang="zh-CN" sz="2800" dirty="0"/>
              <a:t>4</a:t>
            </a:r>
            <a:r>
              <a:rPr lang="en-US" altLang="zh-CN" sz="2800" dirty="0" smtClean="0"/>
              <a:t>.2 </a:t>
            </a:r>
            <a:r>
              <a:rPr lang="zh-CN" altLang="en-US" sz="2800" dirty="0" smtClean="0"/>
              <a:t>短期生产</a:t>
            </a:r>
            <a:endParaRPr lang="en-US" altLang="zh-CN" sz="2800" dirty="0" smtClean="0"/>
          </a:p>
          <a:p>
            <a:pPr>
              <a:spcBef>
                <a:spcPts val="600"/>
              </a:spcBef>
            </a:pPr>
            <a:r>
              <a:rPr lang="en-US" altLang="zh-CN" sz="2800" dirty="0" smtClean="0"/>
              <a:t>4.3</a:t>
            </a:r>
            <a:r>
              <a:rPr lang="zh-CN" altLang="en-US" sz="2800" dirty="0" smtClean="0"/>
              <a:t> 长期生产</a:t>
            </a:r>
          </a:p>
          <a:p>
            <a:pPr>
              <a:spcBef>
                <a:spcPts val="600"/>
              </a:spcBef>
            </a:pPr>
            <a:r>
              <a:rPr lang="en-US" altLang="zh-CN" sz="2800" dirty="0" smtClean="0"/>
              <a:t>4.4 </a:t>
            </a:r>
            <a:r>
              <a:rPr lang="zh-CN" altLang="en-US" sz="2800" dirty="0" smtClean="0"/>
              <a:t>技术进步</a:t>
            </a:r>
            <a:endParaRPr lang="en-US" altLang="zh-CN" sz="2800" dirty="0" smtClean="0"/>
          </a:p>
          <a:p>
            <a:pPr>
              <a:spcBef>
                <a:spcPts val="600"/>
              </a:spcBef>
            </a:pPr>
            <a:r>
              <a:rPr lang="en-US" altLang="zh-CN" sz="2800" dirty="0" smtClean="0"/>
              <a:t>4.5</a:t>
            </a:r>
            <a:r>
              <a:rPr lang="zh-CN" altLang="en-US" sz="2800" dirty="0" smtClean="0"/>
              <a:t> 规模报酬</a:t>
            </a:r>
            <a:endParaRPr lang="en-US" altLang="zh-CN" sz="2800" dirty="0" smtClean="0"/>
          </a:p>
          <a:p>
            <a:pPr>
              <a:spcBef>
                <a:spcPts val="600"/>
              </a:spcBef>
            </a:pPr>
            <a:r>
              <a:rPr lang="en-US" altLang="zh-CN" sz="2800" dirty="0" smtClean="0"/>
              <a:t>4.6 </a:t>
            </a:r>
            <a:r>
              <a:rPr lang="zh-CN" altLang="en-US" sz="2800" dirty="0" smtClean="0"/>
              <a:t>成本和利润</a:t>
            </a:r>
          </a:p>
          <a:p>
            <a:pPr>
              <a:spcBef>
                <a:spcPts val="600"/>
              </a:spcBef>
            </a:pPr>
            <a:r>
              <a:rPr lang="en-US" altLang="zh-CN" sz="2800" dirty="0" smtClean="0"/>
              <a:t>4.7</a:t>
            </a:r>
            <a:r>
              <a:rPr lang="zh-CN" altLang="en-US" sz="2800" dirty="0" smtClean="0"/>
              <a:t> 生产成本和成本函数</a:t>
            </a:r>
            <a:endParaRPr lang="en-US" altLang="zh-CN" sz="2800" dirty="0" smtClean="0"/>
          </a:p>
          <a:p>
            <a:pPr>
              <a:spcBef>
                <a:spcPts val="600"/>
              </a:spcBef>
            </a:pPr>
            <a:r>
              <a:rPr lang="en-US" altLang="zh-CN" sz="2800" dirty="0" smtClean="0"/>
              <a:t>4.8</a:t>
            </a:r>
            <a:r>
              <a:rPr lang="zh-CN" altLang="en-US" sz="2800" dirty="0" smtClean="0"/>
              <a:t> 成本现象</a:t>
            </a:r>
            <a:endParaRPr lang="en-US" altLang="zh-CN" sz="2800" dirty="0" smtClean="0"/>
          </a:p>
          <a:p>
            <a:pPr>
              <a:spcBef>
                <a:spcPts val="600"/>
              </a:spcBef>
            </a:pPr>
            <a:r>
              <a:rPr lang="en-US" altLang="zh-CN" sz="2800" dirty="0" smtClean="0"/>
              <a:t>4.9</a:t>
            </a:r>
            <a:r>
              <a:rPr lang="zh-CN" altLang="en-US" sz="2800" dirty="0"/>
              <a:t>产量</a:t>
            </a:r>
            <a:r>
              <a:rPr lang="en-US" altLang="zh-CN" sz="2800" dirty="0"/>
              <a:t>-</a:t>
            </a:r>
            <a:r>
              <a:rPr lang="zh-CN" altLang="en-US" sz="2800" dirty="0"/>
              <a:t>成本</a:t>
            </a:r>
            <a:r>
              <a:rPr lang="en-US" altLang="zh-CN" sz="2800" dirty="0"/>
              <a:t>-</a:t>
            </a:r>
            <a:r>
              <a:rPr lang="zh-CN" altLang="en-US" sz="2800" dirty="0"/>
              <a:t>利润分析</a:t>
            </a:r>
            <a:r>
              <a:rPr lang="zh-CN" altLang="en-US" sz="2800" dirty="0" smtClean="0"/>
              <a:t>基础</a:t>
            </a:r>
          </a:p>
        </p:txBody>
      </p:sp>
    </p:spTree>
    <p:extLst>
      <p:ext uri="{BB962C8B-B14F-4D97-AF65-F5344CB8AC3E}">
        <p14:creationId xmlns:p14="http://schemas.microsoft.com/office/powerpoint/2010/main" val="3886527757"/>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 name="文本框 13"/>
          <p:cNvSpPr txBox="1"/>
          <p:nvPr/>
        </p:nvSpPr>
        <p:spPr>
          <a:xfrm>
            <a:off x="432574" y="1124744"/>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5" name="矩形 1"/>
          <p:cNvSpPr>
            <a:spLocks noChangeArrowheads="1"/>
          </p:cNvSpPr>
          <p:nvPr/>
        </p:nvSpPr>
        <p:spPr bwMode="auto">
          <a:xfrm>
            <a:off x="432574" y="1647964"/>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生产函数和短期生产：</a:t>
            </a:r>
            <a:r>
              <a:rPr lang="zh-CN" altLang="en-US" sz="2400" dirty="0" smtClean="0"/>
              <a:t>生产要素，生产函数，固定投入和可变投入，短期和长期，总产品、平均产品和边际产品，边际产品递减规律，生产的合理区间</a:t>
            </a:r>
            <a:endParaRPr lang="zh-CN" altLang="en-US" sz="2400" dirty="0"/>
          </a:p>
        </p:txBody>
      </p:sp>
      <p:sp>
        <p:nvSpPr>
          <p:cNvPr id="16" name="矩形 1"/>
          <p:cNvSpPr>
            <a:spLocks noChangeArrowheads="1"/>
          </p:cNvSpPr>
          <p:nvPr/>
        </p:nvSpPr>
        <p:spPr bwMode="auto">
          <a:xfrm>
            <a:off x="467013" y="2848293"/>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长期生产、技术进步和规模报酬：</a:t>
            </a:r>
            <a:r>
              <a:rPr lang="zh-CN" altLang="en-US" sz="2400" dirty="0" smtClean="0"/>
              <a:t>等产量线，边际技术替代率，等成本线，最优投入组合，资本密集型技术、劳动密集型技术和中性技术进步，规模报酬，维度效应</a:t>
            </a:r>
            <a:endParaRPr lang="zh-CN" altLang="en-US" sz="2400" dirty="0"/>
          </a:p>
        </p:txBody>
      </p:sp>
      <p:sp>
        <p:nvSpPr>
          <p:cNvPr id="17" name="矩形 1"/>
          <p:cNvSpPr>
            <a:spLocks noChangeArrowheads="1"/>
          </p:cNvSpPr>
          <p:nvPr/>
        </p:nvSpPr>
        <p:spPr bwMode="auto">
          <a:xfrm>
            <a:off x="467013" y="3999464"/>
            <a:ext cx="81718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成本概念、成本函数和成本现象：</a:t>
            </a:r>
            <a:r>
              <a:rPr lang="zh-CN" altLang="en-US" sz="2400" dirty="0" smtClean="0"/>
              <a:t>机会成本和会计成本，增量成本和沉没成本，绝对成本优势和比较成本优势，长期成本和短期成本，短期成本类型，平均成本和边际成本的关系，长期成本的决策意义，学习曲线，规模经济，范围经济</a:t>
            </a:r>
            <a:endParaRPr lang="zh-CN" altLang="en-US" sz="2400" dirty="0"/>
          </a:p>
        </p:txBody>
      </p:sp>
      <p:sp>
        <p:nvSpPr>
          <p:cNvPr id="18" name="矩形 1"/>
          <p:cNvSpPr>
            <a:spLocks noChangeArrowheads="1"/>
          </p:cNvSpPr>
          <p:nvPr/>
        </p:nvSpPr>
        <p:spPr bwMode="auto">
          <a:xfrm>
            <a:off x="432574" y="5519966"/>
            <a:ext cx="81718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产量</a:t>
            </a:r>
            <a:r>
              <a:rPr lang="en-US" altLang="zh-CN" sz="2400" b="1" dirty="0" smtClean="0"/>
              <a:t>-</a:t>
            </a:r>
            <a:r>
              <a:rPr lang="zh-CN" altLang="en-US" sz="2400" b="1" dirty="0" smtClean="0"/>
              <a:t>成本</a:t>
            </a:r>
            <a:r>
              <a:rPr lang="en-US" altLang="zh-CN" sz="2400" b="1" dirty="0" smtClean="0"/>
              <a:t>-</a:t>
            </a:r>
            <a:r>
              <a:rPr lang="zh-CN" altLang="en-US" sz="2400" b="1" dirty="0" smtClean="0"/>
              <a:t>利润分析基础：</a:t>
            </a:r>
            <a:r>
              <a:rPr lang="zh-CN" altLang="en-US" sz="2400" dirty="0" smtClean="0"/>
              <a:t>保本产量，保本产量与投资项目可行性的关系</a:t>
            </a:r>
            <a:endParaRPr lang="zh-CN" altLang="en-US" sz="2400" dirty="0"/>
          </a:p>
        </p:txBody>
      </p:sp>
    </p:spTree>
    <p:extLst>
      <p:ext uri="{BB962C8B-B14F-4D97-AF65-F5344CB8AC3E}">
        <p14:creationId xmlns:p14="http://schemas.microsoft.com/office/powerpoint/2010/main" val="8625893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3"/>
          <p:cNvSpPr txBox="1">
            <a:spLocks noChangeArrowheads="1"/>
          </p:cNvSpPr>
          <p:nvPr/>
        </p:nvSpPr>
        <p:spPr bwMode="auto">
          <a:xfrm>
            <a:off x="235630" y="135492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marL="0" indent="0" eaLnBrk="1" hangingPunct="1">
              <a:buFontTx/>
              <a:buNone/>
              <a:defRPr/>
            </a:pPr>
            <a:r>
              <a:rPr lang="zh-CN" altLang="en-US" sz="2400" dirty="0" smtClean="0"/>
              <a:t>    （</a:t>
            </a:r>
            <a:r>
              <a:rPr lang="en-US" altLang="zh-CN" sz="2400" dirty="0"/>
              <a:t>3</a:t>
            </a:r>
            <a:r>
              <a:rPr lang="zh-CN" altLang="en-US" sz="2400" dirty="0" smtClean="0"/>
              <a:t>）</a:t>
            </a:r>
            <a:r>
              <a:rPr lang="zh-CN" altLang="en-US" sz="2400" b="1" dirty="0" smtClean="0"/>
              <a:t>水平公平和垂直公平</a:t>
            </a:r>
            <a:endParaRPr lang="zh-CN" altLang="en-US" sz="2400" dirty="0" smtClean="0"/>
          </a:p>
          <a:p>
            <a:pPr eaLnBrk="1" hangingPunct="1">
              <a:buFontTx/>
              <a:buNone/>
              <a:defRPr/>
            </a:pPr>
            <a:r>
              <a:rPr lang="zh-CN" altLang="en-US" sz="2400" dirty="0" smtClean="0"/>
              <a:t>    水平公平和垂直公平主要是指对公共部门的行为而言。</a:t>
            </a:r>
            <a:endParaRPr lang="en-US" altLang="zh-CN" sz="2400" dirty="0" smtClean="0"/>
          </a:p>
          <a:p>
            <a:pPr eaLnBrk="1" hangingPunct="1">
              <a:buFontTx/>
              <a:buNone/>
              <a:defRPr/>
            </a:pPr>
            <a:r>
              <a:rPr lang="zh-CN" altLang="en-US" sz="2400" dirty="0">
                <a:latin typeface="宋体"/>
                <a:ea typeface="宋体"/>
              </a:rPr>
              <a:t> </a:t>
            </a:r>
            <a:r>
              <a:rPr lang="zh-CN" altLang="en-US" sz="2400" dirty="0" smtClean="0">
                <a:latin typeface="宋体"/>
                <a:ea typeface="宋体"/>
              </a:rPr>
              <a:t> ◆</a:t>
            </a:r>
            <a:r>
              <a:rPr lang="zh-CN" altLang="en-US" sz="2400" dirty="0" smtClean="0"/>
              <a:t>水平公平（</a:t>
            </a:r>
            <a:r>
              <a:rPr lang="en-US" altLang="zh-CN" sz="2400" dirty="0" smtClean="0"/>
              <a:t>Horizontal equity</a:t>
            </a:r>
            <a:r>
              <a:rPr lang="zh-CN" altLang="en-US" sz="2400" dirty="0" smtClean="0"/>
              <a:t>）</a:t>
            </a:r>
            <a:r>
              <a:rPr lang="en-US" altLang="zh-CN" sz="2400" dirty="0" smtClean="0"/>
              <a:t>: </a:t>
            </a:r>
            <a:r>
              <a:rPr lang="zh-CN" altLang="en-US" sz="2400" dirty="0" smtClean="0"/>
              <a:t>也称横向公平，指对于相同条件的个人或者群体予以相同对待。</a:t>
            </a:r>
            <a:endParaRPr lang="en-US" altLang="zh-CN" sz="2400" dirty="0" smtClean="0"/>
          </a:p>
          <a:p>
            <a:pPr eaLnBrk="1" hangingPunct="1">
              <a:buFontTx/>
              <a:buNone/>
              <a:defRPr/>
            </a:pPr>
            <a:r>
              <a:rPr lang="en-US" altLang="zh-CN" sz="2400" dirty="0" smtClean="0"/>
              <a:t>    </a:t>
            </a:r>
            <a:r>
              <a:rPr lang="en-US" altLang="zh-CN" sz="2400" dirty="0" smtClean="0">
                <a:latin typeface="宋体"/>
                <a:ea typeface="宋体"/>
              </a:rPr>
              <a:t>◆</a:t>
            </a:r>
            <a:r>
              <a:rPr lang="zh-CN" altLang="en-US" sz="2400" dirty="0" smtClean="0"/>
              <a:t>垂直公平（</a:t>
            </a:r>
            <a:r>
              <a:rPr lang="en-US" altLang="zh-CN" sz="2400" dirty="0" smtClean="0"/>
              <a:t>Vertical equity</a:t>
            </a:r>
            <a:r>
              <a:rPr lang="zh-CN" altLang="en-US" sz="2400" dirty="0" smtClean="0"/>
              <a:t>）</a:t>
            </a:r>
            <a:r>
              <a:rPr lang="en-US" altLang="zh-CN" sz="2400" dirty="0" smtClean="0"/>
              <a:t>: </a:t>
            </a:r>
            <a:r>
              <a:rPr lang="zh-CN" altLang="en-US" sz="2400" dirty="0" smtClean="0"/>
              <a:t>也称纵向公平，指对于处于不同条件下（比如需求水平不同）的个人或者群体区别对待。</a:t>
            </a:r>
            <a:endParaRPr lang="en-US" altLang="zh-CN" sz="2800" dirty="0" smtClean="0"/>
          </a:p>
        </p:txBody>
      </p:sp>
    </p:spTree>
    <p:extLst>
      <p:ext uri="{BB962C8B-B14F-4D97-AF65-F5344CB8AC3E}">
        <p14:creationId xmlns:p14="http://schemas.microsoft.com/office/powerpoint/2010/main" val="1499538702"/>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67972"/>
            <a:ext cx="2170787" cy="523220"/>
          </a:xfrm>
          <a:prstGeom prst="rect">
            <a:avLst/>
          </a:prstGeom>
        </p:spPr>
        <p:txBody>
          <a:bodyPr wrap="none">
            <a:spAutoFit/>
          </a:bodyPr>
          <a:lstStyle/>
          <a:p>
            <a:pPr eaLnBrk="1" hangingPunct="1"/>
            <a:r>
              <a:rPr lang="en-US" altLang="zh-CN" sz="2800" b="1" dirty="0" smtClean="0">
                <a:solidFill>
                  <a:srgbClr val="000000"/>
                </a:solidFill>
              </a:rPr>
              <a:t>4.1 </a:t>
            </a:r>
            <a:r>
              <a:rPr lang="zh-CN" altLang="en-US" sz="2800" b="1" dirty="0" smtClean="0">
                <a:solidFill>
                  <a:srgbClr val="000000"/>
                </a:solidFill>
              </a:rPr>
              <a:t>生产函数</a:t>
            </a:r>
            <a:endParaRPr lang="zh-CN" altLang="en-US" sz="2800" b="1" dirty="0">
              <a:solidFill>
                <a:srgbClr val="000000"/>
              </a:solidFill>
            </a:endParaRPr>
          </a:p>
        </p:txBody>
      </p:sp>
      <p:sp>
        <p:nvSpPr>
          <p:cNvPr id="13" name="矩形 12"/>
          <p:cNvSpPr/>
          <p:nvPr/>
        </p:nvSpPr>
        <p:spPr>
          <a:xfrm>
            <a:off x="395536" y="1627515"/>
            <a:ext cx="1728358" cy="523220"/>
          </a:xfrm>
          <a:prstGeom prst="rect">
            <a:avLst/>
          </a:prstGeom>
        </p:spPr>
        <p:txBody>
          <a:bodyPr wrap="none">
            <a:spAutoFit/>
          </a:bodyPr>
          <a:lstStyle/>
          <a:p>
            <a:pPr eaLnBrk="1" hangingPunct="1"/>
            <a:r>
              <a:rPr lang="en-US" altLang="zh-CN" sz="2800" b="1" dirty="0" smtClean="0">
                <a:solidFill>
                  <a:srgbClr val="000000"/>
                </a:solidFill>
              </a:rPr>
              <a:t>4.1.1 </a:t>
            </a:r>
            <a:r>
              <a:rPr lang="zh-CN" altLang="en-US" sz="2800" b="1" dirty="0">
                <a:solidFill>
                  <a:srgbClr val="000000"/>
                </a:solidFill>
              </a:rPr>
              <a:t>生产</a:t>
            </a:r>
          </a:p>
        </p:txBody>
      </p:sp>
      <p:sp>
        <p:nvSpPr>
          <p:cNvPr id="2" name="矩形 1"/>
          <p:cNvSpPr/>
          <p:nvPr/>
        </p:nvSpPr>
        <p:spPr>
          <a:xfrm>
            <a:off x="395536" y="2187058"/>
            <a:ext cx="8136904" cy="1200329"/>
          </a:xfrm>
          <a:prstGeom prst="rect">
            <a:avLst/>
          </a:prstGeom>
        </p:spPr>
        <p:txBody>
          <a:bodyPr wrap="square">
            <a:spAutoFit/>
          </a:bodyPr>
          <a:lstStyle/>
          <a:p>
            <a:pPr eaLnBrk="1" hangingPunct="1"/>
            <a:r>
              <a:rPr lang="zh-CN" altLang="en-US" sz="2400" dirty="0" smtClean="0"/>
              <a:t>经济学上的生产，指投入</a:t>
            </a:r>
            <a:r>
              <a:rPr lang="en-US" altLang="zh-CN" sz="2400" dirty="0" smtClean="0"/>
              <a:t>-</a:t>
            </a:r>
            <a:r>
              <a:rPr lang="zh-CN" altLang="en-US" sz="2400" dirty="0" smtClean="0"/>
              <a:t>产出的物质转换过程，是厂商（</a:t>
            </a:r>
            <a:r>
              <a:rPr lang="en-US" altLang="zh-CN" sz="2400" dirty="0" smtClean="0"/>
              <a:t>firm</a:t>
            </a:r>
            <a:r>
              <a:rPr lang="zh-CN" altLang="en-US" sz="2400" dirty="0" smtClean="0"/>
              <a:t>）将</a:t>
            </a:r>
            <a:r>
              <a:rPr lang="zh-CN" altLang="en-US" sz="2400" dirty="0"/>
              <a:t>投入品</a:t>
            </a:r>
            <a:r>
              <a:rPr lang="zh-CN" altLang="en-US" sz="2400" dirty="0" smtClean="0"/>
              <a:t>（</a:t>
            </a:r>
            <a:r>
              <a:rPr lang="en-US" altLang="zh-CN" sz="2400" dirty="0" smtClean="0"/>
              <a:t>input</a:t>
            </a:r>
            <a:r>
              <a:rPr lang="zh-CN" altLang="en-US" sz="2400" dirty="0" smtClean="0"/>
              <a:t>，或</a:t>
            </a:r>
            <a:r>
              <a:rPr lang="zh-CN" altLang="en-US" sz="2400" dirty="0"/>
              <a:t>生产</a:t>
            </a:r>
            <a:r>
              <a:rPr lang="zh-CN" altLang="en-US" sz="2400" dirty="0" smtClean="0"/>
              <a:t>要素</a:t>
            </a:r>
            <a:r>
              <a:rPr lang="en-US" altLang="zh-CN" sz="2400" dirty="0" smtClean="0"/>
              <a:t>production factors</a:t>
            </a:r>
            <a:r>
              <a:rPr lang="zh-CN" altLang="en-US" sz="2400" dirty="0" smtClean="0"/>
              <a:t> ）</a:t>
            </a:r>
            <a:r>
              <a:rPr lang="zh-CN" altLang="en-US" sz="2400" dirty="0"/>
              <a:t>转变为产出</a:t>
            </a:r>
            <a:r>
              <a:rPr lang="zh-CN" altLang="en-US" sz="2400" dirty="0" smtClean="0"/>
              <a:t>（</a:t>
            </a:r>
            <a:r>
              <a:rPr lang="en-US" altLang="zh-CN" sz="2400" dirty="0" smtClean="0"/>
              <a:t>output,</a:t>
            </a:r>
            <a:r>
              <a:rPr lang="zh-CN" altLang="en-US" sz="2400" dirty="0" smtClean="0"/>
              <a:t>或</a:t>
            </a:r>
            <a:r>
              <a:rPr lang="zh-CN" altLang="en-US" sz="2400" dirty="0"/>
              <a:t>产品）</a:t>
            </a:r>
            <a:r>
              <a:rPr lang="zh-CN" altLang="en-US" sz="2400" dirty="0" smtClean="0"/>
              <a:t>的经济活动或者过程</a:t>
            </a:r>
            <a:r>
              <a:rPr lang="zh-CN" altLang="en-US" sz="2400" dirty="0"/>
              <a:t>。</a:t>
            </a:r>
          </a:p>
        </p:txBody>
      </p:sp>
      <p:sp>
        <p:nvSpPr>
          <p:cNvPr id="14" name="Rectangle 3"/>
          <p:cNvSpPr>
            <a:spLocks noChangeArrowheads="1"/>
          </p:cNvSpPr>
          <p:nvPr/>
        </p:nvSpPr>
        <p:spPr bwMode="auto">
          <a:xfrm>
            <a:off x="3874853" y="4477029"/>
            <a:ext cx="914400" cy="914400"/>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投入</a:t>
            </a:r>
          </a:p>
          <a:p>
            <a:pPr algn="ctr"/>
            <a:r>
              <a:rPr lang="zh-CN" altLang="zh-CN" sz="2000">
                <a:latin typeface="Tahoma" panose="020B0604030504040204" pitchFamily="34" charset="0"/>
              </a:rPr>
              <a:t>input</a:t>
            </a:r>
          </a:p>
        </p:txBody>
      </p:sp>
      <p:sp>
        <p:nvSpPr>
          <p:cNvPr id="15" name="Rectangle 4"/>
          <p:cNvSpPr>
            <a:spLocks noChangeArrowheads="1"/>
          </p:cNvSpPr>
          <p:nvPr/>
        </p:nvSpPr>
        <p:spPr bwMode="auto">
          <a:xfrm>
            <a:off x="7033592" y="4467096"/>
            <a:ext cx="1066800" cy="914400"/>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产出</a:t>
            </a:r>
          </a:p>
          <a:p>
            <a:pPr algn="ctr"/>
            <a:r>
              <a:rPr lang="zh-CN" altLang="zh-CN" sz="2000">
                <a:latin typeface="Tahoma" panose="020B0604030504040204" pitchFamily="34" charset="0"/>
              </a:rPr>
              <a:t>output</a:t>
            </a:r>
          </a:p>
        </p:txBody>
      </p:sp>
      <p:sp>
        <p:nvSpPr>
          <p:cNvPr id="16" name="AutoShape 5"/>
          <p:cNvSpPr>
            <a:spLocks/>
          </p:cNvSpPr>
          <p:nvPr/>
        </p:nvSpPr>
        <p:spPr bwMode="auto">
          <a:xfrm>
            <a:off x="3494062" y="3792756"/>
            <a:ext cx="160461" cy="2371923"/>
          </a:xfrm>
          <a:prstGeom prst="rightBrace">
            <a:avLst>
              <a:gd name="adj1" fmla="val 120833"/>
              <a:gd name="adj2" fmla="val 50000"/>
            </a:avLst>
          </a:pr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17" name="Rectangle 6"/>
          <p:cNvSpPr>
            <a:spLocks noChangeArrowheads="1"/>
          </p:cNvSpPr>
          <p:nvPr/>
        </p:nvSpPr>
        <p:spPr bwMode="auto">
          <a:xfrm>
            <a:off x="2235447" y="3577345"/>
            <a:ext cx="1092200" cy="630238"/>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劳动力</a:t>
            </a:r>
          </a:p>
          <a:p>
            <a:pPr algn="ctr"/>
            <a:r>
              <a:rPr lang="zh-CN" altLang="zh-CN" sz="2000">
                <a:latin typeface="Tahoma" panose="020B0604030504040204" pitchFamily="34" charset="0"/>
              </a:rPr>
              <a:t>labor</a:t>
            </a:r>
          </a:p>
        </p:txBody>
      </p:sp>
      <p:sp>
        <p:nvSpPr>
          <p:cNvPr id="18" name="Rectangle 7"/>
          <p:cNvSpPr>
            <a:spLocks noChangeArrowheads="1"/>
          </p:cNvSpPr>
          <p:nvPr/>
        </p:nvSpPr>
        <p:spPr bwMode="auto">
          <a:xfrm>
            <a:off x="2274863" y="4326157"/>
            <a:ext cx="1066800" cy="652462"/>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资本</a:t>
            </a:r>
          </a:p>
          <a:p>
            <a:pPr algn="ctr"/>
            <a:r>
              <a:rPr lang="zh-CN" altLang="zh-CN" sz="2000">
                <a:latin typeface="Tahoma" panose="020B0604030504040204" pitchFamily="34" charset="0"/>
              </a:rPr>
              <a:t>capital</a:t>
            </a:r>
          </a:p>
        </p:txBody>
      </p:sp>
      <p:sp>
        <p:nvSpPr>
          <p:cNvPr id="19" name="Rectangle 8"/>
          <p:cNvSpPr>
            <a:spLocks noChangeArrowheads="1"/>
          </p:cNvSpPr>
          <p:nvPr/>
        </p:nvSpPr>
        <p:spPr bwMode="auto">
          <a:xfrm>
            <a:off x="2266925" y="5103487"/>
            <a:ext cx="1150937" cy="649288"/>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土地</a:t>
            </a:r>
          </a:p>
          <a:p>
            <a:pPr algn="ctr"/>
            <a:r>
              <a:rPr lang="zh-CN" altLang="zh-CN" sz="2000">
                <a:latin typeface="Tahoma" panose="020B0604030504040204" pitchFamily="34" charset="0"/>
              </a:rPr>
              <a:t>land</a:t>
            </a:r>
          </a:p>
        </p:txBody>
      </p:sp>
      <p:sp>
        <p:nvSpPr>
          <p:cNvPr id="20" name="AutoShape 9"/>
          <p:cNvSpPr>
            <a:spLocks noChangeArrowheads="1"/>
          </p:cNvSpPr>
          <p:nvPr/>
        </p:nvSpPr>
        <p:spPr bwMode="auto">
          <a:xfrm>
            <a:off x="5167226" y="4553229"/>
            <a:ext cx="1650342" cy="762000"/>
          </a:xfrm>
          <a:prstGeom prst="rightArrow">
            <a:avLst>
              <a:gd name="adj1" fmla="val 50000"/>
              <a:gd name="adj2" fmla="val 30000"/>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sz="2000">
                <a:latin typeface="Tahoma" panose="020B0604030504040204" pitchFamily="34" charset="0"/>
              </a:rPr>
              <a:t>生产</a:t>
            </a:r>
          </a:p>
        </p:txBody>
      </p:sp>
      <p:sp>
        <p:nvSpPr>
          <p:cNvPr id="21" name="Rectangle 10"/>
          <p:cNvSpPr>
            <a:spLocks noChangeArrowheads="1"/>
          </p:cNvSpPr>
          <p:nvPr/>
        </p:nvSpPr>
        <p:spPr bwMode="auto">
          <a:xfrm>
            <a:off x="1868082" y="5877644"/>
            <a:ext cx="1589484" cy="647700"/>
          </a:xfrm>
          <a:prstGeom prst="rect">
            <a:avLst/>
          </a:prstGeom>
          <a:solidFill>
            <a:schemeClr val="accent1"/>
          </a:solidFill>
          <a:ln w="9525" cmpd="sng">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2000" dirty="0">
                <a:latin typeface="Tahoma" panose="020B0604030504040204" pitchFamily="34" charset="0"/>
              </a:rPr>
              <a:t>原材料</a:t>
            </a:r>
          </a:p>
          <a:p>
            <a:pPr algn="ctr"/>
            <a:r>
              <a:rPr lang="en-US" altLang="zh-CN" sz="2000" dirty="0">
                <a:latin typeface="Tahoma" panose="020B0604030504040204" pitchFamily="34" charset="0"/>
              </a:rPr>
              <a:t> raw materials </a:t>
            </a:r>
            <a:endParaRPr lang="zh-CN" altLang="en-US" sz="2000" dirty="0">
              <a:latin typeface="Tahoma" panose="020B0604030504040204" pitchFamily="34" charset="0"/>
            </a:endParaRPr>
          </a:p>
        </p:txBody>
      </p:sp>
      <p:sp>
        <p:nvSpPr>
          <p:cNvPr id="22" name="Text Box 11"/>
          <p:cNvSpPr txBox="1">
            <a:spLocks noChangeArrowheads="1"/>
          </p:cNvSpPr>
          <p:nvPr/>
        </p:nvSpPr>
        <p:spPr bwMode="auto">
          <a:xfrm>
            <a:off x="5554900" y="4276974"/>
            <a:ext cx="7008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sz="2000" b="1" dirty="0">
                <a:latin typeface="Tahoma" panose="020B0604030504040204" pitchFamily="34" charset="0"/>
              </a:rPr>
              <a:t>技术</a:t>
            </a:r>
          </a:p>
        </p:txBody>
      </p:sp>
      <p:sp>
        <p:nvSpPr>
          <p:cNvPr id="23" name="AutoShape 13"/>
          <p:cNvSpPr>
            <a:spLocks noChangeArrowheads="1"/>
          </p:cNvSpPr>
          <p:nvPr/>
        </p:nvSpPr>
        <p:spPr bwMode="auto">
          <a:xfrm>
            <a:off x="4009256" y="5843807"/>
            <a:ext cx="1338759" cy="464889"/>
          </a:xfrm>
          <a:prstGeom prst="wedgeRoundRectCallout">
            <a:avLst>
              <a:gd name="adj1" fmla="val -70769"/>
              <a:gd name="adj2" fmla="val -52565"/>
              <a:gd name="adj3" fmla="val 16667"/>
            </a:avLst>
          </a:prstGeom>
          <a:noFill/>
          <a:ln w="28575" cap="flat" cmpd="sng">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2000" dirty="0"/>
              <a:t>生产</a:t>
            </a:r>
            <a:r>
              <a:rPr lang="zh-CN" altLang="en-US" sz="2000" dirty="0" smtClean="0"/>
              <a:t>要素</a:t>
            </a:r>
            <a:endParaRPr lang="zh-CN" altLang="en-US" sz="2000" dirty="0"/>
          </a:p>
        </p:txBody>
      </p:sp>
      <p:sp>
        <p:nvSpPr>
          <p:cNvPr id="24" name="AutoShape 14"/>
          <p:cNvSpPr>
            <a:spLocks noChangeArrowheads="1"/>
          </p:cNvSpPr>
          <p:nvPr/>
        </p:nvSpPr>
        <p:spPr bwMode="auto">
          <a:xfrm>
            <a:off x="4092971" y="3434603"/>
            <a:ext cx="3384550" cy="637300"/>
          </a:xfrm>
          <a:prstGeom prst="wedgeRoundRectCallout">
            <a:avLst>
              <a:gd name="adj1" fmla="val -75255"/>
              <a:gd name="adj2" fmla="val 118333"/>
              <a:gd name="adj3" fmla="val 16667"/>
            </a:avLst>
          </a:prstGeom>
          <a:noFill/>
          <a:ln w="28575" cap="flat" cmpd="sng">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r>
              <a:rPr lang="zh-CN" altLang="en-US" sz="2000" dirty="0"/>
              <a:t>指物质资本，</a:t>
            </a:r>
            <a:r>
              <a:rPr lang="zh-CN" altLang="en-US" sz="2000" dirty="0" smtClean="0"/>
              <a:t>但是往往使用</a:t>
            </a:r>
            <a:endParaRPr lang="zh-CN" altLang="en-US" sz="2000" dirty="0"/>
          </a:p>
          <a:p>
            <a:r>
              <a:rPr lang="zh-CN" altLang="en-US" sz="2000" dirty="0"/>
              <a:t>其价值形态即金融资本衡量</a:t>
            </a:r>
          </a:p>
        </p:txBody>
      </p:sp>
      <p:sp>
        <p:nvSpPr>
          <p:cNvPr id="3" name="左大括号 2"/>
          <p:cNvSpPr/>
          <p:nvPr/>
        </p:nvSpPr>
        <p:spPr>
          <a:xfrm>
            <a:off x="1630466" y="4467096"/>
            <a:ext cx="144015" cy="1697583"/>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6" name="AutoShape 13"/>
          <p:cNvSpPr>
            <a:spLocks noChangeArrowheads="1"/>
          </p:cNvSpPr>
          <p:nvPr/>
        </p:nvSpPr>
        <p:spPr bwMode="auto">
          <a:xfrm>
            <a:off x="514026" y="3722266"/>
            <a:ext cx="1338759" cy="464889"/>
          </a:xfrm>
          <a:prstGeom prst="wedgeRoundRectCallout">
            <a:avLst>
              <a:gd name="adj1" fmla="val 35749"/>
              <a:gd name="adj2" fmla="val 183934"/>
              <a:gd name="adj3" fmla="val 16667"/>
            </a:avLst>
          </a:prstGeom>
          <a:noFill/>
          <a:ln w="28575" cap="flat" cmpd="sng">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2000" dirty="0" smtClean="0"/>
              <a:t>广义资本</a:t>
            </a:r>
            <a:endParaRPr lang="zh-CN" altLang="en-US" sz="2000" dirty="0"/>
          </a:p>
        </p:txBody>
      </p:sp>
    </p:spTree>
    <p:extLst>
      <p:ext uri="{BB962C8B-B14F-4D97-AF65-F5344CB8AC3E}">
        <p14:creationId xmlns:p14="http://schemas.microsoft.com/office/powerpoint/2010/main" val="3624201252"/>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51204" y="969307"/>
            <a:ext cx="2449710" cy="523220"/>
          </a:xfrm>
          <a:prstGeom prst="rect">
            <a:avLst/>
          </a:prstGeom>
        </p:spPr>
        <p:txBody>
          <a:bodyPr wrap="none">
            <a:spAutoFit/>
          </a:bodyPr>
          <a:lstStyle/>
          <a:p>
            <a:pPr eaLnBrk="1" hangingPunct="1"/>
            <a:r>
              <a:rPr lang="en-US" altLang="zh-CN" sz="2800" b="1" dirty="0" smtClean="0">
                <a:solidFill>
                  <a:srgbClr val="000000"/>
                </a:solidFill>
              </a:rPr>
              <a:t>4.1.2 </a:t>
            </a:r>
            <a:r>
              <a:rPr lang="zh-CN" altLang="en-US" sz="2800" b="1" dirty="0" smtClean="0">
                <a:solidFill>
                  <a:srgbClr val="000000"/>
                </a:solidFill>
              </a:rPr>
              <a:t>生产函数</a:t>
            </a:r>
            <a:endParaRPr lang="zh-CN" altLang="en-US" sz="2800" b="1" dirty="0">
              <a:solidFill>
                <a:srgbClr val="000000"/>
              </a:solidFill>
            </a:endParaRPr>
          </a:p>
        </p:txBody>
      </p:sp>
      <p:sp>
        <p:nvSpPr>
          <p:cNvPr id="2" name="矩形 1"/>
          <p:cNvSpPr/>
          <p:nvPr/>
        </p:nvSpPr>
        <p:spPr>
          <a:xfrm>
            <a:off x="351203" y="1858178"/>
            <a:ext cx="8469269" cy="1569660"/>
          </a:xfrm>
          <a:prstGeom prst="rect">
            <a:avLst/>
          </a:prstGeom>
        </p:spPr>
        <p:txBody>
          <a:bodyPr wrap="square">
            <a:spAutoFit/>
          </a:bodyPr>
          <a:lstStyle/>
          <a:p>
            <a:pPr eaLnBrk="1" hangingPunct="1"/>
            <a:r>
              <a:rPr lang="zh-CN" altLang="en-US" sz="2400" b="1" dirty="0" smtClean="0">
                <a:latin typeface="宋体" panose="02010600030101010101" pitchFamily="2" charset="-122"/>
              </a:rPr>
              <a:t>生产函数</a:t>
            </a:r>
            <a:r>
              <a:rPr lang="zh-CN" altLang="en-US" sz="2400" dirty="0"/>
              <a:t>（</a:t>
            </a:r>
            <a:r>
              <a:rPr lang="en-US" altLang="zh-CN" sz="2400" i="1" dirty="0"/>
              <a:t>production function</a:t>
            </a:r>
            <a:r>
              <a:rPr lang="en-US" altLang="zh-CN" sz="2400" dirty="0"/>
              <a:t> </a:t>
            </a:r>
            <a:r>
              <a:rPr lang="zh-CN" altLang="en-US" sz="2400" dirty="0"/>
              <a:t>）</a:t>
            </a:r>
            <a:r>
              <a:rPr lang="zh-CN" altLang="en-US" sz="2400" dirty="0">
                <a:latin typeface="宋体" panose="02010600030101010101" pitchFamily="2" charset="-122"/>
              </a:rPr>
              <a:t> ：表示在一定技术水平下，生产要素投入量与最大的产出量之间关系的方程式</a:t>
            </a:r>
            <a:r>
              <a:rPr lang="zh-CN" altLang="en-US" sz="2400" dirty="0" smtClean="0">
                <a:latin typeface="宋体" panose="02010600030101010101" pitchFamily="2" charset="-122"/>
              </a:rPr>
              <a:t>。生产函数</a:t>
            </a:r>
            <a:r>
              <a:rPr lang="zh-CN" altLang="en-US" sz="2400" dirty="0">
                <a:latin typeface="宋体" panose="02010600030101010101" pitchFamily="2" charset="-122"/>
              </a:rPr>
              <a:t>表明</a:t>
            </a:r>
            <a:r>
              <a:rPr lang="zh-CN" altLang="en-US" sz="2400" dirty="0" smtClean="0">
                <a:latin typeface="宋体" panose="02010600030101010101" pitchFamily="2" charset="-122"/>
              </a:rPr>
              <a:t>了厂商</a:t>
            </a:r>
            <a:r>
              <a:rPr lang="zh-CN" altLang="en-US" sz="2400" dirty="0">
                <a:latin typeface="宋体" panose="02010600030101010101" pitchFamily="2" charset="-122"/>
              </a:rPr>
              <a:t>有效</a:t>
            </a:r>
            <a:r>
              <a:rPr lang="zh-CN" altLang="en-US" sz="2400" dirty="0" smtClean="0">
                <a:latin typeface="宋体" panose="02010600030101010101" pitchFamily="2" charset="-122"/>
              </a:rPr>
              <a:t>运行（即</a:t>
            </a:r>
            <a:r>
              <a:rPr lang="zh-CN" altLang="en-US" sz="2400" dirty="0">
                <a:latin typeface="宋体" panose="02010600030101010101" pitchFamily="2" charset="-122"/>
              </a:rPr>
              <a:t>有效地运用投入品进行</a:t>
            </a:r>
            <a:r>
              <a:rPr lang="zh-CN" altLang="en-US" sz="2400" dirty="0" smtClean="0">
                <a:latin typeface="宋体" panose="02010600030101010101" pitchFamily="2" charset="-122"/>
              </a:rPr>
              <a:t>生产）时</a:t>
            </a:r>
            <a:r>
              <a:rPr lang="zh-CN" altLang="en-US" sz="2400" dirty="0">
                <a:latin typeface="宋体" panose="02010600030101010101" pitchFamily="2" charset="-122"/>
              </a:rPr>
              <a:t>的</a:t>
            </a:r>
            <a:r>
              <a:rPr lang="zh-CN" altLang="en-US" sz="2400" dirty="0" smtClean="0">
                <a:latin typeface="宋体" panose="02010600030101010101" pitchFamily="2" charset="-122"/>
              </a:rPr>
              <a:t>技术可行性，也称为生产前沿面（</a:t>
            </a:r>
            <a:r>
              <a:rPr lang="en-US" altLang="zh-CN" sz="2400" dirty="0">
                <a:latin typeface="+mn-lt"/>
              </a:rPr>
              <a:t>Frontier Production </a:t>
            </a:r>
            <a:r>
              <a:rPr lang="en-US" altLang="zh-CN" sz="2400" dirty="0" smtClean="0">
                <a:latin typeface="+mn-lt"/>
              </a:rPr>
              <a:t>Function</a:t>
            </a:r>
            <a:r>
              <a:rPr lang="zh-CN" altLang="en-US" sz="2400" dirty="0" smtClean="0">
                <a:latin typeface="宋体" panose="02010600030101010101" pitchFamily="2" charset="-122"/>
              </a:rPr>
              <a:t>）。</a:t>
            </a:r>
            <a:endParaRPr lang="zh-CN" altLang="en-US" sz="2400" dirty="0">
              <a:latin typeface="宋体" panose="02010600030101010101" pitchFamily="2" charset="-122"/>
            </a:endParaRPr>
          </a:p>
        </p:txBody>
      </p:sp>
      <p:sp>
        <p:nvSpPr>
          <p:cNvPr id="13" name="Line 3"/>
          <p:cNvSpPr>
            <a:spLocks noChangeShapeType="1"/>
          </p:cNvSpPr>
          <p:nvPr/>
        </p:nvSpPr>
        <p:spPr bwMode="auto">
          <a:xfrm>
            <a:off x="1771154" y="6302201"/>
            <a:ext cx="5688012" cy="0"/>
          </a:xfrm>
          <a:prstGeom prst="line">
            <a:avLst/>
          </a:prstGeom>
          <a:noFill/>
          <a:ln w="9525" cap="flat" cmpd="sng">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4"/>
          <p:cNvSpPr>
            <a:spLocks noChangeShapeType="1"/>
          </p:cNvSpPr>
          <p:nvPr/>
        </p:nvSpPr>
        <p:spPr bwMode="auto">
          <a:xfrm flipV="1">
            <a:off x="1771154" y="3422476"/>
            <a:ext cx="0" cy="2879725"/>
          </a:xfrm>
          <a:prstGeom prst="line">
            <a:avLst/>
          </a:prstGeom>
          <a:noFill/>
          <a:ln w="9525" cap="flat" cmpd="sng">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Text Box 5"/>
          <p:cNvSpPr txBox="1">
            <a:spLocks noChangeArrowheads="1"/>
          </p:cNvSpPr>
          <p:nvPr/>
        </p:nvSpPr>
        <p:spPr bwMode="auto">
          <a:xfrm>
            <a:off x="6650334" y="6373638"/>
            <a:ext cx="7540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dirty="0"/>
              <a:t>投入x</a:t>
            </a:r>
          </a:p>
        </p:txBody>
      </p:sp>
      <p:sp>
        <p:nvSpPr>
          <p:cNvPr id="16" name="Text Box 6"/>
          <p:cNvSpPr txBox="1">
            <a:spLocks noChangeArrowheads="1"/>
          </p:cNvSpPr>
          <p:nvPr/>
        </p:nvSpPr>
        <p:spPr bwMode="auto">
          <a:xfrm>
            <a:off x="1194891" y="3495501"/>
            <a:ext cx="69762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t>产出</a:t>
            </a:r>
          </a:p>
          <a:p>
            <a:r>
              <a:rPr lang="zh-CN" altLang="en-US" sz="2000" b="1" dirty="0"/>
              <a:t>y</a:t>
            </a:r>
          </a:p>
        </p:txBody>
      </p:sp>
      <p:sp>
        <p:nvSpPr>
          <p:cNvPr id="17" name="Line 7"/>
          <p:cNvSpPr>
            <a:spLocks noChangeShapeType="1"/>
          </p:cNvSpPr>
          <p:nvPr/>
        </p:nvSpPr>
        <p:spPr bwMode="auto">
          <a:xfrm>
            <a:off x="7027366" y="4359101"/>
            <a:ext cx="0" cy="194310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Text Box 9"/>
          <p:cNvSpPr txBox="1">
            <a:spLocks noChangeArrowheads="1"/>
          </p:cNvSpPr>
          <p:nvPr/>
        </p:nvSpPr>
        <p:spPr bwMode="auto">
          <a:xfrm>
            <a:off x="4290516" y="5222701"/>
            <a:ext cx="615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zh-CN">
                <a:cs typeface="Arial" panose="020B0604020202020204" pitchFamily="34" charset="0"/>
              </a:rPr>
              <a:t>●</a:t>
            </a:r>
            <a:r>
              <a:rPr lang="zh-CN" altLang="zh-CN" sz="2400">
                <a:cs typeface="Arial" panose="020B0604020202020204" pitchFamily="34" charset="0"/>
              </a:rPr>
              <a:t>B</a:t>
            </a:r>
          </a:p>
        </p:txBody>
      </p:sp>
      <p:sp>
        <p:nvSpPr>
          <p:cNvPr id="20" name="Freeform 10"/>
          <p:cNvSpPr>
            <a:spLocks/>
          </p:cNvSpPr>
          <p:nvPr/>
        </p:nvSpPr>
        <p:spPr bwMode="auto">
          <a:xfrm>
            <a:off x="1771154" y="4359101"/>
            <a:ext cx="5256212" cy="1936750"/>
          </a:xfrm>
          <a:custGeom>
            <a:avLst/>
            <a:gdLst>
              <a:gd name="T0" fmla="*/ 0 w 3421"/>
              <a:gd name="T1" fmla="*/ 1266 h 1266"/>
              <a:gd name="T2" fmla="*/ 312 w 3421"/>
              <a:gd name="T3" fmla="*/ 864 h 1266"/>
              <a:gd name="T4" fmla="*/ 973 w 3421"/>
              <a:gd name="T5" fmla="*/ 508 h 1266"/>
              <a:gd name="T6" fmla="*/ 1523 w 3421"/>
              <a:gd name="T7" fmla="*/ 355 h 1266"/>
              <a:gd name="T8" fmla="*/ 2040 w 3421"/>
              <a:gd name="T9" fmla="*/ 254 h 1266"/>
              <a:gd name="T10" fmla="*/ 2489 w 3421"/>
              <a:gd name="T11" fmla="*/ 169 h 1266"/>
              <a:gd name="T12" fmla="*/ 2913 w 3421"/>
              <a:gd name="T13" fmla="*/ 101 h 1266"/>
              <a:gd name="T14" fmla="*/ 3421 w 3421"/>
              <a:gd name="T15" fmla="*/ 0 h 1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21" h="1266">
                <a:moveTo>
                  <a:pt x="0" y="1266"/>
                </a:moveTo>
                <a:cubicBezTo>
                  <a:pt x="52" y="1199"/>
                  <a:pt x="150" y="990"/>
                  <a:pt x="312" y="864"/>
                </a:cubicBezTo>
                <a:cubicBezTo>
                  <a:pt x="474" y="738"/>
                  <a:pt x="771" y="593"/>
                  <a:pt x="973" y="508"/>
                </a:cubicBezTo>
                <a:cubicBezTo>
                  <a:pt x="1175" y="423"/>
                  <a:pt x="1345" y="397"/>
                  <a:pt x="1523" y="355"/>
                </a:cubicBezTo>
                <a:cubicBezTo>
                  <a:pt x="1701" y="313"/>
                  <a:pt x="1879" y="285"/>
                  <a:pt x="2040" y="254"/>
                </a:cubicBezTo>
                <a:cubicBezTo>
                  <a:pt x="2201" y="223"/>
                  <a:pt x="2344" y="194"/>
                  <a:pt x="2489" y="169"/>
                </a:cubicBezTo>
                <a:cubicBezTo>
                  <a:pt x="2634" y="144"/>
                  <a:pt x="2758" y="129"/>
                  <a:pt x="2913" y="101"/>
                </a:cubicBezTo>
                <a:cubicBezTo>
                  <a:pt x="3068" y="73"/>
                  <a:pt x="3315" y="21"/>
                  <a:pt x="3421" y="0"/>
                </a:cubicBezTo>
              </a:path>
            </a:pathLst>
          </a:custGeom>
          <a:noFill/>
          <a:ln w="9525" cap="flat"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1"/>
          <p:cNvSpPr txBox="1">
            <a:spLocks noChangeArrowheads="1"/>
          </p:cNvSpPr>
          <p:nvPr/>
        </p:nvSpPr>
        <p:spPr bwMode="auto">
          <a:xfrm>
            <a:off x="4307979" y="4554364"/>
            <a:ext cx="615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zh-CN">
                <a:cs typeface="Arial" panose="020B0604020202020204" pitchFamily="34" charset="0"/>
              </a:rPr>
              <a:t>●</a:t>
            </a:r>
            <a:r>
              <a:rPr lang="zh-CN" altLang="zh-CN" sz="2400">
                <a:cs typeface="Arial" panose="020B0604020202020204" pitchFamily="34" charset="0"/>
              </a:rPr>
              <a:t>A</a:t>
            </a:r>
          </a:p>
        </p:txBody>
      </p:sp>
      <p:sp>
        <p:nvSpPr>
          <p:cNvPr id="22" name="Line 12"/>
          <p:cNvSpPr>
            <a:spLocks noChangeShapeType="1"/>
          </p:cNvSpPr>
          <p:nvPr/>
        </p:nvSpPr>
        <p:spPr bwMode="auto">
          <a:xfrm>
            <a:off x="4508004" y="4863926"/>
            <a:ext cx="0" cy="1439863"/>
          </a:xfrm>
          <a:prstGeom prst="line">
            <a:avLst/>
          </a:prstGeom>
          <a:noFill/>
          <a:ln w="9525" cap="flat"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AutoShape 13"/>
          <p:cNvSpPr>
            <a:spLocks noChangeArrowheads="1"/>
          </p:cNvSpPr>
          <p:nvPr/>
        </p:nvSpPr>
        <p:spPr bwMode="auto">
          <a:xfrm>
            <a:off x="5364088" y="3490120"/>
            <a:ext cx="1338759" cy="713267"/>
          </a:xfrm>
          <a:prstGeom prst="wedgeRoundRectCallout">
            <a:avLst>
              <a:gd name="adj1" fmla="val -55320"/>
              <a:gd name="adj2" fmla="val 113290"/>
              <a:gd name="adj3" fmla="val 16667"/>
            </a:avLst>
          </a:prstGeom>
          <a:noFill/>
          <a:ln w="28575" cap="flat" cmpd="sng">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2000" dirty="0" smtClean="0"/>
              <a:t>生产函数</a:t>
            </a:r>
            <a:endParaRPr lang="en-US" altLang="zh-CN" sz="2000" dirty="0" smtClean="0"/>
          </a:p>
          <a:p>
            <a:pPr algn="ctr"/>
            <a:r>
              <a:rPr lang="zh-CN" altLang="en-US" sz="2000" i="1" dirty="0" smtClean="0">
                <a:latin typeface="Times New Roman" panose="02020603050405020304" pitchFamily="18" charset="0"/>
              </a:rPr>
              <a:t>y</a:t>
            </a:r>
            <a:r>
              <a:rPr lang="zh-CN" altLang="en-US" sz="2000" i="1" dirty="0">
                <a:latin typeface="Times New Roman" panose="02020603050405020304" pitchFamily="18" charset="0"/>
              </a:rPr>
              <a:t>=f(x</a:t>
            </a:r>
            <a:r>
              <a:rPr lang="zh-CN" altLang="en-US" sz="2000" i="1" dirty="0" smtClean="0">
                <a:latin typeface="Times New Roman" panose="02020603050405020304" pitchFamily="18" charset="0"/>
              </a:rPr>
              <a:t>)</a:t>
            </a:r>
            <a:endParaRPr lang="zh-CN" altLang="en-US" sz="2000" dirty="0"/>
          </a:p>
        </p:txBody>
      </p:sp>
      <p:sp>
        <p:nvSpPr>
          <p:cNvPr id="26" name="AutoShape 13"/>
          <p:cNvSpPr>
            <a:spLocks noChangeArrowheads="1"/>
          </p:cNvSpPr>
          <p:nvPr/>
        </p:nvSpPr>
        <p:spPr bwMode="auto">
          <a:xfrm>
            <a:off x="7381924" y="4512419"/>
            <a:ext cx="1338759" cy="464889"/>
          </a:xfrm>
          <a:prstGeom prst="wedgeRoundRectCallout">
            <a:avLst>
              <a:gd name="adj1" fmla="val -157773"/>
              <a:gd name="adj2" fmla="val 162860"/>
              <a:gd name="adj3" fmla="val 16667"/>
            </a:avLst>
          </a:prstGeom>
          <a:noFill/>
          <a:ln w="28575" cap="flat" cmpd="sng">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sz="2000" dirty="0" smtClean="0"/>
              <a:t>生产集</a:t>
            </a:r>
            <a:endParaRPr lang="zh-CN" altLang="en-US" sz="2000" dirty="0"/>
          </a:p>
        </p:txBody>
      </p:sp>
      <p:sp>
        <p:nvSpPr>
          <p:cNvPr id="27" name="矩形 26"/>
          <p:cNvSpPr/>
          <p:nvPr/>
        </p:nvSpPr>
        <p:spPr>
          <a:xfrm>
            <a:off x="228193" y="1424181"/>
            <a:ext cx="2265364"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1</a:t>
            </a:r>
            <a:r>
              <a:rPr lang="zh-CN" altLang="en-US" sz="2400" b="1" dirty="0" smtClean="0">
                <a:solidFill>
                  <a:srgbClr val="000000"/>
                </a:solidFill>
              </a:rPr>
              <a:t>）</a:t>
            </a:r>
            <a:r>
              <a:rPr lang="en-US" altLang="zh-CN" sz="2400" b="1" dirty="0" smtClean="0">
                <a:solidFill>
                  <a:srgbClr val="000000"/>
                </a:solidFill>
              </a:rPr>
              <a:t> </a:t>
            </a:r>
            <a:r>
              <a:rPr lang="zh-CN" altLang="en-US" sz="2400" b="1" dirty="0" smtClean="0">
                <a:solidFill>
                  <a:srgbClr val="000000"/>
                </a:solidFill>
              </a:rPr>
              <a:t>生产函数</a:t>
            </a:r>
            <a:endParaRPr lang="zh-CN" altLang="en-US" sz="2400" b="1" dirty="0">
              <a:solidFill>
                <a:srgbClr val="000000"/>
              </a:solidFill>
            </a:endParaRPr>
          </a:p>
        </p:txBody>
      </p:sp>
    </p:spTree>
    <p:extLst>
      <p:ext uri="{BB962C8B-B14F-4D97-AF65-F5344CB8AC3E}">
        <p14:creationId xmlns:p14="http://schemas.microsoft.com/office/powerpoint/2010/main" val="2064804565"/>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
          <p:cNvSpPr txBox="1"/>
          <p:nvPr/>
        </p:nvSpPr>
        <p:spPr>
          <a:xfrm>
            <a:off x="406921" y="1148116"/>
            <a:ext cx="3816672" cy="461665"/>
          </a:xfrm>
          <a:prstGeom prst="rect">
            <a:avLst/>
          </a:prstGeom>
          <a:noFill/>
        </p:spPr>
        <p:txBody>
          <a:bodyPr wrap="square">
            <a:spAutoFit/>
          </a:bodyPr>
          <a:lstStyle/>
          <a:p>
            <a:pPr>
              <a:defRPr/>
            </a:pPr>
            <a:r>
              <a:rPr lang="zh-CN" altLang="en-US" sz="2400" b="1" dirty="0" smtClean="0">
                <a:latin typeface="+mj-lt"/>
                <a:cs typeface="+mj-cs"/>
                <a:sym typeface="Calibri Light" pitchFamily="34" charset="0"/>
              </a:rPr>
              <a:t>（</a:t>
            </a:r>
            <a:r>
              <a:rPr lang="en-US" altLang="zh-CN" sz="2400" b="1" dirty="0" smtClean="0">
                <a:latin typeface="+mj-lt"/>
                <a:cs typeface="+mj-cs"/>
                <a:sym typeface="Calibri Light" pitchFamily="34" charset="0"/>
              </a:rPr>
              <a:t>2</a:t>
            </a:r>
            <a:r>
              <a:rPr lang="zh-CN" altLang="en-US" sz="2400" b="1" dirty="0" smtClean="0">
                <a:latin typeface="+mj-lt"/>
                <a:cs typeface="+mj-cs"/>
                <a:sym typeface="Calibri Light" pitchFamily="34" charset="0"/>
              </a:rPr>
              <a:t>）生产</a:t>
            </a:r>
            <a:r>
              <a:rPr lang="zh-CN" altLang="en-US" sz="2400" b="1" dirty="0">
                <a:latin typeface="+mj-lt"/>
                <a:cs typeface="+mj-cs"/>
                <a:sym typeface="Calibri Light" pitchFamily="34" charset="0"/>
              </a:rPr>
              <a:t>的短期和长期</a:t>
            </a:r>
          </a:p>
        </p:txBody>
      </p:sp>
      <p:sp>
        <p:nvSpPr>
          <p:cNvPr id="2" name="矩形 1"/>
          <p:cNvSpPr/>
          <p:nvPr/>
        </p:nvSpPr>
        <p:spPr>
          <a:xfrm>
            <a:off x="664424" y="1705773"/>
            <a:ext cx="7796008" cy="1200329"/>
          </a:xfrm>
          <a:prstGeom prst="rect">
            <a:avLst/>
          </a:prstGeom>
        </p:spPr>
        <p:txBody>
          <a:bodyPr wrap="square">
            <a:spAutoFit/>
          </a:bodyPr>
          <a:lstStyle/>
          <a:p>
            <a:pPr eaLnBrk="1" hangingPunct="1"/>
            <a:r>
              <a:rPr lang="en-US" altLang="zh-CN" sz="2400" dirty="0">
                <a:sym typeface="Calibri Light" pitchFamily="34" charset="0"/>
              </a:rPr>
              <a:t>◆</a:t>
            </a:r>
            <a:r>
              <a:rPr lang="zh-CN" altLang="en-US" sz="2400" dirty="0" smtClean="0">
                <a:solidFill>
                  <a:srgbClr val="000000"/>
                </a:solidFill>
              </a:rPr>
              <a:t>短期（</a:t>
            </a:r>
            <a:r>
              <a:rPr lang="en-US" altLang="zh-CN" sz="2400" dirty="0" smtClean="0">
                <a:solidFill>
                  <a:srgbClr val="000000"/>
                </a:solidFill>
              </a:rPr>
              <a:t>short-run</a:t>
            </a:r>
            <a:r>
              <a:rPr lang="zh-CN" altLang="en-US" sz="2400" dirty="0" smtClean="0">
                <a:solidFill>
                  <a:srgbClr val="000000"/>
                </a:solidFill>
              </a:rPr>
              <a:t>）</a:t>
            </a:r>
            <a:r>
              <a:rPr lang="zh-CN" altLang="en-US" sz="2400" dirty="0">
                <a:solidFill>
                  <a:srgbClr val="000000"/>
                </a:solidFill>
              </a:rPr>
              <a:t>，</a:t>
            </a:r>
            <a:r>
              <a:rPr lang="zh-CN" altLang="en-US" sz="2400" dirty="0" smtClean="0">
                <a:solidFill>
                  <a:srgbClr val="000000"/>
                </a:solidFill>
              </a:rPr>
              <a:t>指</a:t>
            </a:r>
            <a:r>
              <a:rPr lang="zh-CN" altLang="en-US" sz="2400" dirty="0">
                <a:solidFill>
                  <a:srgbClr val="000000"/>
                </a:solidFill>
              </a:rPr>
              <a:t>存在一种或多种生产要素的数量无法调整的情况。此时，不能调整的投入品，称为固定</a:t>
            </a:r>
            <a:r>
              <a:rPr lang="zh-CN" altLang="en-US" sz="2400" dirty="0" smtClean="0">
                <a:solidFill>
                  <a:srgbClr val="000000"/>
                </a:solidFill>
              </a:rPr>
              <a:t>投入</a:t>
            </a:r>
            <a:r>
              <a:rPr lang="en-US" altLang="zh-CN" sz="2400" dirty="0" smtClean="0">
                <a:solidFill>
                  <a:srgbClr val="000000"/>
                </a:solidFill>
              </a:rPr>
              <a:t>(fixed input)</a:t>
            </a:r>
            <a:r>
              <a:rPr lang="zh-CN" altLang="en-US" sz="2400" dirty="0" smtClean="0">
                <a:solidFill>
                  <a:srgbClr val="000000"/>
                </a:solidFill>
              </a:rPr>
              <a:t>。</a:t>
            </a:r>
            <a:endParaRPr lang="zh-CN" altLang="en-US" sz="2400" dirty="0">
              <a:solidFill>
                <a:srgbClr val="000000"/>
              </a:solidFill>
            </a:endParaRPr>
          </a:p>
        </p:txBody>
      </p:sp>
      <p:sp>
        <p:nvSpPr>
          <p:cNvPr id="13" name="矩形 12"/>
          <p:cNvSpPr/>
          <p:nvPr/>
        </p:nvSpPr>
        <p:spPr>
          <a:xfrm>
            <a:off x="676189" y="3630800"/>
            <a:ext cx="7796008" cy="1200329"/>
          </a:xfrm>
          <a:prstGeom prst="rect">
            <a:avLst/>
          </a:prstGeom>
        </p:spPr>
        <p:txBody>
          <a:bodyPr wrap="square">
            <a:spAutoFit/>
          </a:bodyPr>
          <a:lstStyle/>
          <a:p>
            <a:pPr eaLnBrk="1" hangingPunct="1"/>
            <a:r>
              <a:rPr lang="en-US" altLang="zh-CN" sz="2400" dirty="0">
                <a:sym typeface="Calibri Light" pitchFamily="34" charset="0"/>
              </a:rPr>
              <a:t>◆</a:t>
            </a:r>
            <a:r>
              <a:rPr lang="zh-CN" altLang="en-US" sz="2400" dirty="0" smtClean="0">
                <a:solidFill>
                  <a:srgbClr val="000000"/>
                </a:solidFill>
              </a:rPr>
              <a:t>长期（</a:t>
            </a:r>
            <a:r>
              <a:rPr lang="en-US" altLang="zh-CN" sz="2400" dirty="0" smtClean="0">
                <a:solidFill>
                  <a:srgbClr val="000000"/>
                </a:solidFill>
              </a:rPr>
              <a:t>long-run</a:t>
            </a:r>
            <a:r>
              <a:rPr lang="zh-CN" altLang="en-US" sz="2400" dirty="0" smtClean="0">
                <a:solidFill>
                  <a:srgbClr val="000000"/>
                </a:solidFill>
              </a:rPr>
              <a:t>）</a:t>
            </a:r>
            <a:r>
              <a:rPr lang="zh-CN" altLang="en-US" sz="2400" dirty="0">
                <a:solidFill>
                  <a:srgbClr val="000000"/>
                </a:solidFill>
              </a:rPr>
              <a:t>，</a:t>
            </a:r>
            <a:r>
              <a:rPr lang="zh-CN" altLang="en-US" sz="2400" dirty="0" smtClean="0">
                <a:solidFill>
                  <a:srgbClr val="000000"/>
                </a:solidFill>
              </a:rPr>
              <a:t>指所有生产</a:t>
            </a:r>
            <a:r>
              <a:rPr lang="zh-CN" altLang="en-US" sz="2400" dirty="0">
                <a:solidFill>
                  <a:srgbClr val="000000"/>
                </a:solidFill>
              </a:rPr>
              <a:t>要素的</a:t>
            </a:r>
            <a:r>
              <a:rPr lang="zh-CN" altLang="en-US" sz="2400" dirty="0" smtClean="0">
                <a:solidFill>
                  <a:srgbClr val="000000"/>
                </a:solidFill>
              </a:rPr>
              <a:t>数量都可以调整</a:t>
            </a:r>
            <a:r>
              <a:rPr lang="zh-CN" altLang="en-US" sz="2400" dirty="0">
                <a:solidFill>
                  <a:srgbClr val="000000"/>
                </a:solidFill>
              </a:rPr>
              <a:t>的情况。此时</a:t>
            </a:r>
            <a:r>
              <a:rPr lang="zh-CN" altLang="en-US" sz="2400" dirty="0" smtClean="0">
                <a:solidFill>
                  <a:srgbClr val="000000"/>
                </a:solidFill>
              </a:rPr>
              <a:t>，能够进行调整的</a:t>
            </a:r>
            <a:r>
              <a:rPr lang="zh-CN" altLang="en-US" sz="2400" dirty="0">
                <a:solidFill>
                  <a:srgbClr val="000000"/>
                </a:solidFill>
              </a:rPr>
              <a:t>投入品，</a:t>
            </a:r>
            <a:r>
              <a:rPr lang="zh-CN" altLang="en-US" sz="2400" dirty="0" smtClean="0">
                <a:solidFill>
                  <a:srgbClr val="000000"/>
                </a:solidFill>
              </a:rPr>
              <a:t>称为可变投入</a:t>
            </a:r>
            <a:r>
              <a:rPr lang="en-US" altLang="zh-CN" sz="2400" dirty="0">
                <a:solidFill>
                  <a:srgbClr val="000000"/>
                </a:solidFill>
              </a:rPr>
              <a:t>(</a:t>
            </a:r>
            <a:r>
              <a:rPr lang="en-US" altLang="zh-CN" sz="2400" dirty="0" smtClean="0">
                <a:solidFill>
                  <a:srgbClr val="000000"/>
                </a:solidFill>
              </a:rPr>
              <a:t>variable input)</a:t>
            </a:r>
            <a:r>
              <a:rPr lang="zh-CN" altLang="en-US" sz="2400" dirty="0" smtClean="0">
                <a:solidFill>
                  <a:srgbClr val="000000"/>
                </a:solidFill>
              </a:rPr>
              <a:t>。</a:t>
            </a:r>
            <a:endParaRPr lang="zh-CN" altLang="en-US" sz="2400" dirty="0">
              <a:solidFill>
                <a:srgbClr val="000000"/>
              </a:solidFill>
            </a:endParaRPr>
          </a:p>
        </p:txBody>
      </p:sp>
      <p:graphicFrame>
        <p:nvGraphicFramePr>
          <p:cNvPr id="14" name="Object 9">
            <a:hlinkClick r:id="" action="ppaction://ole?verb=1"/>
          </p:cNvPr>
          <p:cNvGraphicFramePr>
            <a:graphicFrameLocks noChangeAspect="1"/>
          </p:cNvGraphicFramePr>
          <p:nvPr>
            <p:extLst>
              <p:ext uri="{D42A27DB-BD31-4B8C-83A1-F6EECF244321}">
                <p14:modId xmlns:p14="http://schemas.microsoft.com/office/powerpoint/2010/main" val="3886395232"/>
              </p:ext>
            </p:extLst>
          </p:nvPr>
        </p:nvGraphicFramePr>
        <p:xfrm>
          <a:off x="3275856" y="2985224"/>
          <a:ext cx="1897062" cy="504825"/>
        </p:xfrm>
        <a:graphic>
          <a:graphicData uri="http://schemas.openxmlformats.org/presentationml/2006/ole">
            <mc:AlternateContent xmlns:mc="http://schemas.openxmlformats.org/markup-compatibility/2006">
              <mc:Choice xmlns:v="urn:schemas-microsoft-com:vml" Requires="v">
                <p:oleObj spid="_x0000_s46410" r:id="rId6" imgW="815404" imgH="216638" progId="Equation.3">
                  <p:embed/>
                </p:oleObj>
              </mc:Choice>
              <mc:Fallback>
                <p:oleObj r:id="rId6" imgW="815404" imgH="216638"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75856" y="2985224"/>
                        <a:ext cx="1897062"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8">
            <a:hlinkClick r:id="" action="ppaction://ole?verb=1"/>
          </p:cNvPr>
          <p:cNvGraphicFramePr>
            <a:graphicFrameLocks noChangeAspect="1"/>
          </p:cNvGraphicFramePr>
          <p:nvPr>
            <p:extLst>
              <p:ext uri="{D42A27DB-BD31-4B8C-83A1-F6EECF244321}">
                <p14:modId xmlns:p14="http://schemas.microsoft.com/office/powerpoint/2010/main" val="3783296771"/>
              </p:ext>
            </p:extLst>
          </p:nvPr>
        </p:nvGraphicFramePr>
        <p:xfrm>
          <a:off x="3274268" y="4966674"/>
          <a:ext cx="1898650" cy="504825"/>
        </p:xfrm>
        <a:graphic>
          <a:graphicData uri="http://schemas.openxmlformats.org/presentationml/2006/ole">
            <mc:AlternateContent xmlns:mc="http://schemas.openxmlformats.org/markup-compatibility/2006">
              <mc:Choice xmlns:v="urn:schemas-microsoft-com:vml" Requires="v">
                <p:oleObj spid="_x0000_s46411" r:id="rId8" imgW="815404" imgH="216638" progId="Equation.3">
                  <p:embed/>
                </p:oleObj>
              </mc:Choice>
              <mc:Fallback>
                <p:oleObj r:id="rId8" imgW="815404" imgH="21663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74268" y="4966674"/>
                        <a:ext cx="1898650"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937621901"/>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 name="矩形 25"/>
          <p:cNvSpPr/>
          <p:nvPr/>
        </p:nvSpPr>
        <p:spPr>
          <a:xfrm>
            <a:off x="347756" y="1065693"/>
            <a:ext cx="2170787" cy="523220"/>
          </a:xfrm>
          <a:prstGeom prst="rect">
            <a:avLst/>
          </a:prstGeom>
        </p:spPr>
        <p:txBody>
          <a:bodyPr wrap="none">
            <a:spAutoFit/>
          </a:bodyPr>
          <a:lstStyle/>
          <a:p>
            <a:pPr eaLnBrk="1" hangingPunct="1"/>
            <a:r>
              <a:rPr lang="en-US" altLang="zh-CN" sz="2800" b="1" dirty="0" smtClean="0">
                <a:solidFill>
                  <a:srgbClr val="000000"/>
                </a:solidFill>
              </a:rPr>
              <a:t>4.2 </a:t>
            </a:r>
            <a:r>
              <a:rPr lang="zh-CN" altLang="en-US" sz="2800" b="1" dirty="0" smtClean="0">
                <a:solidFill>
                  <a:srgbClr val="000000"/>
                </a:solidFill>
              </a:rPr>
              <a:t>短期生产</a:t>
            </a:r>
            <a:endParaRPr lang="zh-CN" altLang="en-US" sz="2800" b="1" dirty="0">
              <a:solidFill>
                <a:srgbClr val="000000"/>
              </a:solidFill>
            </a:endParaRPr>
          </a:p>
        </p:txBody>
      </p:sp>
      <p:sp>
        <p:nvSpPr>
          <p:cNvPr id="27" name="矩形 26"/>
          <p:cNvSpPr/>
          <p:nvPr/>
        </p:nvSpPr>
        <p:spPr>
          <a:xfrm>
            <a:off x="351339" y="2237258"/>
            <a:ext cx="8184684" cy="830997"/>
          </a:xfrm>
          <a:prstGeom prst="rect">
            <a:avLst/>
          </a:prstGeom>
        </p:spPr>
        <p:txBody>
          <a:bodyPr wrap="square">
            <a:spAutoFit/>
          </a:bodyPr>
          <a:lstStyle/>
          <a:p>
            <a:pPr eaLnBrk="1" hangingPunct="1"/>
            <a:r>
              <a:rPr lang="zh-CN" altLang="en-US" sz="2400" dirty="0" smtClean="0">
                <a:solidFill>
                  <a:srgbClr val="000000"/>
                </a:solidFill>
              </a:rPr>
              <a:t>◆总产品（</a:t>
            </a:r>
            <a:r>
              <a:rPr lang="en-US" altLang="zh-CN" sz="2400" dirty="0" smtClean="0">
                <a:solidFill>
                  <a:srgbClr val="000000"/>
                </a:solidFill>
              </a:rPr>
              <a:t>total production, </a:t>
            </a:r>
            <a:r>
              <a:rPr lang="en-US" altLang="zh-CN" sz="2400" i="1" dirty="0" smtClean="0">
                <a:solidFill>
                  <a:srgbClr val="000000"/>
                </a:solidFill>
              </a:rPr>
              <a:t>TP</a:t>
            </a:r>
            <a:r>
              <a:rPr lang="zh-CN" altLang="en-US" sz="2400" dirty="0" smtClean="0">
                <a:solidFill>
                  <a:srgbClr val="000000"/>
                </a:solidFill>
              </a:rPr>
              <a:t>）：按照生产函数，对应于一定投入的产出。</a:t>
            </a:r>
            <a:endParaRPr lang="zh-CN" altLang="en-US" sz="2400" dirty="0">
              <a:solidFill>
                <a:srgbClr val="000000"/>
              </a:solidFill>
            </a:endParaRPr>
          </a:p>
        </p:txBody>
      </p:sp>
      <p:graphicFrame>
        <p:nvGraphicFramePr>
          <p:cNvPr id="28" name="Object 9">
            <a:hlinkClick r:id="" action="ppaction://ole?verb=1"/>
          </p:cNvPr>
          <p:cNvGraphicFramePr>
            <a:graphicFrameLocks noChangeAspect="1"/>
          </p:cNvGraphicFramePr>
          <p:nvPr>
            <p:extLst>
              <p:ext uri="{D42A27DB-BD31-4B8C-83A1-F6EECF244321}">
                <p14:modId xmlns:p14="http://schemas.microsoft.com/office/powerpoint/2010/main" val="2458854930"/>
              </p:ext>
            </p:extLst>
          </p:nvPr>
        </p:nvGraphicFramePr>
        <p:xfrm>
          <a:off x="2678521" y="3089148"/>
          <a:ext cx="3100387" cy="533400"/>
        </p:xfrm>
        <a:graphic>
          <a:graphicData uri="http://schemas.openxmlformats.org/presentationml/2006/ole">
            <mc:AlternateContent xmlns:mc="http://schemas.openxmlformats.org/markup-compatibility/2006">
              <mc:Choice xmlns:v="urn:schemas-microsoft-com:vml" Requires="v">
                <p:oleObj spid="_x0000_s47276" name="公式" r:id="rId6" imgW="1333440" imgH="228600" progId="Equation.3">
                  <p:embed/>
                </p:oleObj>
              </mc:Choice>
              <mc:Fallback>
                <p:oleObj name="公式" r:id="rId6" imgW="1333440" imgH="228600" progId="Equation.3">
                  <p:embed/>
                  <p:pic>
                    <p:nvPicPr>
                      <p:cNvPr id="0" name=""/>
                      <p:cNvPicPr>
                        <a:picLocks noChangeAspect="1" noChangeArrowheads="1"/>
                      </p:cNvPicPr>
                      <p:nvPr/>
                    </p:nvPicPr>
                    <p:blipFill>
                      <a:blip r:embed="rId7"/>
                      <a:srcRect/>
                      <a:stretch>
                        <a:fillRect/>
                      </a:stretch>
                    </p:blipFill>
                    <p:spPr bwMode="auto">
                      <a:xfrm>
                        <a:off x="2678521" y="3089148"/>
                        <a:ext cx="3100387"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 name="矩形 28"/>
          <p:cNvSpPr/>
          <p:nvPr/>
        </p:nvSpPr>
        <p:spPr>
          <a:xfrm>
            <a:off x="379127" y="3652740"/>
            <a:ext cx="8156895" cy="1200329"/>
          </a:xfrm>
          <a:prstGeom prst="rect">
            <a:avLst/>
          </a:prstGeom>
        </p:spPr>
        <p:txBody>
          <a:bodyPr wrap="square">
            <a:spAutoFit/>
          </a:bodyPr>
          <a:lstStyle/>
          <a:p>
            <a:pPr eaLnBrk="1" hangingPunct="1"/>
            <a:r>
              <a:rPr lang="zh-CN" altLang="en-US" sz="2400" dirty="0" smtClean="0">
                <a:solidFill>
                  <a:srgbClr val="000000"/>
                </a:solidFill>
              </a:rPr>
              <a:t>◆平均产品（</a:t>
            </a:r>
            <a:r>
              <a:rPr lang="en-US" altLang="zh-CN" sz="2400" dirty="0" smtClean="0">
                <a:solidFill>
                  <a:srgbClr val="000000"/>
                </a:solidFill>
              </a:rPr>
              <a:t>average production, </a:t>
            </a:r>
            <a:r>
              <a:rPr lang="en-US" altLang="zh-CN" sz="2400" i="1" dirty="0" smtClean="0">
                <a:solidFill>
                  <a:srgbClr val="000000"/>
                </a:solidFill>
              </a:rPr>
              <a:t>AP</a:t>
            </a:r>
            <a:r>
              <a:rPr lang="zh-CN" altLang="en-US" sz="2400" dirty="0" smtClean="0">
                <a:solidFill>
                  <a:srgbClr val="000000"/>
                </a:solidFill>
              </a:rPr>
              <a:t>）：一定数量投入条件下，平均单位投入的产出。劳动的平均产品，也称为劳动生产率。</a:t>
            </a:r>
            <a:endParaRPr lang="zh-CN" altLang="en-US" sz="2400" dirty="0">
              <a:solidFill>
                <a:srgbClr val="000000"/>
              </a:solidFill>
            </a:endParaRPr>
          </a:p>
        </p:txBody>
      </p:sp>
      <mc:AlternateContent xmlns:mc="http://schemas.openxmlformats.org/markup-compatibility/2006" xmlns:a14="http://schemas.microsoft.com/office/drawing/2010/main">
        <mc:Choice Requires="a14">
          <p:sp>
            <p:nvSpPr>
              <p:cNvPr id="31" name="文本框 30"/>
              <p:cNvSpPr txBox="1"/>
              <p:nvPr/>
            </p:nvSpPr>
            <p:spPr>
              <a:xfrm>
                <a:off x="1986559" y="4907399"/>
                <a:ext cx="4150798" cy="76392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i="1" smtClean="0">
                          <a:latin typeface="Cambria Math" panose="02040503050406030204" pitchFamily="18" charset="0"/>
                        </a:rPr>
                        <m:t>𝐴</m:t>
                      </m:r>
                      <m:r>
                        <a:rPr lang="en-US" altLang="zh-CN" sz="2400" b="0" i="1" smtClean="0">
                          <a:latin typeface="Cambria Math" panose="02040503050406030204" pitchFamily="18" charset="0"/>
                        </a:rPr>
                        <m:t>𝑃</m:t>
                      </m:r>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𝑦</m:t>
                          </m:r>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m:t>
                          </m:r>
                          <m:acc>
                            <m:accPr>
                              <m:chr m:val="̅"/>
                              <m:ctrlPr>
                                <a:rPr lang="en-US" altLang="zh-CN" sz="2400" b="0" i="1" smtClean="0">
                                  <a:latin typeface="Cambria Math" panose="02040503050406030204" pitchFamily="18" charset="0"/>
                                </a:rPr>
                              </m:ctrlPr>
                            </m:accPr>
                            <m:e>
                              <m:r>
                                <a:rPr lang="en-US" altLang="zh-CN" sz="2400" b="0" i="1" smtClean="0">
                                  <a:latin typeface="Cambria Math" panose="02040503050406030204" pitchFamily="18" charset="0"/>
                                </a:rPr>
                                <m:t>𝑥</m:t>
                              </m:r>
                            </m:e>
                          </m:acc>
                          <m:r>
                            <a:rPr lang="en-US" altLang="zh-CN" sz="2400" b="0" i="1" baseline="-25000" smtClean="0">
                              <a:latin typeface="Cambria Math" panose="02040503050406030204" pitchFamily="18" charset="0"/>
                            </a:rPr>
                            <m:t>2</m:t>
                          </m:r>
                          <m:r>
                            <a:rPr lang="en-US" altLang="zh-CN" sz="2400" b="0" i="1" smtClean="0">
                              <a:latin typeface="Cambria Math" panose="02040503050406030204" pitchFamily="18" charset="0"/>
                            </a:rPr>
                            <m:t>)</m:t>
                          </m:r>
                        </m:num>
                        <m:den>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oMath>
                  </m:oMathPara>
                </a14:m>
                <a:endParaRPr lang="zh-CN" altLang="en-US" sz="2400" dirty="0"/>
              </a:p>
            </p:txBody>
          </p:sp>
        </mc:Choice>
        <mc:Fallback xmlns="">
          <p:sp>
            <p:nvSpPr>
              <p:cNvPr id="31" name="文本框 30"/>
              <p:cNvSpPr txBox="1">
                <a:spLocks noRot="1" noChangeAspect="1" noMove="1" noResize="1" noEditPoints="1" noAdjustHandles="1" noChangeArrowheads="1" noChangeShapeType="1" noTextEdit="1"/>
              </p:cNvSpPr>
              <p:nvPr/>
            </p:nvSpPr>
            <p:spPr>
              <a:xfrm>
                <a:off x="1986559" y="4907399"/>
                <a:ext cx="4150798" cy="763927"/>
              </a:xfrm>
              <a:prstGeom prst="rect">
                <a:avLst/>
              </a:prstGeom>
              <a:blipFill rotWithShape="0">
                <a:blip r:embed="rId8"/>
                <a:stretch>
                  <a:fillRect/>
                </a:stretch>
              </a:blipFill>
            </p:spPr>
            <p:txBody>
              <a:bodyPr/>
              <a:lstStyle/>
              <a:p>
                <a:r>
                  <a:rPr lang="zh-CN" altLang="en-US">
                    <a:noFill/>
                  </a:rPr>
                  <a:t> </a:t>
                </a:r>
              </a:p>
            </p:txBody>
          </p:sp>
        </mc:Fallback>
      </mc:AlternateContent>
      <p:sp>
        <p:nvSpPr>
          <p:cNvPr id="15" name="矩形 14"/>
          <p:cNvSpPr/>
          <p:nvPr/>
        </p:nvSpPr>
        <p:spPr>
          <a:xfrm>
            <a:off x="331258" y="1555306"/>
            <a:ext cx="5695790" cy="523220"/>
          </a:xfrm>
          <a:prstGeom prst="rect">
            <a:avLst/>
          </a:prstGeom>
        </p:spPr>
        <p:txBody>
          <a:bodyPr wrap="none">
            <a:spAutoFit/>
          </a:bodyPr>
          <a:lstStyle/>
          <a:p>
            <a:pPr eaLnBrk="1" hangingPunct="1"/>
            <a:r>
              <a:rPr lang="en-US" altLang="zh-CN" sz="2800" b="1" dirty="0" smtClean="0">
                <a:solidFill>
                  <a:srgbClr val="000000"/>
                </a:solidFill>
              </a:rPr>
              <a:t>4.2.1 </a:t>
            </a:r>
            <a:r>
              <a:rPr lang="zh-CN" altLang="en-US" sz="2800" b="1" dirty="0" smtClean="0">
                <a:solidFill>
                  <a:srgbClr val="000000"/>
                </a:solidFill>
              </a:rPr>
              <a:t>总</a:t>
            </a:r>
            <a:r>
              <a:rPr lang="zh-CN" altLang="en-US" sz="2800" b="1" dirty="0">
                <a:solidFill>
                  <a:srgbClr val="000000"/>
                </a:solidFill>
              </a:rPr>
              <a:t>产品、平均产品和边际</a:t>
            </a:r>
            <a:r>
              <a:rPr lang="zh-CN" altLang="en-US" sz="2800" b="1" dirty="0" smtClean="0">
                <a:solidFill>
                  <a:srgbClr val="000000"/>
                </a:solidFill>
              </a:rPr>
              <a:t>产品</a:t>
            </a:r>
            <a:endParaRPr lang="zh-CN" altLang="en-US" sz="2800" b="1" dirty="0">
              <a:solidFill>
                <a:srgbClr val="000000"/>
              </a:solidFill>
            </a:endParaRPr>
          </a:p>
        </p:txBody>
      </p:sp>
    </p:spTree>
    <p:extLst>
      <p:ext uri="{BB962C8B-B14F-4D97-AF65-F5344CB8AC3E}">
        <p14:creationId xmlns:p14="http://schemas.microsoft.com/office/powerpoint/2010/main" val="87141737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矩形 12"/>
          <p:cNvSpPr/>
          <p:nvPr/>
        </p:nvSpPr>
        <p:spPr>
          <a:xfrm>
            <a:off x="395536" y="1262890"/>
            <a:ext cx="7796008" cy="830997"/>
          </a:xfrm>
          <a:prstGeom prst="rect">
            <a:avLst/>
          </a:prstGeom>
        </p:spPr>
        <p:txBody>
          <a:bodyPr wrap="square">
            <a:spAutoFit/>
          </a:bodyPr>
          <a:lstStyle/>
          <a:p>
            <a:pPr eaLnBrk="1" hangingPunct="1"/>
            <a:r>
              <a:rPr lang="zh-CN" altLang="en-US" sz="2400" dirty="0" smtClean="0">
                <a:solidFill>
                  <a:srgbClr val="000000"/>
                </a:solidFill>
              </a:rPr>
              <a:t>◆边际产品（</a:t>
            </a:r>
            <a:r>
              <a:rPr lang="en-US" altLang="zh-CN" sz="2400" dirty="0" smtClean="0">
                <a:solidFill>
                  <a:srgbClr val="000000"/>
                </a:solidFill>
              </a:rPr>
              <a:t>marginal production, </a:t>
            </a:r>
            <a:r>
              <a:rPr lang="en-US" altLang="zh-CN" sz="2400" i="1" dirty="0" smtClean="0">
                <a:solidFill>
                  <a:srgbClr val="000000"/>
                </a:solidFill>
              </a:rPr>
              <a:t>MP</a:t>
            </a:r>
            <a:r>
              <a:rPr lang="zh-CN" altLang="en-US" sz="2400" dirty="0" smtClean="0">
                <a:solidFill>
                  <a:srgbClr val="000000"/>
                </a:solidFill>
              </a:rPr>
              <a:t>）：技术和其他投入不变，增加单位某种投入带来的产出变化。</a:t>
            </a:r>
            <a:endParaRPr lang="zh-CN" altLang="en-US" sz="2400" dirty="0">
              <a:solidFill>
                <a:srgbClr val="000000"/>
              </a:solidFill>
            </a:endParaRPr>
          </a:p>
        </p:txBody>
      </p:sp>
      <p:graphicFrame>
        <p:nvGraphicFramePr>
          <p:cNvPr id="14" name="Object 4"/>
          <p:cNvGraphicFramePr>
            <a:graphicFrameLocks noChangeAspect="1"/>
          </p:cNvGraphicFramePr>
          <p:nvPr>
            <p:extLst>
              <p:ext uri="{D42A27DB-BD31-4B8C-83A1-F6EECF244321}">
                <p14:modId xmlns:p14="http://schemas.microsoft.com/office/powerpoint/2010/main" val="2683335689"/>
              </p:ext>
            </p:extLst>
          </p:nvPr>
        </p:nvGraphicFramePr>
        <p:xfrm>
          <a:off x="2124224" y="2857697"/>
          <a:ext cx="4484688" cy="809625"/>
        </p:xfrm>
        <a:graphic>
          <a:graphicData uri="http://schemas.openxmlformats.org/presentationml/2006/ole">
            <mc:AlternateContent xmlns:mc="http://schemas.openxmlformats.org/markup-compatibility/2006">
              <mc:Choice xmlns:v="urn:schemas-microsoft-com:vml" Requires="v">
                <p:oleObj spid="_x0000_s50661" r:id="rId6" imgW="2387837" imgH="431957" progId="Equation.3">
                  <p:embed/>
                </p:oleObj>
              </mc:Choice>
              <mc:Fallback>
                <p:oleObj r:id="rId6" imgW="2387837" imgH="431957"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24224" y="2857697"/>
                        <a:ext cx="4484688" cy="8096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Rectangle 5"/>
          <p:cNvSpPr>
            <a:spLocks noChangeArrowheads="1"/>
          </p:cNvSpPr>
          <p:nvPr/>
        </p:nvSpPr>
        <p:spPr bwMode="auto">
          <a:xfrm>
            <a:off x="745828" y="2283320"/>
            <a:ext cx="362310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t>边际产品的定义式之一     </a:t>
            </a:r>
            <a:endParaRPr lang="zh-CN" altLang="en-US" sz="2400">
              <a:ea typeface="楷体_GB2312"/>
              <a:cs typeface="楷体_GB2312"/>
            </a:endParaRPr>
          </a:p>
        </p:txBody>
      </p:sp>
      <p:sp>
        <p:nvSpPr>
          <p:cNvPr id="16" name="Rectangle 6"/>
          <p:cNvSpPr>
            <a:spLocks noChangeArrowheads="1"/>
          </p:cNvSpPr>
          <p:nvPr/>
        </p:nvSpPr>
        <p:spPr bwMode="auto">
          <a:xfrm>
            <a:off x="689599" y="3672442"/>
            <a:ext cx="341632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dirty="0"/>
              <a:t>边际产品的定义式之二  </a:t>
            </a:r>
            <a:endParaRPr lang="zh-CN" altLang="en-US" sz="2400" dirty="0">
              <a:ea typeface="楷体_GB2312"/>
              <a:cs typeface="楷体_GB2312"/>
            </a:endParaRPr>
          </a:p>
        </p:txBody>
      </p:sp>
      <p:graphicFrame>
        <p:nvGraphicFramePr>
          <p:cNvPr id="17" name="Object 7"/>
          <p:cNvGraphicFramePr>
            <a:graphicFrameLocks noChangeAspect="1"/>
          </p:cNvGraphicFramePr>
          <p:nvPr>
            <p:extLst>
              <p:ext uri="{D42A27DB-BD31-4B8C-83A1-F6EECF244321}">
                <p14:modId xmlns:p14="http://schemas.microsoft.com/office/powerpoint/2010/main" val="3769101438"/>
              </p:ext>
            </p:extLst>
          </p:nvPr>
        </p:nvGraphicFramePr>
        <p:xfrm>
          <a:off x="2124224" y="4155645"/>
          <a:ext cx="3528392" cy="443192"/>
        </p:xfrm>
        <a:graphic>
          <a:graphicData uri="http://schemas.openxmlformats.org/presentationml/2006/ole">
            <mc:AlternateContent xmlns:mc="http://schemas.openxmlformats.org/markup-compatibility/2006">
              <mc:Choice xmlns:v="urn:schemas-microsoft-com:vml" Requires="v">
                <p:oleObj spid="_x0000_s50662" r:id="rId8" imgW="1714637" imgH="215957" progId="Equation.3">
                  <p:embed/>
                </p:oleObj>
              </mc:Choice>
              <mc:Fallback>
                <p:oleObj r:id="rId8" imgW="1714637" imgH="215957"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124224" y="4155645"/>
                        <a:ext cx="3528392" cy="443192"/>
                      </a:xfrm>
                      <a:prstGeom prst="rect">
                        <a:avLst/>
                      </a:prstGeom>
                      <a:noFill/>
                      <a:ln>
                        <a:noFill/>
                      </a:ln>
                      <a:effectLst/>
                    </p:spPr>
                  </p:pic>
                </p:oleObj>
              </mc:Fallback>
            </mc:AlternateContent>
          </a:graphicData>
        </a:graphic>
      </p:graphicFrame>
      <p:sp>
        <p:nvSpPr>
          <p:cNvPr id="18" name="Rectangle 8"/>
          <p:cNvSpPr>
            <a:spLocks noChangeArrowheads="1"/>
          </p:cNvSpPr>
          <p:nvPr/>
        </p:nvSpPr>
        <p:spPr bwMode="auto">
          <a:xfrm>
            <a:off x="724063" y="4830731"/>
            <a:ext cx="334739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b="1"/>
              <a:t>边际产品的定义式之三 </a:t>
            </a:r>
            <a:endParaRPr lang="zh-CN" altLang="en-US" sz="2400">
              <a:ea typeface="楷体_GB2312"/>
              <a:cs typeface="楷体_GB2312"/>
            </a:endParaRPr>
          </a:p>
        </p:txBody>
      </p:sp>
      <p:graphicFrame>
        <p:nvGraphicFramePr>
          <p:cNvPr id="19" name="Object 9"/>
          <p:cNvGraphicFramePr>
            <a:graphicFrameLocks noChangeAspect="1"/>
          </p:cNvGraphicFramePr>
          <p:nvPr>
            <p:extLst>
              <p:ext uri="{D42A27DB-BD31-4B8C-83A1-F6EECF244321}">
                <p14:modId xmlns:p14="http://schemas.microsoft.com/office/powerpoint/2010/main" val="2906692711"/>
              </p:ext>
            </p:extLst>
          </p:nvPr>
        </p:nvGraphicFramePr>
        <p:xfrm>
          <a:off x="2136766" y="5345545"/>
          <a:ext cx="2798762" cy="865187"/>
        </p:xfrm>
        <a:graphic>
          <a:graphicData uri="http://schemas.openxmlformats.org/presentationml/2006/ole">
            <mc:AlternateContent xmlns:mc="http://schemas.openxmlformats.org/markup-compatibility/2006">
              <mc:Choice xmlns:v="urn:schemas-microsoft-com:vml" Requires="v">
                <p:oleObj spid="_x0000_s50663" r:id="rId10" imgW="1401530" imgH="433321" progId="Equation.3">
                  <p:embed/>
                </p:oleObj>
              </mc:Choice>
              <mc:Fallback>
                <p:oleObj r:id="rId10" imgW="1401530" imgH="433321"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6766" y="5345545"/>
                        <a:ext cx="2798762" cy="865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1766969097"/>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4927" y="2060848"/>
            <a:ext cx="8189472" cy="3816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 name="直接连接符 2"/>
          <p:cNvCxnSpPr/>
          <p:nvPr/>
        </p:nvCxnSpPr>
        <p:spPr>
          <a:xfrm>
            <a:off x="827584" y="5805264"/>
            <a:ext cx="7219945" cy="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1"/>
          <p:cNvSpPr txBox="1"/>
          <p:nvPr/>
        </p:nvSpPr>
        <p:spPr>
          <a:xfrm>
            <a:off x="259836" y="1253456"/>
            <a:ext cx="5976912" cy="461665"/>
          </a:xfrm>
          <a:prstGeom prst="rect">
            <a:avLst/>
          </a:prstGeom>
          <a:noFill/>
        </p:spPr>
        <p:txBody>
          <a:bodyPr wrap="square">
            <a:spAutoFit/>
          </a:bodyPr>
          <a:lstStyle/>
          <a:p>
            <a:pPr>
              <a:defRPr/>
            </a:pPr>
            <a:r>
              <a:rPr lang="zh-CN" altLang="en-US" sz="2400" b="1" dirty="0" smtClean="0">
                <a:latin typeface="+mj-lt"/>
                <a:cs typeface="+mj-cs"/>
                <a:sym typeface="Calibri Light" pitchFamily="34" charset="0"/>
              </a:rPr>
              <a:t>（</a:t>
            </a:r>
            <a:r>
              <a:rPr lang="en-US" altLang="zh-CN" sz="2400" b="1" dirty="0" smtClean="0">
                <a:latin typeface="+mj-lt"/>
                <a:cs typeface="+mj-cs"/>
                <a:sym typeface="Calibri Light" pitchFamily="34" charset="0"/>
              </a:rPr>
              <a:t>2</a:t>
            </a:r>
            <a:r>
              <a:rPr lang="zh-CN" altLang="en-US" sz="2400" b="1" dirty="0" smtClean="0">
                <a:latin typeface="+mj-lt"/>
                <a:cs typeface="+mj-cs"/>
                <a:sym typeface="Calibri Light" pitchFamily="34" charset="0"/>
              </a:rPr>
              <a:t>）例子</a:t>
            </a:r>
            <a:endParaRPr lang="zh-CN" altLang="en-US" sz="2400" b="1" dirty="0">
              <a:latin typeface="+mj-lt"/>
              <a:cs typeface="+mj-cs"/>
              <a:sym typeface="Calibri Light" pitchFamily="34" charset="0"/>
            </a:endParaRPr>
          </a:p>
        </p:txBody>
      </p:sp>
    </p:spTree>
    <p:extLst>
      <p:ext uri="{BB962C8B-B14F-4D97-AF65-F5344CB8AC3E}">
        <p14:creationId xmlns:p14="http://schemas.microsoft.com/office/powerpoint/2010/main" val="136399545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
          <p:cNvSpPr txBox="1"/>
          <p:nvPr/>
        </p:nvSpPr>
        <p:spPr>
          <a:xfrm>
            <a:off x="395536" y="1024978"/>
            <a:ext cx="5976912" cy="523220"/>
          </a:xfrm>
          <a:prstGeom prst="rect">
            <a:avLst/>
          </a:prstGeom>
          <a:noFill/>
        </p:spPr>
        <p:txBody>
          <a:bodyPr wrap="square">
            <a:spAutoFit/>
          </a:bodyPr>
          <a:lstStyle/>
          <a:p>
            <a:pPr>
              <a:defRPr/>
            </a:pPr>
            <a:r>
              <a:rPr lang="en-US" altLang="zh-CN" sz="2800" b="1" dirty="0" smtClean="0">
                <a:latin typeface="+mj-lt"/>
                <a:cs typeface="+mj-cs"/>
                <a:sym typeface="Calibri Light" pitchFamily="34" charset="0"/>
              </a:rPr>
              <a:t>4.2.2</a:t>
            </a:r>
            <a:r>
              <a:rPr lang="zh-CN" altLang="en-US" sz="2800" b="1" dirty="0" smtClean="0">
                <a:latin typeface="+mj-lt"/>
                <a:cs typeface="+mj-cs"/>
                <a:sym typeface="Calibri Light" pitchFamily="34" charset="0"/>
              </a:rPr>
              <a:t> 边际产品递减规律</a:t>
            </a:r>
            <a:endParaRPr lang="zh-CN" altLang="en-US" sz="2800" b="1" dirty="0">
              <a:latin typeface="+mj-lt"/>
              <a:cs typeface="+mj-cs"/>
              <a:sym typeface="Calibri Light" pitchFamily="34" charset="0"/>
            </a:endParaRPr>
          </a:p>
        </p:txBody>
      </p:sp>
      <p:sp>
        <p:nvSpPr>
          <p:cNvPr id="13" name="Rectangle 4"/>
          <p:cNvSpPr>
            <a:spLocks noChangeArrowheads="1"/>
          </p:cNvSpPr>
          <p:nvPr/>
        </p:nvSpPr>
        <p:spPr bwMode="auto">
          <a:xfrm>
            <a:off x="502379" y="1478406"/>
            <a:ext cx="8101142" cy="1961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a:solidFill>
                  <a:srgbClr val="000000"/>
                </a:solidFill>
              </a:rPr>
              <a:t>      </a:t>
            </a:r>
            <a:r>
              <a:rPr lang="zh-CN" altLang="en-US" sz="2400" dirty="0" smtClean="0">
                <a:solidFill>
                  <a:srgbClr val="000000"/>
                </a:solidFill>
              </a:rPr>
              <a:t>在技术一定的条件下</a:t>
            </a:r>
            <a:r>
              <a:rPr lang="zh-CN" altLang="en-US" sz="2400" dirty="0">
                <a:solidFill>
                  <a:srgbClr val="000000"/>
                </a:solidFill>
              </a:rPr>
              <a:t>，</a:t>
            </a:r>
            <a:r>
              <a:rPr lang="zh-CN" altLang="en-US" sz="2400" dirty="0">
                <a:solidFill>
                  <a:srgbClr val="000000"/>
                </a:solidFill>
                <a:latin typeface="宋体" panose="02010600030101010101" pitchFamily="2" charset="-122"/>
              </a:rPr>
              <a:t>其他生产要素</a:t>
            </a:r>
            <a:r>
              <a:rPr lang="zh-CN" altLang="en-US" sz="2400" dirty="0" smtClean="0">
                <a:solidFill>
                  <a:srgbClr val="000000"/>
                </a:solidFill>
                <a:latin typeface="宋体" panose="02010600030101010101" pitchFamily="2" charset="-122"/>
              </a:rPr>
              <a:t>投入保持</a:t>
            </a:r>
            <a:r>
              <a:rPr lang="zh-CN" altLang="en-US" sz="2400" dirty="0">
                <a:solidFill>
                  <a:srgbClr val="000000"/>
                </a:solidFill>
                <a:latin typeface="宋体" panose="02010600030101010101" pitchFamily="2" charset="-122"/>
              </a:rPr>
              <a:t>不变，那么，生产过程中不断增加一种</a:t>
            </a:r>
            <a:r>
              <a:rPr lang="zh-CN" altLang="en-US" sz="2400" dirty="0" smtClean="0">
                <a:solidFill>
                  <a:srgbClr val="000000"/>
                </a:solidFill>
                <a:latin typeface="宋体" panose="02010600030101010101" pitchFamily="2" charset="-122"/>
              </a:rPr>
              <a:t>可变投入，总会</a:t>
            </a:r>
            <a:r>
              <a:rPr lang="zh-CN" altLang="en-US" sz="2400" dirty="0">
                <a:solidFill>
                  <a:srgbClr val="000000"/>
                </a:solidFill>
                <a:latin typeface="宋体" panose="02010600030101010101" pitchFamily="2" charset="-122"/>
              </a:rPr>
              <a:t>达到一点，边际产品开始递减。边际产品递减规律，也称为边际</a:t>
            </a:r>
            <a:r>
              <a:rPr lang="zh-CN" altLang="en-US" sz="2400" dirty="0" smtClean="0">
                <a:solidFill>
                  <a:srgbClr val="000000"/>
                </a:solidFill>
                <a:latin typeface="宋体" panose="02010600030101010101" pitchFamily="2" charset="-122"/>
              </a:rPr>
              <a:t>生产力（</a:t>
            </a:r>
            <a:r>
              <a:rPr lang="en-US" altLang="zh-CN" sz="2400" dirty="0" smtClean="0">
                <a:solidFill>
                  <a:srgbClr val="000000"/>
                </a:solidFill>
                <a:latin typeface="宋体" panose="02010600030101010101" pitchFamily="2" charset="-122"/>
              </a:rPr>
              <a:t>marginal production</a:t>
            </a:r>
            <a:r>
              <a:rPr lang="zh-CN" altLang="en-US" sz="2400" dirty="0" smtClean="0">
                <a:solidFill>
                  <a:srgbClr val="000000"/>
                </a:solidFill>
                <a:latin typeface="宋体" panose="02010600030101010101" pitchFamily="2" charset="-122"/>
              </a:rPr>
              <a:t>）递减规律、边际报酬</a:t>
            </a:r>
            <a:r>
              <a:rPr lang="en-US" altLang="zh-CN" sz="2400" dirty="0" smtClean="0">
                <a:solidFill>
                  <a:srgbClr val="000000"/>
                </a:solidFill>
                <a:latin typeface="宋体" panose="02010600030101010101" pitchFamily="2" charset="-122"/>
              </a:rPr>
              <a:t>(marginal return)</a:t>
            </a:r>
            <a:r>
              <a:rPr lang="zh-CN" altLang="en-US" sz="2400" dirty="0" smtClean="0">
                <a:solidFill>
                  <a:srgbClr val="000000"/>
                </a:solidFill>
                <a:latin typeface="宋体" panose="02010600030101010101" pitchFamily="2" charset="-122"/>
              </a:rPr>
              <a:t>递减规律。</a:t>
            </a:r>
            <a:endParaRPr lang="zh-CN" altLang="en-US" sz="2400" dirty="0">
              <a:solidFill>
                <a:srgbClr val="000000"/>
              </a:solidFill>
              <a:latin typeface="宋体" panose="02010600030101010101" pitchFamily="2" charset="-122"/>
            </a:endParaRPr>
          </a:p>
        </p:txBody>
      </p:sp>
      <p:sp>
        <p:nvSpPr>
          <p:cNvPr id="14" name="Line 5"/>
          <p:cNvSpPr>
            <a:spLocks noChangeShapeType="1"/>
          </p:cNvSpPr>
          <p:nvPr/>
        </p:nvSpPr>
        <p:spPr bwMode="auto">
          <a:xfrm>
            <a:off x="1835150" y="6284739"/>
            <a:ext cx="5184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6"/>
          <p:cNvSpPr>
            <a:spLocks noChangeShapeType="1"/>
          </p:cNvSpPr>
          <p:nvPr/>
        </p:nvSpPr>
        <p:spPr bwMode="auto">
          <a:xfrm flipV="1">
            <a:off x="1835150" y="3480163"/>
            <a:ext cx="0" cy="280457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7"/>
          <p:cNvSpPr txBox="1">
            <a:spLocks noChangeArrowheads="1"/>
          </p:cNvSpPr>
          <p:nvPr/>
        </p:nvSpPr>
        <p:spPr bwMode="auto">
          <a:xfrm>
            <a:off x="1193800" y="3480163"/>
            <a:ext cx="641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a:solidFill>
                  <a:srgbClr val="000000"/>
                </a:solidFill>
              </a:rPr>
              <a:t>MP</a:t>
            </a:r>
          </a:p>
        </p:txBody>
      </p:sp>
      <p:sp>
        <p:nvSpPr>
          <p:cNvPr id="17" name="Text Box 8"/>
          <p:cNvSpPr txBox="1">
            <a:spLocks noChangeArrowheads="1"/>
          </p:cNvSpPr>
          <p:nvPr/>
        </p:nvSpPr>
        <p:spPr bwMode="auto">
          <a:xfrm>
            <a:off x="6714236" y="6237312"/>
            <a:ext cx="9717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投入</a:t>
            </a:r>
            <a:r>
              <a:rPr lang="en-US" altLang="zh-CN" sz="2400" dirty="0" smtClean="0">
                <a:solidFill>
                  <a:srgbClr val="000000"/>
                </a:solidFill>
              </a:rPr>
              <a:t>L</a:t>
            </a:r>
            <a:endParaRPr lang="en-US" altLang="zh-CN" sz="2400" dirty="0">
              <a:solidFill>
                <a:srgbClr val="000000"/>
              </a:solidFill>
            </a:endParaRPr>
          </a:p>
        </p:txBody>
      </p:sp>
      <p:sp>
        <p:nvSpPr>
          <p:cNvPr id="18" name="Freeform 9"/>
          <p:cNvSpPr>
            <a:spLocks/>
          </p:cNvSpPr>
          <p:nvPr/>
        </p:nvSpPr>
        <p:spPr bwMode="auto">
          <a:xfrm>
            <a:off x="2195513" y="4052714"/>
            <a:ext cx="4321175" cy="1366837"/>
          </a:xfrm>
          <a:custGeom>
            <a:avLst/>
            <a:gdLst>
              <a:gd name="T0" fmla="*/ 0 w 1632"/>
              <a:gd name="T1" fmla="*/ 2147483646 h 670"/>
              <a:gd name="T2" fmla="*/ 2147483646 w 1632"/>
              <a:gd name="T3" fmla="*/ 2147483646 h 670"/>
              <a:gd name="T4" fmla="*/ 2147483646 w 1632"/>
              <a:gd name="T5" fmla="*/ 2147483646 h 670"/>
              <a:gd name="T6" fmla="*/ 2147483646 w 1632"/>
              <a:gd name="T7" fmla="*/ 2147483646 h 670"/>
              <a:gd name="T8" fmla="*/ 2147483646 w 1632"/>
              <a:gd name="T9" fmla="*/ 2147483646 h 670"/>
              <a:gd name="T10" fmla="*/ 2147483646 w 1632"/>
              <a:gd name="T11" fmla="*/ 2147483646 h 670"/>
              <a:gd name="T12" fmla="*/ 2147483646 w 1632"/>
              <a:gd name="T13" fmla="*/ 2147483646 h 6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32" h="670">
                <a:moveTo>
                  <a:pt x="0" y="670"/>
                </a:moveTo>
                <a:cubicBezTo>
                  <a:pt x="21" y="618"/>
                  <a:pt x="91" y="443"/>
                  <a:pt x="127" y="357"/>
                </a:cubicBezTo>
                <a:cubicBezTo>
                  <a:pt x="163" y="271"/>
                  <a:pt x="176" y="210"/>
                  <a:pt x="214" y="152"/>
                </a:cubicBezTo>
                <a:cubicBezTo>
                  <a:pt x="252" y="94"/>
                  <a:pt x="272" y="20"/>
                  <a:pt x="356" y="10"/>
                </a:cubicBezTo>
                <a:cubicBezTo>
                  <a:pt x="440" y="0"/>
                  <a:pt x="579" y="24"/>
                  <a:pt x="720" y="94"/>
                </a:cubicBezTo>
                <a:cubicBezTo>
                  <a:pt x="861" y="164"/>
                  <a:pt x="1048" y="342"/>
                  <a:pt x="1200" y="430"/>
                </a:cubicBezTo>
                <a:cubicBezTo>
                  <a:pt x="1352" y="518"/>
                  <a:pt x="1492" y="570"/>
                  <a:pt x="1632" y="622"/>
                </a:cubicBezTo>
              </a:path>
            </a:pathLst>
          </a:custGeom>
          <a:noFill/>
          <a:ln w="28575" cap="flat" cmpd="sng">
            <a:solidFill>
              <a:schemeClr val="tx1"/>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10"/>
          <p:cNvSpPr>
            <a:spLocks noChangeShapeType="1"/>
          </p:cNvSpPr>
          <p:nvPr/>
        </p:nvSpPr>
        <p:spPr bwMode="auto">
          <a:xfrm flipH="1">
            <a:off x="1835150" y="4065414"/>
            <a:ext cx="129698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1"/>
          <p:cNvSpPr>
            <a:spLocks noChangeShapeType="1"/>
          </p:cNvSpPr>
          <p:nvPr/>
        </p:nvSpPr>
        <p:spPr bwMode="auto">
          <a:xfrm>
            <a:off x="3132138" y="4052714"/>
            <a:ext cx="0" cy="22320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2"/>
          <p:cNvSpPr txBox="1">
            <a:spLocks noChangeArrowheads="1"/>
          </p:cNvSpPr>
          <p:nvPr/>
        </p:nvSpPr>
        <p:spPr bwMode="auto">
          <a:xfrm>
            <a:off x="2761768" y="3542824"/>
            <a:ext cx="15843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err="1" smtClean="0">
                <a:solidFill>
                  <a:srgbClr val="000000"/>
                </a:solidFill>
              </a:rPr>
              <a:t>MP</a:t>
            </a:r>
            <a:r>
              <a:rPr lang="en-US" altLang="zh-CN" sz="2400" i="1" baseline="-25000" dirty="0" err="1" smtClean="0">
                <a:solidFill>
                  <a:srgbClr val="000000"/>
                </a:solidFill>
              </a:rPr>
              <a:t>max</a:t>
            </a:r>
            <a:endParaRPr lang="en-US" altLang="zh-CN" sz="2400" i="1" baseline="-25000" dirty="0">
              <a:solidFill>
                <a:srgbClr val="000000"/>
              </a:solidFill>
            </a:endParaRPr>
          </a:p>
        </p:txBody>
      </p:sp>
    </p:spTree>
    <p:extLst>
      <p:ext uri="{BB962C8B-B14F-4D97-AF65-F5344CB8AC3E}">
        <p14:creationId xmlns:p14="http://schemas.microsoft.com/office/powerpoint/2010/main" val="2210197009"/>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 name="矩形 1"/>
          <p:cNvSpPr>
            <a:spLocks noChangeArrowheads="1"/>
          </p:cNvSpPr>
          <p:nvPr/>
        </p:nvSpPr>
        <p:spPr bwMode="auto">
          <a:xfrm>
            <a:off x="473309" y="994143"/>
            <a:ext cx="38106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smtClean="0"/>
              <a:t>4.2.3</a:t>
            </a:r>
            <a:r>
              <a:rPr lang="zh-CN" altLang="en-US" sz="2800" b="1" dirty="0" smtClean="0"/>
              <a:t>总产品的</a:t>
            </a:r>
            <a:r>
              <a:rPr lang="zh-CN" altLang="en-US" sz="2800" b="1" dirty="0"/>
              <a:t>变化规律</a:t>
            </a:r>
          </a:p>
        </p:txBody>
      </p:sp>
      <p:pic>
        <p:nvPicPr>
          <p:cNvPr id="19"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8440" y="2780928"/>
            <a:ext cx="6267450" cy="3752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Text Box 92"/>
          <p:cNvSpPr txBox="1">
            <a:spLocks noChangeArrowheads="1"/>
          </p:cNvSpPr>
          <p:nvPr/>
        </p:nvSpPr>
        <p:spPr bwMode="auto">
          <a:xfrm>
            <a:off x="2691597" y="2780928"/>
            <a:ext cx="56165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marL="342900" indent="-342900" eaLnBrk="0" hangingPunct="0">
              <a:defRPr>
                <a:solidFill>
                  <a:schemeClr val="tx1"/>
                </a:solidFill>
                <a:latin typeface="Calibri" panose="020F0502020204030204" pitchFamily="34" charset="0"/>
                <a:ea typeface="宋体" panose="02010600030101010101" pitchFamily="2" charset="-122"/>
              </a:defRPr>
            </a:lvl1pPr>
            <a:lvl2pPr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lvl="1" eaLnBrk="1" hangingPunct="1"/>
            <a:r>
              <a:rPr lang="en-US" altLang="zh-CN" sz="2000" b="1" i="1">
                <a:latin typeface="Arial" panose="020B0604020202020204" pitchFamily="34" charset="0"/>
              </a:rPr>
              <a:t>AP = </a:t>
            </a:r>
            <a:r>
              <a:rPr lang="zh-CN" altLang="en-US" sz="2000" b="1">
                <a:latin typeface="Arial" panose="020B0604020202020204" pitchFamily="34" charset="0"/>
              </a:rPr>
              <a:t>总产出线上的点与原点连线的斜率</a:t>
            </a:r>
            <a:endParaRPr lang="en-US" altLang="zh-CN" sz="2000" b="1" i="1">
              <a:latin typeface="Arial" panose="020B0604020202020204" pitchFamily="34" charset="0"/>
            </a:endParaRPr>
          </a:p>
          <a:p>
            <a:pPr lvl="1" eaLnBrk="1" hangingPunct="1"/>
            <a:r>
              <a:rPr lang="en-US" altLang="zh-CN" sz="2000" b="1" i="1">
                <a:latin typeface="Arial" panose="020B0604020202020204" pitchFamily="34" charset="0"/>
              </a:rPr>
              <a:t>MP = </a:t>
            </a:r>
            <a:r>
              <a:rPr lang="zh-CN" altLang="en-US" sz="2000" b="1">
                <a:latin typeface="Arial" panose="020B0604020202020204" pitchFamily="34" charset="0"/>
              </a:rPr>
              <a:t>总产出曲线上某点的切线的斜率</a:t>
            </a:r>
          </a:p>
        </p:txBody>
      </p:sp>
      <p:sp>
        <p:nvSpPr>
          <p:cNvPr id="21" name="矩形 20"/>
          <p:cNvSpPr/>
          <p:nvPr/>
        </p:nvSpPr>
        <p:spPr>
          <a:xfrm>
            <a:off x="534138" y="1479857"/>
            <a:ext cx="7796008" cy="1200329"/>
          </a:xfrm>
          <a:prstGeom prst="rect">
            <a:avLst/>
          </a:prstGeom>
        </p:spPr>
        <p:txBody>
          <a:bodyPr wrap="square">
            <a:spAutoFit/>
          </a:bodyPr>
          <a:lstStyle/>
          <a:p>
            <a:pPr eaLnBrk="1" hangingPunct="1"/>
            <a:r>
              <a:rPr lang="zh-CN" altLang="en-US" sz="2400" dirty="0" smtClean="0">
                <a:solidFill>
                  <a:srgbClr val="000000"/>
                </a:solidFill>
              </a:rPr>
              <a:t>总产品的变化受边际产品递减规律制约。当边际产品递增时，总产品以递增的速度增加；当边际产品递减时，总产品以递减的速度增加</a:t>
            </a:r>
            <a:endParaRPr lang="zh-CN" altLang="en-US" sz="2400" dirty="0">
              <a:solidFill>
                <a:srgbClr val="000000"/>
              </a:solidFill>
            </a:endParaRPr>
          </a:p>
        </p:txBody>
      </p:sp>
    </p:spTree>
    <p:extLst>
      <p:ext uri="{BB962C8B-B14F-4D97-AF65-F5344CB8AC3E}">
        <p14:creationId xmlns:p14="http://schemas.microsoft.com/office/powerpoint/2010/main" val="18214424"/>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
          <p:cNvSpPr>
            <a:spLocks noChangeArrowheads="1"/>
          </p:cNvSpPr>
          <p:nvPr/>
        </p:nvSpPr>
        <p:spPr bwMode="auto">
          <a:xfrm>
            <a:off x="475534" y="1005099"/>
            <a:ext cx="42530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smtClean="0"/>
              <a:t>4.2.4</a:t>
            </a:r>
            <a:r>
              <a:rPr lang="zh-CN" altLang="en-US" sz="2800" b="1" dirty="0" smtClean="0"/>
              <a:t> 平均产品的</a:t>
            </a:r>
            <a:r>
              <a:rPr lang="zh-CN" altLang="en-US" sz="2800" b="1" dirty="0"/>
              <a:t>变化规律</a:t>
            </a:r>
          </a:p>
        </p:txBody>
      </p:sp>
      <p:sp>
        <p:nvSpPr>
          <p:cNvPr id="2" name="矩形 1"/>
          <p:cNvSpPr/>
          <p:nvPr/>
        </p:nvSpPr>
        <p:spPr>
          <a:xfrm>
            <a:off x="534138" y="1563991"/>
            <a:ext cx="5036956"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t>数学规律：</a:t>
            </a:r>
            <a:r>
              <a:rPr lang="zh-CN" altLang="en-US" sz="2400" b="1" dirty="0"/>
              <a:t>边际量和平均量的关系</a:t>
            </a:r>
            <a:endParaRPr lang="zh-CN" altLang="en-US" sz="2400" dirty="0"/>
          </a:p>
        </p:txBody>
      </p:sp>
      <p:sp>
        <p:nvSpPr>
          <p:cNvPr id="3" name="矩形 2"/>
          <p:cNvSpPr/>
          <p:nvPr/>
        </p:nvSpPr>
        <p:spPr>
          <a:xfrm>
            <a:off x="580909" y="2017191"/>
            <a:ext cx="7944082" cy="1569660"/>
          </a:xfrm>
          <a:prstGeom prst="rect">
            <a:avLst/>
          </a:prstGeom>
        </p:spPr>
        <p:txBody>
          <a:bodyPr wrap="square">
            <a:spAutoFit/>
          </a:bodyPr>
          <a:lstStyle/>
          <a:p>
            <a:pPr eaLnBrk="1" hangingPunct="1"/>
            <a:r>
              <a:rPr lang="zh-CN" altLang="en-US" sz="2400" dirty="0" smtClean="0">
                <a:solidFill>
                  <a:srgbClr val="000000"/>
                </a:solidFill>
              </a:rPr>
              <a:t>        如果边际</a:t>
            </a:r>
            <a:r>
              <a:rPr lang="zh-CN" altLang="en-US" sz="2400" dirty="0">
                <a:solidFill>
                  <a:srgbClr val="000000"/>
                </a:solidFill>
              </a:rPr>
              <a:t>量先递增后</a:t>
            </a:r>
            <a:r>
              <a:rPr lang="zh-CN" altLang="en-US" sz="2400" dirty="0" smtClean="0">
                <a:solidFill>
                  <a:srgbClr val="000000"/>
                </a:solidFill>
              </a:rPr>
              <a:t>递减变化（简称边际量低减），</a:t>
            </a:r>
            <a:r>
              <a:rPr lang="zh-CN" altLang="en-US" sz="2400" dirty="0">
                <a:solidFill>
                  <a:srgbClr val="000000"/>
                </a:solidFill>
              </a:rPr>
              <a:t>当平均量最大时，边际量与平均量相等；当边际量先递减</a:t>
            </a:r>
            <a:r>
              <a:rPr lang="zh-CN" altLang="en-US" sz="2400" dirty="0" smtClean="0">
                <a:solidFill>
                  <a:srgbClr val="000000"/>
                </a:solidFill>
              </a:rPr>
              <a:t>后递增</a:t>
            </a:r>
            <a:r>
              <a:rPr lang="zh-CN" altLang="en-US" sz="2400" dirty="0">
                <a:solidFill>
                  <a:srgbClr val="000000"/>
                </a:solidFill>
              </a:rPr>
              <a:t>变化</a:t>
            </a:r>
            <a:r>
              <a:rPr lang="zh-CN" altLang="en-US" sz="2400" dirty="0" smtClean="0">
                <a:solidFill>
                  <a:srgbClr val="000000"/>
                </a:solidFill>
              </a:rPr>
              <a:t>（简称边际量递增），</a:t>
            </a:r>
            <a:r>
              <a:rPr lang="zh-CN" altLang="en-US" sz="2400" dirty="0">
                <a:solidFill>
                  <a:srgbClr val="000000"/>
                </a:solidFill>
              </a:rPr>
              <a:t>当</a:t>
            </a:r>
            <a:r>
              <a:rPr lang="zh-CN" altLang="en-US" sz="2400" dirty="0" smtClean="0">
                <a:solidFill>
                  <a:srgbClr val="000000"/>
                </a:solidFill>
              </a:rPr>
              <a:t>平均</a:t>
            </a:r>
            <a:r>
              <a:rPr lang="zh-CN" altLang="en-US" sz="2400" dirty="0">
                <a:solidFill>
                  <a:srgbClr val="000000"/>
                </a:solidFill>
              </a:rPr>
              <a:t>量最小时</a:t>
            </a:r>
            <a:r>
              <a:rPr lang="zh-CN" altLang="en-US" sz="2400" dirty="0" smtClean="0">
                <a:solidFill>
                  <a:srgbClr val="000000"/>
                </a:solidFill>
              </a:rPr>
              <a:t>，边际量与平均量相等。</a:t>
            </a:r>
            <a:endParaRPr lang="zh-CN" altLang="en-US" sz="2400" dirty="0">
              <a:solidFill>
                <a:srgbClr val="000000"/>
              </a:solidFill>
            </a:endParaRPr>
          </a:p>
        </p:txBody>
      </p:sp>
      <p:sp>
        <p:nvSpPr>
          <p:cNvPr id="13" name="Line 4"/>
          <p:cNvSpPr>
            <a:spLocks noChangeShapeType="1"/>
          </p:cNvSpPr>
          <p:nvPr/>
        </p:nvSpPr>
        <p:spPr bwMode="auto">
          <a:xfrm>
            <a:off x="755576" y="6092850"/>
            <a:ext cx="401315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5"/>
          <p:cNvSpPr>
            <a:spLocks noChangeShapeType="1"/>
          </p:cNvSpPr>
          <p:nvPr/>
        </p:nvSpPr>
        <p:spPr bwMode="auto">
          <a:xfrm>
            <a:off x="755576" y="4005064"/>
            <a:ext cx="0" cy="20877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6"/>
          <p:cNvSpPr>
            <a:spLocks/>
          </p:cNvSpPr>
          <p:nvPr/>
        </p:nvSpPr>
        <p:spPr bwMode="auto">
          <a:xfrm>
            <a:off x="755576" y="4868887"/>
            <a:ext cx="2873898" cy="1368425"/>
          </a:xfrm>
          <a:custGeom>
            <a:avLst/>
            <a:gdLst>
              <a:gd name="T0" fmla="*/ 0 w 2586"/>
              <a:gd name="T1" fmla="*/ 2147483646 h 916"/>
              <a:gd name="T2" fmla="*/ 2147483646 w 2586"/>
              <a:gd name="T3" fmla="*/ 2147483646 h 916"/>
              <a:gd name="T4" fmla="*/ 2147483646 w 2586"/>
              <a:gd name="T5" fmla="*/ 2147483646 h 916"/>
              <a:gd name="T6" fmla="*/ 2147483646 w 2586"/>
              <a:gd name="T7" fmla="*/ 2147483646 h 916"/>
              <a:gd name="T8" fmla="*/ 2147483646 w 2586"/>
              <a:gd name="T9" fmla="*/ 2147483646 h 9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6" h="916">
                <a:moveTo>
                  <a:pt x="0" y="779"/>
                </a:moveTo>
                <a:cubicBezTo>
                  <a:pt x="154" y="565"/>
                  <a:pt x="307" y="352"/>
                  <a:pt x="510" y="230"/>
                </a:cubicBezTo>
                <a:cubicBezTo>
                  <a:pt x="712" y="108"/>
                  <a:pt x="942" y="0"/>
                  <a:pt x="1215" y="47"/>
                </a:cubicBezTo>
                <a:cubicBezTo>
                  <a:pt x="1488" y="94"/>
                  <a:pt x="1919" y="370"/>
                  <a:pt x="2147" y="515"/>
                </a:cubicBezTo>
                <a:cubicBezTo>
                  <a:pt x="2375" y="660"/>
                  <a:pt x="2495" y="833"/>
                  <a:pt x="2586" y="916"/>
                </a:cubicBezTo>
              </a:path>
            </a:pathLst>
          </a:custGeom>
          <a:noFill/>
          <a:ln w="28575"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7"/>
          <p:cNvSpPr txBox="1">
            <a:spLocks noChangeArrowheads="1"/>
          </p:cNvSpPr>
          <p:nvPr/>
        </p:nvSpPr>
        <p:spPr bwMode="auto">
          <a:xfrm>
            <a:off x="3629475" y="5723518"/>
            <a:ext cx="10991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边际量</a:t>
            </a:r>
          </a:p>
        </p:txBody>
      </p:sp>
      <p:sp>
        <p:nvSpPr>
          <p:cNvPr id="17" name="Freeform 8"/>
          <p:cNvSpPr>
            <a:spLocks/>
          </p:cNvSpPr>
          <p:nvPr/>
        </p:nvSpPr>
        <p:spPr bwMode="auto">
          <a:xfrm>
            <a:off x="806376" y="5059387"/>
            <a:ext cx="3477592" cy="1036638"/>
          </a:xfrm>
          <a:custGeom>
            <a:avLst/>
            <a:gdLst>
              <a:gd name="T0" fmla="*/ 0 w 3175"/>
              <a:gd name="T1" fmla="*/ 2147483646 h 653"/>
              <a:gd name="T2" fmla="*/ 2147483646 w 3175"/>
              <a:gd name="T3" fmla="*/ 2147483646 h 653"/>
              <a:gd name="T4" fmla="*/ 2147483646 w 3175"/>
              <a:gd name="T5" fmla="*/ 2147483646 h 653"/>
              <a:gd name="T6" fmla="*/ 2147483646 w 3175"/>
              <a:gd name="T7" fmla="*/ 2147483646 h 653"/>
              <a:gd name="T8" fmla="*/ 2147483646 w 3175"/>
              <a:gd name="T9" fmla="*/ 2147483646 h 653"/>
              <a:gd name="T10" fmla="*/ 2147483646 w 3175"/>
              <a:gd name="T11" fmla="*/ 2147483646 h 6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75" h="653">
                <a:moveTo>
                  <a:pt x="0" y="653"/>
                </a:moveTo>
                <a:cubicBezTo>
                  <a:pt x="208" y="494"/>
                  <a:pt x="406" y="345"/>
                  <a:pt x="590" y="244"/>
                </a:cubicBezTo>
                <a:cubicBezTo>
                  <a:pt x="774" y="143"/>
                  <a:pt x="931" y="87"/>
                  <a:pt x="1105" y="49"/>
                </a:cubicBezTo>
                <a:cubicBezTo>
                  <a:pt x="1279" y="11"/>
                  <a:pt x="1394" y="0"/>
                  <a:pt x="1633" y="18"/>
                </a:cubicBezTo>
                <a:cubicBezTo>
                  <a:pt x="1872" y="36"/>
                  <a:pt x="2283" y="101"/>
                  <a:pt x="2540" y="154"/>
                </a:cubicBezTo>
                <a:cubicBezTo>
                  <a:pt x="2797" y="207"/>
                  <a:pt x="2986" y="271"/>
                  <a:pt x="3175" y="335"/>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9"/>
          <p:cNvSpPr txBox="1">
            <a:spLocks noChangeArrowheads="1"/>
          </p:cNvSpPr>
          <p:nvPr/>
        </p:nvSpPr>
        <p:spPr bwMode="auto">
          <a:xfrm>
            <a:off x="3636169" y="5062438"/>
            <a:ext cx="109245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平均量</a:t>
            </a:r>
          </a:p>
        </p:txBody>
      </p:sp>
      <p:sp>
        <p:nvSpPr>
          <p:cNvPr id="19" name="Line 10"/>
          <p:cNvSpPr>
            <a:spLocks noChangeShapeType="1"/>
          </p:cNvSpPr>
          <p:nvPr/>
        </p:nvSpPr>
        <p:spPr bwMode="auto">
          <a:xfrm>
            <a:off x="2411760" y="5093793"/>
            <a:ext cx="0" cy="10080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Line 12"/>
          <p:cNvSpPr>
            <a:spLocks noChangeShapeType="1"/>
          </p:cNvSpPr>
          <p:nvPr/>
        </p:nvSpPr>
        <p:spPr bwMode="auto">
          <a:xfrm>
            <a:off x="5207055" y="6089102"/>
            <a:ext cx="328015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3"/>
          <p:cNvSpPr>
            <a:spLocks noChangeShapeType="1"/>
          </p:cNvSpPr>
          <p:nvPr/>
        </p:nvSpPr>
        <p:spPr bwMode="auto">
          <a:xfrm>
            <a:off x="5207055" y="3936912"/>
            <a:ext cx="0" cy="21521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Freeform 14"/>
          <p:cNvSpPr>
            <a:spLocks/>
          </p:cNvSpPr>
          <p:nvPr/>
        </p:nvSpPr>
        <p:spPr bwMode="auto">
          <a:xfrm rot="10602906">
            <a:off x="5375462" y="4029005"/>
            <a:ext cx="2493378" cy="1439862"/>
          </a:xfrm>
          <a:custGeom>
            <a:avLst/>
            <a:gdLst>
              <a:gd name="T0" fmla="*/ 0 w 2994"/>
              <a:gd name="T1" fmla="*/ 2147483646 h 899"/>
              <a:gd name="T2" fmla="*/ 2147483646 w 2994"/>
              <a:gd name="T3" fmla="*/ 2147483646 h 899"/>
              <a:gd name="T4" fmla="*/ 2147483646 w 2994"/>
              <a:gd name="T5" fmla="*/ 2147483646 h 899"/>
              <a:gd name="T6" fmla="*/ 2147483646 w 2994"/>
              <a:gd name="T7" fmla="*/ 2147483646 h 899"/>
              <a:gd name="T8" fmla="*/ 2147483646 w 2994"/>
              <a:gd name="T9" fmla="*/ 2147483646 h 8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94" h="899">
                <a:moveTo>
                  <a:pt x="0" y="763"/>
                </a:moveTo>
                <a:cubicBezTo>
                  <a:pt x="178" y="551"/>
                  <a:pt x="356" y="340"/>
                  <a:pt x="590" y="219"/>
                </a:cubicBezTo>
                <a:cubicBezTo>
                  <a:pt x="824" y="98"/>
                  <a:pt x="1090" y="0"/>
                  <a:pt x="1407" y="38"/>
                </a:cubicBezTo>
                <a:cubicBezTo>
                  <a:pt x="1724" y="76"/>
                  <a:pt x="2231" y="302"/>
                  <a:pt x="2495" y="446"/>
                </a:cubicBezTo>
                <a:cubicBezTo>
                  <a:pt x="2759" y="590"/>
                  <a:pt x="2876" y="744"/>
                  <a:pt x="2994" y="899"/>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Text Box 15"/>
          <p:cNvSpPr txBox="1">
            <a:spLocks noChangeArrowheads="1"/>
          </p:cNvSpPr>
          <p:nvPr/>
        </p:nvSpPr>
        <p:spPr bwMode="auto">
          <a:xfrm>
            <a:off x="6790753" y="3449947"/>
            <a:ext cx="112628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a:solidFill>
                  <a:srgbClr val="000000"/>
                </a:solidFill>
              </a:rPr>
              <a:t>边际量</a:t>
            </a:r>
          </a:p>
        </p:txBody>
      </p:sp>
      <p:sp>
        <p:nvSpPr>
          <p:cNvPr id="24" name="Freeform 16"/>
          <p:cNvSpPr>
            <a:spLocks/>
          </p:cNvSpPr>
          <p:nvPr/>
        </p:nvSpPr>
        <p:spPr bwMode="auto">
          <a:xfrm>
            <a:off x="5284960" y="4136832"/>
            <a:ext cx="2152265" cy="1537997"/>
          </a:xfrm>
          <a:custGeom>
            <a:avLst/>
            <a:gdLst>
              <a:gd name="T0" fmla="*/ 2147483646 w 2310"/>
              <a:gd name="T1" fmla="*/ 0 h 1185"/>
              <a:gd name="T2" fmla="*/ 2147483646 w 2310"/>
              <a:gd name="T3" fmla="*/ 2147483646 h 1185"/>
              <a:gd name="T4" fmla="*/ 2147483646 w 2310"/>
              <a:gd name="T5" fmla="*/ 2147483646 h 1185"/>
              <a:gd name="T6" fmla="*/ 2147483646 w 2310"/>
              <a:gd name="T7" fmla="*/ 2147483646 h 1185"/>
              <a:gd name="T8" fmla="*/ 2147483646 w 2310"/>
              <a:gd name="T9" fmla="*/ 2147483646 h 1185"/>
              <a:gd name="T10" fmla="*/ 0 w 2310"/>
              <a:gd name="T11" fmla="*/ 2147483646 h 11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10" h="1185">
                <a:moveTo>
                  <a:pt x="2310" y="0"/>
                </a:moveTo>
                <a:cubicBezTo>
                  <a:pt x="2177" y="277"/>
                  <a:pt x="2049" y="540"/>
                  <a:pt x="1925" y="717"/>
                </a:cubicBezTo>
                <a:cubicBezTo>
                  <a:pt x="1801" y="894"/>
                  <a:pt x="1696" y="985"/>
                  <a:pt x="1567" y="1061"/>
                </a:cubicBezTo>
                <a:cubicBezTo>
                  <a:pt x="1438" y="1137"/>
                  <a:pt x="1337" y="1185"/>
                  <a:pt x="1151" y="1175"/>
                </a:cubicBezTo>
                <a:cubicBezTo>
                  <a:pt x="965" y="1165"/>
                  <a:pt x="641" y="1106"/>
                  <a:pt x="449" y="1001"/>
                </a:cubicBezTo>
                <a:cubicBezTo>
                  <a:pt x="257" y="896"/>
                  <a:pt x="94" y="639"/>
                  <a:pt x="0" y="544"/>
                </a:cubicBezTo>
              </a:path>
            </a:pathLst>
          </a:custGeom>
          <a:noFill/>
          <a:ln w="28575"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Text Box 17"/>
          <p:cNvSpPr txBox="1">
            <a:spLocks noChangeArrowheads="1"/>
          </p:cNvSpPr>
          <p:nvPr/>
        </p:nvSpPr>
        <p:spPr bwMode="auto">
          <a:xfrm>
            <a:off x="7415453" y="3936912"/>
            <a:ext cx="101880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平均量</a:t>
            </a:r>
          </a:p>
        </p:txBody>
      </p:sp>
      <p:sp>
        <p:nvSpPr>
          <p:cNvPr id="26" name="Line 18"/>
          <p:cNvSpPr>
            <a:spLocks noChangeShapeType="1"/>
          </p:cNvSpPr>
          <p:nvPr/>
        </p:nvSpPr>
        <p:spPr bwMode="auto">
          <a:xfrm>
            <a:off x="6863240" y="5462548"/>
            <a:ext cx="0" cy="62655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89667724"/>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023417"/>
            <a:ext cx="3180679"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t>平均产品的变化规律</a:t>
            </a:r>
            <a:endParaRPr lang="zh-CN" altLang="en-US" sz="2400" dirty="0"/>
          </a:p>
        </p:txBody>
      </p:sp>
      <p:pic>
        <p:nvPicPr>
          <p:cNvPr id="13"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0450" y="2927622"/>
            <a:ext cx="6985000" cy="374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矩形 13"/>
          <p:cNvSpPr/>
          <p:nvPr/>
        </p:nvSpPr>
        <p:spPr>
          <a:xfrm>
            <a:off x="395536" y="1479857"/>
            <a:ext cx="8352928" cy="1569660"/>
          </a:xfrm>
          <a:prstGeom prst="rect">
            <a:avLst/>
          </a:prstGeom>
        </p:spPr>
        <p:txBody>
          <a:bodyPr wrap="square">
            <a:spAutoFit/>
          </a:bodyPr>
          <a:lstStyle/>
          <a:p>
            <a:pPr eaLnBrk="1" hangingPunct="1"/>
            <a:r>
              <a:rPr lang="zh-CN" altLang="en-US" sz="2400" dirty="0">
                <a:solidFill>
                  <a:srgbClr val="000000"/>
                </a:solidFill>
              </a:rPr>
              <a:t>平均</a:t>
            </a:r>
            <a:r>
              <a:rPr lang="zh-CN" altLang="en-US" sz="2400" dirty="0" smtClean="0">
                <a:solidFill>
                  <a:srgbClr val="000000"/>
                </a:solidFill>
              </a:rPr>
              <a:t>产品的变化受边际产品递减规律制约。当边际产品递增时，平均产品小于边际产品且随边际产品递增而递增，直到平均产品等于边际产品，平均产品达到最大值；之后，平均产品大于边际产品，且随着边际产品递减，平均产品递减。</a:t>
            </a:r>
            <a:endParaRPr lang="zh-CN" altLang="en-US" sz="2400" dirty="0">
              <a:solidFill>
                <a:srgbClr val="000000"/>
              </a:solidFill>
            </a:endParaRPr>
          </a:p>
        </p:txBody>
      </p:sp>
    </p:spTree>
    <p:extLst>
      <p:ext uri="{BB962C8B-B14F-4D97-AF65-F5344CB8AC3E}">
        <p14:creationId xmlns:p14="http://schemas.microsoft.com/office/powerpoint/2010/main" val="83198646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58947" y="1072475"/>
            <a:ext cx="5723042" cy="584775"/>
          </a:xfrm>
          <a:prstGeom prst="rect">
            <a:avLst/>
          </a:prstGeom>
        </p:spPr>
        <p:txBody>
          <a:bodyPr wrap="none">
            <a:spAutoFit/>
          </a:bodyPr>
          <a:lstStyle/>
          <a:p>
            <a:r>
              <a:rPr lang="en-US" altLang="zh-CN" sz="3200" dirty="0" smtClean="0"/>
              <a:t>1.3 </a:t>
            </a:r>
            <a:r>
              <a:rPr lang="zh-CN" altLang="en-US" sz="3200" dirty="0" smtClean="0"/>
              <a:t>资源配置机制：市场和政府</a:t>
            </a:r>
            <a:endParaRPr lang="zh-CN" altLang="en-US" sz="3200" dirty="0"/>
          </a:p>
        </p:txBody>
      </p:sp>
      <p:sp>
        <p:nvSpPr>
          <p:cNvPr id="3" name="矩形 2"/>
          <p:cNvSpPr/>
          <p:nvPr/>
        </p:nvSpPr>
        <p:spPr>
          <a:xfrm>
            <a:off x="534138" y="1658292"/>
            <a:ext cx="3522118" cy="523220"/>
          </a:xfrm>
          <a:prstGeom prst="rect">
            <a:avLst/>
          </a:prstGeom>
        </p:spPr>
        <p:txBody>
          <a:bodyPr wrap="none">
            <a:spAutoFit/>
          </a:bodyPr>
          <a:lstStyle/>
          <a:p>
            <a:r>
              <a:rPr lang="en-US" altLang="zh-CN" sz="2800" dirty="0" smtClean="0"/>
              <a:t>1.3.1 </a:t>
            </a:r>
            <a:r>
              <a:rPr lang="zh-CN" altLang="en-US" sz="2800" b="1" dirty="0" smtClean="0"/>
              <a:t>市场和市场机制</a:t>
            </a:r>
            <a:endParaRPr lang="zh-CN" altLang="en-US" sz="2800" dirty="0"/>
          </a:p>
        </p:txBody>
      </p:sp>
      <p:sp>
        <p:nvSpPr>
          <p:cNvPr id="11" name="TextBox 1"/>
          <p:cNvSpPr txBox="1">
            <a:spLocks noChangeArrowheads="1"/>
          </p:cNvSpPr>
          <p:nvPr/>
        </p:nvSpPr>
        <p:spPr bwMode="auto">
          <a:xfrm>
            <a:off x="458947" y="2181512"/>
            <a:ext cx="15937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t>（</a:t>
            </a:r>
            <a:r>
              <a:rPr lang="en-US" altLang="zh-CN" sz="2400" b="1" dirty="0"/>
              <a:t>1</a:t>
            </a:r>
            <a:r>
              <a:rPr lang="zh-CN" altLang="en-US" sz="2400" b="1" dirty="0"/>
              <a:t>）市场</a:t>
            </a:r>
          </a:p>
        </p:txBody>
      </p:sp>
      <p:sp>
        <p:nvSpPr>
          <p:cNvPr id="4" name="矩形 3"/>
          <p:cNvSpPr/>
          <p:nvPr/>
        </p:nvSpPr>
        <p:spPr>
          <a:xfrm>
            <a:off x="664424" y="2643177"/>
            <a:ext cx="7724000" cy="2677656"/>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市场（</a:t>
            </a:r>
            <a:r>
              <a:rPr lang="en-US" altLang="zh-CN" sz="2400" dirty="0" smtClean="0"/>
              <a:t>Market</a:t>
            </a:r>
            <a:r>
              <a:rPr lang="zh-CN" altLang="en-US" sz="2400" dirty="0" smtClean="0"/>
              <a:t>），是产品或服务（ </a:t>
            </a:r>
            <a:r>
              <a:rPr lang="en-US" altLang="zh-CN" sz="2400" dirty="0" smtClean="0"/>
              <a:t>goods or service</a:t>
            </a:r>
            <a:r>
              <a:rPr lang="zh-CN" altLang="en-US" sz="2400" dirty="0" smtClean="0"/>
              <a:t>）的需要方和产品或服务的提供方交换的场所和机制。  </a:t>
            </a:r>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价格（</a:t>
            </a:r>
            <a:r>
              <a:rPr lang="en-US" altLang="zh-CN" sz="2400" dirty="0" smtClean="0"/>
              <a:t>price</a:t>
            </a:r>
            <a:r>
              <a:rPr lang="zh-CN" altLang="en-US" sz="2400" dirty="0" smtClean="0"/>
              <a:t>）：用于交换一个单位的产品或服务的货币量 。</a:t>
            </a:r>
            <a:endParaRPr lang="en-US" altLang="zh-CN" sz="2400" dirty="0" smtClean="0"/>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根据交易标的物的不同，市场可以区分为消费品市场、资本品市场、生产要素市场（包括劳动力、土地等市场）、金融市场等，也分为国内市场和国际市场。</a:t>
            </a:r>
            <a:endParaRPr lang="en-US" altLang="zh-CN" sz="2400" dirty="0" smtClean="0"/>
          </a:p>
        </p:txBody>
      </p:sp>
    </p:spTree>
    <p:extLst>
      <p:ext uri="{BB962C8B-B14F-4D97-AF65-F5344CB8AC3E}">
        <p14:creationId xmlns:p14="http://schemas.microsoft.com/office/powerpoint/2010/main" val="355452131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
          <p:cNvSpPr>
            <a:spLocks noChangeArrowheads="1"/>
          </p:cNvSpPr>
          <p:nvPr/>
        </p:nvSpPr>
        <p:spPr bwMode="auto">
          <a:xfrm>
            <a:off x="387107" y="981075"/>
            <a:ext cx="64171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800" b="1" dirty="0" smtClean="0"/>
              <a:t>4.2.5</a:t>
            </a:r>
            <a:r>
              <a:rPr lang="zh-CN" altLang="en-US" sz="2800" b="1" dirty="0" smtClean="0"/>
              <a:t> 生产</a:t>
            </a:r>
            <a:r>
              <a:rPr lang="zh-CN" altLang="en-US" sz="2800" b="1" dirty="0"/>
              <a:t>的三个阶段和合理的投入区间</a:t>
            </a:r>
          </a:p>
        </p:txBody>
      </p:sp>
      <p:pic>
        <p:nvPicPr>
          <p:cNvPr id="13"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2787" y="3284984"/>
            <a:ext cx="7561262" cy="3423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矩形 13"/>
          <p:cNvSpPr/>
          <p:nvPr/>
        </p:nvSpPr>
        <p:spPr>
          <a:xfrm>
            <a:off x="395536" y="1412776"/>
            <a:ext cx="8352928" cy="1938992"/>
          </a:xfrm>
          <a:prstGeom prst="rect">
            <a:avLst/>
          </a:prstGeom>
        </p:spPr>
        <p:txBody>
          <a:bodyPr wrap="square">
            <a:spAutoFit/>
          </a:bodyPr>
          <a:lstStyle/>
          <a:p>
            <a:pPr eaLnBrk="1" hangingPunct="1"/>
            <a:r>
              <a:rPr lang="zh-CN" altLang="en-US" sz="2400" dirty="0" smtClean="0">
                <a:solidFill>
                  <a:srgbClr val="000000"/>
                </a:solidFill>
              </a:rPr>
              <a:t>从投入</a:t>
            </a:r>
            <a:r>
              <a:rPr lang="en-US" altLang="zh-CN" sz="2400" dirty="0" smtClean="0">
                <a:solidFill>
                  <a:srgbClr val="000000"/>
                </a:solidFill>
              </a:rPr>
              <a:t>-</a:t>
            </a:r>
            <a:r>
              <a:rPr lang="zh-CN" altLang="en-US" sz="2400" dirty="0" smtClean="0">
                <a:solidFill>
                  <a:srgbClr val="000000"/>
                </a:solidFill>
              </a:rPr>
              <a:t>产出关系看，</a:t>
            </a:r>
            <a:r>
              <a:rPr lang="en-US" altLang="zh-CN" sz="2400" dirty="0" smtClean="0">
                <a:solidFill>
                  <a:srgbClr val="000000"/>
                </a:solidFill>
              </a:rPr>
              <a:t>AP</a:t>
            </a:r>
            <a:r>
              <a:rPr lang="zh-CN" altLang="en-US" sz="2400" dirty="0" smtClean="0">
                <a:solidFill>
                  <a:srgbClr val="000000"/>
                </a:solidFill>
              </a:rPr>
              <a:t>最高意味着生产要素投入发挥了最大价值，生产效率最高。因此，在</a:t>
            </a:r>
            <a:r>
              <a:rPr lang="en-US" altLang="zh-CN" sz="2400" dirty="0" smtClean="0">
                <a:solidFill>
                  <a:srgbClr val="000000"/>
                </a:solidFill>
              </a:rPr>
              <a:t>AP</a:t>
            </a:r>
            <a:r>
              <a:rPr lang="zh-CN" altLang="en-US" sz="2400" dirty="0" smtClean="0">
                <a:solidFill>
                  <a:srgbClr val="000000"/>
                </a:solidFill>
              </a:rPr>
              <a:t>递增的时候，不应当停止投入，生产应当在</a:t>
            </a:r>
            <a:r>
              <a:rPr lang="en-US" altLang="zh-CN" sz="2400" dirty="0" smtClean="0">
                <a:solidFill>
                  <a:srgbClr val="000000"/>
                </a:solidFill>
              </a:rPr>
              <a:t>AP</a:t>
            </a:r>
            <a:r>
              <a:rPr lang="zh-CN" altLang="en-US" sz="2400" dirty="0" smtClean="0">
                <a:solidFill>
                  <a:srgbClr val="000000"/>
                </a:solidFill>
              </a:rPr>
              <a:t>最大及其之后，相应地，一定是在</a:t>
            </a:r>
            <a:r>
              <a:rPr lang="en-US" altLang="zh-CN" sz="2400" dirty="0" smtClean="0">
                <a:solidFill>
                  <a:srgbClr val="000000"/>
                </a:solidFill>
              </a:rPr>
              <a:t>MP</a:t>
            </a:r>
            <a:r>
              <a:rPr lang="zh-CN" altLang="en-US" sz="2400" dirty="0" smtClean="0">
                <a:solidFill>
                  <a:srgbClr val="000000"/>
                </a:solidFill>
              </a:rPr>
              <a:t>递减阶段。但是，如果</a:t>
            </a:r>
            <a:r>
              <a:rPr lang="en-US" altLang="zh-CN" sz="2400" dirty="0" smtClean="0">
                <a:solidFill>
                  <a:srgbClr val="000000"/>
                </a:solidFill>
              </a:rPr>
              <a:t>MP&lt;0</a:t>
            </a:r>
            <a:r>
              <a:rPr lang="zh-CN" altLang="en-US" sz="2400" dirty="0" smtClean="0">
                <a:solidFill>
                  <a:srgbClr val="000000"/>
                </a:solidFill>
              </a:rPr>
              <a:t>导致</a:t>
            </a:r>
            <a:r>
              <a:rPr lang="en-US" altLang="zh-CN" sz="2400" dirty="0" smtClean="0">
                <a:solidFill>
                  <a:srgbClr val="000000"/>
                </a:solidFill>
              </a:rPr>
              <a:t>TP</a:t>
            </a:r>
            <a:r>
              <a:rPr lang="zh-CN" altLang="en-US" sz="2400" dirty="0" smtClean="0">
                <a:solidFill>
                  <a:srgbClr val="000000"/>
                </a:solidFill>
              </a:rPr>
              <a:t>减少，是不合理的。所以，投入的合理区间在图中的第二阶段。</a:t>
            </a:r>
            <a:endParaRPr lang="zh-CN" altLang="en-US" sz="2400" dirty="0">
              <a:solidFill>
                <a:srgbClr val="000000"/>
              </a:solidFill>
            </a:endParaRPr>
          </a:p>
        </p:txBody>
      </p:sp>
    </p:spTree>
    <p:extLst>
      <p:ext uri="{BB962C8B-B14F-4D97-AF65-F5344CB8AC3E}">
        <p14:creationId xmlns:p14="http://schemas.microsoft.com/office/powerpoint/2010/main" val="338621782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72358" y="1047313"/>
            <a:ext cx="2170787" cy="523220"/>
          </a:xfrm>
          <a:prstGeom prst="rect">
            <a:avLst/>
          </a:prstGeom>
        </p:spPr>
        <p:txBody>
          <a:bodyPr wrap="none">
            <a:spAutoFit/>
          </a:bodyPr>
          <a:lstStyle/>
          <a:p>
            <a:pPr eaLnBrk="1" hangingPunct="1"/>
            <a:r>
              <a:rPr lang="en-US" altLang="zh-CN" sz="2800" b="1" dirty="0" smtClean="0">
                <a:solidFill>
                  <a:srgbClr val="000000"/>
                </a:solidFill>
              </a:rPr>
              <a:t>4.3 </a:t>
            </a:r>
            <a:r>
              <a:rPr lang="zh-CN" altLang="en-US" sz="2800" b="1" dirty="0" smtClean="0">
                <a:solidFill>
                  <a:srgbClr val="000000"/>
                </a:solidFill>
              </a:rPr>
              <a:t>长期生产</a:t>
            </a:r>
            <a:endParaRPr lang="zh-CN" altLang="en-US" sz="2800" b="1" dirty="0">
              <a:solidFill>
                <a:srgbClr val="000000"/>
              </a:solidFill>
            </a:endParaRPr>
          </a:p>
        </p:txBody>
      </p:sp>
      <p:sp>
        <p:nvSpPr>
          <p:cNvPr id="18" name="TextBox 1"/>
          <p:cNvSpPr txBox="1"/>
          <p:nvPr/>
        </p:nvSpPr>
        <p:spPr>
          <a:xfrm>
            <a:off x="395536" y="1564156"/>
            <a:ext cx="7704856" cy="461665"/>
          </a:xfrm>
          <a:prstGeom prst="rect">
            <a:avLst/>
          </a:prstGeom>
          <a:noFill/>
        </p:spPr>
        <p:txBody>
          <a:bodyPr wrap="square">
            <a:spAutoFit/>
          </a:bodyPr>
          <a:lstStyle/>
          <a:p>
            <a:pPr>
              <a:defRPr/>
            </a:pPr>
            <a:r>
              <a:rPr lang="en-US" altLang="zh-CN" sz="2400" b="1" dirty="0" smtClean="0">
                <a:latin typeface="+mj-lt"/>
                <a:cs typeface="+mj-cs"/>
                <a:sym typeface="Calibri Light" pitchFamily="34" charset="0"/>
              </a:rPr>
              <a:t>4.3.1</a:t>
            </a:r>
            <a:r>
              <a:rPr lang="zh-CN" altLang="en-US" sz="2400" b="1" dirty="0" smtClean="0">
                <a:latin typeface="+mj-lt"/>
                <a:cs typeface="+mj-cs"/>
                <a:sym typeface="Calibri Light" pitchFamily="34" charset="0"/>
              </a:rPr>
              <a:t> 长期生产的总产品、平均产品和边际产品</a:t>
            </a:r>
            <a:endParaRPr lang="zh-CN" altLang="en-US" sz="2400" b="1" dirty="0">
              <a:latin typeface="+mj-lt"/>
              <a:cs typeface="+mj-cs"/>
              <a:sym typeface="Calibri Light" pitchFamily="34" charset="0"/>
            </a:endParaRPr>
          </a:p>
        </p:txBody>
      </p:sp>
      <p:graphicFrame>
        <p:nvGraphicFramePr>
          <p:cNvPr id="19" name="Object 8">
            <a:hlinkClick r:id="" action="ppaction://ole?verb=1"/>
          </p:cNvPr>
          <p:cNvGraphicFramePr>
            <a:graphicFrameLocks noChangeAspect="1"/>
          </p:cNvGraphicFramePr>
          <p:nvPr>
            <p:extLst>
              <p:ext uri="{D42A27DB-BD31-4B8C-83A1-F6EECF244321}">
                <p14:modId xmlns:p14="http://schemas.microsoft.com/office/powerpoint/2010/main" val="423951669"/>
              </p:ext>
            </p:extLst>
          </p:nvPr>
        </p:nvGraphicFramePr>
        <p:xfrm>
          <a:off x="2059144" y="2508152"/>
          <a:ext cx="3101975" cy="534987"/>
        </p:xfrm>
        <a:graphic>
          <a:graphicData uri="http://schemas.openxmlformats.org/presentationml/2006/ole">
            <mc:AlternateContent xmlns:mc="http://schemas.openxmlformats.org/markup-compatibility/2006">
              <mc:Choice xmlns:v="urn:schemas-microsoft-com:vml" Requires="v">
                <p:oleObj spid="_x0000_s51367" name="公式" r:id="rId6" imgW="1333440" imgH="228600" progId="Equation.3">
                  <p:embed/>
                </p:oleObj>
              </mc:Choice>
              <mc:Fallback>
                <p:oleObj name="公式" r:id="rId6" imgW="1333440" imgH="228600" progId="Equation.3">
                  <p:embed/>
                  <p:pic>
                    <p:nvPicPr>
                      <p:cNvPr id="0" name=""/>
                      <p:cNvPicPr>
                        <a:picLocks noChangeAspect="1" noChangeArrowheads="1"/>
                      </p:cNvPicPr>
                      <p:nvPr/>
                    </p:nvPicPr>
                    <p:blipFill>
                      <a:blip r:embed="rId7"/>
                      <a:srcRect/>
                      <a:stretch>
                        <a:fillRect/>
                      </a:stretch>
                    </p:blipFill>
                    <p:spPr bwMode="auto">
                      <a:xfrm>
                        <a:off x="2059144" y="2508152"/>
                        <a:ext cx="3101975" cy="5349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 name="TextBox 1"/>
          <p:cNvSpPr txBox="1"/>
          <p:nvPr/>
        </p:nvSpPr>
        <p:spPr>
          <a:xfrm>
            <a:off x="467544" y="2087502"/>
            <a:ext cx="1728192" cy="461665"/>
          </a:xfrm>
          <a:prstGeom prst="rect">
            <a:avLst/>
          </a:prstGeom>
          <a:noFill/>
        </p:spPr>
        <p:txBody>
          <a:bodyPr wrap="square">
            <a:spAutoFit/>
          </a:bodyPr>
          <a:lstStyle/>
          <a:p>
            <a:pPr>
              <a:defRPr/>
            </a:pPr>
            <a:r>
              <a:rPr lang="zh-CN" altLang="en-US" sz="2400" b="1" dirty="0" smtClean="0">
                <a:latin typeface="Arial" panose="020B0604020202020204" pitchFamily="34" charset="0"/>
                <a:cs typeface="Arial" panose="020B0604020202020204" pitchFamily="34" charset="0"/>
                <a:sym typeface="Calibri Light" pitchFamily="34" charset="0"/>
              </a:rPr>
              <a:t>♦</a:t>
            </a:r>
            <a:r>
              <a:rPr lang="zh-CN" altLang="en-US" sz="2400" b="1" dirty="0" smtClean="0">
                <a:latin typeface="+mj-lt"/>
                <a:cs typeface="+mj-cs"/>
                <a:sym typeface="Calibri Light" pitchFamily="34" charset="0"/>
              </a:rPr>
              <a:t>总产品</a:t>
            </a:r>
            <a:endParaRPr lang="zh-CN" altLang="en-US" sz="2400" b="1" dirty="0">
              <a:latin typeface="+mj-lt"/>
              <a:cs typeface="+mj-cs"/>
              <a:sym typeface="Calibri Light" pitchFamily="34" charset="0"/>
            </a:endParaRPr>
          </a:p>
        </p:txBody>
      </p:sp>
      <p:sp>
        <p:nvSpPr>
          <p:cNvPr id="21" name="TextBox 1"/>
          <p:cNvSpPr txBox="1"/>
          <p:nvPr/>
        </p:nvSpPr>
        <p:spPr>
          <a:xfrm>
            <a:off x="440025" y="3114958"/>
            <a:ext cx="3411895" cy="461665"/>
          </a:xfrm>
          <a:prstGeom prst="rect">
            <a:avLst/>
          </a:prstGeom>
          <a:noFill/>
        </p:spPr>
        <p:txBody>
          <a:bodyPr wrap="square">
            <a:spAutoFit/>
          </a:bodyPr>
          <a:lstStyle/>
          <a:p>
            <a:pPr>
              <a:defRPr/>
            </a:pPr>
            <a:r>
              <a:rPr lang="zh-CN" altLang="en-US" sz="2400" b="1" dirty="0" smtClean="0">
                <a:latin typeface="Arial" panose="020B0604020202020204" pitchFamily="34" charset="0"/>
                <a:cs typeface="Arial" panose="020B0604020202020204" pitchFamily="34" charset="0"/>
                <a:sym typeface="Calibri Light" pitchFamily="34" charset="0"/>
              </a:rPr>
              <a:t>♦</a:t>
            </a:r>
            <a:r>
              <a:rPr lang="zh-CN" altLang="en-US" sz="2400" b="1" dirty="0" smtClean="0">
                <a:latin typeface="+mj-lt"/>
                <a:cs typeface="+mj-cs"/>
                <a:sym typeface="Calibri Light" pitchFamily="34" charset="0"/>
              </a:rPr>
              <a:t>平均产品和边际产品</a:t>
            </a:r>
            <a:endParaRPr lang="zh-CN" altLang="en-US" sz="2400" b="1" dirty="0">
              <a:latin typeface="+mj-lt"/>
              <a:cs typeface="+mj-cs"/>
              <a:sym typeface="Calibri Light" pitchFamily="34" charset="0"/>
            </a:endParaRPr>
          </a:p>
        </p:txBody>
      </p:sp>
      <p:sp>
        <p:nvSpPr>
          <p:cNvPr id="22" name="TextBox 1"/>
          <p:cNvSpPr txBox="1"/>
          <p:nvPr/>
        </p:nvSpPr>
        <p:spPr>
          <a:xfrm>
            <a:off x="469302" y="4622477"/>
            <a:ext cx="7704856" cy="461665"/>
          </a:xfrm>
          <a:prstGeom prst="rect">
            <a:avLst/>
          </a:prstGeom>
          <a:noFill/>
        </p:spPr>
        <p:txBody>
          <a:bodyPr wrap="square">
            <a:spAutoFit/>
          </a:bodyPr>
          <a:lstStyle/>
          <a:p>
            <a:pPr>
              <a:defRPr/>
            </a:pPr>
            <a:r>
              <a:rPr lang="zh-CN" altLang="en-US" sz="2400" b="1" dirty="0" smtClean="0">
                <a:latin typeface="Arial" panose="020B0604020202020204" pitchFamily="34" charset="0"/>
                <a:cs typeface="Arial" panose="020B0604020202020204" pitchFamily="34" charset="0"/>
                <a:sym typeface="Calibri Light" pitchFamily="34" charset="0"/>
              </a:rPr>
              <a:t>♦</a:t>
            </a:r>
            <a:r>
              <a:rPr lang="zh-CN" altLang="en-US" sz="2400" b="1" dirty="0" smtClean="0">
                <a:latin typeface="+mj-lt"/>
                <a:cs typeface="+mj-cs"/>
                <a:sym typeface="Calibri Light" pitchFamily="34" charset="0"/>
              </a:rPr>
              <a:t>边际产品</a:t>
            </a:r>
            <a:endParaRPr lang="zh-CN" altLang="en-US" sz="2400" b="1" dirty="0">
              <a:latin typeface="+mj-lt"/>
              <a:cs typeface="+mj-cs"/>
              <a:sym typeface="Calibri Light" pitchFamily="34" charset="0"/>
            </a:endParaRPr>
          </a:p>
        </p:txBody>
      </p:sp>
      <mc:AlternateContent xmlns:mc="http://schemas.openxmlformats.org/markup-compatibility/2006" xmlns:a14="http://schemas.microsoft.com/office/drawing/2010/main">
        <mc:Choice Requires="a14">
          <p:sp>
            <p:nvSpPr>
              <p:cNvPr id="23" name="文本框 22"/>
              <p:cNvSpPr txBox="1"/>
              <p:nvPr/>
            </p:nvSpPr>
            <p:spPr>
              <a:xfrm>
                <a:off x="402152" y="3679601"/>
                <a:ext cx="4150798" cy="76392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i="1" smtClean="0">
                          <a:latin typeface="Cambria Math" panose="02040503050406030204" pitchFamily="18" charset="0"/>
                        </a:rPr>
                        <m:t>𝐴</m:t>
                      </m:r>
                      <m:r>
                        <a:rPr lang="en-US" altLang="zh-CN" sz="2400" b="0" i="1" smtClean="0">
                          <a:latin typeface="Cambria Math" panose="02040503050406030204" pitchFamily="18" charset="0"/>
                        </a:rPr>
                        <m:t>𝑃</m:t>
                      </m:r>
                      <m:r>
                        <a:rPr lang="en-US" altLang="zh-CN" sz="2400" i="1" baseline="-25000">
                          <a:latin typeface="Cambria Math" panose="02040503050406030204" pitchFamily="18" charset="0"/>
                        </a:rPr>
                        <m:t>1</m:t>
                      </m:r>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𝑦</m:t>
                          </m:r>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 </m:t>
                          </m:r>
                          <m:r>
                            <a:rPr lang="en-US" altLang="zh-CN" sz="2400" b="0" i="1" smtClean="0">
                              <a:latin typeface="Cambria Math" panose="02040503050406030204" pitchFamily="18" charset="0"/>
                            </a:rPr>
                            <m:t>𝑥</m:t>
                          </m:r>
                          <m:r>
                            <a:rPr lang="en-US" altLang="zh-CN" sz="2400" b="0" i="1" baseline="-25000" smtClean="0">
                              <a:latin typeface="Cambria Math" panose="02040503050406030204" pitchFamily="18" charset="0"/>
                            </a:rPr>
                            <m:t>2</m:t>
                          </m:r>
                          <m:r>
                            <a:rPr lang="en-US" altLang="zh-CN" sz="2400" b="0" i="1" smtClean="0">
                              <a:latin typeface="Cambria Math" panose="02040503050406030204" pitchFamily="18" charset="0"/>
                            </a:rPr>
                            <m:t>)</m:t>
                          </m:r>
                        </m:num>
                        <m:den>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oMath>
                  </m:oMathPara>
                </a14:m>
                <a:endParaRPr lang="zh-CN" altLang="en-US" sz="2400" dirty="0"/>
              </a:p>
            </p:txBody>
          </p:sp>
        </mc:Choice>
        <mc:Fallback xmlns="">
          <p:sp>
            <p:nvSpPr>
              <p:cNvPr id="23" name="文本框 22"/>
              <p:cNvSpPr txBox="1">
                <a:spLocks noRot="1" noChangeAspect="1" noMove="1" noResize="1" noEditPoints="1" noAdjustHandles="1" noChangeArrowheads="1" noChangeShapeType="1" noTextEdit="1"/>
              </p:cNvSpPr>
              <p:nvPr/>
            </p:nvSpPr>
            <p:spPr>
              <a:xfrm>
                <a:off x="402152" y="3679601"/>
                <a:ext cx="4150798" cy="763927"/>
              </a:xfrm>
              <a:prstGeom prst="rect">
                <a:avLst/>
              </a:prstGeom>
              <a:blipFill rotWithShape="0">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4" name="文本框 23"/>
              <p:cNvSpPr txBox="1"/>
              <p:nvPr/>
            </p:nvSpPr>
            <p:spPr>
              <a:xfrm>
                <a:off x="3836098" y="3679601"/>
                <a:ext cx="4150798" cy="76392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i="1" smtClean="0">
                          <a:latin typeface="Cambria Math" panose="02040503050406030204" pitchFamily="18" charset="0"/>
                        </a:rPr>
                        <m:t>𝐴</m:t>
                      </m:r>
                      <m:r>
                        <a:rPr lang="en-US" altLang="zh-CN" sz="2400" b="0" i="1" smtClean="0">
                          <a:latin typeface="Cambria Math" panose="02040503050406030204" pitchFamily="18" charset="0"/>
                        </a:rPr>
                        <m:t>𝑃</m:t>
                      </m:r>
                      <m:r>
                        <a:rPr lang="en-US" altLang="zh-CN" sz="2400" b="0" i="1" baseline="-25000" smtClean="0">
                          <a:latin typeface="Cambria Math" panose="02040503050406030204" pitchFamily="18" charset="0"/>
                        </a:rPr>
                        <m:t>2</m:t>
                      </m:r>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𝑦</m:t>
                          </m:r>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2</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 </m:t>
                          </m:r>
                          <m:r>
                            <a:rPr lang="en-US" altLang="zh-CN" sz="2400" b="0" i="1" smtClean="0">
                              <a:latin typeface="Cambria Math" panose="02040503050406030204" pitchFamily="18" charset="0"/>
                            </a:rPr>
                            <m:t>𝑥</m:t>
                          </m:r>
                          <m:r>
                            <a:rPr lang="en-US" altLang="zh-CN" sz="2400" b="0" i="1" baseline="-25000" smtClean="0">
                              <a:latin typeface="Cambria Math" panose="02040503050406030204" pitchFamily="18" charset="0"/>
                            </a:rPr>
                            <m:t>2</m:t>
                          </m:r>
                          <m:r>
                            <a:rPr lang="en-US" altLang="zh-CN" sz="2400" b="0" i="1" smtClean="0">
                              <a:latin typeface="Cambria Math" panose="02040503050406030204" pitchFamily="18" charset="0"/>
                            </a:rPr>
                            <m:t>)</m:t>
                          </m:r>
                        </m:num>
                        <m:den>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2</m:t>
                              </m:r>
                            </m:sub>
                          </m:sSub>
                        </m:den>
                      </m:f>
                    </m:oMath>
                  </m:oMathPara>
                </a14:m>
                <a:endParaRPr lang="zh-CN" altLang="en-US" sz="2400" dirty="0"/>
              </a:p>
            </p:txBody>
          </p:sp>
        </mc:Choice>
        <mc:Fallback xmlns="">
          <p:sp>
            <p:nvSpPr>
              <p:cNvPr id="24" name="文本框 23"/>
              <p:cNvSpPr txBox="1">
                <a:spLocks noRot="1" noChangeAspect="1" noMove="1" noResize="1" noEditPoints="1" noAdjustHandles="1" noChangeArrowheads="1" noChangeShapeType="1" noTextEdit="1"/>
              </p:cNvSpPr>
              <p:nvPr/>
            </p:nvSpPr>
            <p:spPr>
              <a:xfrm>
                <a:off x="3836098" y="3679601"/>
                <a:ext cx="4150798" cy="763927"/>
              </a:xfrm>
              <a:prstGeom prst="rect">
                <a:avLst/>
              </a:prstGeom>
              <a:blipFill rotWithShape="0">
                <a:blip r:embed="rId9"/>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5" name="文本框 24"/>
              <p:cNvSpPr txBox="1"/>
              <p:nvPr/>
            </p:nvSpPr>
            <p:spPr>
              <a:xfrm>
                <a:off x="467544" y="5230315"/>
                <a:ext cx="4150798" cy="76392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𝑀𝑃</m:t>
                      </m:r>
                      <m:r>
                        <a:rPr lang="en-US" altLang="zh-CN" sz="2400" i="1" baseline="-25000">
                          <a:latin typeface="Cambria Math" panose="02040503050406030204" pitchFamily="18" charset="0"/>
                        </a:rPr>
                        <m:t>1</m:t>
                      </m:r>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𝑦</m:t>
                          </m:r>
                        </m:num>
                        <m:den>
                          <m:sSub>
                            <m:sSubPr>
                              <m:ctrlPr>
                                <a:rPr lang="en-US" altLang="zh-CN" sz="2400" i="1" smtClean="0">
                                  <a:latin typeface="Cambria Math" panose="02040503050406030204" pitchFamily="18" charset="0"/>
                                </a:rPr>
                              </m:ctrlPr>
                            </m:sSubPr>
                            <m:e>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zh-CN" altLang="en-US" sz="2400" b="0" i="1" smtClean="0">
                              <a:latin typeface="Cambria Math" panose="02040503050406030204" pitchFamily="18" charset="0"/>
                            </a:rPr>
                            <m:t>𝜕</m:t>
                          </m:r>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 </m:t>
                          </m:r>
                          <m:r>
                            <a:rPr lang="en-US" altLang="zh-CN" sz="2400" b="0" i="1" smtClean="0">
                              <a:latin typeface="Cambria Math" panose="02040503050406030204" pitchFamily="18" charset="0"/>
                            </a:rPr>
                            <m:t>𝑥</m:t>
                          </m:r>
                          <m:r>
                            <a:rPr lang="en-US" altLang="zh-CN" sz="2400" b="0" i="1" baseline="-25000" smtClean="0">
                              <a:latin typeface="Cambria Math" panose="02040503050406030204" pitchFamily="18" charset="0"/>
                            </a:rPr>
                            <m:t>2</m:t>
                          </m:r>
                          <m:r>
                            <a:rPr lang="en-US" altLang="zh-CN" sz="2400" b="0" i="1" smtClean="0">
                              <a:latin typeface="Cambria Math" panose="02040503050406030204" pitchFamily="18" charset="0"/>
                            </a:rPr>
                            <m:t>)</m:t>
                          </m:r>
                        </m:num>
                        <m:den>
                          <m:r>
                            <a:rPr lang="zh-CN" altLang="en-US"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den>
                      </m:f>
                    </m:oMath>
                  </m:oMathPara>
                </a14:m>
                <a:endParaRPr lang="zh-CN" altLang="en-US" sz="2400" dirty="0"/>
              </a:p>
            </p:txBody>
          </p:sp>
        </mc:Choice>
        <mc:Fallback xmlns="">
          <p:sp>
            <p:nvSpPr>
              <p:cNvPr id="25" name="文本框 24"/>
              <p:cNvSpPr txBox="1">
                <a:spLocks noRot="1" noChangeAspect="1" noMove="1" noResize="1" noEditPoints="1" noAdjustHandles="1" noChangeArrowheads="1" noChangeShapeType="1" noTextEdit="1"/>
              </p:cNvSpPr>
              <p:nvPr/>
            </p:nvSpPr>
            <p:spPr>
              <a:xfrm>
                <a:off x="467544" y="5230315"/>
                <a:ext cx="4150798" cy="763927"/>
              </a:xfrm>
              <a:prstGeom prst="rect">
                <a:avLst/>
              </a:prstGeom>
              <a:blipFill rotWithShape="0">
                <a:blip r:embed="rId10"/>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6" name="文本框 25"/>
              <p:cNvSpPr txBox="1"/>
              <p:nvPr/>
            </p:nvSpPr>
            <p:spPr>
              <a:xfrm>
                <a:off x="4009229" y="5263091"/>
                <a:ext cx="4150798" cy="763927"/>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𝑀𝑃</m:t>
                      </m:r>
                      <m:r>
                        <a:rPr lang="en-US" altLang="zh-CN" sz="2400" b="0" i="1" baseline="-25000" smtClean="0">
                          <a:latin typeface="Cambria Math" panose="02040503050406030204" pitchFamily="18" charset="0"/>
                        </a:rPr>
                        <m:t>2</m:t>
                      </m:r>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𝑦</m:t>
                          </m:r>
                        </m:num>
                        <m:den>
                          <m:sSub>
                            <m:sSubPr>
                              <m:ctrlPr>
                                <a:rPr lang="en-US" altLang="zh-CN" sz="2400" i="1" smtClean="0">
                                  <a:latin typeface="Cambria Math" panose="02040503050406030204" pitchFamily="18" charset="0"/>
                                </a:rPr>
                              </m:ctrlPr>
                            </m:sSubPr>
                            <m:e>
                              <m:r>
                                <a:rPr lang="zh-CN" altLang="en-US" sz="2400" i="1" smtClean="0">
                                  <a:latin typeface="Cambria Math" panose="02040503050406030204" pitchFamily="18" charset="0"/>
                                </a:rPr>
                                <m:t>𝜕</m:t>
                              </m:r>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2</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r>
                            <a:rPr lang="zh-CN" altLang="en-US" sz="2400" b="0" i="1" smtClean="0">
                              <a:latin typeface="Cambria Math" panose="02040503050406030204" pitchFamily="18" charset="0"/>
                            </a:rPr>
                            <m:t>𝜕</m:t>
                          </m:r>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 </m:t>
                          </m:r>
                          <m:r>
                            <a:rPr lang="en-US" altLang="zh-CN" sz="2400" b="0" i="1" smtClean="0">
                              <a:latin typeface="Cambria Math" panose="02040503050406030204" pitchFamily="18" charset="0"/>
                            </a:rPr>
                            <m:t>𝑥</m:t>
                          </m:r>
                          <m:r>
                            <a:rPr lang="en-US" altLang="zh-CN" sz="2400" b="0" i="1" baseline="-25000" smtClean="0">
                              <a:latin typeface="Cambria Math" panose="02040503050406030204" pitchFamily="18" charset="0"/>
                            </a:rPr>
                            <m:t>2</m:t>
                          </m:r>
                          <m:r>
                            <a:rPr lang="en-US" altLang="zh-CN" sz="2400" b="0" i="1" smtClean="0">
                              <a:latin typeface="Cambria Math" panose="02040503050406030204" pitchFamily="18" charset="0"/>
                            </a:rPr>
                            <m:t>)</m:t>
                          </m:r>
                        </m:num>
                        <m:den>
                          <m:r>
                            <a:rPr lang="zh-CN" altLang="en-US"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2</m:t>
                              </m:r>
                            </m:sub>
                          </m:sSub>
                        </m:den>
                      </m:f>
                    </m:oMath>
                  </m:oMathPara>
                </a14:m>
                <a:endParaRPr lang="zh-CN" altLang="en-US" sz="2400" dirty="0"/>
              </a:p>
            </p:txBody>
          </p:sp>
        </mc:Choice>
        <mc:Fallback xmlns="">
          <p:sp>
            <p:nvSpPr>
              <p:cNvPr id="26" name="文本框 25"/>
              <p:cNvSpPr txBox="1">
                <a:spLocks noRot="1" noChangeAspect="1" noMove="1" noResize="1" noEditPoints="1" noAdjustHandles="1" noChangeArrowheads="1" noChangeShapeType="1" noTextEdit="1"/>
              </p:cNvSpPr>
              <p:nvPr/>
            </p:nvSpPr>
            <p:spPr>
              <a:xfrm>
                <a:off x="4009229" y="5263091"/>
                <a:ext cx="4150798" cy="763927"/>
              </a:xfrm>
              <a:prstGeom prst="rect">
                <a:avLst/>
              </a:prstGeom>
              <a:blipFill rotWithShape="0">
                <a:blip r:embed="rId11"/>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81377907"/>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931" y="2564904"/>
            <a:ext cx="7920037" cy="329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TextBox 1"/>
          <p:cNvSpPr txBox="1"/>
          <p:nvPr/>
        </p:nvSpPr>
        <p:spPr>
          <a:xfrm>
            <a:off x="395536" y="1170573"/>
            <a:ext cx="7704856" cy="461665"/>
          </a:xfrm>
          <a:prstGeom prst="rect">
            <a:avLst/>
          </a:prstGeom>
          <a:noFill/>
        </p:spPr>
        <p:txBody>
          <a:bodyPr wrap="square">
            <a:spAutoFit/>
          </a:bodyPr>
          <a:lstStyle/>
          <a:p>
            <a:pPr>
              <a:defRPr/>
            </a:pPr>
            <a:r>
              <a:rPr lang="zh-CN" altLang="en-US" sz="2400" b="1" dirty="0">
                <a:latin typeface="+mj-lt"/>
                <a:cs typeface="+mj-cs"/>
                <a:sym typeface="Calibri Light" pitchFamily="34" charset="0"/>
              </a:rPr>
              <a:t>♦</a:t>
            </a:r>
            <a:r>
              <a:rPr lang="zh-CN" altLang="en-US" sz="2400" b="1" dirty="0" smtClean="0">
                <a:latin typeface="+mj-lt"/>
                <a:cs typeface="+mj-cs"/>
                <a:sym typeface="Calibri Light" pitchFamily="34" charset="0"/>
              </a:rPr>
              <a:t>例子</a:t>
            </a:r>
            <a:endParaRPr lang="zh-CN" altLang="en-US" sz="2400" b="1" dirty="0">
              <a:latin typeface="+mj-lt"/>
              <a:cs typeface="+mj-cs"/>
              <a:sym typeface="Calibri Light" pitchFamily="34" charset="0"/>
            </a:endParaRPr>
          </a:p>
        </p:txBody>
      </p:sp>
      <p:sp>
        <p:nvSpPr>
          <p:cNvPr id="14" name="TextBox 1"/>
          <p:cNvSpPr txBox="1"/>
          <p:nvPr/>
        </p:nvSpPr>
        <p:spPr>
          <a:xfrm>
            <a:off x="395536" y="1622434"/>
            <a:ext cx="8117432" cy="830997"/>
          </a:xfrm>
          <a:prstGeom prst="rect">
            <a:avLst/>
          </a:prstGeom>
          <a:noFill/>
        </p:spPr>
        <p:txBody>
          <a:bodyPr wrap="square">
            <a:spAutoFit/>
          </a:bodyPr>
          <a:lstStyle/>
          <a:p>
            <a:pPr>
              <a:defRPr/>
            </a:pPr>
            <a:r>
              <a:rPr lang="zh-CN" altLang="en-US" sz="2400" dirty="0" smtClean="0">
                <a:latin typeface="+mj-lt"/>
                <a:cs typeface="+mj-cs"/>
                <a:sym typeface="Calibri Light" pitchFamily="34" charset="0"/>
              </a:rPr>
              <a:t>假定有资本和劳动两种投入，不同的（</a:t>
            </a:r>
            <a:r>
              <a:rPr lang="en-US" altLang="zh-CN" sz="2400" dirty="0" smtClean="0">
                <a:latin typeface="+mj-lt"/>
                <a:cs typeface="+mj-cs"/>
                <a:sym typeface="Calibri Light" pitchFamily="34" charset="0"/>
              </a:rPr>
              <a:t>K</a:t>
            </a:r>
            <a:r>
              <a:rPr lang="zh-CN" altLang="en-US" sz="2400" dirty="0" smtClean="0">
                <a:latin typeface="+mj-lt"/>
                <a:cs typeface="+mj-cs"/>
                <a:sym typeface="Calibri Light" pitchFamily="34" charset="0"/>
              </a:rPr>
              <a:t>，</a:t>
            </a:r>
            <a:r>
              <a:rPr lang="en-US" altLang="zh-CN" sz="2400" dirty="0" smtClean="0">
                <a:latin typeface="+mj-lt"/>
                <a:cs typeface="+mj-cs"/>
                <a:sym typeface="Calibri Light" pitchFamily="34" charset="0"/>
              </a:rPr>
              <a:t>L</a:t>
            </a:r>
            <a:r>
              <a:rPr lang="zh-CN" altLang="en-US" sz="2400" dirty="0" smtClean="0">
                <a:latin typeface="+mj-lt"/>
                <a:cs typeface="+mj-cs"/>
                <a:sym typeface="Calibri Light" pitchFamily="34" charset="0"/>
              </a:rPr>
              <a:t>）投入组合的总产品如表所示。</a:t>
            </a:r>
            <a:endParaRPr lang="zh-CN" altLang="en-US" sz="2400" dirty="0">
              <a:latin typeface="+mj-lt"/>
              <a:cs typeface="+mj-cs"/>
              <a:sym typeface="Calibri Light" pitchFamily="34" charset="0"/>
            </a:endParaRPr>
          </a:p>
        </p:txBody>
      </p:sp>
    </p:spTree>
    <p:extLst>
      <p:ext uri="{BB962C8B-B14F-4D97-AF65-F5344CB8AC3E}">
        <p14:creationId xmlns:p14="http://schemas.microsoft.com/office/powerpoint/2010/main" val="881671402"/>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
          <p:cNvSpPr txBox="1"/>
          <p:nvPr/>
        </p:nvSpPr>
        <p:spPr>
          <a:xfrm>
            <a:off x="467544" y="1129056"/>
            <a:ext cx="7704856" cy="523220"/>
          </a:xfrm>
          <a:prstGeom prst="rect">
            <a:avLst/>
          </a:prstGeom>
          <a:noFill/>
        </p:spPr>
        <p:txBody>
          <a:bodyPr wrap="square">
            <a:spAutoFit/>
          </a:bodyPr>
          <a:lstStyle/>
          <a:p>
            <a:pPr>
              <a:defRPr/>
            </a:pPr>
            <a:r>
              <a:rPr lang="en-US" altLang="zh-CN" sz="2800" b="1" dirty="0" smtClean="0">
                <a:latin typeface="+mj-lt"/>
                <a:cs typeface="+mj-cs"/>
                <a:sym typeface="Calibri Light" pitchFamily="34" charset="0"/>
              </a:rPr>
              <a:t>4.3.2</a:t>
            </a:r>
            <a:r>
              <a:rPr lang="zh-CN" altLang="en-US" sz="2800" b="1" dirty="0" smtClean="0">
                <a:latin typeface="+mj-lt"/>
                <a:cs typeface="+mj-cs"/>
                <a:sym typeface="Calibri Light" pitchFamily="34" charset="0"/>
              </a:rPr>
              <a:t> 等产量线和边际技术替代率</a:t>
            </a:r>
            <a:endParaRPr lang="zh-CN" altLang="en-US" sz="2800" b="1" dirty="0">
              <a:latin typeface="+mj-lt"/>
              <a:cs typeface="+mj-cs"/>
              <a:sym typeface="Calibri Light" pitchFamily="34" charset="0"/>
            </a:endParaRPr>
          </a:p>
        </p:txBody>
      </p:sp>
      <p:sp>
        <p:nvSpPr>
          <p:cNvPr id="3" name="矩形 2"/>
          <p:cNvSpPr/>
          <p:nvPr/>
        </p:nvSpPr>
        <p:spPr>
          <a:xfrm>
            <a:off x="484498" y="1618608"/>
            <a:ext cx="8136904" cy="461665"/>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a:t>
            </a:r>
            <a:r>
              <a:rPr lang="zh-CN" altLang="en-US" sz="2400" dirty="0" smtClean="0"/>
              <a:t>等</a:t>
            </a:r>
            <a:r>
              <a:rPr lang="zh-CN" altLang="en-US" sz="2400" dirty="0"/>
              <a:t>产量线：表示能够生产出既定产量的各种投入的组合。</a:t>
            </a:r>
          </a:p>
        </p:txBody>
      </p:sp>
      <p:graphicFrame>
        <p:nvGraphicFramePr>
          <p:cNvPr id="13" name="Object 3">
            <a:hlinkClick r:id="" action="ppaction://ole?verb=1"/>
          </p:cNvPr>
          <p:cNvGraphicFramePr>
            <a:graphicFrameLocks noChangeAspect="1"/>
          </p:cNvGraphicFramePr>
          <p:nvPr>
            <p:extLst>
              <p:ext uri="{D42A27DB-BD31-4B8C-83A1-F6EECF244321}">
                <p14:modId xmlns:p14="http://schemas.microsoft.com/office/powerpoint/2010/main" val="3687565634"/>
              </p:ext>
            </p:extLst>
          </p:nvPr>
        </p:nvGraphicFramePr>
        <p:xfrm>
          <a:off x="2987824" y="2281950"/>
          <a:ext cx="1898650" cy="503237"/>
        </p:xfrm>
        <a:graphic>
          <a:graphicData uri="http://schemas.openxmlformats.org/presentationml/2006/ole">
            <mc:AlternateContent xmlns:mc="http://schemas.openxmlformats.org/markup-compatibility/2006">
              <mc:Choice xmlns:v="urn:schemas-microsoft-com:vml" Requires="v">
                <p:oleObj spid="_x0000_s53575" r:id="rId6" imgW="815404" imgH="216638" progId="Equation.3">
                  <p:embed/>
                </p:oleObj>
              </mc:Choice>
              <mc:Fallback>
                <p:oleObj r:id="rId6" imgW="815404" imgH="216638"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7824" y="2281950"/>
                        <a:ext cx="1898650" cy="50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 name="文本框 3"/>
          <p:cNvSpPr txBox="1"/>
          <p:nvPr/>
        </p:nvSpPr>
        <p:spPr>
          <a:xfrm>
            <a:off x="1835696" y="2315419"/>
            <a:ext cx="800219" cy="461665"/>
          </a:xfrm>
          <a:prstGeom prst="rect">
            <a:avLst/>
          </a:prstGeom>
          <a:noFill/>
        </p:spPr>
        <p:txBody>
          <a:bodyPr wrap="none" rtlCol="0">
            <a:spAutoFit/>
          </a:bodyPr>
          <a:lstStyle/>
          <a:p>
            <a:r>
              <a:rPr lang="zh-CN" altLang="en-US" sz="2400" dirty="0" smtClean="0"/>
              <a:t>对于</a:t>
            </a:r>
            <a:endParaRPr lang="zh-CN" altLang="en-US" sz="2400" dirty="0"/>
          </a:p>
        </p:txBody>
      </p:sp>
      <p:graphicFrame>
        <p:nvGraphicFramePr>
          <p:cNvPr id="16" name="对象 15"/>
          <p:cNvGraphicFramePr>
            <a:graphicFrameLocks noChangeAspect="1"/>
          </p:cNvGraphicFramePr>
          <p:nvPr>
            <p:extLst>
              <p:ext uri="{D42A27DB-BD31-4B8C-83A1-F6EECF244321}">
                <p14:modId xmlns:p14="http://schemas.microsoft.com/office/powerpoint/2010/main" val="1958496157"/>
              </p:ext>
            </p:extLst>
          </p:nvPr>
        </p:nvGraphicFramePr>
        <p:xfrm>
          <a:off x="2027332" y="2967694"/>
          <a:ext cx="2633283" cy="461305"/>
        </p:xfrm>
        <a:graphic>
          <a:graphicData uri="http://schemas.openxmlformats.org/presentationml/2006/ole">
            <mc:AlternateContent xmlns:mc="http://schemas.openxmlformats.org/markup-compatibility/2006">
              <mc:Choice xmlns:v="urn:schemas-microsoft-com:vml" Requires="v">
                <p:oleObj spid="_x0000_s53576" name="公式" r:id="rId8" imgW="1308100" imgH="228600" progId="Equation.3">
                  <p:embed/>
                </p:oleObj>
              </mc:Choice>
              <mc:Fallback>
                <p:oleObj name="公式" r:id="rId8" imgW="1308100" imgH="228600" progId="Equation.3">
                  <p:embed/>
                  <p:pic>
                    <p:nvPicPr>
                      <p:cNvPr id="0" name="Object 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27332" y="2967694"/>
                        <a:ext cx="2633283" cy="461305"/>
                      </a:xfrm>
                      <a:prstGeom prst="rect">
                        <a:avLst/>
                      </a:prstGeom>
                      <a:noFill/>
                    </p:spPr>
                  </p:pic>
                </p:oleObj>
              </mc:Fallback>
            </mc:AlternateContent>
          </a:graphicData>
        </a:graphic>
      </p:graphicFrame>
      <p:sp>
        <p:nvSpPr>
          <p:cNvPr id="17" name="文本框 16"/>
          <p:cNvSpPr txBox="1"/>
          <p:nvPr/>
        </p:nvSpPr>
        <p:spPr>
          <a:xfrm>
            <a:off x="611560" y="2967334"/>
            <a:ext cx="1415772" cy="461665"/>
          </a:xfrm>
          <a:prstGeom prst="rect">
            <a:avLst/>
          </a:prstGeom>
          <a:noFill/>
        </p:spPr>
        <p:txBody>
          <a:bodyPr wrap="none" rtlCol="0">
            <a:spAutoFit/>
          </a:bodyPr>
          <a:lstStyle/>
          <a:p>
            <a:r>
              <a:rPr lang="zh-CN" altLang="en-US" sz="2400" dirty="0" smtClean="0"/>
              <a:t>所有满足</a:t>
            </a:r>
            <a:endParaRPr lang="zh-CN" altLang="en-US" sz="2400" dirty="0"/>
          </a:p>
        </p:txBody>
      </p:sp>
      <p:sp>
        <p:nvSpPr>
          <p:cNvPr id="18" name="文本框 17"/>
          <p:cNvSpPr txBox="1"/>
          <p:nvPr/>
        </p:nvSpPr>
        <p:spPr>
          <a:xfrm>
            <a:off x="4673245" y="2978219"/>
            <a:ext cx="3839513" cy="461665"/>
          </a:xfrm>
          <a:prstGeom prst="rect">
            <a:avLst/>
          </a:prstGeom>
          <a:noFill/>
        </p:spPr>
        <p:txBody>
          <a:bodyPr wrap="none" rtlCol="0">
            <a:spAutoFit/>
          </a:bodyPr>
          <a:lstStyle/>
          <a:p>
            <a:r>
              <a:rPr lang="zh-CN" altLang="en-US" sz="2400" dirty="0" smtClean="0"/>
              <a:t>的（</a:t>
            </a:r>
            <a:r>
              <a:rPr lang="en-US" altLang="zh-CN" sz="2400" dirty="0" smtClean="0"/>
              <a:t>x</a:t>
            </a:r>
            <a:r>
              <a:rPr lang="en-US" altLang="zh-CN" sz="2400" baseline="-25000" dirty="0" smtClean="0"/>
              <a:t>1</a:t>
            </a:r>
            <a:r>
              <a:rPr lang="zh-CN" altLang="en-US" sz="2400" dirty="0" smtClean="0"/>
              <a:t>，</a:t>
            </a:r>
            <a:r>
              <a:rPr lang="en-US" altLang="zh-CN" sz="2400" dirty="0" smtClean="0"/>
              <a:t>x</a:t>
            </a:r>
            <a:r>
              <a:rPr lang="en-US" altLang="zh-CN" sz="2400" baseline="-25000" dirty="0"/>
              <a:t>2</a:t>
            </a:r>
            <a:r>
              <a:rPr lang="zh-CN" altLang="en-US" sz="2400" dirty="0" smtClean="0"/>
              <a:t>）构成等产量线</a:t>
            </a:r>
            <a:endParaRPr lang="zh-CN" altLang="en-US" sz="2400" dirty="0"/>
          </a:p>
        </p:txBody>
      </p:sp>
      <p:sp>
        <p:nvSpPr>
          <p:cNvPr id="19" name="Line 4"/>
          <p:cNvSpPr>
            <a:spLocks noChangeShapeType="1"/>
          </p:cNvSpPr>
          <p:nvPr/>
        </p:nvSpPr>
        <p:spPr bwMode="auto">
          <a:xfrm>
            <a:off x="3262660" y="5994102"/>
            <a:ext cx="2592388" cy="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Text Box 5"/>
          <p:cNvSpPr txBox="1">
            <a:spLocks noChangeArrowheads="1"/>
          </p:cNvSpPr>
          <p:nvPr/>
        </p:nvSpPr>
        <p:spPr bwMode="auto">
          <a:xfrm>
            <a:off x="5494685" y="5922665"/>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1</a:t>
            </a:r>
          </a:p>
        </p:txBody>
      </p:sp>
      <p:sp>
        <p:nvSpPr>
          <p:cNvPr id="21" name="Text Box 6"/>
          <p:cNvSpPr txBox="1">
            <a:spLocks noChangeArrowheads="1"/>
          </p:cNvSpPr>
          <p:nvPr/>
        </p:nvSpPr>
        <p:spPr bwMode="auto">
          <a:xfrm>
            <a:off x="2776869" y="3576449"/>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2</a:t>
            </a:r>
          </a:p>
        </p:txBody>
      </p:sp>
      <p:sp>
        <p:nvSpPr>
          <p:cNvPr id="22" name="Line 7"/>
          <p:cNvSpPr>
            <a:spLocks noChangeShapeType="1"/>
          </p:cNvSpPr>
          <p:nvPr/>
        </p:nvSpPr>
        <p:spPr bwMode="auto">
          <a:xfrm>
            <a:off x="3275360" y="3701752"/>
            <a:ext cx="0" cy="230505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Freeform 8"/>
          <p:cNvSpPr>
            <a:spLocks/>
          </p:cNvSpPr>
          <p:nvPr/>
        </p:nvSpPr>
        <p:spPr bwMode="auto">
          <a:xfrm rot="209330">
            <a:off x="3516583" y="3917857"/>
            <a:ext cx="2232025" cy="1727200"/>
          </a:xfrm>
          <a:custGeom>
            <a:avLst/>
            <a:gdLst>
              <a:gd name="T0" fmla="*/ 0 w 1406"/>
              <a:gd name="T1" fmla="*/ 0 h 1088"/>
              <a:gd name="T2" fmla="*/ 105 w 1406"/>
              <a:gd name="T3" fmla="*/ 383 h 1088"/>
              <a:gd name="T4" fmla="*/ 238 w 1406"/>
              <a:gd name="T5" fmla="*/ 690 h 1088"/>
              <a:gd name="T6" fmla="*/ 371 w 1406"/>
              <a:gd name="T7" fmla="*/ 821 h 1088"/>
              <a:gd name="T8" fmla="*/ 557 w 1406"/>
              <a:gd name="T9" fmla="*/ 954 h 1088"/>
              <a:gd name="T10" fmla="*/ 574 w 1406"/>
              <a:gd name="T11" fmla="*/ 964 h 1088"/>
              <a:gd name="T12" fmla="*/ 687 w 1406"/>
              <a:gd name="T13" fmla="*/ 1006 h 1088"/>
              <a:gd name="T14" fmla="*/ 994 w 1406"/>
              <a:gd name="T15" fmla="*/ 1076 h 1088"/>
              <a:gd name="T16" fmla="*/ 1406 w 1406"/>
              <a:gd name="T17" fmla="*/ 1076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6" h="1088">
                <a:moveTo>
                  <a:pt x="0" y="0"/>
                </a:moveTo>
                <a:cubicBezTo>
                  <a:pt x="18" y="64"/>
                  <a:pt x="65" y="268"/>
                  <a:pt x="105" y="383"/>
                </a:cubicBezTo>
                <a:cubicBezTo>
                  <a:pt x="145" y="498"/>
                  <a:pt x="194" y="617"/>
                  <a:pt x="238" y="690"/>
                </a:cubicBezTo>
                <a:cubicBezTo>
                  <a:pt x="282" y="763"/>
                  <a:pt x="318" y="777"/>
                  <a:pt x="371" y="821"/>
                </a:cubicBezTo>
                <a:cubicBezTo>
                  <a:pt x="424" y="865"/>
                  <a:pt x="524" y="930"/>
                  <a:pt x="557" y="954"/>
                </a:cubicBezTo>
                <a:cubicBezTo>
                  <a:pt x="591" y="977"/>
                  <a:pt x="553" y="955"/>
                  <a:pt x="574" y="964"/>
                </a:cubicBezTo>
                <a:cubicBezTo>
                  <a:pt x="596" y="973"/>
                  <a:pt x="617" y="987"/>
                  <a:pt x="687" y="1006"/>
                </a:cubicBezTo>
                <a:cubicBezTo>
                  <a:pt x="757" y="1025"/>
                  <a:pt x="874" y="1065"/>
                  <a:pt x="994" y="1076"/>
                </a:cubicBezTo>
                <a:cubicBezTo>
                  <a:pt x="1114" y="1088"/>
                  <a:pt x="1271" y="1087"/>
                  <a:pt x="1406" y="1076"/>
                </a:cubicBezTo>
              </a:path>
            </a:pathLst>
          </a:custGeom>
          <a:noFill/>
          <a:ln w="28575" cap="flat"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10"/>
          <p:cNvSpPr>
            <a:spLocks noChangeShapeType="1"/>
          </p:cNvSpPr>
          <p:nvPr/>
        </p:nvSpPr>
        <p:spPr bwMode="auto">
          <a:xfrm>
            <a:off x="3707160" y="4566940"/>
            <a:ext cx="0" cy="1439862"/>
          </a:xfrm>
          <a:prstGeom prst="line">
            <a:avLst/>
          </a:prstGeom>
          <a:noFill/>
          <a:ln w="28575" cap="flat"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11"/>
          <p:cNvSpPr>
            <a:spLocks noChangeShapeType="1"/>
          </p:cNvSpPr>
          <p:nvPr/>
        </p:nvSpPr>
        <p:spPr bwMode="auto">
          <a:xfrm flipH="1">
            <a:off x="3275360" y="4566940"/>
            <a:ext cx="431800" cy="1587"/>
          </a:xfrm>
          <a:prstGeom prst="line">
            <a:avLst/>
          </a:prstGeom>
          <a:noFill/>
          <a:ln w="28575" cap="flat"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2"/>
          <p:cNvSpPr>
            <a:spLocks noChangeShapeType="1"/>
          </p:cNvSpPr>
          <p:nvPr/>
        </p:nvSpPr>
        <p:spPr bwMode="auto">
          <a:xfrm flipH="1" flipV="1">
            <a:off x="3275360" y="5575002"/>
            <a:ext cx="1368425" cy="0"/>
          </a:xfrm>
          <a:prstGeom prst="line">
            <a:avLst/>
          </a:prstGeom>
          <a:noFill/>
          <a:ln w="28575" cap="flat"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3"/>
          <p:cNvSpPr>
            <a:spLocks noChangeShapeType="1"/>
          </p:cNvSpPr>
          <p:nvPr/>
        </p:nvSpPr>
        <p:spPr bwMode="auto">
          <a:xfrm flipH="1">
            <a:off x="4643784" y="5575003"/>
            <a:ext cx="0" cy="419100"/>
          </a:xfrm>
          <a:prstGeom prst="line">
            <a:avLst/>
          </a:prstGeom>
          <a:noFill/>
          <a:ln w="28575" cap="flat"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14"/>
          <p:cNvSpPr txBox="1">
            <a:spLocks noChangeArrowheads="1"/>
          </p:cNvSpPr>
          <p:nvPr/>
        </p:nvSpPr>
        <p:spPr bwMode="auto">
          <a:xfrm>
            <a:off x="3516583" y="5962368"/>
            <a:ext cx="555625"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a:t>x</a:t>
            </a:r>
            <a:r>
              <a:rPr lang="zh-CN" altLang="en-US" sz="2400" baseline="-25000" dirty="0"/>
              <a:t>11</a:t>
            </a:r>
          </a:p>
        </p:txBody>
      </p:sp>
      <p:sp>
        <p:nvSpPr>
          <p:cNvPr id="29" name="Text Box 15"/>
          <p:cNvSpPr txBox="1">
            <a:spLocks noChangeArrowheads="1"/>
          </p:cNvSpPr>
          <p:nvPr/>
        </p:nvSpPr>
        <p:spPr bwMode="auto">
          <a:xfrm>
            <a:off x="4383596" y="5943458"/>
            <a:ext cx="554037"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a:t>x</a:t>
            </a:r>
            <a:r>
              <a:rPr lang="zh-CN" altLang="en-US" sz="2400" baseline="-25000"/>
              <a:t>12</a:t>
            </a:r>
          </a:p>
        </p:txBody>
      </p:sp>
      <p:sp>
        <p:nvSpPr>
          <p:cNvPr id="30" name="Text Box 16"/>
          <p:cNvSpPr txBox="1">
            <a:spLocks noChangeArrowheads="1"/>
          </p:cNvSpPr>
          <p:nvPr/>
        </p:nvSpPr>
        <p:spPr bwMode="auto">
          <a:xfrm>
            <a:off x="2746957" y="4311398"/>
            <a:ext cx="554038"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a:t>x</a:t>
            </a:r>
            <a:r>
              <a:rPr lang="zh-CN" altLang="en-US" sz="2400" baseline="-25000" dirty="0"/>
              <a:t>21</a:t>
            </a:r>
          </a:p>
        </p:txBody>
      </p:sp>
      <p:sp>
        <p:nvSpPr>
          <p:cNvPr id="31" name="Text Box 17"/>
          <p:cNvSpPr txBox="1">
            <a:spLocks noChangeArrowheads="1"/>
          </p:cNvSpPr>
          <p:nvPr/>
        </p:nvSpPr>
        <p:spPr bwMode="auto">
          <a:xfrm>
            <a:off x="2753706" y="5257567"/>
            <a:ext cx="5540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a:t>x</a:t>
            </a:r>
            <a:r>
              <a:rPr lang="zh-CN" altLang="en-US" sz="2400" baseline="-25000" dirty="0"/>
              <a:t>22</a:t>
            </a:r>
          </a:p>
        </p:txBody>
      </p:sp>
    </p:spTree>
    <p:extLst>
      <p:ext uri="{BB962C8B-B14F-4D97-AF65-F5344CB8AC3E}">
        <p14:creationId xmlns:p14="http://schemas.microsoft.com/office/powerpoint/2010/main" val="3657286290"/>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202352"/>
            <a:ext cx="8136904" cy="461665"/>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a:t>
            </a:r>
            <a:r>
              <a:rPr lang="zh-CN" altLang="en-US" sz="2400" b="1" dirty="0" smtClean="0"/>
              <a:t>等</a:t>
            </a:r>
            <a:r>
              <a:rPr lang="zh-CN" altLang="en-US" sz="2400" b="1" dirty="0"/>
              <a:t>产量</a:t>
            </a:r>
            <a:r>
              <a:rPr lang="zh-CN" altLang="en-US" sz="2400" b="1" dirty="0" smtClean="0"/>
              <a:t>线与技术</a:t>
            </a:r>
            <a:endParaRPr lang="zh-CN" altLang="en-US" sz="2400" b="1" dirty="0"/>
          </a:p>
        </p:txBody>
      </p:sp>
      <p:sp>
        <p:nvSpPr>
          <p:cNvPr id="2" name="矩形 1"/>
          <p:cNvSpPr/>
          <p:nvPr/>
        </p:nvSpPr>
        <p:spPr>
          <a:xfrm>
            <a:off x="323528" y="1748374"/>
            <a:ext cx="7704856" cy="461665"/>
          </a:xfrm>
          <a:prstGeom prst="rect">
            <a:avLst/>
          </a:prstGeom>
        </p:spPr>
        <p:txBody>
          <a:bodyPr wrap="square">
            <a:spAutoFit/>
          </a:bodyPr>
          <a:lstStyle/>
          <a:p>
            <a:r>
              <a:rPr lang="zh-CN" altLang="en-US" sz="2400" dirty="0" smtClean="0"/>
              <a:t>不同形状的等产量线，表示不同技术的生产函数。</a:t>
            </a:r>
            <a:endParaRPr lang="zh-CN" altLang="en-US" sz="2400" dirty="0"/>
          </a:p>
        </p:txBody>
      </p:sp>
      <p:sp>
        <p:nvSpPr>
          <p:cNvPr id="13" name="Line 5"/>
          <p:cNvSpPr>
            <a:spLocks noChangeShapeType="1"/>
          </p:cNvSpPr>
          <p:nvPr/>
        </p:nvSpPr>
        <p:spPr bwMode="auto">
          <a:xfrm>
            <a:off x="899592" y="4724124"/>
            <a:ext cx="2592388" cy="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6"/>
          <p:cNvSpPr txBox="1">
            <a:spLocks noChangeArrowheads="1"/>
          </p:cNvSpPr>
          <p:nvPr/>
        </p:nvSpPr>
        <p:spPr bwMode="auto">
          <a:xfrm>
            <a:off x="3131617" y="4652687"/>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1</a:t>
            </a:r>
          </a:p>
        </p:txBody>
      </p:sp>
      <p:sp>
        <p:nvSpPr>
          <p:cNvPr id="15" name="Text Box 7"/>
          <p:cNvSpPr txBox="1">
            <a:spLocks noChangeArrowheads="1"/>
          </p:cNvSpPr>
          <p:nvPr/>
        </p:nvSpPr>
        <p:spPr bwMode="auto">
          <a:xfrm>
            <a:off x="501430" y="2424119"/>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2</a:t>
            </a:r>
          </a:p>
        </p:txBody>
      </p:sp>
      <p:sp>
        <p:nvSpPr>
          <p:cNvPr id="16" name="Line 8"/>
          <p:cNvSpPr>
            <a:spLocks noChangeShapeType="1"/>
          </p:cNvSpPr>
          <p:nvPr/>
        </p:nvSpPr>
        <p:spPr bwMode="auto">
          <a:xfrm>
            <a:off x="1331392" y="2707999"/>
            <a:ext cx="0" cy="1439863"/>
          </a:xfrm>
          <a:prstGeom prst="line">
            <a:avLst/>
          </a:prstGeom>
          <a:noFill/>
          <a:ln w="2857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9"/>
          <p:cNvSpPr>
            <a:spLocks noChangeShapeType="1"/>
          </p:cNvSpPr>
          <p:nvPr/>
        </p:nvSpPr>
        <p:spPr bwMode="auto">
          <a:xfrm>
            <a:off x="1331392" y="4147862"/>
            <a:ext cx="1511300" cy="0"/>
          </a:xfrm>
          <a:prstGeom prst="line">
            <a:avLst/>
          </a:prstGeom>
          <a:noFill/>
          <a:ln w="38100"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0"/>
          <p:cNvSpPr>
            <a:spLocks noChangeShapeType="1"/>
          </p:cNvSpPr>
          <p:nvPr/>
        </p:nvSpPr>
        <p:spPr bwMode="auto">
          <a:xfrm>
            <a:off x="1763192" y="2707999"/>
            <a:ext cx="0" cy="1079500"/>
          </a:xfrm>
          <a:prstGeom prst="line">
            <a:avLst/>
          </a:prstGeom>
          <a:noFill/>
          <a:ln w="2857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1"/>
          <p:cNvSpPr>
            <a:spLocks noChangeShapeType="1"/>
          </p:cNvSpPr>
          <p:nvPr/>
        </p:nvSpPr>
        <p:spPr bwMode="auto">
          <a:xfrm>
            <a:off x="1763192" y="3787499"/>
            <a:ext cx="1008063" cy="0"/>
          </a:xfrm>
          <a:prstGeom prst="line">
            <a:avLst/>
          </a:prstGeom>
          <a:noFill/>
          <a:ln w="38100"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2"/>
          <p:cNvSpPr>
            <a:spLocks noChangeShapeType="1"/>
          </p:cNvSpPr>
          <p:nvPr/>
        </p:nvSpPr>
        <p:spPr bwMode="auto">
          <a:xfrm>
            <a:off x="901406" y="2420888"/>
            <a:ext cx="0" cy="230505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 name="矩形 2"/>
          <p:cNvSpPr/>
          <p:nvPr/>
        </p:nvSpPr>
        <p:spPr>
          <a:xfrm>
            <a:off x="799935" y="5143766"/>
            <a:ext cx="3005951" cy="400110"/>
          </a:xfrm>
          <a:prstGeom prst="rect">
            <a:avLst/>
          </a:prstGeom>
        </p:spPr>
        <p:txBody>
          <a:bodyPr wrap="none">
            <a:spAutoFit/>
          </a:bodyPr>
          <a:lstStyle/>
          <a:p>
            <a:r>
              <a:rPr lang="zh-CN" altLang="en-US" sz="2000" b="1" dirty="0">
                <a:ea typeface="楷体_GB2312"/>
                <a:cs typeface="楷体_GB2312"/>
              </a:rPr>
              <a:t>固定比例投入的生产函数</a:t>
            </a:r>
            <a:endParaRPr lang="zh-CN" altLang="en-US" sz="2000" b="1" dirty="0"/>
          </a:p>
        </p:txBody>
      </p:sp>
      <p:graphicFrame>
        <p:nvGraphicFramePr>
          <p:cNvPr id="21" name="Object 4"/>
          <p:cNvGraphicFramePr>
            <a:graphicFrameLocks noChangeAspect="1"/>
          </p:cNvGraphicFramePr>
          <p:nvPr>
            <p:extLst>
              <p:ext uri="{D42A27DB-BD31-4B8C-83A1-F6EECF244321}">
                <p14:modId xmlns:p14="http://schemas.microsoft.com/office/powerpoint/2010/main" val="3246354478"/>
              </p:ext>
            </p:extLst>
          </p:nvPr>
        </p:nvGraphicFramePr>
        <p:xfrm>
          <a:off x="1043609" y="5642991"/>
          <a:ext cx="2232247" cy="522312"/>
        </p:xfrm>
        <a:graphic>
          <a:graphicData uri="http://schemas.openxmlformats.org/presentationml/2006/ole">
            <mc:AlternateContent xmlns:mc="http://schemas.openxmlformats.org/markup-compatibility/2006">
              <mc:Choice xmlns:v="urn:schemas-microsoft-com:vml" Requires="v">
                <p:oleObj spid="_x0000_s62785" r:id="rId6" imgW="981166" imgH="229639" progId="Equation.3">
                  <p:embed/>
                </p:oleObj>
              </mc:Choice>
              <mc:Fallback>
                <p:oleObj r:id="rId6" imgW="981166" imgH="229639"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3609" y="5642991"/>
                        <a:ext cx="2232247" cy="522312"/>
                      </a:xfrm>
                      <a:prstGeom prst="rect">
                        <a:avLst/>
                      </a:prstGeom>
                      <a:noFill/>
                      <a:ln>
                        <a:noFill/>
                      </a:ln>
                      <a:effectLst/>
                    </p:spPr>
                  </p:pic>
                </p:oleObj>
              </mc:Fallback>
            </mc:AlternateContent>
          </a:graphicData>
        </a:graphic>
      </p:graphicFrame>
      <p:sp>
        <p:nvSpPr>
          <p:cNvPr id="23" name="Line 15"/>
          <p:cNvSpPr>
            <a:spLocks noChangeShapeType="1"/>
          </p:cNvSpPr>
          <p:nvPr/>
        </p:nvSpPr>
        <p:spPr bwMode="auto">
          <a:xfrm>
            <a:off x="4933131" y="4724673"/>
            <a:ext cx="2590800" cy="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16"/>
          <p:cNvSpPr txBox="1">
            <a:spLocks noChangeArrowheads="1"/>
          </p:cNvSpPr>
          <p:nvPr/>
        </p:nvSpPr>
        <p:spPr bwMode="auto">
          <a:xfrm>
            <a:off x="7165156" y="4653236"/>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1</a:t>
            </a:r>
          </a:p>
        </p:txBody>
      </p:sp>
      <p:sp>
        <p:nvSpPr>
          <p:cNvPr id="25" name="Text Box 17"/>
          <p:cNvSpPr txBox="1">
            <a:spLocks noChangeArrowheads="1"/>
          </p:cNvSpPr>
          <p:nvPr/>
        </p:nvSpPr>
        <p:spPr bwMode="auto">
          <a:xfrm>
            <a:off x="4492793" y="2477166"/>
            <a:ext cx="42191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400" dirty="0" smtClean="0"/>
              <a:t>x</a:t>
            </a:r>
            <a:r>
              <a:rPr lang="zh-CN" altLang="en-US" sz="2400" baseline="-25000" dirty="0"/>
              <a:t>2</a:t>
            </a:r>
          </a:p>
        </p:txBody>
      </p:sp>
      <p:sp>
        <p:nvSpPr>
          <p:cNvPr id="26" name="Line 18"/>
          <p:cNvSpPr>
            <a:spLocks noChangeShapeType="1"/>
          </p:cNvSpPr>
          <p:nvPr/>
        </p:nvSpPr>
        <p:spPr bwMode="auto">
          <a:xfrm>
            <a:off x="4933131" y="3429273"/>
            <a:ext cx="1295400" cy="1295400"/>
          </a:xfrm>
          <a:prstGeom prst="line">
            <a:avLst/>
          </a:prstGeom>
          <a:noFill/>
          <a:ln w="38100"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9"/>
          <p:cNvSpPr>
            <a:spLocks noChangeShapeType="1"/>
          </p:cNvSpPr>
          <p:nvPr/>
        </p:nvSpPr>
        <p:spPr bwMode="auto">
          <a:xfrm>
            <a:off x="4934945" y="2421437"/>
            <a:ext cx="0" cy="2305050"/>
          </a:xfrm>
          <a:prstGeom prst="line">
            <a:avLst/>
          </a:prstGeom>
          <a:noFill/>
          <a:ln w="9525"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0"/>
          <p:cNvSpPr>
            <a:spLocks noChangeShapeType="1"/>
          </p:cNvSpPr>
          <p:nvPr/>
        </p:nvSpPr>
        <p:spPr bwMode="auto">
          <a:xfrm>
            <a:off x="4945831" y="2864123"/>
            <a:ext cx="1787525" cy="1855788"/>
          </a:xfrm>
          <a:prstGeom prst="line">
            <a:avLst/>
          </a:prstGeom>
          <a:noFill/>
          <a:ln w="38100" cap="flat"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 name="矩形 3"/>
          <p:cNvSpPr/>
          <p:nvPr/>
        </p:nvSpPr>
        <p:spPr>
          <a:xfrm>
            <a:off x="4833966" y="5173762"/>
            <a:ext cx="3005951" cy="400110"/>
          </a:xfrm>
          <a:prstGeom prst="rect">
            <a:avLst/>
          </a:prstGeom>
        </p:spPr>
        <p:txBody>
          <a:bodyPr wrap="none">
            <a:spAutoFit/>
          </a:bodyPr>
          <a:lstStyle/>
          <a:p>
            <a:r>
              <a:rPr lang="zh-CN" altLang="en-US" sz="2000" b="1" dirty="0">
                <a:ea typeface="楷体_GB2312"/>
                <a:cs typeface="楷体_GB2312"/>
              </a:rPr>
              <a:t>完全替代投入的生产函数</a:t>
            </a:r>
            <a:endParaRPr lang="zh-CN" altLang="en-US" sz="2000" b="1" dirty="0"/>
          </a:p>
        </p:txBody>
      </p:sp>
      <p:graphicFrame>
        <p:nvGraphicFramePr>
          <p:cNvPr id="29" name="Object 14"/>
          <p:cNvGraphicFramePr>
            <a:graphicFrameLocks noChangeAspect="1"/>
          </p:cNvGraphicFramePr>
          <p:nvPr>
            <p:extLst>
              <p:ext uri="{D42A27DB-BD31-4B8C-83A1-F6EECF244321}">
                <p14:modId xmlns:p14="http://schemas.microsoft.com/office/powerpoint/2010/main" val="4103280097"/>
              </p:ext>
            </p:extLst>
          </p:nvPr>
        </p:nvGraphicFramePr>
        <p:xfrm>
          <a:off x="5586511" y="5644603"/>
          <a:ext cx="1620837" cy="520700"/>
        </p:xfrm>
        <a:graphic>
          <a:graphicData uri="http://schemas.openxmlformats.org/presentationml/2006/ole">
            <mc:AlternateContent xmlns:mc="http://schemas.openxmlformats.org/markup-compatibility/2006">
              <mc:Choice xmlns:v="urn:schemas-microsoft-com:vml" Requires="v">
                <p:oleObj spid="_x0000_s62786" r:id="rId8" imgW="675283" imgH="216638" progId="Equation.3">
                  <p:embed/>
                </p:oleObj>
              </mc:Choice>
              <mc:Fallback>
                <p:oleObj r:id="rId8" imgW="675283" imgH="216638"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586511" y="5644603"/>
                        <a:ext cx="1620837" cy="52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90422880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Text Box 31"/>
          <p:cNvSpPr txBox="1">
            <a:spLocks noChangeArrowheads="1"/>
          </p:cNvSpPr>
          <p:nvPr/>
        </p:nvSpPr>
        <p:spPr bwMode="auto">
          <a:xfrm>
            <a:off x="342851" y="991912"/>
            <a:ext cx="828092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cs typeface="Arial" panose="020B0604020202020204" pitchFamily="34" charset="0"/>
              </a:rPr>
              <a:t>♦</a:t>
            </a:r>
            <a:r>
              <a:rPr lang="zh-CN" altLang="en-US" sz="2400" b="1" dirty="0" smtClean="0"/>
              <a:t>技术</a:t>
            </a:r>
            <a:r>
              <a:rPr lang="zh-CN" altLang="en-US" sz="2400" b="1" dirty="0"/>
              <a:t>替代率</a:t>
            </a:r>
            <a:r>
              <a:rPr lang="zh-CN" altLang="en-US" sz="2400" b="1" dirty="0" smtClean="0"/>
              <a:t>（</a:t>
            </a:r>
            <a:r>
              <a:rPr lang="en-US" altLang="zh-CN" sz="2400" dirty="0" smtClean="0"/>
              <a:t>marginal </a:t>
            </a:r>
            <a:r>
              <a:rPr lang="en-US" altLang="zh-CN" sz="2400" dirty="0"/>
              <a:t>rate of technical substitution</a:t>
            </a:r>
            <a:r>
              <a:rPr lang="zh-CN" altLang="en-US" sz="2400" b="1" dirty="0"/>
              <a:t>，</a:t>
            </a:r>
            <a:r>
              <a:rPr lang="en-US" altLang="zh-CN" sz="2400" i="1" dirty="0"/>
              <a:t>MRTS</a:t>
            </a:r>
            <a:r>
              <a:rPr lang="zh-CN" altLang="en-US" sz="2400" b="1" dirty="0" smtClean="0"/>
              <a:t>）：</a:t>
            </a:r>
            <a:r>
              <a:rPr lang="zh-CN" altLang="en-US" sz="2400" dirty="0"/>
              <a:t>保持产量不变，增加单位某种要素投入，可以减少其他要素的</a:t>
            </a:r>
            <a:r>
              <a:rPr lang="zh-CN" altLang="en-US" sz="2400" dirty="0" smtClean="0"/>
              <a:t>数量。</a:t>
            </a:r>
            <a:endParaRPr lang="zh-CN" altLang="en-US" sz="2400" dirty="0"/>
          </a:p>
        </p:txBody>
      </p:sp>
      <p:graphicFrame>
        <p:nvGraphicFramePr>
          <p:cNvPr id="18" name="Object 18"/>
          <p:cNvGraphicFramePr>
            <a:graphicFrameLocks noChangeAspect="1"/>
          </p:cNvGraphicFramePr>
          <p:nvPr>
            <p:extLst>
              <p:ext uri="{D42A27DB-BD31-4B8C-83A1-F6EECF244321}">
                <p14:modId xmlns:p14="http://schemas.microsoft.com/office/powerpoint/2010/main" val="527700387"/>
              </p:ext>
            </p:extLst>
          </p:nvPr>
        </p:nvGraphicFramePr>
        <p:xfrm>
          <a:off x="2613025" y="1957388"/>
          <a:ext cx="2222500" cy="806450"/>
        </p:xfrm>
        <a:graphic>
          <a:graphicData uri="http://schemas.openxmlformats.org/presentationml/2006/ole">
            <mc:AlternateContent xmlns:mc="http://schemas.openxmlformats.org/markup-compatibility/2006">
              <mc:Choice xmlns:v="urn:schemas-microsoft-com:vml" Requires="v">
                <p:oleObj spid="_x0000_s52708" name="公式" r:id="rId6" imgW="1104840" imgH="444240" progId="Equation.3">
                  <p:embed/>
                </p:oleObj>
              </mc:Choice>
              <mc:Fallback>
                <p:oleObj name="公式" r:id="rId6" imgW="1104840" imgH="444240" progId="Equation.3">
                  <p:embed/>
                  <p:pic>
                    <p:nvPicPr>
                      <p:cNvPr id="0" name=""/>
                      <p:cNvPicPr>
                        <a:picLocks noChangeAspect="1" noChangeArrowheads="1"/>
                      </p:cNvPicPr>
                      <p:nvPr/>
                    </p:nvPicPr>
                    <p:blipFill>
                      <a:blip r:embed="rId7"/>
                      <a:srcRect/>
                      <a:stretch>
                        <a:fillRect/>
                      </a:stretch>
                    </p:blipFill>
                    <p:spPr bwMode="auto">
                      <a:xfrm>
                        <a:off x="2613025" y="1957388"/>
                        <a:ext cx="2222500" cy="806450"/>
                      </a:xfrm>
                      <a:prstGeom prst="rect">
                        <a:avLst/>
                      </a:prstGeom>
                      <a:noFill/>
                      <a:ln>
                        <a:noFill/>
                      </a:ln>
                      <a:effectLst/>
                    </p:spPr>
                  </p:pic>
                </p:oleObj>
              </mc:Fallback>
            </mc:AlternateContent>
          </a:graphicData>
        </a:graphic>
      </p:graphicFrame>
      <mc:AlternateContent xmlns:mc="http://schemas.openxmlformats.org/markup-compatibility/2006" xmlns:a14="http://schemas.microsoft.com/office/drawing/2010/main">
        <mc:Choice Requires="a14">
          <p:sp>
            <p:nvSpPr>
              <p:cNvPr id="19" name="矩形 18"/>
              <p:cNvSpPr/>
              <p:nvPr/>
            </p:nvSpPr>
            <p:spPr>
              <a:xfrm>
                <a:off x="395536" y="2640784"/>
                <a:ext cx="8136904" cy="830997"/>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在等产量线上，两种投入分别变化</a:t>
                </a:r>
                <a14:m>
                  <m:oMath xmlns:m="http://schemas.openxmlformats.org/officeDocument/2006/math">
                    <m:r>
                      <a:rPr lang="en-US" altLang="zh-CN" sz="2400" i="1"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altLang="zh-CN" sz="2400" i="1" smtClean="0">
                            <a:latin typeface="Cambria Math" panose="02040503050406030204" pitchFamily="18" charset="0"/>
                            <a:ea typeface="Cambria Math" panose="02040503050406030204" pitchFamily="18" charset="0"/>
                            <a:cs typeface="Arial" panose="020B0604020202020204" pitchFamily="34" charset="0"/>
                          </a:rPr>
                        </m:ctrlPr>
                      </m:sSubPr>
                      <m:e>
                        <m:r>
                          <a:rPr lang="en-US" altLang="zh-CN" sz="2400" b="0" i="1" smtClean="0">
                            <a:latin typeface="Cambria Math" panose="02040503050406030204" pitchFamily="18" charset="0"/>
                            <a:ea typeface="Cambria Math" panose="02040503050406030204" pitchFamily="18" charset="0"/>
                            <a:cs typeface="Arial" panose="020B0604020202020204" pitchFamily="34" charset="0"/>
                          </a:rPr>
                          <m:t>𝑥</m:t>
                        </m:r>
                      </m:e>
                      <m:sub>
                        <m:r>
                          <a:rPr lang="en-US" altLang="zh-CN" sz="2400" b="0" i="1" smtClean="0">
                            <a:latin typeface="Cambria Math" panose="02040503050406030204" pitchFamily="18" charset="0"/>
                            <a:ea typeface="Cambria Math" panose="02040503050406030204" pitchFamily="18" charset="0"/>
                            <a:cs typeface="Arial" panose="020B0604020202020204" pitchFamily="34" charset="0"/>
                          </a:rPr>
                          <m:t>1</m:t>
                        </m:r>
                      </m:sub>
                    </m:sSub>
                  </m:oMath>
                </a14:m>
                <a:r>
                  <a:rPr lang="zh-CN" altLang="en-US" sz="2400" dirty="0" smtClean="0">
                    <a:latin typeface="Arial" panose="020B0604020202020204" pitchFamily="34" charset="0"/>
                    <a:cs typeface="Arial" panose="020B0604020202020204" pitchFamily="34" charset="0"/>
                  </a:rPr>
                  <a:t>和</a:t>
                </a:r>
                <a14:m>
                  <m:oMath xmlns:m="http://schemas.openxmlformats.org/officeDocument/2006/math">
                    <m:r>
                      <a:rPr lang="en-US" altLang="zh-CN" sz="2400" b="0" i="1" dirty="0" smtClean="0">
                        <a:latin typeface="Cambria Math" panose="02040503050406030204" pitchFamily="18" charset="0"/>
                        <a:ea typeface="Cambria Math" panose="02040503050406030204" pitchFamily="18" charset="0"/>
                        <a:cs typeface="Arial" panose="020B0604020202020204" pitchFamily="34" charset="0"/>
                      </a:rPr>
                      <m:t>∆</m:t>
                    </m:r>
                    <m:sSub>
                      <m:sSubPr>
                        <m:ctrlPr>
                          <a:rPr lang="en-US" altLang="zh-CN" sz="2400" i="1" dirty="0" smtClean="0">
                            <a:latin typeface="Cambria Math" panose="02040503050406030204" pitchFamily="18" charset="0"/>
                            <a:ea typeface="Cambria Math" panose="02040503050406030204" pitchFamily="18" charset="0"/>
                            <a:cs typeface="Arial" panose="020B0604020202020204" pitchFamily="34" charset="0"/>
                          </a:rPr>
                        </m:ctrlPr>
                      </m:sSubPr>
                      <m:e>
                        <m:r>
                          <a:rPr lang="en-US" altLang="zh-CN" sz="2400" b="0" i="1" dirty="0" smtClean="0">
                            <a:latin typeface="Cambria Math" panose="02040503050406030204" pitchFamily="18" charset="0"/>
                            <a:ea typeface="Cambria Math" panose="02040503050406030204" pitchFamily="18" charset="0"/>
                            <a:cs typeface="Arial" panose="020B0604020202020204" pitchFamily="34" charset="0"/>
                          </a:rPr>
                          <m:t>𝑥</m:t>
                        </m:r>
                      </m:e>
                      <m:sub>
                        <m:r>
                          <a:rPr lang="en-US" altLang="zh-CN" sz="2400" b="0" i="1" dirty="0" smtClean="0">
                            <a:latin typeface="Cambria Math" panose="02040503050406030204" pitchFamily="18" charset="0"/>
                            <a:ea typeface="Cambria Math" panose="02040503050406030204" pitchFamily="18" charset="0"/>
                            <a:cs typeface="Arial" panose="020B0604020202020204" pitchFamily="34" charset="0"/>
                          </a:rPr>
                          <m:t>2</m:t>
                        </m:r>
                      </m:sub>
                    </m:sSub>
                  </m:oMath>
                </a14:m>
                <a:r>
                  <a:rPr lang="zh-CN" altLang="en-US" sz="2400" dirty="0" smtClean="0">
                    <a:latin typeface="Arial" panose="020B0604020202020204" pitchFamily="34" charset="0"/>
                    <a:cs typeface="Arial" panose="020B0604020202020204" pitchFamily="34" charset="0"/>
                  </a:rPr>
                  <a:t>，产量不变，则有</a:t>
                </a:r>
                <a:endParaRPr lang="zh-CN" altLang="en-US" sz="2400" dirty="0"/>
              </a:p>
            </p:txBody>
          </p:sp>
        </mc:Choice>
        <mc:Fallback xmlns="">
          <p:sp>
            <p:nvSpPr>
              <p:cNvPr id="19" name="矩形 18"/>
              <p:cNvSpPr>
                <a:spLocks noRot="1" noChangeAspect="1" noMove="1" noResize="1" noEditPoints="1" noAdjustHandles="1" noChangeArrowheads="1" noChangeShapeType="1" noTextEdit="1"/>
              </p:cNvSpPr>
              <p:nvPr/>
            </p:nvSpPr>
            <p:spPr>
              <a:xfrm>
                <a:off x="395536" y="2640784"/>
                <a:ext cx="8136904" cy="830997"/>
              </a:xfrm>
              <a:prstGeom prst="rect">
                <a:avLst/>
              </a:prstGeom>
              <a:blipFill rotWithShape="0">
                <a:blip r:embed="rId8"/>
                <a:stretch>
                  <a:fillRect l="-1199" t="-8029" b="-12409"/>
                </a:stretch>
              </a:blipFill>
            </p:spPr>
            <p:txBody>
              <a:bodyPr/>
              <a:lstStyle/>
              <a:p>
                <a:r>
                  <a:rPr lang="zh-CN" altLang="en-US">
                    <a:noFill/>
                  </a:rPr>
                  <a:t> </a:t>
                </a:r>
              </a:p>
            </p:txBody>
          </p:sp>
        </mc:Fallback>
      </mc:AlternateContent>
      <p:graphicFrame>
        <p:nvGraphicFramePr>
          <p:cNvPr id="20" name="Object 13"/>
          <p:cNvGraphicFramePr>
            <a:graphicFrameLocks noChangeAspect="1"/>
          </p:cNvGraphicFramePr>
          <p:nvPr>
            <p:extLst>
              <p:ext uri="{D42A27DB-BD31-4B8C-83A1-F6EECF244321}">
                <p14:modId xmlns:p14="http://schemas.microsoft.com/office/powerpoint/2010/main" val="3740293735"/>
              </p:ext>
            </p:extLst>
          </p:nvPr>
        </p:nvGraphicFramePr>
        <p:xfrm>
          <a:off x="1995139" y="3447136"/>
          <a:ext cx="4377061" cy="496779"/>
        </p:xfrm>
        <a:graphic>
          <a:graphicData uri="http://schemas.openxmlformats.org/presentationml/2006/ole">
            <mc:AlternateContent xmlns:mc="http://schemas.openxmlformats.org/markup-compatibility/2006">
              <mc:Choice xmlns:v="urn:schemas-microsoft-com:vml" Requires="v">
                <p:oleObj spid="_x0000_s52709" name="公式" r:id="rId9" imgW="2247840" imgH="228600" progId="Equation.3">
                  <p:embed/>
                </p:oleObj>
              </mc:Choice>
              <mc:Fallback>
                <p:oleObj name="公式" r:id="rId9" imgW="2247840" imgH="228600" progId="Equation.3">
                  <p:embed/>
                  <p:pic>
                    <p:nvPicPr>
                      <p:cNvPr id="0" name=""/>
                      <p:cNvPicPr>
                        <a:picLocks noChangeAspect="1" noChangeArrowheads="1"/>
                      </p:cNvPicPr>
                      <p:nvPr/>
                    </p:nvPicPr>
                    <p:blipFill>
                      <a:blip r:embed="rId10"/>
                      <a:srcRect/>
                      <a:stretch>
                        <a:fillRect/>
                      </a:stretch>
                    </p:blipFill>
                    <p:spPr bwMode="auto">
                      <a:xfrm>
                        <a:off x="1995139" y="3447136"/>
                        <a:ext cx="4377061" cy="496779"/>
                      </a:xfrm>
                      <a:prstGeom prst="rect">
                        <a:avLst/>
                      </a:prstGeom>
                      <a:noFill/>
                      <a:ln>
                        <a:noFill/>
                      </a:ln>
                      <a:effectLst/>
                    </p:spPr>
                  </p:pic>
                </p:oleObj>
              </mc:Fallback>
            </mc:AlternateContent>
          </a:graphicData>
        </a:graphic>
      </p:graphicFrame>
      <p:graphicFrame>
        <p:nvGraphicFramePr>
          <p:cNvPr id="21" name="Object 13"/>
          <p:cNvGraphicFramePr>
            <a:graphicFrameLocks noChangeAspect="1"/>
          </p:cNvGraphicFramePr>
          <p:nvPr>
            <p:extLst>
              <p:ext uri="{D42A27DB-BD31-4B8C-83A1-F6EECF244321}">
                <p14:modId xmlns:p14="http://schemas.microsoft.com/office/powerpoint/2010/main" val="3729219799"/>
              </p:ext>
            </p:extLst>
          </p:nvPr>
        </p:nvGraphicFramePr>
        <p:xfrm>
          <a:off x="2722563" y="4302125"/>
          <a:ext cx="2922587" cy="896938"/>
        </p:xfrm>
        <a:graphic>
          <a:graphicData uri="http://schemas.openxmlformats.org/presentationml/2006/ole">
            <mc:AlternateContent xmlns:mc="http://schemas.openxmlformats.org/markup-compatibility/2006">
              <mc:Choice xmlns:v="urn:schemas-microsoft-com:vml" Requires="v">
                <p:oleObj spid="_x0000_s52710" name="公式" r:id="rId11" imgW="1612800" imgH="444240" progId="Equation.3">
                  <p:embed/>
                </p:oleObj>
              </mc:Choice>
              <mc:Fallback>
                <p:oleObj name="公式" r:id="rId11" imgW="1612800" imgH="444240" progId="Equation.3">
                  <p:embed/>
                  <p:pic>
                    <p:nvPicPr>
                      <p:cNvPr id="0" name=""/>
                      <p:cNvPicPr>
                        <a:picLocks noChangeAspect="1" noChangeArrowheads="1"/>
                      </p:cNvPicPr>
                      <p:nvPr/>
                    </p:nvPicPr>
                    <p:blipFill>
                      <a:blip r:embed="rId12"/>
                      <a:srcRect/>
                      <a:stretch>
                        <a:fillRect/>
                      </a:stretch>
                    </p:blipFill>
                    <p:spPr bwMode="auto">
                      <a:xfrm>
                        <a:off x="2722563" y="4302125"/>
                        <a:ext cx="2922587" cy="896938"/>
                      </a:xfrm>
                      <a:prstGeom prst="rect">
                        <a:avLst/>
                      </a:prstGeom>
                      <a:noFill/>
                      <a:ln>
                        <a:noFill/>
                      </a:ln>
                      <a:effectLst/>
                    </p:spPr>
                  </p:pic>
                </p:oleObj>
              </mc:Fallback>
            </mc:AlternateContent>
          </a:graphicData>
        </a:graphic>
      </p:graphicFrame>
      <p:sp>
        <p:nvSpPr>
          <p:cNvPr id="22" name="矩形 21"/>
          <p:cNvSpPr/>
          <p:nvPr/>
        </p:nvSpPr>
        <p:spPr>
          <a:xfrm>
            <a:off x="539552" y="3924343"/>
            <a:ext cx="8136904" cy="461665"/>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所以，技术替代率等于两种投入的边际产品之比：</a:t>
            </a:r>
            <a:endParaRPr lang="zh-CN" altLang="en-US" sz="2400" dirty="0"/>
          </a:p>
        </p:txBody>
      </p:sp>
      <p:sp>
        <p:nvSpPr>
          <p:cNvPr id="23" name="矩形 22"/>
          <p:cNvSpPr/>
          <p:nvPr/>
        </p:nvSpPr>
        <p:spPr>
          <a:xfrm>
            <a:off x="539552" y="5094954"/>
            <a:ext cx="7992888" cy="1200329"/>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那么，不断增加一种投入，其边际产品递减，对另外投入的技术替代率也将递减，所以，边际技术替代率是递减的。</a:t>
            </a:r>
            <a:endParaRPr lang="zh-CN" altLang="en-US" sz="2400" dirty="0"/>
          </a:p>
        </p:txBody>
      </p:sp>
    </p:spTree>
    <p:extLst>
      <p:ext uri="{BB962C8B-B14F-4D97-AF65-F5344CB8AC3E}">
        <p14:creationId xmlns:p14="http://schemas.microsoft.com/office/powerpoint/2010/main" val="297709283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
          <p:cNvSpPr txBox="1"/>
          <p:nvPr/>
        </p:nvSpPr>
        <p:spPr>
          <a:xfrm>
            <a:off x="401699" y="1022459"/>
            <a:ext cx="7704856" cy="523220"/>
          </a:xfrm>
          <a:prstGeom prst="rect">
            <a:avLst/>
          </a:prstGeom>
          <a:noFill/>
        </p:spPr>
        <p:txBody>
          <a:bodyPr wrap="square">
            <a:spAutoFit/>
          </a:bodyPr>
          <a:lstStyle/>
          <a:p>
            <a:pPr>
              <a:defRPr/>
            </a:pPr>
            <a:r>
              <a:rPr lang="en-US" altLang="zh-CN" sz="2800" b="1" dirty="0" smtClean="0">
                <a:latin typeface="+mj-lt"/>
                <a:cs typeface="+mj-cs"/>
                <a:sym typeface="Calibri Light" pitchFamily="34" charset="0"/>
              </a:rPr>
              <a:t>4.3.3</a:t>
            </a:r>
            <a:r>
              <a:rPr lang="zh-CN" altLang="en-US" sz="2800" b="1" dirty="0" smtClean="0">
                <a:latin typeface="+mj-lt"/>
                <a:cs typeface="+mj-cs"/>
                <a:sym typeface="Calibri Light" pitchFamily="34" charset="0"/>
              </a:rPr>
              <a:t>最佳投入组合</a:t>
            </a:r>
            <a:endParaRPr lang="zh-CN" altLang="en-US" sz="2800" b="1" dirty="0">
              <a:latin typeface="+mj-lt"/>
              <a:cs typeface="+mj-cs"/>
              <a:sym typeface="Calibri Light" pitchFamily="34" charset="0"/>
            </a:endParaRPr>
          </a:p>
        </p:txBody>
      </p:sp>
      <p:sp>
        <p:nvSpPr>
          <p:cNvPr id="2" name="矩形 1"/>
          <p:cNvSpPr/>
          <p:nvPr/>
        </p:nvSpPr>
        <p:spPr>
          <a:xfrm>
            <a:off x="425363" y="1465760"/>
            <a:ext cx="1633781" cy="461665"/>
          </a:xfrm>
          <a:prstGeom prst="rect">
            <a:avLst/>
          </a:prstGeom>
        </p:spPr>
        <p:txBody>
          <a:bodyPr wrap="none">
            <a:spAutoFit/>
          </a:bodyPr>
          <a:lstStyle/>
          <a:p>
            <a:pPr>
              <a:defRPr/>
            </a:pPr>
            <a:r>
              <a:rPr lang="zh-CN" altLang="en-US" sz="2400" b="1" dirty="0" smtClean="0">
                <a:latin typeface="Arial" panose="020B0604020202020204" pitchFamily="34" charset="0"/>
                <a:cs typeface="Arial" panose="020B0604020202020204" pitchFamily="34" charset="0"/>
                <a:sym typeface="Calibri Light" pitchFamily="34" charset="0"/>
              </a:rPr>
              <a:t>♦</a:t>
            </a:r>
            <a:r>
              <a:rPr lang="zh-CN" altLang="en-US" sz="2400" b="1" dirty="0" smtClean="0">
                <a:sym typeface="Calibri Light" pitchFamily="34" charset="0"/>
              </a:rPr>
              <a:t>等</a:t>
            </a:r>
            <a:r>
              <a:rPr lang="zh-CN" altLang="en-US" sz="2400" b="1" dirty="0">
                <a:sym typeface="Calibri Light" pitchFamily="34" charset="0"/>
              </a:rPr>
              <a:t>成本线</a:t>
            </a:r>
          </a:p>
        </p:txBody>
      </p:sp>
      <p:sp>
        <p:nvSpPr>
          <p:cNvPr id="13" name="Line 4"/>
          <p:cNvSpPr>
            <a:spLocks noChangeShapeType="1"/>
          </p:cNvSpPr>
          <p:nvPr/>
        </p:nvSpPr>
        <p:spPr bwMode="auto">
          <a:xfrm>
            <a:off x="4752602" y="6222826"/>
            <a:ext cx="2808288" cy="0"/>
          </a:xfrm>
          <a:prstGeom prst="line">
            <a:avLst/>
          </a:prstGeom>
          <a:noFill/>
          <a:ln w="952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5"/>
          <p:cNvSpPr>
            <a:spLocks noChangeShapeType="1"/>
          </p:cNvSpPr>
          <p:nvPr/>
        </p:nvSpPr>
        <p:spPr bwMode="auto">
          <a:xfrm>
            <a:off x="4752602" y="3630439"/>
            <a:ext cx="0" cy="2592387"/>
          </a:xfrm>
          <a:prstGeom prst="line">
            <a:avLst/>
          </a:prstGeom>
          <a:noFill/>
          <a:ln w="952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Text Box 6"/>
          <p:cNvSpPr txBox="1">
            <a:spLocks noChangeArrowheads="1"/>
          </p:cNvSpPr>
          <p:nvPr/>
        </p:nvSpPr>
        <p:spPr bwMode="auto">
          <a:xfrm>
            <a:off x="7487865" y="6093296"/>
            <a:ext cx="48895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a:t>x</a:t>
            </a:r>
            <a:r>
              <a:rPr lang="zh-CN" altLang="en-US" sz="2800" baseline="-25000"/>
              <a:t>1</a:t>
            </a:r>
          </a:p>
        </p:txBody>
      </p:sp>
      <p:sp>
        <p:nvSpPr>
          <p:cNvPr id="18" name="Line 9"/>
          <p:cNvSpPr>
            <a:spLocks noChangeShapeType="1"/>
          </p:cNvSpPr>
          <p:nvPr/>
        </p:nvSpPr>
        <p:spPr bwMode="auto">
          <a:xfrm>
            <a:off x="4752601" y="4347007"/>
            <a:ext cx="2123655" cy="1875819"/>
          </a:xfrm>
          <a:prstGeom prst="line">
            <a:avLst/>
          </a:prstGeom>
          <a:noFill/>
          <a:ln w="2857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Text Box 13"/>
          <p:cNvSpPr txBox="1">
            <a:spLocks noChangeArrowheads="1"/>
          </p:cNvSpPr>
          <p:nvPr/>
        </p:nvSpPr>
        <p:spPr bwMode="auto">
          <a:xfrm>
            <a:off x="5778711" y="4711839"/>
            <a:ext cx="1403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sz="2400" dirty="0">
                <a:ea typeface="楷体_GB2312"/>
                <a:cs typeface="楷体_GB2312"/>
              </a:rPr>
              <a:t>等成本线</a:t>
            </a:r>
          </a:p>
        </p:txBody>
      </p:sp>
      <p:sp>
        <p:nvSpPr>
          <p:cNvPr id="26" name="Text Box 28"/>
          <p:cNvSpPr txBox="1">
            <a:spLocks noChangeArrowheads="1"/>
          </p:cNvSpPr>
          <p:nvPr/>
        </p:nvSpPr>
        <p:spPr bwMode="auto">
          <a:xfrm>
            <a:off x="4254127" y="3487564"/>
            <a:ext cx="488950" cy="588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a:t>x</a:t>
            </a:r>
            <a:r>
              <a:rPr lang="zh-CN" altLang="en-US" sz="2800" baseline="-25000"/>
              <a:t>2</a:t>
            </a:r>
            <a:endParaRPr lang="zh-CN" altLang="en-US"/>
          </a:p>
        </p:txBody>
      </p:sp>
      <p:sp>
        <p:nvSpPr>
          <p:cNvPr id="3" name="文本框 2"/>
          <p:cNvSpPr txBox="1"/>
          <p:nvPr/>
        </p:nvSpPr>
        <p:spPr>
          <a:xfrm>
            <a:off x="470963" y="1886916"/>
            <a:ext cx="8146982" cy="830997"/>
          </a:xfrm>
          <a:prstGeom prst="rect">
            <a:avLst/>
          </a:prstGeom>
          <a:noFill/>
        </p:spPr>
        <p:txBody>
          <a:bodyPr wrap="square" rtlCol="0">
            <a:spAutoFit/>
          </a:bodyPr>
          <a:lstStyle/>
          <a:p>
            <a:r>
              <a:rPr lang="zh-CN" altLang="en-US" sz="2400" dirty="0" smtClean="0"/>
              <a:t>等成本线：表示生产者面临融资约束时能够购买和使用的各种投入最大数量的组合。</a:t>
            </a:r>
            <a:endParaRPr lang="zh-CN" altLang="en-US" sz="2400" dirty="0"/>
          </a:p>
        </p:txBody>
      </p:sp>
      <p:sp>
        <p:nvSpPr>
          <p:cNvPr id="27" name="文本框 26"/>
          <p:cNvSpPr txBox="1"/>
          <p:nvPr/>
        </p:nvSpPr>
        <p:spPr>
          <a:xfrm>
            <a:off x="425363" y="2701463"/>
            <a:ext cx="8146982" cy="830997"/>
          </a:xfrm>
          <a:prstGeom prst="rect">
            <a:avLst/>
          </a:prstGeom>
          <a:noFill/>
        </p:spPr>
        <p:txBody>
          <a:bodyPr wrap="square" rtlCol="0">
            <a:spAutoFit/>
          </a:bodyPr>
          <a:lstStyle/>
          <a:p>
            <a:r>
              <a:rPr lang="zh-CN" altLang="en-US" sz="2400" dirty="0" smtClean="0"/>
              <a:t>假定企业只有资金</a:t>
            </a:r>
            <a:r>
              <a:rPr lang="en-US" altLang="zh-CN" sz="2400" dirty="0" smtClean="0"/>
              <a:t>TC</a:t>
            </a:r>
            <a:r>
              <a:rPr lang="zh-CN" altLang="en-US" sz="2400" dirty="0" smtClean="0"/>
              <a:t>，两种生产要素的价格分别为</a:t>
            </a:r>
            <a:r>
              <a:rPr lang="en-US" altLang="zh-CN" sz="2400" dirty="0" smtClean="0"/>
              <a:t>w</a:t>
            </a:r>
            <a:r>
              <a:rPr lang="en-US" altLang="zh-CN" sz="2400" baseline="-25000" dirty="0" smtClean="0"/>
              <a:t>1</a:t>
            </a:r>
            <a:r>
              <a:rPr lang="zh-CN" altLang="en-US" sz="2400" dirty="0" smtClean="0"/>
              <a:t>、</a:t>
            </a:r>
            <a:r>
              <a:rPr lang="en-US" altLang="zh-CN" sz="2400" dirty="0" smtClean="0"/>
              <a:t>w</a:t>
            </a:r>
            <a:r>
              <a:rPr lang="en-US" altLang="zh-CN" sz="2400" baseline="-25000" dirty="0"/>
              <a:t>2</a:t>
            </a:r>
            <a:r>
              <a:rPr lang="zh-CN" altLang="en-US" sz="2400" dirty="0" smtClean="0"/>
              <a:t>，要素购买和使用数量分别为</a:t>
            </a:r>
            <a:r>
              <a:rPr lang="en-US" altLang="zh-CN" sz="2400" dirty="0" smtClean="0"/>
              <a:t>x</a:t>
            </a:r>
            <a:r>
              <a:rPr lang="en-US" altLang="zh-CN" sz="2400" baseline="-25000" dirty="0" smtClean="0"/>
              <a:t>1</a:t>
            </a:r>
            <a:r>
              <a:rPr lang="zh-CN" altLang="en-US" sz="2400" dirty="0" smtClean="0"/>
              <a:t>、</a:t>
            </a:r>
            <a:r>
              <a:rPr lang="en-US" altLang="zh-CN" sz="2400" dirty="0" smtClean="0"/>
              <a:t>x</a:t>
            </a:r>
            <a:r>
              <a:rPr lang="en-US" altLang="zh-CN" sz="2400" baseline="-25000" dirty="0" smtClean="0"/>
              <a:t>2 </a:t>
            </a:r>
            <a:r>
              <a:rPr lang="zh-CN" altLang="en-US" sz="2400" dirty="0" smtClean="0"/>
              <a:t>，则等成本线就是：</a:t>
            </a:r>
            <a:endParaRPr lang="zh-CN" altLang="en-US" sz="2400" dirty="0"/>
          </a:p>
        </p:txBody>
      </p:sp>
      <p:graphicFrame>
        <p:nvGraphicFramePr>
          <p:cNvPr id="28" name="Object 4"/>
          <p:cNvGraphicFramePr>
            <a:graphicFrameLocks noChangeAspect="1"/>
          </p:cNvGraphicFramePr>
          <p:nvPr>
            <p:extLst>
              <p:ext uri="{D42A27DB-BD31-4B8C-83A1-F6EECF244321}">
                <p14:modId xmlns:p14="http://schemas.microsoft.com/office/powerpoint/2010/main" val="4053240817"/>
              </p:ext>
            </p:extLst>
          </p:nvPr>
        </p:nvGraphicFramePr>
        <p:xfrm>
          <a:off x="1043608" y="3638756"/>
          <a:ext cx="2500312" cy="484188"/>
        </p:xfrm>
        <a:graphic>
          <a:graphicData uri="http://schemas.openxmlformats.org/presentationml/2006/ole">
            <mc:AlternateContent xmlns:mc="http://schemas.openxmlformats.org/markup-compatibility/2006">
              <mc:Choice xmlns:v="urn:schemas-microsoft-com:vml" Requires="v">
                <p:oleObj spid="_x0000_s64672" name="公式" r:id="rId6" imgW="1180800" imgH="228600" progId="Equation.3">
                  <p:embed/>
                </p:oleObj>
              </mc:Choice>
              <mc:Fallback>
                <p:oleObj name="公式" r:id="rId6" imgW="1180800" imgH="228600" progId="Equation.3">
                  <p:embed/>
                  <p:pic>
                    <p:nvPicPr>
                      <p:cNvPr id="0" name=""/>
                      <p:cNvPicPr>
                        <a:picLocks noChangeAspect="1" noChangeArrowheads="1"/>
                      </p:cNvPicPr>
                      <p:nvPr/>
                    </p:nvPicPr>
                    <p:blipFill>
                      <a:blip r:embed="rId7"/>
                      <a:srcRect/>
                      <a:stretch>
                        <a:fillRect/>
                      </a:stretch>
                    </p:blipFill>
                    <p:spPr bwMode="auto">
                      <a:xfrm>
                        <a:off x="1043608" y="3638756"/>
                        <a:ext cx="2500312" cy="484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 name="文本框 3"/>
          <p:cNvSpPr txBox="1"/>
          <p:nvPr/>
        </p:nvSpPr>
        <p:spPr>
          <a:xfrm>
            <a:off x="490136" y="4229240"/>
            <a:ext cx="2031325" cy="461665"/>
          </a:xfrm>
          <a:prstGeom prst="rect">
            <a:avLst/>
          </a:prstGeom>
          <a:noFill/>
        </p:spPr>
        <p:txBody>
          <a:bodyPr wrap="none" rtlCol="0">
            <a:spAutoFit/>
          </a:bodyPr>
          <a:lstStyle/>
          <a:p>
            <a:r>
              <a:rPr lang="zh-CN" altLang="en-US" sz="2400" dirty="0" smtClean="0"/>
              <a:t>也可以写成：</a:t>
            </a:r>
            <a:endParaRPr lang="zh-CN" altLang="en-US" sz="2400" dirty="0"/>
          </a:p>
        </p:txBody>
      </p:sp>
      <mc:AlternateContent xmlns:mc="http://schemas.openxmlformats.org/markup-compatibility/2006" xmlns:a14="http://schemas.microsoft.com/office/drawing/2010/main">
        <mc:Choice Requires="a14">
          <p:sp>
            <p:nvSpPr>
              <p:cNvPr id="29" name="文本框 28"/>
              <p:cNvSpPr txBox="1"/>
              <p:nvPr/>
            </p:nvSpPr>
            <p:spPr>
              <a:xfrm>
                <a:off x="1043608" y="4867101"/>
                <a:ext cx="2592288" cy="754309"/>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2</m:t>
                          </m:r>
                        </m:sub>
                      </m:sSub>
                      <m:r>
                        <a:rPr lang="en-US" altLang="zh-CN" sz="2400" i="1" smtClean="0">
                          <a:latin typeface="Cambria Math" panose="02040503050406030204" pitchFamily="18" charset="0"/>
                        </a:rPr>
                        <m:t>=</m:t>
                      </m:r>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𝑇𝐶</m:t>
                          </m:r>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2</m:t>
                              </m:r>
                            </m:sub>
                          </m:sSub>
                        </m:den>
                      </m:f>
                      <m:r>
                        <a:rPr lang="en-US" altLang="zh-CN" sz="2400" b="0" i="1" smtClean="0">
                          <a:latin typeface="Cambria Math" panose="02040503050406030204" pitchFamily="18" charset="0"/>
                        </a:rPr>
                        <m:t>−</m:t>
                      </m:r>
                      <m:f>
                        <m:fPr>
                          <m:ctrlPr>
                            <a:rPr lang="en-US" altLang="zh-CN" sz="2400" b="0" i="1" smtClean="0">
                              <a:latin typeface="Cambria Math" panose="02040503050406030204" pitchFamily="18" charset="0"/>
                            </a:rPr>
                          </m:ctrlPr>
                        </m:fPr>
                        <m:num>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1</m:t>
                              </m:r>
                            </m:sub>
                          </m:sSub>
                        </m:num>
                        <m:den>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2</m:t>
                              </m:r>
                            </m:sub>
                          </m:sSub>
                        </m:den>
                      </m:f>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𝑥</m:t>
                          </m:r>
                        </m:e>
                        <m:sub>
                          <m:r>
                            <a:rPr lang="en-US" altLang="zh-CN" sz="2400" b="0" i="1" smtClean="0">
                              <a:latin typeface="Cambria Math" panose="02040503050406030204" pitchFamily="18" charset="0"/>
                            </a:rPr>
                            <m:t>1</m:t>
                          </m:r>
                        </m:sub>
                      </m:sSub>
                    </m:oMath>
                  </m:oMathPara>
                </a14:m>
                <a:endParaRPr lang="zh-CN" altLang="en-US" sz="2400" dirty="0"/>
              </a:p>
            </p:txBody>
          </p:sp>
        </mc:Choice>
        <mc:Fallback xmlns="">
          <p:sp>
            <p:nvSpPr>
              <p:cNvPr id="29" name="文本框 28"/>
              <p:cNvSpPr txBox="1">
                <a:spLocks noRot="1" noChangeAspect="1" noMove="1" noResize="1" noEditPoints="1" noAdjustHandles="1" noChangeArrowheads="1" noChangeShapeType="1" noTextEdit="1"/>
              </p:cNvSpPr>
              <p:nvPr/>
            </p:nvSpPr>
            <p:spPr>
              <a:xfrm>
                <a:off x="1043608" y="4867101"/>
                <a:ext cx="2592288" cy="754309"/>
              </a:xfrm>
              <a:prstGeom prst="rect">
                <a:avLst/>
              </a:prstGeom>
              <a:blipFill rotWithShape="0">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0" name="文本框 29"/>
              <p:cNvSpPr txBox="1"/>
              <p:nvPr/>
            </p:nvSpPr>
            <p:spPr>
              <a:xfrm>
                <a:off x="608711" y="5797606"/>
                <a:ext cx="2020237" cy="628057"/>
              </a:xfrm>
              <a:prstGeom prst="rect">
                <a:avLst/>
              </a:prstGeom>
              <a:noFill/>
            </p:spPr>
            <p:txBody>
              <a:bodyPr wrap="square" rtlCol="0">
                <a:spAutoFit/>
              </a:bodyPr>
              <a:lstStyle/>
              <a:p>
                <a:r>
                  <a:rPr lang="zh-CN" altLang="en-US" sz="2400" dirty="0" smtClean="0"/>
                  <a:t>其斜率为</a:t>
                </a:r>
                <a14:m>
                  <m:oMath xmlns:m="http://schemas.openxmlformats.org/officeDocument/2006/math">
                    <m:r>
                      <a:rPr lang="en-US" altLang="zh-CN" sz="2400" b="0" i="1" smtClean="0">
                        <a:latin typeface="Cambria Math" panose="02040503050406030204" pitchFamily="18" charset="0"/>
                      </a:rPr>
                      <m:t>−</m:t>
                    </m:r>
                    <m:f>
                      <m:fPr>
                        <m:ctrlPr>
                          <a:rPr lang="en-US" altLang="zh-CN" sz="2400" i="1" smtClean="0">
                            <a:latin typeface="Cambria Math" panose="02040503050406030204" pitchFamily="18" charset="0"/>
                          </a:rPr>
                        </m:ctrlPr>
                      </m:fPr>
                      <m:num>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1</m:t>
                            </m:r>
                          </m:sub>
                        </m:sSub>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2</m:t>
                            </m:r>
                          </m:sub>
                        </m:sSub>
                      </m:den>
                    </m:f>
                  </m:oMath>
                </a14:m>
                <a:endParaRPr lang="zh-CN" altLang="en-US" sz="2400" dirty="0"/>
              </a:p>
            </p:txBody>
          </p:sp>
        </mc:Choice>
        <mc:Fallback xmlns="">
          <p:sp>
            <p:nvSpPr>
              <p:cNvPr id="30" name="文本框 29"/>
              <p:cNvSpPr txBox="1">
                <a:spLocks noRot="1" noChangeAspect="1" noMove="1" noResize="1" noEditPoints="1" noAdjustHandles="1" noChangeArrowheads="1" noChangeShapeType="1" noTextEdit="1"/>
              </p:cNvSpPr>
              <p:nvPr/>
            </p:nvSpPr>
            <p:spPr>
              <a:xfrm>
                <a:off x="608711" y="5797606"/>
                <a:ext cx="2020237" cy="628057"/>
              </a:xfrm>
              <a:prstGeom prst="rect">
                <a:avLst/>
              </a:prstGeom>
              <a:blipFill rotWithShape="0">
                <a:blip r:embed="rId9"/>
                <a:stretch>
                  <a:fillRect l="-4834" t="-5825"/>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23770351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5403585" y="5707037"/>
            <a:ext cx="2808288" cy="0"/>
          </a:xfrm>
          <a:prstGeom prst="line">
            <a:avLst/>
          </a:prstGeom>
          <a:noFill/>
          <a:ln w="952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5"/>
          <p:cNvSpPr>
            <a:spLocks noChangeShapeType="1"/>
          </p:cNvSpPr>
          <p:nvPr/>
        </p:nvSpPr>
        <p:spPr bwMode="auto">
          <a:xfrm>
            <a:off x="5403585" y="3114650"/>
            <a:ext cx="0" cy="2592387"/>
          </a:xfrm>
          <a:prstGeom prst="line">
            <a:avLst/>
          </a:prstGeom>
          <a:noFill/>
          <a:ln w="952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6"/>
          <p:cNvSpPr txBox="1">
            <a:spLocks noChangeArrowheads="1"/>
          </p:cNvSpPr>
          <p:nvPr/>
        </p:nvSpPr>
        <p:spPr bwMode="auto">
          <a:xfrm>
            <a:off x="7857860" y="5707037"/>
            <a:ext cx="48895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a:t>x</a:t>
            </a:r>
            <a:r>
              <a:rPr lang="zh-CN" altLang="en-US" sz="2800" baseline="-25000"/>
              <a:t>1</a:t>
            </a:r>
          </a:p>
        </p:txBody>
      </p:sp>
      <p:sp>
        <p:nvSpPr>
          <p:cNvPr id="15" name="Freeform 7"/>
          <p:cNvSpPr>
            <a:spLocks/>
          </p:cNvSpPr>
          <p:nvPr/>
        </p:nvSpPr>
        <p:spPr bwMode="auto">
          <a:xfrm>
            <a:off x="5576623" y="3362300"/>
            <a:ext cx="2255837" cy="1954212"/>
          </a:xfrm>
          <a:custGeom>
            <a:avLst/>
            <a:gdLst>
              <a:gd name="T0" fmla="*/ 0 w 1421"/>
              <a:gd name="T1" fmla="*/ 0 h 1231"/>
              <a:gd name="T2" fmla="*/ 74 w 1421"/>
              <a:gd name="T3" fmla="*/ 393 h 1231"/>
              <a:gd name="T4" fmla="*/ 187 w 1421"/>
              <a:gd name="T5" fmla="*/ 713 h 1231"/>
              <a:gd name="T6" fmla="*/ 307 w 1421"/>
              <a:gd name="T7" fmla="*/ 881 h 1231"/>
              <a:gd name="T8" fmla="*/ 507 w 1421"/>
              <a:gd name="T9" fmla="*/ 1012 h 1231"/>
              <a:gd name="T10" fmla="*/ 525 w 1421"/>
              <a:gd name="T11" fmla="*/ 1024 h 1231"/>
              <a:gd name="T12" fmla="*/ 643 w 1421"/>
              <a:gd name="T13" fmla="*/ 1079 h 1231"/>
              <a:gd name="T14" fmla="*/ 971 w 1421"/>
              <a:gd name="T15" fmla="*/ 1184 h 1231"/>
              <a:gd name="T16" fmla="*/ 1421 w 1421"/>
              <a:gd name="T17"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1" h="1231">
                <a:moveTo>
                  <a:pt x="0" y="0"/>
                </a:moveTo>
                <a:cubicBezTo>
                  <a:pt x="13" y="65"/>
                  <a:pt x="42" y="274"/>
                  <a:pt x="74" y="393"/>
                </a:cubicBezTo>
                <a:cubicBezTo>
                  <a:pt x="106" y="512"/>
                  <a:pt x="148" y="632"/>
                  <a:pt x="187" y="713"/>
                </a:cubicBezTo>
                <a:cubicBezTo>
                  <a:pt x="226" y="794"/>
                  <a:pt x="254" y="831"/>
                  <a:pt x="307" y="881"/>
                </a:cubicBezTo>
                <a:cubicBezTo>
                  <a:pt x="360" y="931"/>
                  <a:pt x="471" y="988"/>
                  <a:pt x="507" y="1012"/>
                </a:cubicBezTo>
                <a:cubicBezTo>
                  <a:pt x="543" y="1036"/>
                  <a:pt x="502" y="1013"/>
                  <a:pt x="525" y="1024"/>
                </a:cubicBezTo>
                <a:cubicBezTo>
                  <a:pt x="548" y="1036"/>
                  <a:pt x="570" y="1052"/>
                  <a:pt x="643" y="1079"/>
                </a:cubicBezTo>
                <a:cubicBezTo>
                  <a:pt x="718" y="1106"/>
                  <a:pt x="842" y="1159"/>
                  <a:pt x="971" y="1184"/>
                </a:cubicBezTo>
                <a:cubicBezTo>
                  <a:pt x="1101" y="1210"/>
                  <a:pt x="1272" y="1227"/>
                  <a:pt x="1421" y="1231"/>
                </a:cubicBezTo>
              </a:path>
            </a:pathLst>
          </a:custGeom>
          <a:noFill/>
          <a:ln w="28575" cmpd="sng">
            <a:solidFill>
              <a:schemeClr val="accent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8"/>
          <p:cNvSpPr txBox="1">
            <a:spLocks noChangeArrowheads="1"/>
          </p:cNvSpPr>
          <p:nvPr/>
        </p:nvSpPr>
        <p:spPr bwMode="auto">
          <a:xfrm>
            <a:off x="7366273" y="4760094"/>
            <a:ext cx="1210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sz="2000" b="1" dirty="0">
                <a:ea typeface="楷体_GB2312"/>
                <a:cs typeface="楷体_GB2312"/>
              </a:rPr>
              <a:t>等产量线</a:t>
            </a:r>
          </a:p>
        </p:txBody>
      </p:sp>
      <p:sp>
        <p:nvSpPr>
          <p:cNvPr id="17" name="Line 9"/>
          <p:cNvSpPr>
            <a:spLocks noChangeShapeType="1"/>
          </p:cNvSpPr>
          <p:nvPr/>
        </p:nvSpPr>
        <p:spPr bwMode="auto">
          <a:xfrm>
            <a:off x="5403585" y="4051275"/>
            <a:ext cx="1439863" cy="1655762"/>
          </a:xfrm>
          <a:prstGeom prst="line">
            <a:avLst/>
          </a:prstGeom>
          <a:noFill/>
          <a:ln w="28575" cmpd="sng">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10"/>
          <p:cNvSpPr txBox="1">
            <a:spLocks noChangeArrowheads="1"/>
          </p:cNvSpPr>
          <p:nvPr/>
        </p:nvSpPr>
        <p:spPr bwMode="auto">
          <a:xfrm>
            <a:off x="5715730" y="4431822"/>
            <a:ext cx="7232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zh-CN" altLang="zh-CN" sz="2800" dirty="0" smtClean="0">
                <a:solidFill>
                  <a:srgbClr val="FF0000"/>
                </a:solidFill>
                <a:latin typeface="宋体" panose="02010600030101010101" pitchFamily="2" charset="-122"/>
              </a:rPr>
              <a:t>·</a:t>
            </a:r>
            <a:r>
              <a:rPr lang="en-US" altLang="zh-CN" sz="2400" b="1" dirty="0" smtClean="0">
                <a:latin typeface="宋体" panose="02010600030101010101" pitchFamily="2" charset="-122"/>
              </a:rPr>
              <a:t>E</a:t>
            </a:r>
            <a:endParaRPr lang="zh-CN" altLang="zh-CN" sz="2400" b="1" dirty="0">
              <a:latin typeface="宋体" panose="02010600030101010101" pitchFamily="2" charset="-122"/>
            </a:endParaRPr>
          </a:p>
        </p:txBody>
      </p:sp>
      <p:sp>
        <p:nvSpPr>
          <p:cNvPr id="20" name="Line 12"/>
          <p:cNvSpPr>
            <a:spLocks noChangeShapeType="1"/>
          </p:cNvSpPr>
          <p:nvPr/>
        </p:nvSpPr>
        <p:spPr bwMode="auto">
          <a:xfrm>
            <a:off x="6002073" y="4698975"/>
            <a:ext cx="0" cy="1008062"/>
          </a:xfrm>
          <a:prstGeom prst="line">
            <a:avLst/>
          </a:prstGeom>
          <a:noFill/>
          <a:ln w="19050"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Text Box 28"/>
          <p:cNvSpPr txBox="1">
            <a:spLocks noChangeArrowheads="1"/>
          </p:cNvSpPr>
          <p:nvPr/>
        </p:nvSpPr>
        <p:spPr bwMode="auto">
          <a:xfrm>
            <a:off x="4905110" y="2971775"/>
            <a:ext cx="488950" cy="588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a:t>x</a:t>
            </a:r>
            <a:r>
              <a:rPr lang="zh-CN" altLang="en-US" sz="2800" baseline="-25000"/>
              <a:t>2</a:t>
            </a:r>
            <a:endParaRPr lang="zh-CN" altLang="en-US"/>
          </a:p>
        </p:txBody>
      </p:sp>
      <p:sp>
        <p:nvSpPr>
          <p:cNvPr id="26" name="矩形 25"/>
          <p:cNvSpPr/>
          <p:nvPr/>
        </p:nvSpPr>
        <p:spPr>
          <a:xfrm>
            <a:off x="305123" y="1117703"/>
            <a:ext cx="2252540" cy="461665"/>
          </a:xfrm>
          <a:prstGeom prst="rect">
            <a:avLst/>
          </a:prstGeom>
        </p:spPr>
        <p:txBody>
          <a:bodyPr wrap="none">
            <a:spAutoFit/>
          </a:bodyPr>
          <a:lstStyle/>
          <a:p>
            <a:pPr>
              <a:defRPr/>
            </a:pPr>
            <a:r>
              <a:rPr lang="zh-CN" altLang="en-US" sz="2400" b="1" dirty="0" smtClean="0">
                <a:latin typeface="Arial" panose="020B0604020202020204" pitchFamily="34" charset="0"/>
                <a:cs typeface="Arial" panose="020B0604020202020204" pitchFamily="34" charset="0"/>
                <a:sym typeface="Calibri Light" pitchFamily="34" charset="0"/>
              </a:rPr>
              <a:t>♦最优投入组合</a:t>
            </a:r>
            <a:endParaRPr lang="zh-CN" altLang="en-US" sz="2400" b="1" dirty="0">
              <a:sym typeface="Calibri Light" pitchFamily="34" charset="0"/>
            </a:endParaRPr>
          </a:p>
        </p:txBody>
      </p:sp>
      <p:sp>
        <p:nvSpPr>
          <p:cNvPr id="27" name="Line 12"/>
          <p:cNvSpPr>
            <a:spLocks noChangeShapeType="1"/>
          </p:cNvSpPr>
          <p:nvPr/>
        </p:nvSpPr>
        <p:spPr bwMode="auto">
          <a:xfrm flipV="1">
            <a:off x="5394060" y="4698973"/>
            <a:ext cx="608013" cy="10715"/>
          </a:xfrm>
          <a:prstGeom prst="line">
            <a:avLst/>
          </a:prstGeom>
          <a:noFill/>
          <a:ln w="19050" cmpd="sng">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Freeform 7"/>
          <p:cNvSpPr>
            <a:spLocks/>
          </p:cNvSpPr>
          <p:nvPr/>
        </p:nvSpPr>
        <p:spPr bwMode="auto">
          <a:xfrm>
            <a:off x="5846498" y="3237614"/>
            <a:ext cx="2255837" cy="1954212"/>
          </a:xfrm>
          <a:custGeom>
            <a:avLst/>
            <a:gdLst>
              <a:gd name="T0" fmla="*/ 0 w 1421"/>
              <a:gd name="T1" fmla="*/ 0 h 1231"/>
              <a:gd name="T2" fmla="*/ 74 w 1421"/>
              <a:gd name="T3" fmla="*/ 393 h 1231"/>
              <a:gd name="T4" fmla="*/ 187 w 1421"/>
              <a:gd name="T5" fmla="*/ 713 h 1231"/>
              <a:gd name="T6" fmla="*/ 307 w 1421"/>
              <a:gd name="T7" fmla="*/ 881 h 1231"/>
              <a:gd name="T8" fmla="*/ 507 w 1421"/>
              <a:gd name="T9" fmla="*/ 1012 h 1231"/>
              <a:gd name="T10" fmla="*/ 525 w 1421"/>
              <a:gd name="T11" fmla="*/ 1024 h 1231"/>
              <a:gd name="T12" fmla="*/ 643 w 1421"/>
              <a:gd name="T13" fmla="*/ 1079 h 1231"/>
              <a:gd name="T14" fmla="*/ 971 w 1421"/>
              <a:gd name="T15" fmla="*/ 1184 h 1231"/>
              <a:gd name="T16" fmla="*/ 1421 w 1421"/>
              <a:gd name="T17"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1" h="1231">
                <a:moveTo>
                  <a:pt x="0" y="0"/>
                </a:moveTo>
                <a:cubicBezTo>
                  <a:pt x="13" y="65"/>
                  <a:pt x="42" y="274"/>
                  <a:pt x="74" y="393"/>
                </a:cubicBezTo>
                <a:cubicBezTo>
                  <a:pt x="106" y="512"/>
                  <a:pt x="148" y="632"/>
                  <a:pt x="187" y="713"/>
                </a:cubicBezTo>
                <a:cubicBezTo>
                  <a:pt x="226" y="794"/>
                  <a:pt x="254" y="831"/>
                  <a:pt x="307" y="881"/>
                </a:cubicBezTo>
                <a:cubicBezTo>
                  <a:pt x="360" y="931"/>
                  <a:pt x="471" y="988"/>
                  <a:pt x="507" y="1012"/>
                </a:cubicBezTo>
                <a:cubicBezTo>
                  <a:pt x="543" y="1036"/>
                  <a:pt x="502" y="1013"/>
                  <a:pt x="525" y="1024"/>
                </a:cubicBezTo>
                <a:cubicBezTo>
                  <a:pt x="548" y="1036"/>
                  <a:pt x="570" y="1052"/>
                  <a:pt x="643" y="1079"/>
                </a:cubicBezTo>
                <a:cubicBezTo>
                  <a:pt x="718" y="1106"/>
                  <a:pt x="842" y="1159"/>
                  <a:pt x="971" y="1184"/>
                </a:cubicBezTo>
                <a:cubicBezTo>
                  <a:pt x="1101" y="1210"/>
                  <a:pt x="1272" y="1227"/>
                  <a:pt x="1421" y="1231"/>
                </a:cubicBezTo>
              </a:path>
            </a:pathLst>
          </a:custGeom>
          <a:noFill/>
          <a:ln w="28575" cmpd="sng">
            <a:solidFill>
              <a:schemeClr val="accent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Freeform 7"/>
          <p:cNvSpPr>
            <a:spLocks/>
          </p:cNvSpPr>
          <p:nvPr/>
        </p:nvSpPr>
        <p:spPr bwMode="auto">
          <a:xfrm>
            <a:off x="5482961" y="3621063"/>
            <a:ext cx="2255837" cy="1954212"/>
          </a:xfrm>
          <a:custGeom>
            <a:avLst/>
            <a:gdLst>
              <a:gd name="T0" fmla="*/ 0 w 1421"/>
              <a:gd name="T1" fmla="*/ 0 h 1231"/>
              <a:gd name="T2" fmla="*/ 74 w 1421"/>
              <a:gd name="T3" fmla="*/ 393 h 1231"/>
              <a:gd name="T4" fmla="*/ 187 w 1421"/>
              <a:gd name="T5" fmla="*/ 713 h 1231"/>
              <a:gd name="T6" fmla="*/ 307 w 1421"/>
              <a:gd name="T7" fmla="*/ 881 h 1231"/>
              <a:gd name="T8" fmla="*/ 507 w 1421"/>
              <a:gd name="T9" fmla="*/ 1012 h 1231"/>
              <a:gd name="T10" fmla="*/ 525 w 1421"/>
              <a:gd name="T11" fmla="*/ 1024 h 1231"/>
              <a:gd name="T12" fmla="*/ 643 w 1421"/>
              <a:gd name="T13" fmla="*/ 1079 h 1231"/>
              <a:gd name="T14" fmla="*/ 971 w 1421"/>
              <a:gd name="T15" fmla="*/ 1184 h 1231"/>
              <a:gd name="T16" fmla="*/ 1421 w 1421"/>
              <a:gd name="T17" fmla="*/ 1231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1" h="1231">
                <a:moveTo>
                  <a:pt x="0" y="0"/>
                </a:moveTo>
                <a:cubicBezTo>
                  <a:pt x="13" y="65"/>
                  <a:pt x="42" y="274"/>
                  <a:pt x="74" y="393"/>
                </a:cubicBezTo>
                <a:cubicBezTo>
                  <a:pt x="106" y="512"/>
                  <a:pt x="148" y="632"/>
                  <a:pt x="187" y="713"/>
                </a:cubicBezTo>
                <a:cubicBezTo>
                  <a:pt x="226" y="794"/>
                  <a:pt x="254" y="831"/>
                  <a:pt x="307" y="881"/>
                </a:cubicBezTo>
                <a:cubicBezTo>
                  <a:pt x="360" y="931"/>
                  <a:pt x="471" y="988"/>
                  <a:pt x="507" y="1012"/>
                </a:cubicBezTo>
                <a:cubicBezTo>
                  <a:pt x="543" y="1036"/>
                  <a:pt x="502" y="1013"/>
                  <a:pt x="525" y="1024"/>
                </a:cubicBezTo>
                <a:cubicBezTo>
                  <a:pt x="548" y="1036"/>
                  <a:pt x="570" y="1052"/>
                  <a:pt x="643" y="1079"/>
                </a:cubicBezTo>
                <a:cubicBezTo>
                  <a:pt x="718" y="1106"/>
                  <a:pt x="842" y="1159"/>
                  <a:pt x="971" y="1184"/>
                </a:cubicBezTo>
                <a:cubicBezTo>
                  <a:pt x="1101" y="1210"/>
                  <a:pt x="1272" y="1227"/>
                  <a:pt x="1421" y="1231"/>
                </a:cubicBezTo>
              </a:path>
            </a:pathLst>
          </a:custGeom>
          <a:noFill/>
          <a:ln w="28575" cmpd="sng">
            <a:solidFill>
              <a:schemeClr val="accent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文本框 29"/>
          <p:cNvSpPr txBox="1"/>
          <p:nvPr/>
        </p:nvSpPr>
        <p:spPr>
          <a:xfrm>
            <a:off x="346379" y="1550886"/>
            <a:ext cx="8146982" cy="830997"/>
          </a:xfrm>
          <a:prstGeom prst="rect">
            <a:avLst/>
          </a:prstGeom>
          <a:noFill/>
        </p:spPr>
        <p:txBody>
          <a:bodyPr wrap="square" rtlCol="0">
            <a:spAutoFit/>
          </a:bodyPr>
          <a:lstStyle/>
          <a:p>
            <a:r>
              <a:rPr lang="zh-CN" altLang="en-US" sz="2400" dirty="0" smtClean="0"/>
              <a:t>在既定的融资约束下，使企业获得最大产出的投入组合，为最优投入组合，也称生产者均衡。</a:t>
            </a:r>
            <a:endParaRPr lang="zh-CN" altLang="en-US" sz="2400" dirty="0"/>
          </a:p>
        </p:txBody>
      </p:sp>
      <p:sp>
        <p:nvSpPr>
          <p:cNvPr id="31" name="文本框 30"/>
          <p:cNvSpPr txBox="1"/>
          <p:nvPr/>
        </p:nvSpPr>
        <p:spPr>
          <a:xfrm>
            <a:off x="387634" y="2312527"/>
            <a:ext cx="8432838" cy="461665"/>
          </a:xfrm>
          <a:prstGeom prst="rect">
            <a:avLst/>
          </a:prstGeom>
          <a:noFill/>
        </p:spPr>
        <p:txBody>
          <a:bodyPr wrap="square" rtlCol="0">
            <a:spAutoFit/>
          </a:bodyPr>
          <a:lstStyle/>
          <a:p>
            <a:r>
              <a:rPr lang="zh-CN" altLang="en-US" sz="2400" dirty="0" smtClean="0"/>
              <a:t>显然，生产者均衡的条件是等成本线与特定的等产量线相切。</a:t>
            </a:r>
            <a:endParaRPr lang="zh-CN" altLang="en-US" sz="2400" dirty="0"/>
          </a:p>
        </p:txBody>
      </p:sp>
      <mc:AlternateContent xmlns:mc="http://schemas.openxmlformats.org/markup-compatibility/2006" xmlns:a14="http://schemas.microsoft.com/office/drawing/2010/main">
        <mc:Choice Requires="a14">
          <p:sp>
            <p:nvSpPr>
              <p:cNvPr id="33" name="文本框 32"/>
              <p:cNvSpPr txBox="1"/>
              <p:nvPr/>
            </p:nvSpPr>
            <p:spPr>
              <a:xfrm>
                <a:off x="387634" y="2793925"/>
                <a:ext cx="4472398" cy="669863"/>
              </a:xfrm>
              <a:prstGeom prst="rect">
                <a:avLst/>
              </a:prstGeom>
              <a:noFill/>
            </p:spPr>
            <p:txBody>
              <a:bodyPr wrap="square" rtlCol="0">
                <a:spAutoFit/>
              </a:bodyPr>
              <a:lstStyle/>
              <a:p>
                <a:r>
                  <a:rPr lang="zh-CN" altLang="en-US" sz="2400" dirty="0" smtClean="0"/>
                  <a:t>等产量线的斜率为</a:t>
                </a:r>
                <a14:m>
                  <m:oMath xmlns:m="http://schemas.openxmlformats.org/officeDocument/2006/math">
                    <m:f>
                      <m:fPr>
                        <m:ctrlPr>
                          <a:rPr lang="en-US" altLang="zh-CN" sz="2400" i="1" smtClean="0">
                            <a:latin typeface="Cambria Math" panose="02040503050406030204" pitchFamily="18" charset="0"/>
                          </a:rPr>
                        </m:ctrlPr>
                      </m:fPr>
                      <m:num>
                        <m:r>
                          <a:rPr lang="en-US" altLang="zh-CN" sz="2400" i="1" smtClean="0">
                            <a:latin typeface="Cambria Math" panose="02040503050406030204" pitchFamily="18" charset="0"/>
                            <a:ea typeface="Cambria Math" panose="02040503050406030204" pitchFamily="18" charset="0"/>
                          </a:rPr>
                          <m:t>∆</m:t>
                        </m:r>
                        <m:sSub>
                          <m:sSubPr>
                            <m:ctrlPr>
                              <a:rPr lang="en-US" altLang="zh-CN" sz="240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𝑥</m:t>
                            </m:r>
                          </m:e>
                          <m:sub>
                            <m:r>
                              <a:rPr lang="en-US" altLang="zh-CN" sz="2400" b="0" i="1" smtClean="0">
                                <a:latin typeface="Cambria Math" panose="02040503050406030204" pitchFamily="18" charset="0"/>
                                <a:ea typeface="Cambria Math" panose="02040503050406030204" pitchFamily="18" charset="0"/>
                              </a:rPr>
                              <m:t>2</m:t>
                            </m:r>
                          </m:sub>
                        </m:sSub>
                      </m:num>
                      <m:den>
                        <m:r>
                          <a:rPr lang="en-US" altLang="zh-CN" sz="2400" i="1" smtClean="0">
                            <a:latin typeface="Cambria Math" panose="02040503050406030204" pitchFamily="18" charset="0"/>
                            <a:ea typeface="Cambria Math" panose="02040503050406030204" pitchFamily="18" charset="0"/>
                          </a:rPr>
                          <m:t>∆</m:t>
                        </m:r>
                        <m:sSub>
                          <m:sSubPr>
                            <m:ctrlPr>
                              <a:rPr lang="en-US" altLang="zh-CN" sz="240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𝑥</m:t>
                            </m:r>
                          </m:e>
                          <m:sub>
                            <m:r>
                              <a:rPr lang="en-US" altLang="zh-CN" sz="2400" b="0" i="1" smtClean="0">
                                <a:latin typeface="Cambria Math" panose="02040503050406030204" pitchFamily="18" charset="0"/>
                                <a:ea typeface="Cambria Math" panose="02040503050406030204" pitchFamily="18" charset="0"/>
                              </a:rPr>
                              <m:t>1</m:t>
                            </m:r>
                          </m:sub>
                        </m:sSub>
                      </m:den>
                    </m:f>
                  </m:oMath>
                </a14:m>
                <a:r>
                  <a:rPr lang="zh-CN" altLang="en-US" sz="2400" dirty="0" smtClean="0"/>
                  <a:t>，且</a:t>
                </a:r>
                <a:endParaRPr lang="zh-CN" altLang="en-US" sz="2400" dirty="0"/>
              </a:p>
            </p:txBody>
          </p:sp>
        </mc:Choice>
        <mc:Fallback xmlns="">
          <p:sp>
            <p:nvSpPr>
              <p:cNvPr id="33" name="文本框 32"/>
              <p:cNvSpPr txBox="1">
                <a:spLocks noRot="1" noChangeAspect="1" noMove="1" noResize="1" noEditPoints="1" noAdjustHandles="1" noChangeArrowheads="1" noChangeShapeType="1" noTextEdit="1"/>
              </p:cNvSpPr>
              <p:nvPr/>
            </p:nvSpPr>
            <p:spPr>
              <a:xfrm>
                <a:off x="387634" y="2793925"/>
                <a:ext cx="4472398" cy="669863"/>
              </a:xfrm>
              <a:prstGeom prst="rect">
                <a:avLst/>
              </a:prstGeom>
              <a:blipFill rotWithShape="0">
                <a:blip r:embed="rId5"/>
                <a:stretch>
                  <a:fillRect l="-218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 name="文本框 1"/>
              <p:cNvSpPr txBox="1"/>
              <p:nvPr/>
            </p:nvSpPr>
            <p:spPr>
              <a:xfrm>
                <a:off x="1680842" y="3451207"/>
                <a:ext cx="2432653" cy="5657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𝑀𝑅𝑆𝑇</m:t>
                      </m:r>
                      <m:r>
                        <a:rPr lang="en-US" altLang="zh-CN" b="0" i="1" baseline="-25000" smtClean="0">
                          <a:latin typeface="Cambria Math" panose="02040503050406030204" pitchFamily="18" charset="0"/>
                        </a:rPr>
                        <m:t>12</m:t>
                      </m:r>
                      <m:r>
                        <a:rPr lang="en-US" altLang="zh-CN" b="0"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i="1" smtClean="0">
                              <a:latin typeface="Cambria Math" panose="02040503050406030204" pitchFamily="18" charset="0"/>
                              <a:ea typeface="Cambria Math" panose="02040503050406030204" pitchFamily="18" charset="0"/>
                            </a:rPr>
                            <m:t>∆</m:t>
                          </m:r>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𝑥</m:t>
                              </m:r>
                            </m:e>
                            <m:sub>
                              <m:r>
                                <a:rPr lang="en-US" altLang="zh-CN" b="0" i="1" smtClean="0">
                                  <a:latin typeface="Cambria Math" panose="02040503050406030204" pitchFamily="18" charset="0"/>
                                  <a:ea typeface="Cambria Math" panose="02040503050406030204" pitchFamily="18" charset="0"/>
                                </a:rPr>
                                <m:t>2</m:t>
                              </m:r>
                            </m:sub>
                          </m:sSub>
                        </m:num>
                        <m:den>
                          <m:r>
                            <a:rPr lang="en-US" altLang="zh-CN" i="1" smtClean="0">
                              <a:latin typeface="Cambria Math" panose="02040503050406030204" pitchFamily="18" charset="0"/>
                              <a:ea typeface="Cambria Math" panose="02040503050406030204" pitchFamily="18" charset="0"/>
                            </a:rPr>
                            <m:t>∆</m:t>
                          </m:r>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𝑥</m:t>
                              </m:r>
                            </m:e>
                            <m:sub>
                              <m:r>
                                <a:rPr lang="en-US" altLang="zh-CN" b="0" i="1" smtClean="0">
                                  <a:latin typeface="Cambria Math" panose="02040503050406030204" pitchFamily="18" charset="0"/>
                                  <a:ea typeface="Cambria Math" panose="02040503050406030204" pitchFamily="18" charset="0"/>
                                </a:rPr>
                                <m:t>1</m:t>
                              </m:r>
                            </m:sub>
                          </m:sSub>
                        </m:den>
                      </m:f>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𝑀𝑃</m:t>
                          </m:r>
                          <m:r>
                            <a:rPr lang="en-US" altLang="zh-CN" b="0" i="1" baseline="-25000" smtClean="0">
                              <a:latin typeface="Cambria Math" panose="02040503050406030204" pitchFamily="18" charset="0"/>
                            </a:rPr>
                            <m:t>1</m:t>
                          </m:r>
                        </m:num>
                        <m:den>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𝑀𝑃</m:t>
                              </m:r>
                            </m:e>
                            <m:sub>
                              <m:r>
                                <a:rPr lang="en-US" altLang="zh-CN" b="0" i="1" smtClean="0">
                                  <a:latin typeface="Cambria Math" panose="02040503050406030204" pitchFamily="18" charset="0"/>
                                </a:rPr>
                                <m:t>2</m:t>
                              </m:r>
                            </m:sub>
                          </m:sSub>
                        </m:den>
                      </m:f>
                    </m:oMath>
                  </m:oMathPara>
                </a14:m>
                <a:endParaRPr lang="zh-CN" altLang="en-US" dirty="0"/>
              </a:p>
            </p:txBody>
          </p:sp>
        </mc:Choice>
        <mc:Fallback xmlns="">
          <p:sp>
            <p:nvSpPr>
              <p:cNvPr id="2" name="文本框 1"/>
              <p:cNvSpPr txBox="1">
                <a:spLocks noRot="1" noChangeAspect="1" noMove="1" noResize="1" noEditPoints="1" noAdjustHandles="1" noChangeArrowheads="1" noChangeShapeType="1" noTextEdit="1"/>
              </p:cNvSpPr>
              <p:nvPr/>
            </p:nvSpPr>
            <p:spPr>
              <a:xfrm>
                <a:off x="1680842" y="3451207"/>
                <a:ext cx="2432653" cy="565732"/>
              </a:xfrm>
              <a:prstGeom prst="rect">
                <a:avLst/>
              </a:prstGeom>
              <a:blipFill rotWithShape="0">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4" name="文本框 33"/>
              <p:cNvSpPr txBox="1"/>
              <p:nvPr/>
            </p:nvSpPr>
            <p:spPr>
              <a:xfrm>
                <a:off x="357111" y="4121070"/>
                <a:ext cx="3327666" cy="628057"/>
              </a:xfrm>
              <a:prstGeom prst="rect">
                <a:avLst/>
              </a:prstGeom>
              <a:noFill/>
            </p:spPr>
            <p:txBody>
              <a:bodyPr wrap="square" rtlCol="0">
                <a:spAutoFit/>
              </a:bodyPr>
              <a:lstStyle/>
              <a:p>
                <a:r>
                  <a:rPr lang="zh-CN" altLang="en-US" sz="2400" dirty="0" smtClean="0"/>
                  <a:t>等成本线的斜率为</a:t>
                </a:r>
                <a14:m>
                  <m:oMath xmlns:m="http://schemas.openxmlformats.org/officeDocument/2006/math">
                    <m:r>
                      <a:rPr lang="en-US" altLang="zh-CN" sz="2400" b="0" i="1" smtClean="0">
                        <a:latin typeface="Cambria Math" panose="02040503050406030204" pitchFamily="18" charset="0"/>
                      </a:rPr>
                      <m:t>−</m:t>
                    </m:r>
                    <m:f>
                      <m:fPr>
                        <m:ctrlPr>
                          <a:rPr lang="en-US" altLang="zh-CN" sz="2400" i="1" smtClean="0">
                            <a:latin typeface="Cambria Math" panose="02040503050406030204" pitchFamily="18" charset="0"/>
                          </a:rPr>
                        </m:ctrlPr>
                      </m:fPr>
                      <m:num>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1</m:t>
                            </m:r>
                          </m:sub>
                        </m:sSub>
                      </m:num>
                      <m:den>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𝑤</m:t>
                            </m:r>
                          </m:e>
                          <m:sub>
                            <m:r>
                              <a:rPr lang="en-US" altLang="zh-CN" sz="2400" b="0" i="1" smtClean="0">
                                <a:latin typeface="Cambria Math" panose="02040503050406030204" pitchFamily="18" charset="0"/>
                              </a:rPr>
                              <m:t>2</m:t>
                            </m:r>
                          </m:sub>
                        </m:sSub>
                      </m:den>
                    </m:f>
                  </m:oMath>
                </a14:m>
                <a:endParaRPr lang="zh-CN" altLang="en-US" sz="2400" dirty="0"/>
              </a:p>
            </p:txBody>
          </p:sp>
        </mc:Choice>
        <mc:Fallback xmlns="">
          <p:sp>
            <p:nvSpPr>
              <p:cNvPr id="34" name="文本框 33"/>
              <p:cNvSpPr txBox="1">
                <a:spLocks noRot="1" noChangeAspect="1" noMove="1" noResize="1" noEditPoints="1" noAdjustHandles="1" noChangeArrowheads="1" noChangeShapeType="1" noTextEdit="1"/>
              </p:cNvSpPr>
              <p:nvPr/>
            </p:nvSpPr>
            <p:spPr>
              <a:xfrm>
                <a:off x="357111" y="4121070"/>
                <a:ext cx="3327666" cy="628057"/>
              </a:xfrm>
              <a:prstGeom prst="rect">
                <a:avLst/>
              </a:prstGeom>
              <a:blipFill rotWithShape="0">
                <a:blip r:embed="rId7"/>
                <a:stretch>
                  <a:fillRect l="-2936" t="-5825"/>
                </a:stretch>
              </a:blipFill>
            </p:spPr>
            <p:txBody>
              <a:bodyPr/>
              <a:lstStyle/>
              <a:p>
                <a:r>
                  <a:rPr lang="zh-CN" altLang="en-US">
                    <a:noFill/>
                  </a:rPr>
                  <a:t> </a:t>
                </a:r>
              </a:p>
            </p:txBody>
          </p:sp>
        </mc:Fallback>
      </mc:AlternateContent>
      <p:sp>
        <p:nvSpPr>
          <p:cNvPr id="35" name="文本框 34"/>
          <p:cNvSpPr txBox="1"/>
          <p:nvPr/>
        </p:nvSpPr>
        <p:spPr>
          <a:xfrm>
            <a:off x="357111" y="4674221"/>
            <a:ext cx="1550593" cy="461665"/>
          </a:xfrm>
          <a:prstGeom prst="rect">
            <a:avLst/>
          </a:prstGeom>
          <a:noFill/>
        </p:spPr>
        <p:txBody>
          <a:bodyPr wrap="square" rtlCol="0">
            <a:spAutoFit/>
          </a:bodyPr>
          <a:lstStyle/>
          <a:p>
            <a:r>
              <a:rPr lang="zh-CN" altLang="en-US" sz="2400" dirty="0" smtClean="0"/>
              <a:t>所以有：</a:t>
            </a:r>
            <a:endParaRPr lang="zh-CN" altLang="en-US" sz="2400" dirty="0"/>
          </a:p>
        </p:txBody>
      </p:sp>
      <mc:AlternateContent xmlns:mc="http://schemas.openxmlformats.org/markup-compatibility/2006" xmlns:a14="http://schemas.microsoft.com/office/drawing/2010/main">
        <mc:Choice Requires="a14">
          <p:sp>
            <p:nvSpPr>
              <p:cNvPr id="36" name="文本框 35"/>
              <p:cNvSpPr txBox="1"/>
              <p:nvPr/>
            </p:nvSpPr>
            <p:spPr>
              <a:xfrm>
                <a:off x="942516" y="5229593"/>
                <a:ext cx="1048620" cy="563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i="1" smtClean="0">
                              <a:latin typeface="Cambria Math" panose="02040503050406030204" pitchFamily="18" charset="0"/>
                            </a:rPr>
                          </m:ctrlPr>
                        </m:fPr>
                        <m:num>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𝑤</m:t>
                              </m:r>
                            </m:e>
                            <m:sub>
                              <m:r>
                                <a:rPr lang="en-US" altLang="zh-CN" b="0" i="1" smtClean="0">
                                  <a:latin typeface="Cambria Math" panose="02040503050406030204" pitchFamily="18" charset="0"/>
                                  <a:ea typeface="Cambria Math" panose="02040503050406030204" pitchFamily="18" charset="0"/>
                                </a:rPr>
                                <m:t>1</m:t>
                              </m:r>
                            </m:sub>
                          </m:sSub>
                        </m:num>
                        <m:den>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𝑤</m:t>
                              </m:r>
                            </m:e>
                            <m:sub>
                              <m:r>
                                <a:rPr lang="en-US" altLang="zh-CN" b="0" i="1" smtClean="0">
                                  <a:latin typeface="Cambria Math" panose="02040503050406030204" pitchFamily="18" charset="0"/>
                                  <a:ea typeface="Cambria Math" panose="02040503050406030204" pitchFamily="18" charset="0"/>
                                </a:rPr>
                                <m:t>2</m:t>
                              </m:r>
                            </m:sub>
                          </m:sSub>
                        </m:den>
                      </m:f>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𝑀𝑃</m:t>
                          </m:r>
                          <m:r>
                            <a:rPr lang="en-US" altLang="zh-CN" b="0" i="1" baseline="-25000" smtClean="0">
                              <a:latin typeface="Cambria Math" panose="02040503050406030204" pitchFamily="18" charset="0"/>
                            </a:rPr>
                            <m:t>1</m:t>
                          </m:r>
                        </m:num>
                        <m:den>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𝑀𝑃</m:t>
                              </m:r>
                            </m:e>
                            <m:sub>
                              <m:r>
                                <a:rPr lang="en-US" altLang="zh-CN" b="0" i="1" smtClean="0">
                                  <a:latin typeface="Cambria Math" panose="02040503050406030204" pitchFamily="18" charset="0"/>
                                </a:rPr>
                                <m:t>2</m:t>
                              </m:r>
                            </m:sub>
                          </m:sSub>
                        </m:den>
                      </m:f>
                    </m:oMath>
                  </m:oMathPara>
                </a14:m>
                <a:endParaRPr lang="zh-CN" altLang="en-US" dirty="0"/>
              </a:p>
            </p:txBody>
          </p:sp>
        </mc:Choice>
        <mc:Fallback xmlns="">
          <p:sp>
            <p:nvSpPr>
              <p:cNvPr id="36" name="文本框 35"/>
              <p:cNvSpPr txBox="1">
                <a:spLocks noRot="1" noChangeAspect="1" noMove="1" noResize="1" noEditPoints="1" noAdjustHandles="1" noChangeArrowheads="1" noChangeShapeType="1" noTextEdit="1"/>
              </p:cNvSpPr>
              <p:nvPr/>
            </p:nvSpPr>
            <p:spPr>
              <a:xfrm>
                <a:off x="942516" y="5229593"/>
                <a:ext cx="1048620" cy="563872"/>
              </a:xfrm>
              <a:prstGeom prst="rect">
                <a:avLst/>
              </a:prstGeom>
              <a:blipFill rotWithShape="0">
                <a:blip r:embed="rId8"/>
                <a:stretch>
                  <a:fillRect/>
                </a:stretch>
              </a:blipFill>
            </p:spPr>
            <p:txBody>
              <a:bodyPr/>
              <a:lstStyle/>
              <a:p>
                <a:r>
                  <a:rPr lang="zh-CN" altLang="en-US">
                    <a:noFill/>
                  </a:rPr>
                  <a:t> </a:t>
                </a:r>
              </a:p>
            </p:txBody>
          </p:sp>
        </mc:Fallback>
      </mc:AlternateContent>
      <p:sp>
        <p:nvSpPr>
          <p:cNvPr id="3" name="右箭头 2"/>
          <p:cNvSpPr/>
          <p:nvPr/>
        </p:nvSpPr>
        <p:spPr>
          <a:xfrm>
            <a:off x="2329942" y="5490215"/>
            <a:ext cx="360612" cy="17675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mc:AlternateContent xmlns:mc="http://schemas.openxmlformats.org/markup-compatibility/2006" xmlns:a14="http://schemas.microsoft.com/office/drawing/2010/main">
        <mc:Choice Requires="a14">
          <p:sp>
            <p:nvSpPr>
              <p:cNvPr id="37" name="文本框 36"/>
              <p:cNvSpPr txBox="1"/>
              <p:nvPr/>
            </p:nvSpPr>
            <p:spPr>
              <a:xfrm>
                <a:off x="2977602" y="5284022"/>
                <a:ext cx="1238031" cy="563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i="1" smtClean="0">
                              <a:latin typeface="Cambria Math" panose="02040503050406030204" pitchFamily="18" charset="0"/>
                            </a:rPr>
                          </m:ctrlPr>
                        </m:fPr>
                        <m:num>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𝑀𝑃</m:t>
                              </m:r>
                            </m:e>
                            <m:sub>
                              <m:r>
                                <a:rPr lang="en-US" altLang="zh-CN" b="0" i="1" smtClean="0">
                                  <a:latin typeface="Cambria Math" panose="02040503050406030204" pitchFamily="18" charset="0"/>
                                  <a:ea typeface="Cambria Math" panose="02040503050406030204" pitchFamily="18" charset="0"/>
                                </a:rPr>
                                <m:t>1</m:t>
                              </m:r>
                            </m:sub>
                          </m:sSub>
                        </m:num>
                        <m:den>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𝑤</m:t>
                              </m:r>
                            </m:e>
                            <m:sub>
                              <m:r>
                                <a:rPr lang="en-US" altLang="zh-CN" b="0" i="1" smtClean="0">
                                  <a:latin typeface="Cambria Math" panose="02040503050406030204" pitchFamily="18" charset="0"/>
                                  <a:ea typeface="Cambria Math" panose="02040503050406030204" pitchFamily="18" charset="0"/>
                                </a:rPr>
                                <m:t>1</m:t>
                              </m:r>
                            </m:sub>
                          </m:sSub>
                        </m:den>
                      </m:f>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𝑀𝑃</m:t>
                          </m:r>
                          <m:r>
                            <a:rPr lang="en-US" altLang="zh-CN" b="0" i="1" baseline="-25000" smtClean="0">
                              <a:latin typeface="Cambria Math" panose="02040503050406030204" pitchFamily="18" charset="0"/>
                            </a:rPr>
                            <m:t>2</m:t>
                          </m:r>
                        </m:num>
                        <m:den>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𝑤</m:t>
                              </m:r>
                            </m:e>
                            <m:sub>
                              <m:r>
                                <a:rPr lang="en-US" altLang="zh-CN" b="0" i="1" smtClean="0">
                                  <a:latin typeface="Cambria Math" panose="02040503050406030204" pitchFamily="18" charset="0"/>
                                </a:rPr>
                                <m:t>2</m:t>
                              </m:r>
                            </m:sub>
                          </m:sSub>
                        </m:den>
                      </m:f>
                    </m:oMath>
                  </m:oMathPara>
                </a14:m>
                <a:endParaRPr lang="zh-CN" altLang="en-US" dirty="0"/>
              </a:p>
            </p:txBody>
          </p:sp>
        </mc:Choice>
        <mc:Fallback xmlns="">
          <p:sp>
            <p:nvSpPr>
              <p:cNvPr id="37" name="文本框 36"/>
              <p:cNvSpPr txBox="1">
                <a:spLocks noRot="1" noChangeAspect="1" noMove="1" noResize="1" noEditPoints="1" noAdjustHandles="1" noChangeArrowheads="1" noChangeShapeType="1" noTextEdit="1"/>
              </p:cNvSpPr>
              <p:nvPr/>
            </p:nvSpPr>
            <p:spPr>
              <a:xfrm>
                <a:off x="2977602" y="5284022"/>
                <a:ext cx="1238031" cy="563872"/>
              </a:xfrm>
              <a:prstGeom prst="rect">
                <a:avLst/>
              </a:prstGeom>
              <a:blipFill rotWithShape="0">
                <a:blip r:embed="rId9"/>
                <a:stretch>
                  <a:fillRect/>
                </a:stretch>
              </a:blipFill>
            </p:spPr>
            <p:txBody>
              <a:bodyPr/>
              <a:lstStyle/>
              <a:p>
                <a:r>
                  <a:rPr lang="zh-CN" altLang="en-US">
                    <a:noFill/>
                  </a:rPr>
                  <a:t> </a:t>
                </a:r>
              </a:p>
            </p:txBody>
          </p:sp>
        </mc:Fallback>
      </mc:AlternateContent>
      <p:sp>
        <p:nvSpPr>
          <p:cNvPr id="38" name="文本框 37"/>
          <p:cNvSpPr txBox="1"/>
          <p:nvPr/>
        </p:nvSpPr>
        <p:spPr>
          <a:xfrm>
            <a:off x="444126" y="6002312"/>
            <a:ext cx="1550593" cy="461665"/>
          </a:xfrm>
          <a:prstGeom prst="rect">
            <a:avLst/>
          </a:prstGeom>
          <a:noFill/>
        </p:spPr>
        <p:txBody>
          <a:bodyPr wrap="square" rtlCol="0">
            <a:spAutoFit/>
          </a:bodyPr>
          <a:lstStyle/>
          <a:p>
            <a:r>
              <a:rPr lang="zh-CN" altLang="en-US" sz="2400" dirty="0" smtClean="0"/>
              <a:t>或者有：</a:t>
            </a:r>
            <a:endParaRPr lang="zh-CN" altLang="en-US" sz="2400" dirty="0"/>
          </a:p>
        </p:txBody>
      </p:sp>
      <mc:AlternateContent xmlns:mc="http://schemas.openxmlformats.org/markup-compatibility/2006" xmlns:a14="http://schemas.microsoft.com/office/drawing/2010/main">
        <mc:Choice Requires="a14">
          <p:sp>
            <p:nvSpPr>
              <p:cNvPr id="39" name="文本框 38"/>
              <p:cNvSpPr txBox="1"/>
              <p:nvPr/>
            </p:nvSpPr>
            <p:spPr>
              <a:xfrm>
                <a:off x="1811210" y="6038702"/>
                <a:ext cx="1398075" cy="51777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𝑀𝑅𝑆𝑇</m:t>
                      </m:r>
                      <m:r>
                        <a:rPr lang="en-US" altLang="zh-CN" b="0" i="1" baseline="-25000" smtClean="0">
                          <a:latin typeface="Cambria Math" panose="02040503050406030204" pitchFamily="18" charset="0"/>
                        </a:rPr>
                        <m:t>12</m:t>
                      </m:r>
                      <m:r>
                        <a:rPr lang="en-US" altLang="zh-CN" b="0" i="1" smtClean="0">
                          <a:latin typeface="Cambria Math" panose="02040503050406030204" pitchFamily="18" charset="0"/>
                        </a:rPr>
                        <m:t>=</m:t>
                      </m:r>
                      <m:f>
                        <m:fPr>
                          <m:ctrlPr>
                            <a:rPr lang="en-US" altLang="zh-CN" i="1" smtClean="0">
                              <a:latin typeface="Cambria Math" panose="02040503050406030204" pitchFamily="18" charset="0"/>
                            </a:rPr>
                          </m:ctrlPr>
                        </m:fPr>
                        <m:num>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𝑤</m:t>
                              </m:r>
                            </m:e>
                            <m:sub>
                              <m:r>
                                <a:rPr lang="en-US" altLang="zh-CN" b="0" i="1" smtClean="0">
                                  <a:latin typeface="Cambria Math" panose="02040503050406030204" pitchFamily="18" charset="0"/>
                                  <a:ea typeface="Cambria Math" panose="02040503050406030204" pitchFamily="18" charset="0"/>
                                </a:rPr>
                                <m:t>1</m:t>
                              </m:r>
                            </m:sub>
                          </m:sSub>
                        </m:num>
                        <m:den>
                          <m:sSub>
                            <m:sSubPr>
                              <m:ctrlPr>
                                <a:rPr lang="en-US" altLang="zh-CN"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𝑤</m:t>
                              </m:r>
                            </m:e>
                            <m:sub>
                              <m:r>
                                <a:rPr lang="en-US" altLang="zh-CN" b="0" i="1" smtClean="0">
                                  <a:latin typeface="Cambria Math" panose="02040503050406030204" pitchFamily="18" charset="0"/>
                                  <a:ea typeface="Cambria Math" panose="02040503050406030204" pitchFamily="18" charset="0"/>
                                </a:rPr>
                                <m:t>2</m:t>
                              </m:r>
                            </m:sub>
                          </m:sSub>
                        </m:den>
                      </m:f>
                    </m:oMath>
                  </m:oMathPara>
                </a14:m>
                <a:endParaRPr lang="zh-CN" altLang="en-US" dirty="0"/>
              </a:p>
            </p:txBody>
          </p:sp>
        </mc:Choice>
        <mc:Fallback xmlns="">
          <p:sp>
            <p:nvSpPr>
              <p:cNvPr id="39" name="文本框 38"/>
              <p:cNvSpPr txBox="1">
                <a:spLocks noRot="1" noChangeAspect="1" noMove="1" noResize="1" noEditPoints="1" noAdjustHandles="1" noChangeArrowheads="1" noChangeShapeType="1" noTextEdit="1"/>
              </p:cNvSpPr>
              <p:nvPr/>
            </p:nvSpPr>
            <p:spPr>
              <a:xfrm>
                <a:off x="1811210" y="6038702"/>
                <a:ext cx="1398075" cy="517770"/>
              </a:xfrm>
              <a:prstGeom prst="rect">
                <a:avLst/>
              </a:prstGeom>
              <a:blipFill rotWithShape="0">
                <a:blip r:embed="rId10"/>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74986237"/>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Object 6"/>
          <p:cNvGraphicFramePr>
            <a:graphicFrameLocks noChangeAspect="1"/>
          </p:cNvGraphicFramePr>
          <p:nvPr>
            <p:extLst>
              <p:ext uri="{D42A27DB-BD31-4B8C-83A1-F6EECF244321}">
                <p14:modId xmlns:p14="http://schemas.microsoft.com/office/powerpoint/2010/main" val="3653679400"/>
              </p:ext>
            </p:extLst>
          </p:nvPr>
        </p:nvGraphicFramePr>
        <p:xfrm>
          <a:off x="935038" y="1597025"/>
          <a:ext cx="7653337" cy="4824413"/>
        </p:xfrm>
        <a:graphic>
          <a:graphicData uri="http://schemas.openxmlformats.org/presentationml/2006/ole">
            <mc:AlternateContent xmlns:mc="http://schemas.openxmlformats.org/markup-compatibility/2006">
              <mc:Choice xmlns:v="urn:schemas-microsoft-com:vml" Requires="v">
                <p:oleObj spid="_x0000_s66719" name="公式" r:id="rId6" imgW="3670200" imgH="2971800" progId="Equation.3">
                  <p:embed/>
                </p:oleObj>
              </mc:Choice>
              <mc:Fallback>
                <p:oleObj name="公式" r:id="rId6" imgW="3670200" imgH="2971800" progId="Equation.3">
                  <p:embed/>
                  <p:pic>
                    <p:nvPicPr>
                      <p:cNvPr id="0" name=""/>
                      <p:cNvPicPr>
                        <a:picLocks noChangeAspect="1" noChangeArrowheads="1"/>
                      </p:cNvPicPr>
                      <p:nvPr/>
                    </p:nvPicPr>
                    <p:blipFill>
                      <a:blip r:embed="rId7"/>
                      <a:srcRect/>
                      <a:stretch>
                        <a:fillRect/>
                      </a:stretch>
                    </p:blipFill>
                    <p:spPr bwMode="auto">
                      <a:xfrm>
                        <a:off x="935038" y="1597025"/>
                        <a:ext cx="7653337" cy="4824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矩形 1"/>
          <p:cNvSpPr/>
          <p:nvPr/>
        </p:nvSpPr>
        <p:spPr>
          <a:xfrm>
            <a:off x="264314" y="1134644"/>
            <a:ext cx="800219" cy="461665"/>
          </a:xfrm>
          <a:prstGeom prst="rect">
            <a:avLst/>
          </a:prstGeom>
        </p:spPr>
        <p:txBody>
          <a:bodyPr wrap="none">
            <a:spAutoFit/>
          </a:bodyPr>
          <a:lstStyle/>
          <a:p>
            <a:pPr algn="ctr" eaLnBrk="1" hangingPunct="1"/>
            <a:r>
              <a:rPr lang="zh-CN" altLang="en-US" sz="2400" b="1" dirty="0" smtClean="0">
                <a:solidFill>
                  <a:srgbClr val="000000"/>
                </a:solidFill>
              </a:rPr>
              <a:t>例题</a:t>
            </a:r>
            <a:endParaRPr lang="zh-CN" altLang="en-US" sz="2400" b="1" dirty="0">
              <a:solidFill>
                <a:srgbClr val="000000"/>
              </a:solidFill>
            </a:endParaRPr>
          </a:p>
        </p:txBody>
      </p:sp>
    </p:spTree>
    <p:extLst>
      <p:ext uri="{BB962C8B-B14F-4D97-AF65-F5344CB8AC3E}">
        <p14:creationId xmlns:p14="http://schemas.microsoft.com/office/powerpoint/2010/main" val="51853132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094123"/>
            <a:ext cx="5753498" cy="461665"/>
          </a:xfrm>
          <a:prstGeom prst="rect">
            <a:avLst/>
          </a:prstGeom>
        </p:spPr>
        <p:txBody>
          <a:bodyPr wrap="none">
            <a:spAutoFit/>
          </a:bodyPr>
          <a:lstStyle/>
          <a:p>
            <a:pPr eaLnBrk="1" hangingPunct="1"/>
            <a:r>
              <a:rPr lang="zh-CN" altLang="en-US" sz="2400" b="1" dirty="0" smtClean="0">
                <a:solidFill>
                  <a:srgbClr val="000000"/>
                </a:solidFill>
              </a:rPr>
              <a:t>案例：为什么</a:t>
            </a:r>
            <a:r>
              <a:rPr lang="zh-CN" altLang="en-US" sz="2400" b="1" dirty="0">
                <a:solidFill>
                  <a:srgbClr val="000000"/>
                </a:solidFill>
              </a:rPr>
              <a:t>蒸汽机没有更早得到利用？</a:t>
            </a:r>
          </a:p>
        </p:txBody>
      </p:sp>
      <p:sp>
        <p:nvSpPr>
          <p:cNvPr id="3" name="矩形 2"/>
          <p:cNvSpPr/>
          <p:nvPr/>
        </p:nvSpPr>
        <p:spPr>
          <a:xfrm>
            <a:off x="467544" y="1564059"/>
            <a:ext cx="8136904" cy="2308324"/>
          </a:xfrm>
          <a:prstGeom prst="rect">
            <a:avLst/>
          </a:prstGeom>
        </p:spPr>
        <p:txBody>
          <a:bodyPr wrap="square">
            <a:spAutoFit/>
          </a:bodyPr>
          <a:lstStyle/>
          <a:p>
            <a:pPr eaLnBrk="1" hangingPunct="1"/>
            <a:r>
              <a:rPr lang="zh-CN" altLang="en-US" sz="2400" dirty="0" smtClean="0">
                <a:solidFill>
                  <a:srgbClr val="000000"/>
                </a:solidFill>
                <a:latin typeface="宋体" panose="02010600030101010101" pitchFamily="2" charset="-122"/>
              </a:rPr>
              <a:t>    </a:t>
            </a:r>
            <a:r>
              <a:rPr lang="en-US" altLang="zh-CN" sz="2400" dirty="0" smtClean="0">
                <a:solidFill>
                  <a:srgbClr val="000000"/>
                </a:solidFill>
                <a:latin typeface="宋体" panose="02010600030101010101" pitchFamily="2" charset="-122"/>
              </a:rPr>
              <a:t>2000</a:t>
            </a:r>
            <a:r>
              <a:rPr lang="zh-CN" altLang="en-US" sz="2400" dirty="0">
                <a:solidFill>
                  <a:srgbClr val="000000"/>
                </a:solidFill>
                <a:latin typeface="宋体" panose="02010600030101010101" pitchFamily="2" charset="-122"/>
              </a:rPr>
              <a:t>年，诺贝尔物理学奖获得者阿尔费罗夫说：</a:t>
            </a:r>
            <a:r>
              <a:rPr lang="zh-CN" altLang="en-US" sz="2400" dirty="0">
                <a:solidFill>
                  <a:srgbClr val="000000"/>
                </a:solidFill>
              </a:rPr>
              <a:t>“</a:t>
            </a:r>
            <a:r>
              <a:rPr lang="zh-CN" altLang="en-US" sz="2400" dirty="0">
                <a:solidFill>
                  <a:srgbClr val="000000"/>
                </a:solidFill>
                <a:latin typeface="宋体" panose="02010600030101010101" pitchFamily="2" charset="-122"/>
              </a:rPr>
              <a:t>前不久，我同好友鲍里斯扎哈尔切尼亚院士进行了交谈。他发现，古希腊时许多人已经通晓了一些简单的原理。包括蒸汽机在内的许多机器和装置原本在古希腊时就可以出现，但是这些机器和装置并没有出现。原因之一是，奴隶的劳动比创造新机器更廉价、有效和经济</a:t>
            </a:r>
            <a:r>
              <a:rPr lang="zh-CN" altLang="en-US" sz="2400" dirty="0">
                <a:solidFill>
                  <a:srgbClr val="000000"/>
                </a:solidFill>
              </a:rPr>
              <a:t>”</a:t>
            </a:r>
            <a:r>
              <a:rPr lang="zh-CN" altLang="en-US" sz="2400" dirty="0">
                <a:solidFill>
                  <a:srgbClr val="000000"/>
                </a:solidFill>
                <a:latin typeface="宋体" panose="02010600030101010101" pitchFamily="2" charset="-122"/>
              </a:rPr>
              <a:t>。</a:t>
            </a:r>
          </a:p>
        </p:txBody>
      </p:sp>
      <p:graphicFrame>
        <p:nvGraphicFramePr>
          <p:cNvPr id="17" name="Object 10"/>
          <p:cNvGraphicFramePr>
            <a:graphicFrameLocks noChangeAspect="1"/>
          </p:cNvGraphicFramePr>
          <p:nvPr>
            <p:extLst>
              <p:ext uri="{D42A27DB-BD31-4B8C-83A1-F6EECF244321}">
                <p14:modId xmlns:p14="http://schemas.microsoft.com/office/powerpoint/2010/main" val="503310161"/>
              </p:ext>
            </p:extLst>
          </p:nvPr>
        </p:nvGraphicFramePr>
        <p:xfrm>
          <a:off x="805262" y="4098973"/>
          <a:ext cx="7700963" cy="712787"/>
        </p:xfrm>
        <a:graphic>
          <a:graphicData uri="http://schemas.openxmlformats.org/presentationml/2006/ole">
            <mc:AlternateContent xmlns:mc="http://schemas.openxmlformats.org/markup-compatibility/2006">
              <mc:Choice xmlns:v="urn:schemas-microsoft-com:vml" Requires="v">
                <p:oleObj spid="_x0000_s63654" name="公式" r:id="rId6" imgW="4520880" imgH="419040" progId="Equation.3">
                  <p:embed/>
                </p:oleObj>
              </mc:Choice>
              <mc:Fallback>
                <p:oleObj name="公式" r:id="rId6" imgW="4520880" imgH="419040" progId="Equation.3">
                  <p:embed/>
                  <p:pic>
                    <p:nvPicPr>
                      <p:cNvPr id="0" name=""/>
                      <p:cNvPicPr>
                        <a:picLocks noChangeAspect="1" noChangeArrowheads="1"/>
                      </p:cNvPicPr>
                      <p:nvPr/>
                    </p:nvPicPr>
                    <p:blipFill>
                      <a:blip r:embed="rId7"/>
                      <a:srcRect/>
                      <a:stretch>
                        <a:fillRect/>
                      </a:stretch>
                    </p:blipFill>
                    <p:spPr bwMode="auto">
                      <a:xfrm>
                        <a:off x="805262" y="4098973"/>
                        <a:ext cx="7700963" cy="712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 name="TextBox 1"/>
          <p:cNvSpPr txBox="1">
            <a:spLocks noChangeArrowheads="1"/>
          </p:cNvSpPr>
          <p:nvPr/>
        </p:nvSpPr>
        <p:spPr bwMode="auto">
          <a:xfrm>
            <a:off x="664424" y="4941168"/>
            <a:ext cx="7700963"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t>        一</a:t>
            </a:r>
            <a:r>
              <a:rPr lang="zh-CN" altLang="en-US" sz="2400" dirty="0"/>
              <a:t>元钱用在劳动上，比用</a:t>
            </a:r>
            <a:r>
              <a:rPr lang="zh-CN" altLang="en-US" sz="2400" dirty="0" smtClean="0"/>
              <a:t>在蒸汽机上</a:t>
            </a:r>
            <a:r>
              <a:rPr lang="zh-CN" altLang="en-US" sz="2400" dirty="0"/>
              <a:t>更有效率，</a:t>
            </a:r>
            <a:r>
              <a:rPr lang="en-US" altLang="zh-CN" sz="2400" dirty="0" smtClean="0"/>
              <a:t>4&gt;1.5</a:t>
            </a:r>
            <a:r>
              <a:rPr lang="zh-CN" altLang="en-US" sz="2400" dirty="0" smtClean="0"/>
              <a:t>。所以，一般地说，技术</a:t>
            </a:r>
            <a:r>
              <a:rPr lang="zh-CN" altLang="en-US" sz="2400" dirty="0"/>
              <a:t>要得到运用，必须具有</a:t>
            </a:r>
            <a:r>
              <a:rPr lang="zh-CN" altLang="en-US" sz="2400" dirty="0" smtClean="0"/>
              <a:t>经济可行性；要想可行，就需要降低成本，或者进一步提高生产力（边际产品）。</a:t>
            </a:r>
            <a:endParaRPr lang="zh-CN" altLang="en-US" sz="2400" dirty="0"/>
          </a:p>
        </p:txBody>
      </p:sp>
    </p:spTree>
    <p:extLst>
      <p:ext uri="{BB962C8B-B14F-4D97-AF65-F5344CB8AC3E}">
        <p14:creationId xmlns:p14="http://schemas.microsoft.com/office/powerpoint/2010/main" val="148838275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4"/>
          <p:cNvSpPr>
            <a:spLocks noChangeArrowheads="1"/>
          </p:cNvSpPr>
          <p:nvPr/>
        </p:nvSpPr>
        <p:spPr bwMode="auto">
          <a:xfrm>
            <a:off x="1114425" y="2470150"/>
            <a:ext cx="2449513" cy="1223963"/>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a:t>企业</a:t>
            </a:r>
            <a:r>
              <a:rPr lang="en-US" altLang="zh-CN" sz="2400"/>
              <a:t>firms</a:t>
            </a:r>
          </a:p>
        </p:txBody>
      </p:sp>
      <p:sp>
        <p:nvSpPr>
          <p:cNvPr id="3" name="Oval 5"/>
          <p:cNvSpPr>
            <a:spLocks noChangeArrowheads="1"/>
          </p:cNvSpPr>
          <p:nvPr/>
        </p:nvSpPr>
        <p:spPr bwMode="auto">
          <a:xfrm>
            <a:off x="5722938" y="2470150"/>
            <a:ext cx="2449512" cy="1223963"/>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a:t>家庭</a:t>
            </a:r>
            <a:r>
              <a:rPr lang="en-US" altLang="zh-CN" sz="2400"/>
              <a:t>households</a:t>
            </a:r>
          </a:p>
        </p:txBody>
      </p:sp>
      <p:sp>
        <p:nvSpPr>
          <p:cNvPr id="4" name="Arc 8"/>
          <p:cNvSpPr>
            <a:spLocks/>
          </p:cNvSpPr>
          <p:nvPr/>
        </p:nvSpPr>
        <p:spPr bwMode="auto">
          <a:xfrm rot="8603901">
            <a:off x="2339975" y="1700213"/>
            <a:ext cx="4751388" cy="3455987"/>
          </a:xfrm>
          <a:custGeom>
            <a:avLst/>
            <a:gdLst>
              <a:gd name="T0" fmla="*/ 0 w 22269"/>
              <a:gd name="T1" fmla="*/ 2147483647 h 21600"/>
              <a:gd name="T2" fmla="*/ 2147483647 w 22269"/>
              <a:gd name="T3" fmla="*/ 2147483647 h 21600"/>
              <a:gd name="T4" fmla="*/ 2147483647 w 22269"/>
              <a:gd name="T5" fmla="*/ 2147483647 h 21600"/>
              <a:gd name="T6" fmla="*/ 0 60000 65536"/>
              <a:gd name="T7" fmla="*/ 0 60000 65536"/>
              <a:gd name="T8" fmla="*/ 0 60000 65536"/>
              <a:gd name="T9" fmla="*/ 0 w 22269"/>
              <a:gd name="T10" fmla="*/ 0 h 21600"/>
              <a:gd name="T11" fmla="*/ 22269 w 22269"/>
              <a:gd name="T12" fmla="*/ 21600 h 21600"/>
            </a:gdLst>
            <a:ahLst/>
            <a:cxnLst>
              <a:cxn ang="T6">
                <a:pos x="T0" y="T1"/>
              </a:cxn>
              <a:cxn ang="T7">
                <a:pos x="T2" y="T3"/>
              </a:cxn>
              <a:cxn ang="T8">
                <a:pos x="T4" y="T5"/>
              </a:cxn>
            </a:cxnLst>
            <a:rect l="T9" t="T10" r="T11" b="T12"/>
            <a:pathLst>
              <a:path w="22269" h="21600" fill="none" extrusionOk="0">
                <a:moveTo>
                  <a:pt x="0" y="10"/>
                </a:moveTo>
                <a:cubicBezTo>
                  <a:pt x="222" y="3"/>
                  <a:pt x="445" y="-1"/>
                  <a:pt x="669" y="0"/>
                </a:cubicBezTo>
                <a:cubicBezTo>
                  <a:pt x="12598" y="0"/>
                  <a:pt x="22269" y="9670"/>
                  <a:pt x="22269" y="21600"/>
                </a:cubicBezTo>
              </a:path>
              <a:path w="22269" h="21600" stroke="0" extrusionOk="0">
                <a:moveTo>
                  <a:pt x="0" y="10"/>
                </a:moveTo>
                <a:cubicBezTo>
                  <a:pt x="222" y="3"/>
                  <a:pt x="445" y="-1"/>
                  <a:pt x="669" y="0"/>
                </a:cubicBezTo>
                <a:cubicBezTo>
                  <a:pt x="12598" y="0"/>
                  <a:pt x="22269" y="9670"/>
                  <a:pt x="22269" y="21600"/>
                </a:cubicBezTo>
                <a:lnTo>
                  <a:pt x="669" y="21600"/>
                </a:lnTo>
                <a:lnTo>
                  <a:pt x="0" y="10"/>
                </a:lnTo>
                <a:close/>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5" name="Rectangle 13"/>
          <p:cNvSpPr>
            <a:spLocks noChangeArrowheads="1"/>
          </p:cNvSpPr>
          <p:nvPr/>
        </p:nvSpPr>
        <p:spPr bwMode="auto">
          <a:xfrm>
            <a:off x="2092325" y="1022350"/>
            <a:ext cx="3232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产品</a:t>
            </a:r>
            <a:r>
              <a:rPr lang="en-US" altLang="zh-CN" sz="2400" b="1"/>
              <a:t>goods or service</a:t>
            </a:r>
          </a:p>
        </p:txBody>
      </p:sp>
      <p:sp>
        <p:nvSpPr>
          <p:cNvPr id="6" name="Arc 15"/>
          <p:cNvSpPr>
            <a:spLocks/>
          </p:cNvSpPr>
          <p:nvPr/>
        </p:nvSpPr>
        <p:spPr bwMode="auto">
          <a:xfrm rot="8264335">
            <a:off x="3132138" y="2327275"/>
            <a:ext cx="2951162" cy="273685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0000CC"/>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7" name="Text Box 16"/>
          <p:cNvSpPr txBox="1">
            <a:spLocks noChangeArrowheads="1"/>
          </p:cNvSpPr>
          <p:nvPr/>
        </p:nvSpPr>
        <p:spPr bwMode="auto">
          <a:xfrm>
            <a:off x="3708400" y="3983038"/>
            <a:ext cx="2044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t>要素收入</a:t>
            </a:r>
            <a:r>
              <a:rPr lang="en-US" altLang="zh-CN" sz="2000" b="1"/>
              <a:t>money</a:t>
            </a:r>
          </a:p>
        </p:txBody>
      </p:sp>
      <p:sp>
        <p:nvSpPr>
          <p:cNvPr id="8" name="Text Box 17"/>
          <p:cNvSpPr txBox="1">
            <a:spLocks noChangeArrowheads="1"/>
          </p:cNvSpPr>
          <p:nvPr/>
        </p:nvSpPr>
        <p:spPr bwMode="auto">
          <a:xfrm>
            <a:off x="5940425" y="4322763"/>
            <a:ext cx="2386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销售收入</a:t>
            </a:r>
            <a:r>
              <a:rPr lang="en-US" altLang="zh-CN" sz="2400" b="1"/>
              <a:t>money</a:t>
            </a:r>
          </a:p>
        </p:txBody>
      </p:sp>
      <p:sp>
        <p:nvSpPr>
          <p:cNvPr id="9" name="Text Box 18"/>
          <p:cNvSpPr txBox="1">
            <a:spLocks noChangeArrowheads="1"/>
          </p:cNvSpPr>
          <p:nvPr/>
        </p:nvSpPr>
        <p:spPr bwMode="auto">
          <a:xfrm>
            <a:off x="2874000" y="5666552"/>
            <a:ext cx="35702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t>没有政府干预的市场循环</a:t>
            </a:r>
            <a:endParaRPr lang="zh-CN" altLang="en-US" sz="2400" dirty="0"/>
          </a:p>
        </p:txBody>
      </p:sp>
      <p:sp>
        <p:nvSpPr>
          <p:cNvPr id="10" name="Rectangle 20"/>
          <p:cNvSpPr>
            <a:spLocks noChangeArrowheads="1"/>
          </p:cNvSpPr>
          <p:nvPr/>
        </p:nvSpPr>
        <p:spPr bwMode="auto">
          <a:xfrm>
            <a:off x="3765550" y="2430463"/>
            <a:ext cx="16573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a:t>要素市场</a:t>
            </a:r>
            <a:r>
              <a:rPr lang="en-US" altLang="zh-CN" sz="1800" b="1"/>
              <a:t>Market of Production</a:t>
            </a:r>
          </a:p>
          <a:p>
            <a:pPr eaLnBrk="1" hangingPunct="1">
              <a:spcBef>
                <a:spcPct val="0"/>
              </a:spcBef>
              <a:buFontTx/>
              <a:buNone/>
            </a:pPr>
            <a:r>
              <a:rPr lang="en-US" altLang="zh-CN" sz="1800" b="1"/>
              <a:t>factors</a:t>
            </a:r>
          </a:p>
        </p:txBody>
      </p:sp>
      <p:sp>
        <p:nvSpPr>
          <p:cNvPr id="11" name="Rectangle 21"/>
          <p:cNvSpPr>
            <a:spLocks noChangeArrowheads="1"/>
          </p:cNvSpPr>
          <p:nvPr/>
        </p:nvSpPr>
        <p:spPr bwMode="auto">
          <a:xfrm>
            <a:off x="1582738" y="4770438"/>
            <a:ext cx="43926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产品市场</a:t>
            </a:r>
          </a:p>
          <a:p>
            <a:pPr eaLnBrk="1" hangingPunct="1">
              <a:spcBef>
                <a:spcPct val="0"/>
              </a:spcBef>
              <a:buFontTx/>
              <a:buNone/>
            </a:pPr>
            <a:r>
              <a:rPr lang="en-US" altLang="zh-CN" sz="2400" b="1"/>
              <a:t>Market of goods or service</a:t>
            </a:r>
          </a:p>
        </p:txBody>
      </p:sp>
      <p:sp>
        <p:nvSpPr>
          <p:cNvPr id="12" name="Text Box 16"/>
          <p:cNvSpPr txBox="1">
            <a:spLocks noChangeArrowheads="1"/>
          </p:cNvSpPr>
          <p:nvPr/>
        </p:nvSpPr>
        <p:spPr bwMode="auto">
          <a:xfrm>
            <a:off x="3522663" y="1673225"/>
            <a:ext cx="25717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t>生产要素</a:t>
            </a:r>
            <a:r>
              <a:rPr lang="en-US" altLang="zh-CN" sz="2000" b="1"/>
              <a:t>Production</a:t>
            </a:r>
          </a:p>
          <a:p>
            <a:pPr eaLnBrk="1" hangingPunct="1">
              <a:spcBef>
                <a:spcPct val="0"/>
              </a:spcBef>
              <a:buFontTx/>
              <a:buNone/>
            </a:pPr>
            <a:r>
              <a:rPr lang="en-US" altLang="zh-CN" sz="2000" b="1"/>
              <a:t>factors</a:t>
            </a:r>
            <a:endParaRPr lang="en-US" altLang="zh-CN" sz="2400" b="1"/>
          </a:p>
        </p:txBody>
      </p:sp>
      <p:sp>
        <p:nvSpPr>
          <p:cNvPr id="13" name="Arc 6"/>
          <p:cNvSpPr>
            <a:spLocks/>
          </p:cNvSpPr>
          <p:nvPr/>
        </p:nvSpPr>
        <p:spPr bwMode="auto">
          <a:xfrm rot="19577693">
            <a:off x="2537658" y="738258"/>
            <a:ext cx="4751388" cy="3455988"/>
          </a:xfrm>
          <a:custGeom>
            <a:avLst/>
            <a:gdLst>
              <a:gd name="T0" fmla="*/ 0 w 22269"/>
              <a:gd name="T1" fmla="*/ 2147483647 h 21600"/>
              <a:gd name="T2" fmla="*/ 2147483647 w 22269"/>
              <a:gd name="T3" fmla="*/ 2147483647 h 21600"/>
              <a:gd name="T4" fmla="*/ 2147483647 w 22269"/>
              <a:gd name="T5" fmla="*/ 2147483647 h 21600"/>
              <a:gd name="T6" fmla="*/ 0 60000 65536"/>
              <a:gd name="T7" fmla="*/ 0 60000 65536"/>
              <a:gd name="T8" fmla="*/ 0 60000 65536"/>
              <a:gd name="T9" fmla="*/ 0 w 22269"/>
              <a:gd name="T10" fmla="*/ 0 h 21600"/>
              <a:gd name="T11" fmla="*/ 22269 w 22269"/>
              <a:gd name="T12" fmla="*/ 21600 h 21600"/>
            </a:gdLst>
            <a:ahLst/>
            <a:cxnLst>
              <a:cxn ang="T6">
                <a:pos x="T0" y="T1"/>
              </a:cxn>
              <a:cxn ang="T7">
                <a:pos x="T2" y="T3"/>
              </a:cxn>
              <a:cxn ang="T8">
                <a:pos x="T4" y="T5"/>
              </a:cxn>
            </a:cxnLst>
            <a:rect l="T9" t="T10" r="T11" b="T12"/>
            <a:pathLst>
              <a:path w="22269" h="21600" fill="none" extrusionOk="0">
                <a:moveTo>
                  <a:pt x="0" y="10"/>
                </a:moveTo>
                <a:cubicBezTo>
                  <a:pt x="222" y="3"/>
                  <a:pt x="445" y="-1"/>
                  <a:pt x="669" y="0"/>
                </a:cubicBezTo>
                <a:cubicBezTo>
                  <a:pt x="12598" y="0"/>
                  <a:pt x="22269" y="9670"/>
                  <a:pt x="22269" y="21600"/>
                </a:cubicBezTo>
              </a:path>
              <a:path w="22269" h="21600" stroke="0" extrusionOk="0">
                <a:moveTo>
                  <a:pt x="0" y="10"/>
                </a:moveTo>
                <a:cubicBezTo>
                  <a:pt x="222" y="3"/>
                  <a:pt x="445" y="-1"/>
                  <a:pt x="669" y="0"/>
                </a:cubicBezTo>
                <a:cubicBezTo>
                  <a:pt x="12598" y="0"/>
                  <a:pt x="22269" y="9670"/>
                  <a:pt x="22269" y="21600"/>
                </a:cubicBezTo>
                <a:lnTo>
                  <a:pt x="669" y="21600"/>
                </a:lnTo>
                <a:lnTo>
                  <a:pt x="0" y="10"/>
                </a:lnTo>
                <a:close/>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14" name="Arc 14"/>
          <p:cNvSpPr>
            <a:spLocks/>
          </p:cNvSpPr>
          <p:nvPr/>
        </p:nvSpPr>
        <p:spPr bwMode="auto">
          <a:xfrm rot="19044377">
            <a:off x="3132138" y="908050"/>
            <a:ext cx="2951162" cy="273685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rgbClr val="0000CC"/>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Tree>
    <p:extLst>
      <p:ext uri="{BB962C8B-B14F-4D97-AF65-F5344CB8AC3E}">
        <p14:creationId xmlns:p14="http://schemas.microsoft.com/office/powerpoint/2010/main" val="353844472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058288"/>
            <a:ext cx="2451312" cy="584775"/>
          </a:xfrm>
          <a:prstGeom prst="rect">
            <a:avLst/>
          </a:prstGeom>
        </p:spPr>
        <p:txBody>
          <a:bodyPr wrap="none">
            <a:spAutoFit/>
          </a:bodyPr>
          <a:lstStyle/>
          <a:p>
            <a:r>
              <a:rPr lang="en-US" altLang="zh-CN" sz="3200" b="1" dirty="0" smtClean="0"/>
              <a:t>4.4 </a:t>
            </a:r>
            <a:r>
              <a:rPr lang="zh-CN" altLang="en-US" sz="3200" b="1" dirty="0"/>
              <a:t>技术进步</a:t>
            </a:r>
          </a:p>
        </p:txBody>
      </p:sp>
      <p:sp>
        <p:nvSpPr>
          <p:cNvPr id="12" name="矩形 11"/>
          <p:cNvSpPr/>
          <p:nvPr/>
        </p:nvSpPr>
        <p:spPr>
          <a:xfrm>
            <a:off x="534138" y="1562301"/>
            <a:ext cx="3531736" cy="523220"/>
          </a:xfrm>
          <a:prstGeom prst="rect">
            <a:avLst/>
          </a:prstGeom>
        </p:spPr>
        <p:txBody>
          <a:bodyPr wrap="none">
            <a:spAutoFit/>
          </a:bodyPr>
          <a:lstStyle/>
          <a:p>
            <a:pPr eaLnBrk="1" hangingPunct="1"/>
            <a:r>
              <a:rPr lang="en-US" altLang="zh-CN" sz="2800" b="1" dirty="0" smtClean="0">
                <a:solidFill>
                  <a:srgbClr val="000000"/>
                </a:solidFill>
              </a:rPr>
              <a:t>4.4.1 </a:t>
            </a:r>
            <a:r>
              <a:rPr lang="zh-CN" altLang="en-US" sz="2800" b="1" dirty="0" smtClean="0">
                <a:solidFill>
                  <a:srgbClr val="000000"/>
                </a:solidFill>
              </a:rPr>
              <a:t>技术进步的作用</a:t>
            </a:r>
            <a:endParaRPr lang="zh-CN" altLang="en-US" sz="2800" b="1" dirty="0">
              <a:solidFill>
                <a:srgbClr val="000000"/>
              </a:solidFill>
            </a:endParaRPr>
          </a:p>
        </p:txBody>
      </p:sp>
      <p:sp>
        <p:nvSpPr>
          <p:cNvPr id="13" name="Rectangle 4"/>
          <p:cNvSpPr txBox="1">
            <a:spLocks noChangeArrowheads="1"/>
          </p:cNvSpPr>
          <p:nvPr/>
        </p:nvSpPr>
        <p:spPr bwMode="auto">
          <a:xfrm>
            <a:off x="515815" y="2147076"/>
            <a:ext cx="4107725" cy="17931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indent="0" eaLnBrk="1" hangingPunct="1">
              <a:lnSpc>
                <a:spcPct val="90000"/>
              </a:lnSpc>
              <a:buFontTx/>
              <a:buNone/>
              <a:defRPr/>
            </a:pPr>
            <a:r>
              <a:rPr lang="zh-CN" altLang="en-US" sz="2400" kern="0" dirty="0" smtClean="0"/>
              <a:t>        第一，技术进步改善了生产函数，提高了要素的生产力，使同样的投入，获得更多的产出，提高了生产效率，促进经济增长。</a:t>
            </a:r>
          </a:p>
        </p:txBody>
      </p:sp>
      <p:sp>
        <p:nvSpPr>
          <p:cNvPr id="14" name="Line 6"/>
          <p:cNvSpPr>
            <a:spLocks noChangeShapeType="1"/>
          </p:cNvSpPr>
          <p:nvPr/>
        </p:nvSpPr>
        <p:spPr bwMode="auto">
          <a:xfrm>
            <a:off x="5081909" y="3942234"/>
            <a:ext cx="31686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7"/>
          <p:cNvSpPr>
            <a:spLocks noChangeShapeType="1"/>
          </p:cNvSpPr>
          <p:nvPr/>
        </p:nvSpPr>
        <p:spPr bwMode="auto">
          <a:xfrm flipV="1">
            <a:off x="5081909" y="1492721"/>
            <a:ext cx="0" cy="244951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8"/>
          <p:cNvSpPr txBox="1">
            <a:spLocks noChangeArrowheads="1"/>
          </p:cNvSpPr>
          <p:nvPr/>
        </p:nvSpPr>
        <p:spPr bwMode="auto">
          <a:xfrm>
            <a:off x="7869559" y="3994621"/>
            <a:ext cx="9509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投入量</a:t>
            </a:r>
          </a:p>
        </p:txBody>
      </p:sp>
      <p:sp>
        <p:nvSpPr>
          <p:cNvPr id="17" name="Text Box 9"/>
          <p:cNvSpPr txBox="1">
            <a:spLocks noChangeArrowheads="1"/>
          </p:cNvSpPr>
          <p:nvPr/>
        </p:nvSpPr>
        <p:spPr bwMode="auto">
          <a:xfrm>
            <a:off x="4502472" y="1484784"/>
            <a:ext cx="6953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产量</a:t>
            </a:r>
          </a:p>
        </p:txBody>
      </p:sp>
      <p:sp>
        <p:nvSpPr>
          <p:cNvPr id="18" name="Freeform 10"/>
          <p:cNvSpPr>
            <a:spLocks/>
          </p:cNvSpPr>
          <p:nvPr/>
        </p:nvSpPr>
        <p:spPr bwMode="auto">
          <a:xfrm>
            <a:off x="5081909" y="3150071"/>
            <a:ext cx="3024188" cy="792163"/>
          </a:xfrm>
          <a:custGeom>
            <a:avLst/>
            <a:gdLst>
              <a:gd name="T0" fmla="*/ 0 w 1905"/>
              <a:gd name="T1" fmla="*/ 2147483646 h 499"/>
              <a:gd name="T2" fmla="*/ 2147483646 w 1905"/>
              <a:gd name="T3" fmla="*/ 2147483646 h 499"/>
              <a:gd name="T4" fmla="*/ 2147483646 w 1905"/>
              <a:gd name="T5" fmla="*/ 2147483646 h 499"/>
              <a:gd name="T6" fmla="*/ 2147483646 w 1905"/>
              <a:gd name="T7" fmla="*/ 0 h 4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5" h="499">
                <a:moveTo>
                  <a:pt x="0" y="499"/>
                </a:moveTo>
                <a:cubicBezTo>
                  <a:pt x="98" y="415"/>
                  <a:pt x="196" y="332"/>
                  <a:pt x="317" y="272"/>
                </a:cubicBezTo>
                <a:cubicBezTo>
                  <a:pt x="438" y="212"/>
                  <a:pt x="461" y="181"/>
                  <a:pt x="726" y="136"/>
                </a:cubicBezTo>
                <a:cubicBezTo>
                  <a:pt x="991" y="91"/>
                  <a:pt x="1708" y="23"/>
                  <a:pt x="1905" y="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Freeform 11"/>
          <p:cNvSpPr>
            <a:spLocks/>
          </p:cNvSpPr>
          <p:nvPr/>
        </p:nvSpPr>
        <p:spPr bwMode="auto">
          <a:xfrm>
            <a:off x="5081909" y="2502371"/>
            <a:ext cx="3024188" cy="1439863"/>
          </a:xfrm>
          <a:custGeom>
            <a:avLst/>
            <a:gdLst>
              <a:gd name="T0" fmla="*/ 0 w 1905"/>
              <a:gd name="T1" fmla="*/ 2147483646 h 907"/>
              <a:gd name="T2" fmla="*/ 2147483646 w 1905"/>
              <a:gd name="T3" fmla="*/ 2147483646 h 907"/>
              <a:gd name="T4" fmla="*/ 2147483646 w 1905"/>
              <a:gd name="T5" fmla="*/ 2147483646 h 907"/>
              <a:gd name="T6" fmla="*/ 2147483646 w 1905"/>
              <a:gd name="T7" fmla="*/ 2147483646 h 907"/>
              <a:gd name="T8" fmla="*/ 2147483646 w 1905"/>
              <a:gd name="T9" fmla="*/ 0 h 9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05" h="907">
                <a:moveTo>
                  <a:pt x="0" y="907"/>
                </a:moveTo>
                <a:cubicBezTo>
                  <a:pt x="117" y="736"/>
                  <a:pt x="235" y="566"/>
                  <a:pt x="363" y="453"/>
                </a:cubicBezTo>
                <a:cubicBezTo>
                  <a:pt x="491" y="340"/>
                  <a:pt x="544" y="294"/>
                  <a:pt x="771" y="226"/>
                </a:cubicBezTo>
                <a:cubicBezTo>
                  <a:pt x="998" y="158"/>
                  <a:pt x="1543" y="83"/>
                  <a:pt x="1724" y="45"/>
                </a:cubicBezTo>
                <a:cubicBezTo>
                  <a:pt x="1905" y="7"/>
                  <a:pt x="1882" y="3"/>
                  <a:pt x="1860" y="0"/>
                </a:cubicBezTo>
              </a:path>
            </a:pathLst>
          </a:custGeom>
          <a:noFill/>
          <a:ln w="28575"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AutoShape 12"/>
          <p:cNvSpPr>
            <a:spLocks noChangeArrowheads="1"/>
          </p:cNvSpPr>
          <p:nvPr/>
        </p:nvSpPr>
        <p:spPr bwMode="auto">
          <a:xfrm>
            <a:off x="6810697" y="2716684"/>
            <a:ext cx="431800" cy="503237"/>
          </a:xfrm>
          <a:prstGeom prst="upArrow">
            <a:avLst>
              <a:gd name="adj1" fmla="val 50000"/>
              <a:gd name="adj2" fmla="val 3332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 name="矩形 2"/>
          <p:cNvSpPr/>
          <p:nvPr/>
        </p:nvSpPr>
        <p:spPr>
          <a:xfrm>
            <a:off x="534138" y="4062820"/>
            <a:ext cx="3806693" cy="2086725"/>
          </a:xfrm>
          <a:prstGeom prst="rect">
            <a:avLst/>
          </a:prstGeom>
        </p:spPr>
        <p:txBody>
          <a:bodyPr wrap="square">
            <a:spAutoFit/>
          </a:bodyPr>
          <a:lstStyle/>
          <a:p>
            <a:pPr marL="0" indent="0" eaLnBrk="1" hangingPunct="1">
              <a:lnSpc>
                <a:spcPct val="90000"/>
              </a:lnSpc>
              <a:buFontTx/>
              <a:buNone/>
              <a:defRPr/>
            </a:pPr>
            <a:r>
              <a:rPr lang="zh-CN" altLang="en-US" sz="2400" kern="0" dirty="0" smtClean="0"/>
              <a:t>        第二</a:t>
            </a:r>
            <a:r>
              <a:rPr lang="zh-CN" altLang="en-US" sz="2400" kern="0" dirty="0"/>
              <a:t>，</a:t>
            </a:r>
            <a:r>
              <a:rPr lang="zh-CN" altLang="en-US" sz="2400" kern="0" dirty="0" smtClean="0"/>
              <a:t>技术进步建立新的物质转换关系，创造</a:t>
            </a:r>
            <a:r>
              <a:rPr lang="zh-CN" altLang="en-US" sz="2400" kern="0" dirty="0"/>
              <a:t>新的产品，创造新的生产函数，新产品替代旧</a:t>
            </a:r>
            <a:r>
              <a:rPr lang="zh-CN" altLang="en-US" sz="2400" kern="0" dirty="0" smtClean="0"/>
              <a:t>产品，使生产效率更高，更好满足人们的需要。</a:t>
            </a:r>
            <a:endParaRPr lang="zh-CN" altLang="en-US" sz="2400" kern="0" dirty="0"/>
          </a:p>
        </p:txBody>
      </p:sp>
      <p:sp>
        <p:nvSpPr>
          <p:cNvPr id="21" name="Text Box 13"/>
          <p:cNvSpPr txBox="1">
            <a:spLocks noChangeArrowheads="1"/>
          </p:cNvSpPr>
          <p:nvPr/>
        </p:nvSpPr>
        <p:spPr bwMode="auto">
          <a:xfrm>
            <a:off x="5599113" y="5805041"/>
            <a:ext cx="869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宋体" panose="02010600030101010101" pitchFamily="2" charset="-122"/>
              </a:rPr>
              <a:t>·</a:t>
            </a:r>
            <a:r>
              <a:rPr lang="zh-CN" altLang="en-US" sz="1800">
                <a:solidFill>
                  <a:srgbClr val="000000"/>
                </a:solidFill>
              </a:rPr>
              <a:t>畜力</a:t>
            </a:r>
          </a:p>
        </p:txBody>
      </p:sp>
      <p:sp>
        <p:nvSpPr>
          <p:cNvPr id="22" name="Text Box 14"/>
          <p:cNvSpPr txBox="1">
            <a:spLocks noChangeArrowheads="1"/>
          </p:cNvSpPr>
          <p:nvPr/>
        </p:nvSpPr>
        <p:spPr bwMode="auto">
          <a:xfrm>
            <a:off x="5915347" y="5320607"/>
            <a:ext cx="1327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宋体" panose="02010600030101010101" pitchFamily="2" charset="-122"/>
              </a:rPr>
              <a:t>·</a:t>
            </a:r>
            <a:r>
              <a:rPr lang="zh-CN" altLang="en-US" sz="1800">
                <a:solidFill>
                  <a:srgbClr val="000000"/>
                </a:solidFill>
              </a:rPr>
              <a:t>蒸汽动力</a:t>
            </a:r>
          </a:p>
        </p:txBody>
      </p:sp>
      <p:sp>
        <p:nvSpPr>
          <p:cNvPr id="23" name="Text Box 15"/>
          <p:cNvSpPr txBox="1">
            <a:spLocks noChangeArrowheads="1"/>
          </p:cNvSpPr>
          <p:nvPr/>
        </p:nvSpPr>
        <p:spPr bwMode="auto">
          <a:xfrm>
            <a:off x="6372547" y="4843015"/>
            <a:ext cx="869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宋体" panose="02010600030101010101" pitchFamily="2" charset="-122"/>
              </a:rPr>
              <a:t>·</a:t>
            </a:r>
            <a:r>
              <a:rPr lang="zh-CN" altLang="en-US" sz="1800">
                <a:solidFill>
                  <a:srgbClr val="000000"/>
                </a:solidFill>
              </a:rPr>
              <a:t>电力</a:t>
            </a:r>
          </a:p>
        </p:txBody>
      </p:sp>
      <p:sp>
        <p:nvSpPr>
          <p:cNvPr id="24" name="Line 16"/>
          <p:cNvSpPr>
            <a:spLocks noChangeShapeType="1"/>
          </p:cNvSpPr>
          <p:nvPr/>
        </p:nvSpPr>
        <p:spPr bwMode="auto">
          <a:xfrm>
            <a:off x="5094288" y="6381303"/>
            <a:ext cx="31686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17"/>
          <p:cNvSpPr>
            <a:spLocks noChangeShapeType="1"/>
          </p:cNvSpPr>
          <p:nvPr/>
        </p:nvSpPr>
        <p:spPr bwMode="auto">
          <a:xfrm flipV="1">
            <a:off x="5094288" y="4151783"/>
            <a:ext cx="0" cy="222951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18"/>
          <p:cNvSpPr txBox="1">
            <a:spLocks noChangeArrowheads="1"/>
          </p:cNvSpPr>
          <p:nvPr/>
        </p:nvSpPr>
        <p:spPr bwMode="auto">
          <a:xfrm>
            <a:off x="6814344" y="4473922"/>
            <a:ext cx="1098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宋体" panose="02010600030101010101" pitchFamily="2" charset="-122"/>
              </a:rPr>
              <a:t>·</a:t>
            </a:r>
            <a:r>
              <a:rPr lang="zh-CN" altLang="en-US" sz="1800">
                <a:solidFill>
                  <a:srgbClr val="000000"/>
                </a:solidFill>
              </a:rPr>
              <a:t>核动力</a:t>
            </a:r>
          </a:p>
        </p:txBody>
      </p:sp>
      <p:sp>
        <p:nvSpPr>
          <p:cNvPr id="27" name="Text Box 19"/>
          <p:cNvSpPr txBox="1">
            <a:spLocks noChangeArrowheads="1"/>
          </p:cNvSpPr>
          <p:nvPr/>
        </p:nvSpPr>
        <p:spPr bwMode="auto">
          <a:xfrm>
            <a:off x="7562850" y="6386066"/>
            <a:ext cx="70008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时间</a:t>
            </a:r>
          </a:p>
        </p:txBody>
      </p:sp>
      <p:sp>
        <p:nvSpPr>
          <p:cNvPr id="28" name="Text Box 9"/>
          <p:cNvSpPr txBox="1">
            <a:spLocks noChangeArrowheads="1"/>
          </p:cNvSpPr>
          <p:nvPr/>
        </p:nvSpPr>
        <p:spPr bwMode="auto">
          <a:xfrm>
            <a:off x="4434965" y="4260403"/>
            <a:ext cx="7008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能源</a:t>
            </a:r>
            <a:endParaRPr lang="zh-CN" altLang="en-US" sz="2000" b="1" dirty="0">
              <a:solidFill>
                <a:srgbClr val="000000"/>
              </a:solidFill>
            </a:endParaRPr>
          </a:p>
        </p:txBody>
      </p:sp>
    </p:spTree>
    <p:extLst>
      <p:ext uri="{BB962C8B-B14F-4D97-AF65-F5344CB8AC3E}">
        <p14:creationId xmlns:p14="http://schemas.microsoft.com/office/powerpoint/2010/main" val="4209553051"/>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117448"/>
            <a:ext cx="3531736" cy="523220"/>
          </a:xfrm>
          <a:prstGeom prst="rect">
            <a:avLst/>
          </a:prstGeom>
        </p:spPr>
        <p:txBody>
          <a:bodyPr wrap="none">
            <a:spAutoFit/>
          </a:bodyPr>
          <a:lstStyle/>
          <a:p>
            <a:r>
              <a:rPr lang="en-US" altLang="zh-CN" sz="2800" b="1" dirty="0" smtClean="0"/>
              <a:t>4.4.2 </a:t>
            </a:r>
            <a:r>
              <a:rPr lang="zh-CN" altLang="en-US" sz="2800" b="1" dirty="0"/>
              <a:t>技术进步的类型</a:t>
            </a:r>
            <a:endParaRPr lang="zh-CN" altLang="en-US" sz="2800" dirty="0"/>
          </a:p>
        </p:txBody>
      </p:sp>
      <p:sp>
        <p:nvSpPr>
          <p:cNvPr id="3" name="矩形 2"/>
          <p:cNvSpPr/>
          <p:nvPr/>
        </p:nvSpPr>
        <p:spPr>
          <a:xfrm>
            <a:off x="395536" y="1640668"/>
            <a:ext cx="8333878" cy="2308324"/>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节约</a:t>
            </a:r>
            <a:r>
              <a:rPr lang="zh-CN" altLang="en-US" sz="2400" b="1" dirty="0"/>
              <a:t>劳动（</a:t>
            </a:r>
            <a:r>
              <a:rPr lang="en-US" altLang="zh-CN" sz="2400" b="1" i="1" dirty="0"/>
              <a:t>labor saving</a:t>
            </a:r>
            <a:r>
              <a:rPr lang="zh-CN" altLang="en-US" sz="2400" b="1" dirty="0"/>
              <a:t>）的技术进步：</a:t>
            </a:r>
            <a:r>
              <a:rPr lang="zh-CN" altLang="en-US" sz="2400" dirty="0"/>
              <a:t>由于使用新技术，资本的边际</a:t>
            </a:r>
            <a:r>
              <a:rPr lang="zh-CN" altLang="en-US" sz="2400" dirty="0" smtClean="0"/>
              <a:t>产品比</a:t>
            </a:r>
            <a:r>
              <a:rPr lang="zh-CN" altLang="en-US" sz="2400" dirty="0"/>
              <a:t>劳动的边际</a:t>
            </a:r>
            <a:r>
              <a:rPr lang="zh-CN" altLang="en-US" sz="2400" dirty="0" smtClean="0"/>
              <a:t>产品提高</a:t>
            </a:r>
            <a:r>
              <a:rPr lang="zh-CN" altLang="en-US" sz="2400" dirty="0"/>
              <a:t>更快，在要素价格不变时，最优的资本</a:t>
            </a:r>
            <a:r>
              <a:rPr lang="en-US" altLang="zh-CN" sz="2400" dirty="0"/>
              <a:t>-</a:t>
            </a:r>
            <a:r>
              <a:rPr lang="zh-CN" altLang="en-US" sz="2400" dirty="0"/>
              <a:t>劳动投入比提高，劳动投入相对减少。如果生产原来的产量，或者可能仅节约劳动投入，也可能同时节约资本和劳动，但是劳动节约相对更多。也称资本密集型技术</a:t>
            </a:r>
            <a:r>
              <a:rPr lang="zh-CN" altLang="en-US" sz="2400" dirty="0" smtClean="0"/>
              <a:t>。</a:t>
            </a:r>
            <a:endParaRPr lang="zh-CN" altLang="en-US" sz="2400" dirty="0"/>
          </a:p>
        </p:txBody>
      </p:sp>
      <p:sp>
        <p:nvSpPr>
          <p:cNvPr id="12" name="矩形 11"/>
          <p:cNvSpPr/>
          <p:nvPr/>
        </p:nvSpPr>
        <p:spPr>
          <a:xfrm>
            <a:off x="376486" y="3868922"/>
            <a:ext cx="8352928" cy="1569660"/>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节约</a:t>
            </a:r>
            <a:r>
              <a:rPr lang="zh-CN" altLang="en-US" sz="2400" b="1" dirty="0"/>
              <a:t>资本（</a:t>
            </a:r>
            <a:r>
              <a:rPr lang="en-US" altLang="zh-CN" sz="2400" b="1" i="1" dirty="0"/>
              <a:t>capital saving</a:t>
            </a:r>
            <a:r>
              <a:rPr lang="zh-CN" altLang="en-US" sz="2400" b="1" dirty="0"/>
              <a:t>）的技术进步：</a:t>
            </a:r>
            <a:r>
              <a:rPr lang="zh-CN" altLang="en-US" sz="2400" dirty="0"/>
              <a:t>由于使用新技术，劳动的边际</a:t>
            </a:r>
            <a:r>
              <a:rPr lang="zh-CN" altLang="en-US" sz="2400" dirty="0" smtClean="0"/>
              <a:t>产品比</a:t>
            </a:r>
            <a:r>
              <a:rPr lang="zh-CN" altLang="en-US" sz="2400" dirty="0"/>
              <a:t>资本的边际</a:t>
            </a:r>
            <a:r>
              <a:rPr lang="zh-CN" altLang="en-US" sz="2400" dirty="0" smtClean="0"/>
              <a:t>产品提高</a:t>
            </a:r>
            <a:r>
              <a:rPr lang="zh-CN" altLang="en-US" sz="2400" dirty="0"/>
              <a:t>更快，在要素价格不变时，最优的资本</a:t>
            </a:r>
            <a:r>
              <a:rPr lang="en-US" altLang="zh-CN" sz="2400" dirty="0"/>
              <a:t>-</a:t>
            </a:r>
            <a:r>
              <a:rPr lang="zh-CN" altLang="en-US" sz="2400" dirty="0"/>
              <a:t>劳动投入比减少，资本投入相对减少。也称劳动密集型技术</a:t>
            </a:r>
            <a:r>
              <a:rPr lang="zh-CN" altLang="en-US" sz="2400" dirty="0" smtClean="0"/>
              <a:t>。</a:t>
            </a:r>
            <a:endParaRPr lang="zh-CN" altLang="en-US" sz="2400" dirty="0"/>
          </a:p>
        </p:txBody>
      </p:sp>
      <p:sp>
        <p:nvSpPr>
          <p:cNvPr id="13" name="矩形 12"/>
          <p:cNvSpPr/>
          <p:nvPr/>
        </p:nvSpPr>
        <p:spPr>
          <a:xfrm>
            <a:off x="376486" y="5358511"/>
            <a:ext cx="8352928"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节约中性</a:t>
            </a:r>
            <a:r>
              <a:rPr lang="zh-CN" altLang="en-US" sz="2400" b="1" dirty="0"/>
              <a:t>技术进步</a:t>
            </a:r>
            <a:r>
              <a:rPr lang="zh-CN" altLang="en-US" sz="2400" dirty="0"/>
              <a:t>：技术使劳动和资本的边际</a:t>
            </a:r>
            <a:r>
              <a:rPr lang="zh-CN" altLang="en-US" sz="2400" dirty="0" smtClean="0"/>
              <a:t>产品同步</a:t>
            </a:r>
            <a:r>
              <a:rPr lang="zh-CN" altLang="en-US" sz="2400" dirty="0"/>
              <a:t>变化，二者不产生替代关系</a:t>
            </a:r>
            <a:r>
              <a:rPr lang="zh-CN" altLang="en-US" sz="2400" dirty="0" smtClean="0"/>
              <a:t>。使用新技术生产原来的产量，同时节约劳动和资本。</a:t>
            </a:r>
            <a:endParaRPr lang="zh-CN" altLang="en-US" sz="2400" dirty="0"/>
          </a:p>
        </p:txBody>
      </p:sp>
    </p:spTree>
    <p:extLst>
      <p:ext uri="{BB962C8B-B14F-4D97-AF65-F5344CB8AC3E}">
        <p14:creationId xmlns:p14="http://schemas.microsoft.com/office/powerpoint/2010/main" val="2554622808"/>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117448"/>
            <a:ext cx="4613764" cy="523220"/>
          </a:xfrm>
          <a:prstGeom prst="rect">
            <a:avLst/>
          </a:prstGeom>
        </p:spPr>
        <p:txBody>
          <a:bodyPr wrap="none">
            <a:spAutoFit/>
          </a:bodyPr>
          <a:lstStyle/>
          <a:p>
            <a:r>
              <a:rPr lang="en-US" altLang="zh-CN" sz="2800" b="1" dirty="0" smtClean="0"/>
              <a:t>4.4.3 </a:t>
            </a:r>
            <a:r>
              <a:rPr lang="zh-CN" altLang="en-US" sz="2800" b="1" dirty="0"/>
              <a:t>技术进步</a:t>
            </a:r>
            <a:r>
              <a:rPr lang="zh-CN" altLang="en-US" sz="2800" b="1" dirty="0" smtClean="0"/>
              <a:t>的来源和途径</a:t>
            </a:r>
            <a:endParaRPr lang="zh-CN" altLang="en-US" sz="2800" dirty="0"/>
          </a:p>
        </p:txBody>
      </p:sp>
      <p:sp>
        <p:nvSpPr>
          <p:cNvPr id="2" name="矩形 1"/>
          <p:cNvSpPr/>
          <p:nvPr/>
        </p:nvSpPr>
        <p:spPr>
          <a:xfrm>
            <a:off x="417442" y="1740057"/>
            <a:ext cx="7754958" cy="1938992"/>
          </a:xfrm>
          <a:prstGeom prst="rect">
            <a:avLst/>
          </a:prstGeom>
        </p:spPr>
        <p:txBody>
          <a:bodyPr wrap="square">
            <a:spAutoFit/>
          </a:bodyPr>
          <a:lstStyle/>
          <a:p>
            <a:pPr eaLnBrk="1" hangingPunct="1"/>
            <a:r>
              <a:rPr lang="zh-CN" altLang="en-US" sz="2400" b="1" dirty="0" smtClean="0"/>
              <a:t>（</a:t>
            </a:r>
            <a:r>
              <a:rPr lang="en-US" altLang="zh-CN" sz="2400" b="1" dirty="0" smtClean="0"/>
              <a:t>1</a:t>
            </a:r>
            <a:r>
              <a:rPr lang="zh-CN" altLang="en-US" sz="2400" b="1" dirty="0" smtClean="0"/>
              <a:t>）技术</a:t>
            </a:r>
            <a:r>
              <a:rPr lang="zh-CN" altLang="en-US" sz="2400" b="1" dirty="0"/>
              <a:t>进步的来源</a:t>
            </a:r>
          </a:p>
          <a:p>
            <a:pPr eaLnBrk="1" hangingPunct="1">
              <a:buFontTx/>
              <a:buNone/>
            </a:pPr>
            <a:r>
              <a:rPr lang="zh-CN" altLang="en-US" sz="2400" dirty="0"/>
              <a:t>   </a:t>
            </a:r>
            <a:r>
              <a:rPr lang="zh-CN" altLang="en-US" sz="2400" dirty="0">
                <a:sym typeface="Symbol" panose="05050102010706020507" pitchFamily="18" charset="2"/>
              </a:rPr>
              <a:t></a:t>
            </a:r>
            <a:r>
              <a:rPr lang="zh-CN" altLang="en-US" sz="2400" dirty="0"/>
              <a:t>外生的技术进步</a:t>
            </a:r>
          </a:p>
          <a:p>
            <a:pPr eaLnBrk="1" hangingPunct="1">
              <a:buFontTx/>
              <a:buNone/>
            </a:pPr>
            <a:r>
              <a:rPr lang="zh-CN" altLang="en-US" sz="2400" dirty="0"/>
              <a:t>   </a:t>
            </a:r>
            <a:r>
              <a:rPr lang="zh-CN" altLang="en-US" sz="2400" dirty="0">
                <a:sym typeface="Symbol" panose="05050102010706020507" pitchFamily="18" charset="2"/>
              </a:rPr>
              <a:t></a:t>
            </a:r>
            <a:r>
              <a:rPr lang="zh-CN" altLang="en-US" sz="2400" dirty="0"/>
              <a:t>内生的技术进步</a:t>
            </a:r>
          </a:p>
          <a:p>
            <a:pPr eaLnBrk="1" hangingPunct="1">
              <a:buFontTx/>
              <a:buNone/>
            </a:pPr>
            <a:r>
              <a:rPr lang="zh-CN" altLang="en-US" sz="2400" dirty="0"/>
              <a:t>   </a:t>
            </a:r>
            <a:r>
              <a:rPr lang="zh-CN" altLang="en-US" sz="2400" dirty="0" smtClean="0">
                <a:latin typeface="Arial" panose="020B0604020202020204" pitchFamily="34" charset="0"/>
                <a:cs typeface="Arial" panose="020B0604020202020204" pitchFamily="34" charset="0"/>
                <a:sym typeface="Symbol" panose="05050102010706020507" pitchFamily="18" charset="2"/>
              </a:rPr>
              <a:t>♦</a:t>
            </a:r>
            <a:r>
              <a:rPr lang="zh-CN" altLang="en-US" sz="2400" dirty="0" smtClean="0"/>
              <a:t>市场</a:t>
            </a:r>
            <a:r>
              <a:rPr lang="zh-CN" altLang="en-US" sz="2400" dirty="0"/>
              <a:t>诱导的技术进步</a:t>
            </a:r>
          </a:p>
          <a:p>
            <a:pPr eaLnBrk="1" hangingPunct="1">
              <a:buFontTx/>
              <a:buNone/>
            </a:pPr>
            <a:r>
              <a:rPr lang="zh-CN" altLang="en-US" sz="2400" dirty="0">
                <a:sym typeface="Symbol" panose="05050102010706020507" pitchFamily="18" charset="2"/>
              </a:rPr>
              <a:t>   </a:t>
            </a:r>
            <a:r>
              <a:rPr lang="zh-CN" altLang="en-US" sz="2400" dirty="0" smtClean="0">
                <a:latin typeface="Arial" panose="020B0604020202020204" pitchFamily="34" charset="0"/>
                <a:cs typeface="Arial" panose="020B0604020202020204" pitchFamily="34" charset="0"/>
                <a:sym typeface="Symbol" panose="05050102010706020507" pitchFamily="18" charset="2"/>
              </a:rPr>
              <a:t>♦</a:t>
            </a:r>
            <a:r>
              <a:rPr lang="zh-CN" altLang="en-US" sz="2400" dirty="0" smtClean="0"/>
              <a:t>干</a:t>
            </a:r>
            <a:r>
              <a:rPr lang="zh-CN" altLang="en-US" sz="2400" dirty="0"/>
              <a:t>中学的技术进步（形成学习曲线）</a:t>
            </a:r>
          </a:p>
        </p:txBody>
      </p:sp>
      <p:sp>
        <p:nvSpPr>
          <p:cNvPr id="3" name="矩形 2"/>
          <p:cNvSpPr/>
          <p:nvPr/>
        </p:nvSpPr>
        <p:spPr>
          <a:xfrm>
            <a:off x="417442" y="3778438"/>
            <a:ext cx="4572000" cy="1569660"/>
          </a:xfrm>
          <a:prstGeom prst="rect">
            <a:avLst/>
          </a:prstGeom>
        </p:spPr>
        <p:txBody>
          <a:bodyPr>
            <a:spAutoFit/>
          </a:bodyPr>
          <a:lstStyle/>
          <a:p>
            <a:pPr eaLnBrk="1" hangingPunct="1"/>
            <a:r>
              <a:rPr lang="zh-CN" altLang="en-US" sz="2400" b="1" dirty="0" smtClean="0"/>
              <a:t>（</a:t>
            </a:r>
            <a:r>
              <a:rPr lang="en-US" altLang="zh-CN" sz="2400" b="1" dirty="0" smtClean="0"/>
              <a:t>2</a:t>
            </a:r>
            <a:r>
              <a:rPr lang="zh-CN" altLang="en-US" sz="2400" b="1" dirty="0" smtClean="0"/>
              <a:t>）创新的途径</a:t>
            </a:r>
            <a:endParaRPr lang="zh-CN" altLang="en-US" sz="2400" b="1" dirty="0"/>
          </a:p>
          <a:p>
            <a:pPr eaLnBrk="1" hangingPunct="1">
              <a:buFontTx/>
              <a:buNone/>
            </a:pPr>
            <a:r>
              <a:rPr lang="zh-CN" altLang="en-US" sz="2400" dirty="0">
                <a:sym typeface="Symbol" panose="05050102010706020507" pitchFamily="18" charset="2"/>
              </a:rPr>
              <a:t>   原始创新</a:t>
            </a:r>
          </a:p>
          <a:p>
            <a:pPr eaLnBrk="1" hangingPunct="1">
              <a:buFontTx/>
              <a:buNone/>
            </a:pPr>
            <a:r>
              <a:rPr lang="zh-CN" altLang="en-US" sz="2400" dirty="0">
                <a:sym typeface="Symbol" panose="05050102010706020507" pitchFamily="18" charset="2"/>
              </a:rPr>
              <a:t>   消化吸收再创新</a:t>
            </a:r>
          </a:p>
          <a:p>
            <a:pPr eaLnBrk="1" hangingPunct="1">
              <a:buFontTx/>
              <a:buNone/>
            </a:pPr>
            <a:r>
              <a:rPr lang="zh-CN" altLang="en-US" sz="2400" dirty="0">
                <a:sym typeface="Symbol" panose="05050102010706020507" pitchFamily="18" charset="2"/>
              </a:rPr>
              <a:t>   集成创新</a:t>
            </a:r>
          </a:p>
        </p:txBody>
      </p:sp>
    </p:spTree>
    <p:extLst>
      <p:ext uri="{BB962C8B-B14F-4D97-AF65-F5344CB8AC3E}">
        <p14:creationId xmlns:p14="http://schemas.microsoft.com/office/powerpoint/2010/main" val="2333498583"/>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527579" y="1017267"/>
            <a:ext cx="2451312" cy="584775"/>
          </a:xfrm>
          <a:prstGeom prst="rect">
            <a:avLst/>
          </a:prstGeom>
        </p:spPr>
        <p:txBody>
          <a:bodyPr wrap="none">
            <a:spAutoFit/>
          </a:bodyPr>
          <a:lstStyle/>
          <a:p>
            <a:r>
              <a:rPr lang="en-US" altLang="zh-CN" sz="3200" b="1" dirty="0" smtClean="0"/>
              <a:t>4.5 </a:t>
            </a:r>
            <a:r>
              <a:rPr lang="zh-CN" altLang="en-US" sz="3200" b="1" dirty="0" smtClean="0"/>
              <a:t>规模报酬</a:t>
            </a:r>
            <a:endParaRPr lang="zh-CN" altLang="en-US" sz="3200" b="1" dirty="0"/>
          </a:p>
        </p:txBody>
      </p:sp>
      <p:sp>
        <p:nvSpPr>
          <p:cNvPr id="2" name="矩形 1"/>
          <p:cNvSpPr/>
          <p:nvPr/>
        </p:nvSpPr>
        <p:spPr>
          <a:xfrm>
            <a:off x="527579" y="2440242"/>
            <a:ext cx="8004861" cy="1089529"/>
          </a:xfrm>
          <a:prstGeom prst="rect">
            <a:avLst/>
          </a:prstGeom>
        </p:spPr>
        <p:txBody>
          <a:bodyPr wrap="square">
            <a:spAutoFit/>
          </a:bodyPr>
          <a:lstStyle/>
          <a:p>
            <a:pPr eaLnBrk="1" hangingPunct="1">
              <a:lnSpc>
                <a:spcPct val="90000"/>
              </a:lnSpc>
            </a:pPr>
            <a:r>
              <a:rPr lang="zh-CN" altLang="en-US" sz="2400" dirty="0" smtClean="0">
                <a:latin typeface="宋体" panose="02010600030101010101" pitchFamily="2" charset="-122"/>
              </a:rPr>
              <a:t>规模报酬（</a:t>
            </a:r>
            <a:r>
              <a:rPr lang="en-US" altLang="zh-CN" sz="2400" i="1" dirty="0" smtClean="0"/>
              <a:t>returns to scale</a:t>
            </a:r>
            <a:r>
              <a:rPr lang="zh-CN" altLang="en-US" sz="2400" dirty="0" smtClean="0">
                <a:latin typeface="宋体" panose="02010600030101010101" pitchFamily="2" charset="-122"/>
              </a:rPr>
              <a:t>）</a:t>
            </a:r>
            <a:r>
              <a:rPr lang="zh-CN" altLang="en-US" sz="2400" dirty="0" smtClean="0"/>
              <a:t>：</a:t>
            </a:r>
            <a:r>
              <a:rPr lang="zh-CN" altLang="en-US" sz="2400" dirty="0" smtClean="0">
                <a:latin typeface="宋体" panose="02010600030101010101" pitchFamily="2" charset="-122"/>
              </a:rPr>
              <a:t>全部投入要素同时按一定倍数（或比例）变动，称为生产规模的变动。产出变动与生产规模变动的关系，称为规模报酬。</a:t>
            </a:r>
            <a:endParaRPr lang="zh-CN" altLang="en-US" sz="2400" dirty="0">
              <a:latin typeface="宋体" panose="02010600030101010101" pitchFamily="2" charset="-122"/>
            </a:endParaRPr>
          </a:p>
        </p:txBody>
      </p:sp>
      <p:sp>
        <p:nvSpPr>
          <p:cNvPr id="13" name="矩形 12"/>
          <p:cNvSpPr/>
          <p:nvPr/>
        </p:nvSpPr>
        <p:spPr>
          <a:xfrm>
            <a:off x="527579" y="1533816"/>
            <a:ext cx="2449710" cy="523220"/>
          </a:xfrm>
          <a:prstGeom prst="rect">
            <a:avLst/>
          </a:prstGeom>
        </p:spPr>
        <p:txBody>
          <a:bodyPr wrap="none">
            <a:spAutoFit/>
          </a:bodyPr>
          <a:lstStyle/>
          <a:p>
            <a:r>
              <a:rPr lang="en-US" altLang="zh-CN" sz="2800" b="1" dirty="0" smtClean="0"/>
              <a:t>4.5.1 </a:t>
            </a:r>
            <a:r>
              <a:rPr lang="zh-CN" altLang="en-US" sz="2800" b="1" dirty="0" smtClean="0"/>
              <a:t>规模报酬</a:t>
            </a:r>
            <a:endParaRPr lang="zh-CN" altLang="en-US" sz="2800" b="1" dirty="0"/>
          </a:p>
        </p:txBody>
      </p:sp>
      <p:sp>
        <p:nvSpPr>
          <p:cNvPr id="3" name="矩形 2"/>
          <p:cNvSpPr/>
          <p:nvPr/>
        </p:nvSpPr>
        <p:spPr>
          <a:xfrm>
            <a:off x="534138" y="4194874"/>
            <a:ext cx="7782278" cy="2086725"/>
          </a:xfrm>
          <a:prstGeom prst="rect">
            <a:avLst/>
          </a:prstGeom>
        </p:spPr>
        <p:txBody>
          <a:bodyPr wrap="square">
            <a:spAutoFit/>
          </a:bodyPr>
          <a:lstStyle/>
          <a:p>
            <a:pPr algn="just" eaLnBrk="1" hangingPunct="1">
              <a:lnSpc>
                <a:spcPct val="90000"/>
              </a:lnSpc>
              <a:buFontTx/>
              <a:buNone/>
            </a:pPr>
            <a:r>
              <a:rPr lang="zh-CN" altLang="en-US" sz="2400" dirty="0" smtClean="0">
                <a:latin typeface="Times New Roman" panose="02020603050405020304" pitchFamily="18" charset="0"/>
              </a:rPr>
              <a:t>    </a:t>
            </a:r>
            <a:r>
              <a:rPr lang="zh-CN" altLang="en-US" sz="2400" dirty="0" smtClean="0">
                <a:cs typeface="Arial" panose="020B0604020202020204" pitchFamily="34" charset="0"/>
              </a:rPr>
              <a:t>♦</a:t>
            </a:r>
            <a:r>
              <a:rPr lang="zh-CN" altLang="en-US" sz="2400" dirty="0" smtClean="0">
                <a:latin typeface="Times New Roman" panose="02020603050405020304" pitchFamily="18" charset="0"/>
              </a:rPr>
              <a:t>产出增加的倍数大于要素投入增加的倍数，称为规模报酬递增。</a:t>
            </a:r>
            <a:endParaRPr lang="zh-CN" altLang="en-US" sz="2400" dirty="0" smtClean="0">
              <a:latin typeface="宋体" panose="02010600030101010101" pitchFamily="2" charset="-122"/>
            </a:endParaRPr>
          </a:p>
          <a:p>
            <a:pPr algn="just" eaLnBrk="1" hangingPunct="1">
              <a:lnSpc>
                <a:spcPct val="90000"/>
              </a:lnSpc>
              <a:buFontTx/>
              <a:buNone/>
            </a:pPr>
            <a:r>
              <a:rPr lang="zh-CN" altLang="en-US" sz="2400" dirty="0" smtClean="0">
                <a:latin typeface="Times New Roman" panose="02020603050405020304" pitchFamily="18" charset="0"/>
              </a:rPr>
              <a:t>    </a:t>
            </a:r>
            <a:r>
              <a:rPr lang="zh-CN" altLang="en-US" sz="2400" dirty="0" smtClean="0">
                <a:cs typeface="Arial" panose="020B0604020202020204" pitchFamily="34" charset="0"/>
              </a:rPr>
              <a:t>♦</a:t>
            </a:r>
            <a:r>
              <a:rPr lang="zh-CN" altLang="en-US" sz="2400" dirty="0" smtClean="0">
                <a:latin typeface="Times New Roman" panose="02020603050405020304" pitchFamily="18" charset="0"/>
              </a:rPr>
              <a:t>产出增加</a:t>
            </a:r>
            <a:r>
              <a:rPr lang="zh-CN" altLang="en-US" sz="2400" dirty="0">
                <a:latin typeface="Times New Roman" panose="02020603050405020304" pitchFamily="18" charset="0"/>
              </a:rPr>
              <a:t>的倍数等于要素投入增加的倍数，称为规模报酬不变。</a:t>
            </a:r>
            <a:endParaRPr lang="zh-CN" altLang="en-US" sz="2400" dirty="0">
              <a:latin typeface="宋体" panose="02010600030101010101" pitchFamily="2" charset="-122"/>
            </a:endParaRPr>
          </a:p>
          <a:p>
            <a:pPr eaLnBrk="1" hangingPunct="1">
              <a:lnSpc>
                <a:spcPct val="90000"/>
              </a:lnSpc>
              <a:buFontTx/>
              <a:buNone/>
            </a:pPr>
            <a:r>
              <a:rPr lang="zh-CN" altLang="en-US" sz="2400" dirty="0">
                <a:latin typeface="宋体" panose="02010600030101010101" pitchFamily="2" charset="-122"/>
              </a:rPr>
              <a:t>  </a:t>
            </a:r>
            <a:r>
              <a:rPr lang="zh-CN" altLang="en-US" sz="2400" dirty="0" smtClean="0">
                <a:cs typeface="Arial" panose="020B0604020202020204" pitchFamily="34" charset="0"/>
              </a:rPr>
              <a:t>♦</a:t>
            </a:r>
            <a:r>
              <a:rPr lang="zh-CN" altLang="en-US" sz="2400" dirty="0" smtClean="0">
                <a:latin typeface="宋体" panose="02010600030101010101" pitchFamily="2" charset="-122"/>
              </a:rPr>
              <a:t>产出增加</a:t>
            </a:r>
            <a:r>
              <a:rPr lang="zh-CN" altLang="en-US" sz="2400" dirty="0">
                <a:latin typeface="宋体" panose="02010600030101010101" pitchFamily="2" charset="-122"/>
              </a:rPr>
              <a:t>的倍数小于要素投入增加的倍数，称为规模报酬递减。</a:t>
            </a:r>
            <a:endParaRPr lang="zh-CN" altLang="en-US" sz="2400" dirty="0"/>
          </a:p>
        </p:txBody>
      </p:sp>
      <p:sp>
        <p:nvSpPr>
          <p:cNvPr id="4" name="矩形 3"/>
          <p:cNvSpPr/>
          <p:nvPr/>
        </p:nvSpPr>
        <p:spPr>
          <a:xfrm>
            <a:off x="359341" y="2010421"/>
            <a:ext cx="2196435" cy="461665"/>
          </a:xfrm>
          <a:prstGeom prst="rect">
            <a:avLst/>
          </a:prstGeom>
        </p:spPr>
        <p:txBody>
          <a:bodyPr wrap="none">
            <a:spAutoFit/>
          </a:bodyPr>
          <a:lstStyle/>
          <a:p>
            <a:pPr eaLnBrk="1" hangingPunct="1"/>
            <a:r>
              <a:rPr lang="zh-CN" altLang="en-US" sz="2400" b="1" dirty="0"/>
              <a:t>（</a:t>
            </a:r>
            <a:r>
              <a:rPr lang="en-US" altLang="zh-CN" sz="2400" b="1" dirty="0"/>
              <a:t>1</a:t>
            </a:r>
            <a:r>
              <a:rPr lang="zh-CN" altLang="en-US" sz="2400" b="1" dirty="0" smtClean="0"/>
              <a:t>）规模报酬</a:t>
            </a:r>
            <a:endParaRPr lang="zh-CN" altLang="en-US" sz="2400" b="1" dirty="0"/>
          </a:p>
        </p:txBody>
      </p:sp>
      <p:sp>
        <p:nvSpPr>
          <p:cNvPr id="14" name="矩形 13"/>
          <p:cNvSpPr/>
          <p:nvPr/>
        </p:nvSpPr>
        <p:spPr>
          <a:xfrm>
            <a:off x="366237" y="3608322"/>
            <a:ext cx="3724096" cy="461665"/>
          </a:xfrm>
          <a:prstGeom prst="rect">
            <a:avLst/>
          </a:prstGeom>
        </p:spPr>
        <p:txBody>
          <a:bodyPr wrap="none">
            <a:spAutoFit/>
          </a:bodyPr>
          <a:lstStyle/>
          <a:p>
            <a:r>
              <a:rPr lang="zh-CN" altLang="en-US" sz="2400" b="1" dirty="0" smtClean="0">
                <a:latin typeface="Times New Roman" panose="02020603050405020304" pitchFamily="18" charset="0"/>
              </a:rPr>
              <a:t>（</a:t>
            </a:r>
            <a:r>
              <a:rPr lang="en-US" altLang="zh-CN" sz="2400" b="1" dirty="0" smtClean="0">
                <a:latin typeface="Times New Roman" panose="02020603050405020304" pitchFamily="18" charset="0"/>
              </a:rPr>
              <a:t>2</a:t>
            </a:r>
            <a:r>
              <a:rPr lang="zh-CN" altLang="en-US" sz="2400" b="1" dirty="0" smtClean="0">
                <a:latin typeface="Times New Roman" panose="02020603050405020304" pitchFamily="18" charset="0"/>
              </a:rPr>
              <a:t>）规模</a:t>
            </a:r>
            <a:r>
              <a:rPr lang="zh-CN" altLang="en-US" sz="2400" b="1" dirty="0">
                <a:latin typeface="Times New Roman" panose="02020603050405020304" pitchFamily="18" charset="0"/>
              </a:rPr>
              <a:t>报酬的三种情况</a:t>
            </a:r>
            <a:endParaRPr lang="zh-CN" altLang="en-US" sz="2400" b="1" dirty="0"/>
          </a:p>
        </p:txBody>
      </p:sp>
    </p:spTree>
    <p:extLst>
      <p:ext uri="{BB962C8B-B14F-4D97-AF65-F5344CB8AC3E}">
        <p14:creationId xmlns:p14="http://schemas.microsoft.com/office/powerpoint/2010/main" val="163039110"/>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Object 3">
            <a:hlinkClick r:id="" action="ppaction://ole?verb=1"/>
          </p:cNvPr>
          <p:cNvGraphicFramePr>
            <a:graphicFrameLocks noChangeAspect="1"/>
          </p:cNvGraphicFramePr>
          <p:nvPr>
            <p:extLst>
              <p:ext uri="{D42A27DB-BD31-4B8C-83A1-F6EECF244321}">
                <p14:modId xmlns:p14="http://schemas.microsoft.com/office/powerpoint/2010/main" val="3974117762"/>
              </p:ext>
            </p:extLst>
          </p:nvPr>
        </p:nvGraphicFramePr>
        <p:xfrm>
          <a:off x="2201683" y="1299168"/>
          <a:ext cx="1949450" cy="473075"/>
        </p:xfrm>
        <a:graphic>
          <a:graphicData uri="http://schemas.openxmlformats.org/presentationml/2006/ole">
            <mc:AlternateContent xmlns:mc="http://schemas.openxmlformats.org/markup-compatibility/2006">
              <mc:Choice xmlns:v="urn:schemas-microsoft-com:vml" Requires="v">
                <p:oleObj spid="_x0000_s67735" name="公式" r:id="rId6" imgW="838080" imgH="203040" progId="Equation.3">
                  <p:embed/>
                </p:oleObj>
              </mc:Choice>
              <mc:Fallback>
                <p:oleObj name="公式" r:id="rId6" imgW="838080" imgH="203040" progId="Equation.3">
                  <p:embed/>
                  <p:pic>
                    <p:nvPicPr>
                      <p:cNvPr id="0" name=""/>
                      <p:cNvPicPr>
                        <a:picLocks noChangeAspect="1" noChangeArrowheads="1"/>
                      </p:cNvPicPr>
                      <p:nvPr/>
                    </p:nvPicPr>
                    <p:blipFill>
                      <a:blip r:embed="rId7"/>
                      <a:srcRect/>
                      <a:stretch>
                        <a:fillRect/>
                      </a:stretch>
                    </p:blipFill>
                    <p:spPr bwMode="auto">
                      <a:xfrm>
                        <a:off x="2201683" y="1299168"/>
                        <a:ext cx="19494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文本框 1"/>
          <p:cNvSpPr txBox="1"/>
          <p:nvPr/>
        </p:nvSpPr>
        <p:spPr>
          <a:xfrm>
            <a:off x="1259632" y="1299168"/>
            <a:ext cx="800219" cy="461665"/>
          </a:xfrm>
          <a:prstGeom prst="rect">
            <a:avLst/>
          </a:prstGeom>
          <a:noFill/>
        </p:spPr>
        <p:txBody>
          <a:bodyPr wrap="none" rtlCol="0">
            <a:spAutoFit/>
          </a:bodyPr>
          <a:lstStyle/>
          <a:p>
            <a:r>
              <a:rPr lang="zh-CN" altLang="en-US" sz="2400" dirty="0" smtClean="0"/>
              <a:t>对于</a:t>
            </a:r>
            <a:endParaRPr lang="zh-CN" altLang="en-US" sz="2400" dirty="0"/>
          </a:p>
        </p:txBody>
      </p:sp>
      <mc:AlternateContent xmlns:mc="http://schemas.openxmlformats.org/markup-compatibility/2006" xmlns:a14="http://schemas.microsoft.com/office/drawing/2010/main">
        <mc:Choice Requires="a14">
          <p:sp>
            <p:nvSpPr>
              <p:cNvPr id="14" name="文本框 13"/>
              <p:cNvSpPr txBox="1"/>
              <p:nvPr/>
            </p:nvSpPr>
            <p:spPr>
              <a:xfrm>
                <a:off x="4383686" y="1299168"/>
                <a:ext cx="1454181" cy="461665"/>
              </a:xfrm>
              <a:prstGeom prst="rect">
                <a:avLst/>
              </a:prstGeom>
              <a:noFill/>
            </p:spPr>
            <p:txBody>
              <a:bodyPr wrap="none" rtlCol="0">
                <a:spAutoFit/>
              </a:bodyPr>
              <a:lstStyle/>
              <a:p>
                <a:r>
                  <a:rPr lang="zh-CN" altLang="en-US" sz="2400" dirty="0" smtClean="0"/>
                  <a:t>以及</a:t>
                </a:r>
                <a14:m>
                  <m:oMath xmlns:m="http://schemas.openxmlformats.org/officeDocument/2006/math">
                    <m:r>
                      <a:rPr lang="zh-CN" altLang="en-US" sz="2400" i="1" smtClean="0">
                        <a:latin typeface="Cambria Math" panose="02040503050406030204" pitchFamily="18" charset="0"/>
                      </a:rPr>
                      <m:t>𝜃</m:t>
                    </m:r>
                    <m:r>
                      <a:rPr lang="en-US" altLang="zh-CN" sz="2400" b="0" i="1" smtClean="0">
                        <a:latin typeface="Cambria Math" panose="02040503050406030204" pitchFamily="18" charset="0"/>
                      </a:rPr>
                      <m:t>&gt;</m:t>
                    </m:r>
                  </m:oMath>
                </a14:m>
                <a:r>
                  <a:rPr lang="en-US" altLang="zh-CN" sz="2400" dirty="0" smtClean="0"/>
                  <a:t>1</a:t>
                </a:r>
                <a:endParaRPr lang="zh-CN" altLang="en-US" sz="2400" dirty="0"/>
              </a:p>
            </p:txBody>
          </p:sp>
        </mc:Choice>
        <mc:Fallback xmlns="">
          <p:sp>
            <p:nvSpPr>
              <p:cNvPr id="14" name="文本框 13"/>
              <p:cNvSpPr txBox="1">
                <a:spLocks noRot="1" noChangeAspect="1" noMove="1" noResize="1" noEditPoints="1" noAdjustHandles="1" noChangeArrowheads="1" noChangeShapeType="1" noTextEdit="1"/>
              </p:cNvSpPr>
              <p:nvPr/>
            </p:nvSpPr>
            <p:spPr>
              <a:xfrm>
                <a:off x="4383686" y="1299168"/>
                <a:ext cx="1454181" cy="461665"/>
              </a:xfrm>
              <a:prstGeom prst="rect">
                <a:avLst/>
              </a:prstGeom>
              <a:blipFill rotWithShape="0">
                <a:blip r:embed="rId8"/>
                <a:stretch>
                  <a:fillRect l="-6276" t="-15789" r="-5439" b="-3026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文本框 15"/>
              <p:cNvSpPr txBox="1"/>
              <p:nvPr/>
            </p:nvSpPr>
            <p:spPr>
              <a:xfrm>
                <a:off x="1259632" y="1889125"/>
                <a:ext cx="5651932" cy="461665"/>
              </a:xfrm>
              <a:prstGeom prst="rect">
                <a:avLst/>
              </a:prstGeom>
              <a:noFill/>
            </p:spPr>
            <p:txBody>
              <a:bodyPr wrap="none" rtlCol="0">
                <a:spAutoFit/>
              </a:bodyPr>
              <a:lstStyle/>
              <a:p>
                <a:r>
                  <a:rPr lang="zh-CN" altLang="en-US" sz="2400" dirty="0" smtClean="0"/>
                  <a:t>如果</a:t>
                </a:r>
                <a14:m>
                  <m:oMath xmlns:m="http://schemas.openxmlformats.org/officeDocument/2006/math">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r>
                      <a:rPr lang="el-GR" altLang="zh-CN"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rPr>
                      <m:t>𝐾</m:t>
                    </m:r>
                    <m:r>
                      <a:rPr lang="el-GR" altLang="zh-CN" sz="2400" b="0" i="1" smtClean="0">
                        <a:latin typeface="Cambria Math" panose="02040503050406030204" pitchFamily="18" charset="0"/>
                        <a:ea typeface="Cambria Math" panose="02040503050406030204" pitchFamily="18" charset="0"/>
                      </a:rPr>
                      <m:t>,</m:t>
                    </m:r>
                    <m:r>
                      <a:rPr lang="zh-CN" altLang="el-GR"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ea typeface="Cambria Math" panose="02040503050406030204" pitchFamily="18" charset="0"/>
                      </a:rPr>
                      <m:t>𝐿</m:t>
                    </m:r>
                    <m:r>
                      <a:rPr lang="en-US" altLang="zh-CN" sz="2400" b="0" i="1" smtClean="0">
                        <a:latin typeface="Cambria Math" panose="02040503050406030204" pitchFamily="18" charset="0"/>
                      </a:rPr>
                      <m:t>)&gt;</m:t>
                    </m:r>
                    <m:r>
                      <a:rPr lang="zh-CN" altLang="en-US" sz="2400" b="0" i="1" smtClean="0">
                        <a:latin typeface="Cambria Math" panose="02040503050406030204" pitchFamily="18" charset="0"/>
                      </a:rPr>
                      <m:t>𝜃</m:t>
                    </m:r>
                    <m:r>
                      <a:rPr lang="en-US" altLang="zh-CN" sz="2400" b="0" i="1" smtClean="0">
                        <a:latin typeface="Cambria Math" panose="02040503050406030204" pitchFamily="18" charset="0"/>
                      </a:rPr>
                      <m:t>𝑄</m:t>
                    </m:r>
                  </m:oMath>
                </a14:m>
                <a:r>
                  <a:rPr lang="zh-CN" altLang="en-US" sz="2400" i="1" dirty="0" smtClean="0"/>
                  <a:t>，</a:t>
                </a:r>
                <a:r>
                  <a:rPr lang="zh-CN" altLang="en-US" sz="2400" dirty="0" smtClean="0"/>
                  <a:t>则规模报酬递增。</a:t>
                </a:r>
                <a:endParaRPr lang="zh-CN" altLang="en-US" sz="2400" dirty="0"/>
              </a:p>
            </p:txBody>
          </p:sp>
        </mc:Choice>
        <mc:Fallback xmlns="">
          <p:sp>
            <p:nvSpPr>
              <p:cNvPr id="16" name="文本框 15"/>
              <p:cNvSpPr txBox="1">
                <a:spLocks noRot="1" noChangeAspect="1" noMove="1" noResize="1" noEditPoints="1" noAdjustHandles="1" noChangeArrowheads="1" noChangeShapeType="1" noTextEdit="1"/>
              </p:cNvSpPr>
              <p:nvPr/>
            </p:nvSpPr>
            <p:spPr>
              <a:xfrm>
                <a:off x="1259632" y="1889125"/>
                <a:ext cx="5651932" cy="461665"/>
              </a:xfrm>
              <a:prstGeom prst="rect">
                <a:avLst/>
              </a:prstGeom>
              <a:blipFill rotWithShape="0">
                <a:blip r:embed="rId9"/>
                <a:stretch>
                  <a:fillRect l="-1726" t="-15789" r="-647" b="-2368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文本框 16"/>
              <p:cNvSpPr txBox="1"/>
              <p:nvPr/>
            </p:nvSpPr>
            <p:spPr>
              <a:xfrm>
                <a:off x="1259632" y="2479082"/>
                <a:ext cx="5650329" cy="461665"/>
              </a:xfrm>
              <a:prstGeom prst="rect">
                <a:avLst/>
              </a:prstGeom>
              <a:noFill/>
            </p:spPr>
            <p:txBody>
              <a:bodyPr wrap="none" rtlCol="0">
                <a:spAutoFit/>
              </a:bodyPr>
              <a:lstStyle/>
              <a:p>
                <a:r>
                  <a:rPr lang="zh-CN" altLang="en-US" sz="2400" dirty="0" smtClean="0"/>
                  <a:t>如果</a:t>
                </a:r>
                <a14:m>
                  <m:oMath xmlns:m="http://schemas.openxmlformats.org/officeDocument/2006/math">
                    <m:r>
                      <a:rPr lang="en-US" altLang="zh-CN" sz="2400" b="0" i="1" smtClean="0">
                        <a:latin typeface="Cambria Math" panose="02040503050406030204" pitchFamily="18" charset="0"/>
                      </a:rPr>
                      <m:t>𝑓</m:t>
                    </m:r>
                    <m:r>
                      <a:rPr lang="en-US" altLang="zh-CN" sz="2400" b="0" i="1" smtClean="0">
                        <a:latin typeface="Cambria Math" panose="02040503050406030204" pitchFamily="18" charset="0"/>
                      </a:rPr>
                      <m:t>(</m:t>
                    </m:r>
                    <m:r>
                      <a:rPr lang="el-GR" altLang="zh-CN"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rPr>
                      <m:t>𝐾</m:t>
                    </m:r>
                    <m:r>
                      <a:rPr lang="el-GR" altLang="zh-CN" sz="2400" b="0" i="1" smtClean="0">
                        <a:latin typeface="Cambria Math" panose="02040503050406030204" pitchFamily="18" charset="0"/>
                        <a:ea typeface="Cambria Math" panose="02040503050406030204" pitchFamily="18" charset="0"/>
                      </a:rPr>
                      <m:t>,</m:t>
                    </m:r>
                    <m:r>
                      <a:rPr lang="zh-CN" altLang="el-GR"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ea typeface="Cambria Math" panose="02040503050406030204" pitchFamily="18" charset="0"/>
                      </a:rPr>
                      <m:t>𝐿</m:t>
                    </m:r>
                    <m:r>
                      <a:rPr lang="en-US" altLang="zh-CN" sz="2400" b="0" i="1" smtClean="0">
                        <a:latin typeface="Cambria Math" panose="02040503050406030204" pitchFamily="18" charset="0"/>
                      </a:rPr>
                      <m:t>)</m:t>
                    </m:r>
                    <m:r>
                      <a:rPr lang="en-US" altLang="zh-CN" sz="2400" i="1">
                        <a:latin typeface="Cambria Math" panose="02040503050406030204" pitchFamily="18" charset="0"/>
                      </a:rPr>
                      <m:t>=</m:t>
                    </m:r>
                    <m:r>
                      <a:rPr lang="zh-CN" altLang="en-US" sz="2400" b="0" i="1" smtClean="0">
                        <a:latin typeface="Cambria Math" panose="02040503050406030204" pitchFamily="18" charset="0"/>
                      </a:rPr>
                      <m:t>𝜃</m:t>
                    </m:r>
                    <m:r>
                      <a:rPr lang="en-US" altLang="zh-CN" sz="2400" b="0" i="1" smtClean="0">
                        <a:latin typeface="Cambria Math" panose="02040503050406030204" pitchFamily="18" charset="0"/>
                      </a:rPr>
                      <m:t>𝑄</m:t>
                    </m:r>
                  </m:oMath>
                </a14:m>
                <a:r>
                  <a:rPr lang="zh-CN" altLang="en-US" sz="2400" i="1" dirty="0" smtClean="0"/>
                  <a:t>，</a:t>
                </a:r>
                <a:r>
                  <a:rPr lang="zh-CN" altLang="en-US" sz="2400" dirty="0" smtClean="0"/>
                  <a:t>则规模报酬不变。</a:t>
                </a:r>
                <a:endParaRPr lang="zh-CN" altLang="en-US" sz="2400" dirty="0"/>
              </a:p>
            </p:txBody>
          </p:sp>
        </mc:Choice>
        <mc:Fallback xmlns="">
          <p:sp>
            <p:nvSpPr>
              <p:cNvPr id="17" name="文本框 16"/>
              <p:cNvSpPr txBox="1">
                <a:spLocks noRot="1" noChangeAspect="1" noMove="1" noResize="1" noEditPoints="1" noAdjustHandles="1" noChangeArrowheads="1" noChangeShapeType="1" noTextEdit="1"/>
              </p:cNvSpPr>
              <p:nvPr/>
            </p:nvSpPr>
            <p:spPr>
              <a:xfrm>
                <a:off x="1259632" y="2479082"/>
                <a:ext cx="5650329" cy="461665"/>
              </a:xfrm>
              <a:prstGeom prst="rect">
                <a:avLst/>
              </a:prstGeom>
              <a:blipFill rotWithShape="0">
                <a:blip r:embed="rId10"/>
                <a:stretch>
                  <a:fillRect l="-1726" t="-16000" r="-647" b="-2533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8" name="文本框 17"/>
              <p:cNvSpPr txBox="1"/>
              <p:nvPr/>
            </p:nvSpPr>
            <p:spPr>
              <a:xfrm>
                <a:off x="1259632" y="3028007"/>
                <a:ext cx="5650906" cy="461665"/>
              </a:xfrm>
              <a:prstGeom prst="rect">
                <a:avLst/>
              </a:prstGeom>
              <a:noFill/>
            </p:spPr>
            <p:txBody>
              <a:bodyPr wrap="none" rtlCol="0">
                <a:spAutoFit/>
              </a:bodyPr>
              <a:lstStyle/>
              <a:p>
                <a:r>
                  <a:rPr lang="zh-CN" altLang="en-US" sz="2400" dirty="0" smtClean="0"/>
                  <a:t>如果</a:t>
                </a:r>
                <a14:m>
                  <m:oMath xmlns:m="http://schemas.openxmlformats.org/officeDocument/2006/math">
                    <m:r>
                      <a:rPr lang="en-US" altLang="zh-CN" sz="2400" b="0" i="1" smtClean="0">
                        <a:latin typeface="Cambria Math" panose="02040503050406030204" pitchFamily="18" charset="0"/>
                      </a:rPr>
                      <m:t>𝑓</m:t>
                    </m:r>
                    <m:d>
                      <m:dPr>
                        <m:ctrlPr>
                          <a:rPr lang="en-US" altLang="zh-CN" sz="2400" b="0" i="1" smtClean="0">
                            <a:latin typeface="Cambria Math" panose="02040503050406030204" pitchFamily="18" charset="0"/>
                          </a:rPr>
                        </m:ctrlPr>
                      </m:dPr>
                      <m:e>
                        <m:r>
                          <a:rPr lang="el-GR" altLang="zh-CN"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rPr>
                          <m:t>𝐾</m:t>
                        </m:r>
                        <m:r>
                          <a:rPr lang="el-GR" altLang="zh-CN" sz="2400" b="0" i="1" smtClean="0">
                            <a:latin typeface="Cambria Math" panose="02040503050406030204" pitchFamily="18" charset="0"/>
                            <a:ea typeface="Cambria Math" panose="02040503050406030204" pitchFamily="18" charset="0"/>
                          </a:rPr>
                          <m:t>,</m:t>
                        </m:r>
                        <m:r>
                          <a:rPr lang="zh-CN" altLang="el-GR" sz="2400" b="0" i="1" smtClean="0">
                            <a:latin typeface="Cambria Math" panose="02040503050406030204" pitchFamily="18" charset="0"/>
                            <a:ea typeface="Cambria Math" panose="02040503050406030204" pitchFamily="18" charset="0"/>
                          </a:rPr>
                          <m:t>𝜃</m:t>
                        </m:r>
                        <m:r>
                          <a:rPr lang="en-US" altLang="zh-CN" sz="2400" b="0" i="1" smtClean="0">
                            <a:latin typeface="Cambria Math" panose="02040503050406030204" pitchFamily="18" charset="0"/>
                            <a:ea typeface="Cambria Math" panose="02040503050406030204" pitchFamily="18" charset="0"/>
                          </a:rPr>
                          <m:t>𝐿</m:t>
                        </m:r>
                      </m:e>
                    </m:d>
                    <m:r>
                      <a:rPr lang="en-US" altLang="zh-CN" sz="2400" b="0" i="1" smtClean="0">
                        <a:latin typeface="Cambria Math" panose="02040503050406030204" pitchFamily="18" charset="0"/>
                      </a:rPr>
                      <m:t>&lt;</m:t>
                    </m:r>
                    <m:r>
                      <a:rPr lang="zh-CN" altLang="en-US" sz="2400" b="0" i="1" smtClean="0">
                        <a:latin typeface="Cambria Math" panose="02040503050406030204" pitchFamily="18" charset="0"/>
                      </a:rPr>
                      <m:t>𝜃</m:t>
                    </m:r>
                    <m:r>
                      <a:rPr lang="en-US" altLang="zh-CN" sz="2400" b="0" i="1" smtClean="0">
                        <a:latin typeface="Cambria Math" panose="02040503050406030204" pitchFamily="18" charset="0"/>
                      </a:rPr>
                      <m:t>𝑄</m:t>
                    </m:r>
                  </m:oMath>
                </a14:m>
                <a:r>
                  <a:rPr lang="zh-CN" altLang="en-US" sz="2400" i="1" dirty="0" smtClean="0"/>
                  <a:t>，</a:t>
                </a:r>
                <a:r>
                  <a:rPr lang="zh-CN" altLang="en-US" sz="2400" dirty="0" smtClean="0"/>
                  <a:t>则规模报酬递减。</a:t>
                </a:r>
                <a:endParaRPr lang="zh-CN" altLang="en-US" sz="2400" dirty="0"/>
              </a:p>
            </p:txBody>
          </p:sp>
        </mc:Choice>
        <mc:Fallback xmlns="">
          <p:sp>
            <p:nvSpPr>
              <p:cNvPr id="18" name="文本框 17"/>
              <p:cNvSpPr txBox="1">
                <a:spLocks noRot="1" noChangeAspect="1" noMove="1" noResize="1" noEditPoints="1" noAdjustHandles="1" noChangeArrowheads="1" noChangeShapeType="1" noTextEdit="1"/>
              </p:cNvSpPr>
              <p:nvPr/>
            </p:nvSpPr>
            <p:spPr>
              <a:xfrm>
                <a:off x="1259632" y="3028007"/>
                <a:ext cx="5650906" cy="461665"/>
              </a:xfrm>
              <a:prstGeom prst="rect">
                <a:avLst/>
              </a:prstGeom>
              <a:blipFill rotWithShape="0">
                <a:blip r:embed="rId11"/>
                <a:stretch>
                  <a:fillRect l="-1726" t="-16000" r="-647" b="-25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956000363"/>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16631" y="929985"/>
            <a:ext cx="3959738" cy="492443"/>
          </a:xfrm>
          <a:prstGeom prst="rect">
            <a:avLst/>
          </a:prstGeom>
        </p:spPr>
        <p:txBody>
          <a:bodyPr wrap="none">
            <a:spAutoFit/>
          </a:bodyPr>
          <a:lstStyle/>
          <a:p>
            <a:r>
              <a:rPr lang="en-US" altLang="zh-CN" sz="2600" b="1" dirty="0" smtClean="0"/>
              <a:t>4.5.2 </a:t>
            </a:r>
            <a:r>
              <a:rPr lang="zh-CN" altLang="en-US" sz="2600" b="1" dirty="0" smtClean="0"/>
              <a:t>规模报酬递增的原因</a:t>
            </a:r>
            <a:endParaRPr lang="zh-CN" altLang="en-US" sz="2600" b="1" dirty="0"/>
          </a:p>
        </p:txBody>
      </p:sp>
      <p:sp>
        <p:nvSpPr>
          <p:cNvPr id="2" name="矩形 1"/>
          <p:cNvSpPr/>
          <p:nvPr/>
        </p:nvSpPr>
        <p:spPr>
          <a:xfrm>
            <a:off x="259836" y="1390608"/>
            <a:ext cx="4956806" cy="461665"/>
          </a:xfrm>
          <a:prstGeom prst="rect">
            <a:avLst/>
          </a:prstGeom>
        </p:spPr>
        <p:txBody>
          <a:bodyPr wrap="none">
            <a:spAutoFit/>
          </a:bodyPr>
          <a:lstStyle/>
          <a:p>
            <a:pPr eaLnBrk="1" hangingPunct="1"/>
            <a:r>
              <a:rPr lang="zh-CN" altLang="en-US" sz="2400" b="1" dirty="0" smtClean="0"/>
              <a:t>（</a:t>
            </a:r>
            <a:r>
              <a:rPr lang="en-US" altLang="zh-CN" sz="2400" b="1" dirty="0" smtClean="0"/>
              <a:t>1</a:t>
            </a:r>
            <a:r>
              <a:rPr lang="zh-CN" altLang="en-US" sz="2400" b="1" dirty="0" smtClean="0"/>
              <a:t>）分工</a:t>
            </a:r>
            <a:r>
              <a:rPr lang="zh-CN" altLang="en-US" sz="2400" b="1" dirty="0"/>
              <a:t>和专业化带来的效率提高</a:t>
            </a:r>
          </a:p>
        </p:txBody>
      </p:sp>
      <p:sp>
        <p:nvSpPr>
          <p:cNvPr id="3" name="矩形 2"/>
          <p:cNvSpPr/>
          <p:nvPr/>
        </p:nvSpPr>
        <p:spPr>
          <a:xfrm>
            <a:off x="416630" y="1852273"/>
            <a:ext cx="8331834" cy="2677656"/>
          </a:xfrm>
          <a:prstGeom prst="rect">
            <a:avLst/>
          </a:prstGeom>
        </p:spPr>
        <p:txBody>
          <a:bodyPr wrap="square">
            <a:spAutoFit/>
          </a:bodyPr>
          <a:lstStyle/>
          <a:p>
            <a:pPr marL="0" indent="0" eaLnBrk="1" hangingPunct="1">
              <a:buFontTx/>
              <a:buNone/>
              <a:defRPr/>
            </a:pPr>
            <a:r>
              <a:rPr lang="zh-CN" altLang="en-US" sz="2400" kern="0" dirty="0" smtClean="0"/>
              <a:t>       在生产规模扩大过程中，往往伴随着分工与合作的加强，促进了专业化，从而提高了生产力。斯</a:t>
            </a:r>
            <a:r>
              <a:rPr lang="zh-CN" altLang="en-US" sz="2400" kern="0" dirty="0"/>
              <a:t>密在</a:t>
            </a:r>
            <a:r>
              <a:rPr lang="en-US" altLang="zh-CN" sz="2400" kern="0" dirty="0"/>
              <a:t>《</a:t>
            </a:r>
            <a:r>
              <a:rPr lang="zh-CN" altLang="en-US" sz="2400" kern="0" dirty="0"/>
              <a:t>国富论</a:t>
            </a:r>
            <a:r>
              <a:rPr lang="en-US" altLang="zh-CN" sz="2400" kern="0" dirty="0"/>
              <a:t>》</a:t>
            </a:r>
            <a:r>
              <a:rPr lang="zh-CN" altLang="en-US" sz="2400" kern="0" dirty="0" smtClean="0"/>
              <a:t>中描述制针厂的生产时说：有五名工人，如果</a:t>
            </a:r>
            <a:r>
              <a:rPr lang="zh-CN" altLang="en-US" sz="2400" kern="0" dirty="0"/>
              <a:t>第一名工人抽金属丝，第二名将他拉直，第三名剪断，第四名打磨断点，第五名制作针头，他们每人一天可以生产</a:t>
            </a:r>
            <a:r>
              <a:rPr lang="en-US" altLang="zh-CN" sz="2400" kern="0" dirty="0"/>
              <a:t>24000</a:t>
            </a:r>
            <a:r>
              <a:rPr lang="zh-CN" altLang="en-US" sz="2400" kern="0" dirty="0"/>
              <a:t>枚</a:t>
            </a:r>
            <a:r>
              <a:rPr lang="zh-CN" altLang="en-US" sz="2400" kern="0" dirty="0" smtClean="0"/>
              <a:t>针；如果</a:t>
            </a:r>
            <a:r>
              <a:rPr lang="zh-CN" altLang="en-US" sz="2400" kern="0" dirty="0"/>
              <a:t>他们分别都从事抽丝、拉直、剪断、打磨、制作针头五个工艺，每人一天只能生产</a:t>
            </a:r>
            <a:r>
              <a:rPr lang="en-US" altLang="zh-CN" sz="2400" kern="0" dirty="0"/>
              <a:t>20</a:t>
            </a:r>
            <a:r>
              <a:rPr lang="zh-CN" altLang="en-US" sz="2400" kern="0" dirty="0"/>
              <a:t>枚</a:t>
            </a:r>
            <a:r>
              <a:rPr lang="zh-CN" altLang="en-US" sz="2400" kern="0" dirty="0" smtClean="0"/>
              <a:t>针，一共一天生产</a:t>
            </a:r>
            <a:r>
              <a:rPr lang="en-US" altLang="zh-CN" sz="2400" kern="0" dirty="0" smtClean="0"/>
              <a:t>100</a:t>
            </a:r>
            <a:r>
              <a:rPr lang="zh-CN" altLang="en-US" sz="2400" kern="0" dirty="0" smtClean="0"/>
              <a:t>枚针。</a:t>
            </a:r>
            <a:endParaRPr lang="zh-CN" altLang="en-US" sz="2400" kern="0" dirty="0"/>
          </a:p>
        </p:txBody>
      </p:sp>
      <p:sp>
        <p:nvSpPr>
          <p:cNvPr id="13" name="矩形 12"/>
          <p:cNvSpPr/>
          <p:nvPr/>
        </p:nvSpPr>
        <p:spPr>
          <a:xfrm>
            <a:off x="261729" y="4424819"/>
            <a:ext cx="2196435" cy="461665"/>
          </a:xfrm>
          <a:prstGeom prst="rect">
            <a:avLst/>
          </a:prstGeom>
        </p:spPr>
        <p:txBody>
          <a:bodyPr wrap="none">
            <a:spAutoFit/>
          </a:bodyPr>
          <a:lstStyle/>
          <a:p>
            <a:pPr eaLnBrk="1" hangingPunct="1"/>
            <a:r>
              <a:rPr lang="zh-CN" altLang="en-US" sz="2400" b="1" dirty="0" smtClean="0"/>
              <a:t>（</a:t>
            </a:r>
            <a:r>
              <a:rPr lang="en-US" altLang="zh-CN" sz="2400" b="1" dirty="0"/>
              <a:t>2</a:t>
            </a:r>
            <a:r>
              <a:rPr lang="zh-CN" altLang="en-US" sz="2400" b="1" dirty="0" smtClean="0"/>
              <a:t>）维度效应</a:t>
            </a:r>
            <a:endParaRPr lang="zh-CN" altLang="en-US" sz="2400" b="1" dirty="0"/>
          </a:p>
        </p:txBody>
      </p:sp>
      <p:sp>
        <p:nvSpPr>
          <p:cNvPr id="14" name="矩形 13"/>
          <p:cNvSpPr/>
          <p:nvPr/>
        </p:nvSpPr>
        <p:spPr>
          <a:xfrm>
            <a:off x="451991" y="4886484"/>
            <a:ext cx="8152456" cy="757130"/>
          </a:xfrm>
          <a:prstGeom prst="rect">
            <a:avLst/>
          </a:prstGeom>
        </p:spPr>
        <p:txBody>
          <a:bodyPr wrap="square">
            <a:spAutoFit/>
          </a:bodyPr>
          <a:lstStyle/>
          <a:p>
            <a:pPr eaLnBrk="1" hangingPunct="1">
              <a:lnSpc>
                <a:spcPct val="90000"/>
              </a:lnSpc>
            </a:pPr>
            <a:r>
              <a:rPr lang="zh-CN" altLang="en-US" sz="2400" dirty="0" smtClean="0">
                <a:latin typeface="宋体" panose="02010600030101010101" pitchFamily="2" charset="-122"/>
              </a:rPr>
              <a:t>   产出增加的维度比投入增加的维度多，比如投入以平方的速度增加，而产出以立方的速度增加，从而产生规模报酬。</a:t>
            </a:r>
            <a:endParaRPr lang="zh-CN" altLang="en-US" sz="2400" dirty="0">
              <a:latin typeface="宋体" panose="02010600030101010101" pitchFamily="2" charset="-122"/>
            </a:endParaRPr>
          </a:p>
        </p:txBody>
      </p:sp>
      <p:sp>
        <p:nvSpPr>
          <p:cNvPr id="15" name="矩形 14"/>
          <p:cNvSpPr/>
          <p:nvPr/>
        </p:nvSpPr>
        <p:spPr>
          <a:xfrm>
            <a:off x="323529" y="5622339"/>
            <a:ext cx="8352927" cy="830997"/>
          </a:xfrm>
          <a:prstGeom prst="rect">
            <a:avLst/>
          </a:prstGeom>
        </p:spPr>
        <p:txBody>
          <a:bodyPr wrap="square">
            <a:spAutoFit/>
          </a:bodyPr>
          <a:lstStyle/>
          <a:p>
            <a:pPr eaLnBrk="1" hangingPunct="1"/>
            <a:r>
              <a:rPr lang="zh-CN" altLang="en-US" sz="2400" b="1" dirty="0" smtClean="0"/>
              <a:t>（</a:t>
            </a:r>
            <a:r>
              <a:rPr lang="en-US" altLang="zh-CN" sz="2400" b="1" dirty="0" smtClean="0"/>
              <a:t>3</a:t>
            </a:r>
            <a:r>
              <a:rPr lang="zh-CN" altLang="en-US" sz="2400" b="1" dirty="0"/>
              <a:t>）生产规模的扩大往往与新的技术设备使用相联系，存在技术进步的</a:t>
            </a:r>
            <a:r>
              <a:rPr lang="zh-CN" altLang="en-US" sz="2400" b="1" dirty="0" smtClean="0"/>
              <a:t>因素</a:t>
            </a:r>
            <a:endParaRPr lang="zh-CN" altLang="en-US" sz="2400" b="1" dirty="0"/>
          </a:p>
        </p:txBody>
      </p:sp>
    </p:spTree>
    <p:extLst>
      <p:ext uri="{BB962C8B-B14F-4D97-AF65-F5344CB8AC3E}">
        <p14:creationId xmlns:p14="http://schemas.microsoft.com/office/powerpoint/2010/main" val="3995339844"/>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39081"/>
            <a:ext cx="4253087" cy="523220"/>
          </a:xfrm>
          <a:prstGeom prst="rect">
            <a:avLst/>
          </a:prstGeom>
        </p:spPr>
        <p:txBody>
          <a:bodyPr wrap="none">
            <a:spAutoFit/>
          </a:bodyPr>
          <a:lstStyle/>
          <a:p>
            <a:r>
              <a:rPr lang="en-US" altLang="zh-CN" sz="2800" b="1" dirty="0" smtClean="0"/>
              <a:t>4.5.3 </a:t>
            </a:r>
            <a:r>
              <a:rPr lang="zh-CN" altLang="en-US" sz="2800" b="1" dirty="0" smtClean="0"/>
              <a:t>规模报酬递减的原因</a:t>
            </a:r>
            <a:endParaRPr lang="zh-CN" altLang="en-US" sz="2800" b="1" dirty="0"/>
          </a:p>
        </p:txBody>
      </p:sp>
      <p:sp>
        <p:nvSpPr>
          <p:cNvPr id="2" name="矩形 1"/>
          <p:cNvSpPr/>
          <p:nvPr/>
        </p:nvSpPr>
        <p:spPr>
          <a:xfrm>
            <a:off x="423324" y="1620307"/>
            <a:ext cx="8109115" cy="1938992"/>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       规模报酬递减的原因</a:t>
            </a:r>
            <a:r>
              <a:rPr lang="zh-CN" altLang="en-US" sz="2400" dirty="0">
                <a:solidFill>
                  <a:srgbClr val="333333"/>
                </a:solidFill>
                <a:latin typeface="arial" panose="020B0604020202020204" pitchFamily="34" charset="0"/>
              </a:rPr>
              <a:t>是由于厂商生产规模过大，使得</a:t>
            </a:r>
            <a:r>
              <a:rPr lang="zh-CN" altLang="en-US" sz="2400" dirty="0" smtClean="0">
                <a:solidFill>
                  <a:srgbClr val="333333"/>
                </a:solidFill>
                <a:latin typeface="arial" panose="020B0604020202020204" pitchFamily="34" charset="0"/>
              </a:rPr>
              <a:t>生产过程中的</a:t>
            </a:r>
            <a:r>
              <a:rPr lang="zh-CN" altLang="en-US" sz="2400" dirty="0">
                <a:solidFill>
                  <a:srgbClr val="333333"/>
                </a:solidFill>
                <a:latin typeface="arial" panose="020B0604020202020204" pitchFamily="34" charset="0"/>
              </a:rPr>
              <a:t>各个方面难以得到有效的协调</a:t>
            </a:r>
            <a:r>
              <a:rPr lang="zh-CN" altLang="en-US" sz="2400" dirty="0" smtClean="0">
                <a:solidFill>
                  <a:srgbClr val="333333"/>
                </a:solidFill>
                <a:latin typeface="arial" panose="020B0604020202020204" pitchFamily="34" charset="0"/>
              </a:rPr>
              <a:t>，生产组织内部</a:t>
            </a:r>
            <a:r>
              <a:rPr lang="zh-CN" altLang="en-US" sz="2400" dirty="0">
                <a:solidFill>
                  <a:srgbClr val="333333"/>
                </a:solidFill>
                <a:latin typeface="arial" panose="020B0604020202020204" pitchFamily="34" charset="0"/>
              </a:rPr>
              <a:t>合理</a:t>
            </a:r>
            <a:r>
              <a:rPr lang="zh-CN" altLang="en-US" sz="2400" dirty="0" smtClean="0">
                <a:solidFill>
                  <a:srgbClr val="333333"/>
                </a:solidFill>
                <a:latin typeface="arial" panose="020B0604020202020204" pitchFamily="34" charset="0"/>
              </a:rPr>
              <a:t>分工遭到破坏，管理跨度过大，获取</a:t>
            </a:r>
            <a:r>
              <a:rPr lang="zh-CN" altLang="en-US" sz="2400" dirty="0">
                <a:solidFill>
                  <a:srgbClr val="333333"/>
                </a:solidFill>
                <a:latin typeface="arial" panose="020B0604020202020204" pitchFamily="34" charset="0"/>
              </a:rPr>
              <a:t>生产决策所需的各种信息的</a:t>
            </a:r>
            <a:r>
              <a:rPr lang="zh-CN" altLang="en-US" sz="2400" dirty="0" smtClean="0">
                <a:solidFill>
                  <a:srgbClr val="333333"/>
                </a:solidFill>
                <a:latin typeface="arial" panose="020B0604020202020204" pitchFamily="34" charset="0"/>
              </a:rPr>
              <a:t>不易获得或者失真，形成生产</a:t>
            </a:r>
            <a:r>
              <a:rPr lang="zh-CN" altLang="en-US" sz="2400" dirty="0">
                <a:solidFill>
                  <a:srgbClr val="333333"/>
                </a:solidFill>
                <a:latin typeface="arial" panose="020B0604020202020204" pitchFamily="34" charset="0"/>
              </a:rPr>
              <a:t>有效运行的障碍</a:t>
            </a:r>
            <a:r>
              <a:rPr lang="zh-CN" altLang="en-US" sz="2400" dirty="0" smtClean="0">
                <a:solidFill>
                  <a:srgbClr val="333333"/>
                </a:solidFill>
                <a:latin typeface="arial" panose="020B0604020202020204" pitchFamily="34" charset="0"/>
              </a:rPr>
              <a:t>，降低</a:t>
            </a:r>
            <a:r>
              <a:rPr lang="zh-CN" altLang="en-US" sz="2400" dirty="0">
                <a:solidFill>
                  <a:srgbClr val="333333"/>
                </a:solidFill>
                <a:latin typeface="arial" panose="020B0604020202020204" pitchFamily="34" charset="0"/>
              </a:rPr>
              <a:t>了生产效率。</a:t>
            </a:r>
            <a:endParaRPr lang="zh-CN" altLang="en-US" sz="2400" dirty="0"/>
          </a:p>
        </p:txBody>
      </p:sp>
      <p:sp>
        <p:nvSpPr>
          <p:cNvPr id="3" name="矩形 2"/>
          <p:cNvSpPr/>
          <p:nvPr/>
        </p:nvSpPr>
        <p:spPr>
          <a:xfrm>
            <a:off x="526633" y="3559299"/>
            <a:ext cx="7854286" cy="2308324"/>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      </a:t>
            </a:r>
            <a:r>
              <a:rPr lang="en-US" altLang="zh-CN" sz="2400" dirty="0" smtClean="0">
                <a:solidFill>
                  <a:srgbClr val="333333"/>
                </a:solidFill>
                <a:latin typeface="arial" panose="020B0604020202020204" pitchFamily="34" charset="0"/>
              </a:rPr>
              <a:t>20</a:t>
            </a:r>
            <a:r>
              <a:rPr lang="zh-CN" altLang="en-US" sz="2400" dirty="0">
                <a:solidFill>
                  <a:srgbClr val="333333"/>
                </a:solidFill>
                <a:latin typeface="arial" panose="020B0604020202020204" pitchFamily="34" charset="0"/>
              </a:rPr>
              <a:t>世纪</a:t>
            </a:r>
            <a:r>
              <a:rPr lang="en-US" altLang="zh-CN" sz="2400" dirty="0">
                <a:solidFill>
                  <a:srgbClr val="333333"/>
                </a:solidFill>
                <a:latin typeface="arial" panose="020B0604020202020204" pitchFamily="34" charset="0"/>
              </a:rPr>
              <a:t>90</a:t>
            </a:r>
            <a:r>
              <a:rPr lang="zh-CN" altLang="en-US" sz="2400" dirty="0">
                <a:solidFill>
                  <a:srgbClr val="333333"/>
                </a:solidFill>
                <a:latin typeface="arial" panose="020B0604020202020204" pitchFamily="34" charset="0"/>
              </a:rPr>
              <a:t>年代日本开始的经济发展中就特别明显，日本的企业由于规模过大，企业运转效率下降，成本上升，在国际市场中的竞争力下降。经济学家把这种现象称作</a:t>
            </a:r>
            <a:r>
              <a:rPr lang="zh-CN" altLang="en-US" sz="2400" dirty="0" smtClean="0">
                <a:solidFill>
                  <a:srgbClr val="333333"/>
                </a:solidFill>
                <a:latin typeface="arial" panose="020B0604020202020204" pitchFamily="34" charset="0"/>
              </a:rPr>
              <a:t>是“恐龙病”。其中有规模报酬递减的问题，但更多的可能是</a:t>
            </a:r>
            <a:r>
              <a:rPr lang="zh-CN" altLang="en-US" sz="2400" b="1" dirty="0" smtClean="0">
                <a:solidFill>
                  <a:srgbClr val="333333"/>
                </a:solidFill>
                <a:latin typeface="arial" panose="020B0604020202020204" pitchFamily="34" charset="0"/>
              </a:rPr>
              <a:t>规模不经济</a:t>
            </a:r>
            <a:r>
              <a:rPr lang="zh-CN" altLang="en-US" sz="2400" dirty="0" smtClean="0">
                <a:solidFill>
                  <a:srgbClr val="333333"/>
                </a:solidFill>
                <a:latin typeface="arial" panose="020B0604020202020204" pitchFamily="34" charset="0"/>
              </a:rPr>
              <a:t>导致的，即不仅是生产效率问题，而且是生产成本问题。</a:t>
            </a:r>
            <a:endParaRPr lang="zh-CN" altLang="en-US" sz="2400" dirty="0"/>
          </a:p>
        </p:txBody>
      </p:sp>
    </p:spTree>
    <p:extLst>
      <p:ext uri="{BB962C8B-B14F-4D97-AF65-F5344CB8AC3E}">
        <p14:creationId xmlns:p14="http://schemas.microsoft.com/office/powerpoint/2010/main" val="805795566"/>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67544" y="1017267"/>
            <a:ext cx="2863284" cy="584775"/>
          </a:xfrm>
          <a:prstGeom prst="rect">
            <a:avLst/>
          </a:prstGeom>
        </p:spPr>
        <p:txBody>
          <a:bodyPr wrap="none">
            <a:spAutoFit/>
          </a:bodyPr>
          <a:lstStyle/>
          <a:p>
            <a:r>
              <a:rPr lang="en-US" altLang="zh-CN" sz="3200" b="1" dirty="0" smtClean="0"/>
              <a:t>4.6 </a:t>
            </a:r>
            <a:r>
              <a:rPr lang="zh-CN" altLang="en-US" sz="3200" b="1" dirty="0" smtClean="0"/>
              <a:t>成本和利润</a:t>
            </a:r>
            <a:endParaRPr lang="zh-CN" altLang="en-US" sz="3200" b="1" dirty="0"/>
          </a:p>
        </p:txBody>
      </p:sp>
      <p:sp>
        <p:nvSpPr>
          <p:cNvPr id="13" name="矩形 12"/>
          <p:cNvSpPr/>
          <p:nvPr/>
        </p:nvSpPr>
        <p:spPr>
          <a:xfrm>
            <a:off x="470568" y="1562301"/>
            <a:ext cx="4253087" cy="523220"/>
          </a:xfrm>
          <a:prstGeom prst="rect">
            <a:avLst/>
          </a:prstGeom>
        </p:spPr>
        <p:txBody>
          <a:bodyPr wrap="none">
            <a:spAutoFit/>
          </a:bodyPr>
          <a:lstStyle/>
          <a:p>
            <a:r>
              <a:rPr lang="en-US" altLang="zh-CN" sz="2800" b="1" dirty="0" smtClean="0"/>
              <a:t>4.6.1 </a:t>
            </a:r>
            <a:r>
              <a:rPr lang="zh-CN" altLang="en-US" sz="2800" b="1" dirty="0" smtClean="0"/>
              <a:t>机会成本和会计成本</a:t>
            </a:r>
            <a:endParaRPr lang="zh-CN" altLang="en-US" sz="2800" b="1" dirty="0"/>
          </a:p>
        </p:txBody>
      </p:sp>
      <p:sp>
        <p:nvSpPr>
          <p:cNvPr id="2" name="矩形 1"/>
          <p:cNvSpPr/>
          <p:nvPr/>
        </p:nvSpPr>
        <p:spPr>
          <a:xfrm>
            <a:off x="534138" y="2147076"/>
            <a:ext cx="7998302" cy="3046988"/>
          </a:xfrm>
          <a:prstGeom prst="rect">
            <a:avLst/>
          </a:prstGeom>
        </p:spPr>
        <p:txBody>
          <a:bodyPr wrap="square">
            <a:spAutoFit/>
          </a:bodyPr>
          <a:lstStyle/>
          <a:p>
            <a:r>
              <a:rPr lang="zh-CN" altLang="zh-CN" sz="2400" dirty="0">
                <a:ea typeface="楷体_GB2312"/>
                <a:cs typeface="楷体_GB2312"/>
              </a:rPr>
              <a:t>♦</a:t>
            </a:r>
            <a:r>
              <a:rPr lang="zh-CN" altLang="zh-CN" sz="2400" dirty="0" smtClean="0">
                <a:latin typeface="楷体_GB2312"/>
                <a:ea typeface="楷体_GB2312"/>
                <a:cs typeface="楷体_GB2312"/>
              </a:rPr>
              <a:t>机会</a:t>
            </a:r>
            <a:r>
              <a:rPr lang="zh-CN" altLang="zh-CN" sz="2400" dirty="0">
                <a:latin typeface="楷体_GB2312"/>
                <a:ea typeface="楷体_GB2312"/>
                <a:cs typeface="楷体_GB2312"/>
              </a:rPr>
              <a:t>成本</a:t>
            </a:r>
            <a:r>
              <a:rPr lang="zh-CN" altLang="zh-CN" sz="2400" dirty="0" smtClean="0">
                <a:latin typeface="楷体_GB2312"/>
                <a:ea typeface="楷体_GB2312"/>
                <a:cs typeface="楷体_GB2312"/>
              </a:rPr>
              <a:t>：</a:t>
            </a:r>
            <a:r>
              <a:rPr lang="zh-CN" altLang="zh-CN" sz="2400" dirty="0">
                <a:latin typeface="楷体_GB2312"/>
                <a:ea typeface="楷体_GB2312"/>
                <a:cs typeface="楷体_GB2312"/>
              </a:rPr>
              <a:t>机会成本是</a:t>
            </a:r>
            <a:r>
              <a:rPr lang="zh-CN" altLang="zh-CN" sz="2400" dirty="0" smtClean="0">
                <a:latin typeface="楷体_GB2312"/>
                <a:ea typeface="楷体_GB2312"/>
                <a:cs typeface="楷体_GB2312"/>
              </a:rPr>
              <a:t>资源</a:t>
            </a:r>
            <a:r>
              <a:rPr lang="zh-CN" altLang="zh-CN" sz="2400" dirty="0">
                <a:latin typeface="楷体_GB2312"/>
                <a:ea typeface="楷体_GB2312"/>
                <a:cs typeface="楷体_GB2312"/>
              </a:rPr>
              <a:t>用于某种</a:t>
            </a:r>
            <a:r>
              <a:rPr lang="zh-CN" altLang="zh-CN" sz="2400" dirty="0" smtClean="0">
                <a:latin typeface="楷体_GB2312"/>
                <a:ea typeface="楷体_GB2312"/>
                <a:cs typeface="楷体_GB2312"/>
              </a:rPr>
              <a:t>用途</a:t>
            </a:r>
            <a:r>
              <a:rPr lang="zh-CN" altLang="en-US" sz="2400" dirty="0" smtClean="0">
                <a:latin typeface="楷体_GB2312"/>
                <a:ea typeface="楷体_GB2312"/>
                <a:cs typeface="楷体_GB2312"/>
              </a:rPr>
              <a:t>时所</a:t>
            </a:r>
            <a:r>
              <a:rPr lang="zh-CN" altLang="zh-CN" sz="2400" dirty="0" smtClean="0">
                <a:latin typeface="楷体_GB2312"/>
                <a:ea typeface="楷体_GB2312"/>
                <a:cs typeface="楷体_GB2312"/>
              </a:rPr>
              <a:t>放弃</a:t>
            </a:r>
            <a:r>
              <a:rPr lang="zh-CN" altLang="zh-CN" sz="2400" dirty="0">
                <a:latin typeface="楷体_GB2312"/>
                <a:ea typeface="楷体_GB2312"/>
                <a:cs typeface="楷体_GB2312"/>
              </a:rPr>
              <a:t>的该资源用于</a:t>
            </a:r>
            <a:r>
              <a:rPr lang="zh-CN" altLang="zh-CN" sz="2400" dirty="0" smtClean="0">
                <a:latin typeface="楷体_GB2312"/>
                <a:ea typeface="楷体_GB2312"/>
                <a:cs typeface="楷体_GB2312"/>
              </a:rPr>
              <a:t>其他</a:t>
            </a:r>
            <a:r>
              <a:rPr lang="zh-CN" altLang="en-US" sz="2400" dirty="0" smtClean="0">
                <a:latin typeface="楷体_GB2312"/>
                <a:ea typeface="楷体_GB2312"/>
                <a:cs typeface="楷体_GB2312"/>
              </a:rPr>
              <a:t>用途可以获得</a:t>
            </a:r>
            <a:r>
              <a:rPr lang="zh-CN" altLang="zh-CN" sz="2400" dirty="0" smtClean="0">
                <a:latin typeface="楷体_GB2312"/>
                <a:ea typeface="楷体_GB2312"/>
                <a:cs typeface="楷体_GB2312"/>
              </a:rPr>
              <a:t>的</a:t>
            </a:r>
            <a:r>
              <a:rPr lang="zh-CN" altLang="zh-CN" sz="2400" dirty="0">
                <a:latin typeface="楷体_GB2312"/>
                <a:ea typeface="楷体_GB2312"/>
                <a:cs typeface="楷体_GB2312"/>
              </a:rPr>
              <a:t>最大收益。</a:t>
            </a:r>
          </a:p>
          <a:p>
            <a:r>
              <a:rPr lang="zh-CN" altLang="zh-CN" sz="2400" dirty="0" smtClean="0">
                <a:latin typeface="楷体_GB2312"/>
                <a:ea typeface="楷体_GB2312"/>
                <a:cs typeface="楷体_GB2312"/>
              </a:rPr>
              <a:t>♦</a:t>
            </a:r>
            <a:r>
              <a:rPr lang="zh-CN" altLang="en-US" sz="2400" dirty="0" smtClean="0">
                <a:latin typeface="楷体_GB2312"/>
                <a:ea typeface="楷体_GB2312"/>
                <a:cs typeface="楷体_GB2312"/>
              </a:rPr>
              <a:t>会计成本：</a:t>
            </a:r>
            <a:r>
              <a:rPr lang="zh-CN" altLang="zh-CN" sz="2400" dirty="0" smtClean="0">
                <a:latin typeface="楷体_GB2312"/>
                <a:ea typeface="楷体_GB2312"/>
                <a:cs typeface="楷体_GB2312"/>
              </a:rPr>
              <a:t>比较</a:t>
            </a:r>
            <a:r>
              <a:rPr lang="zh-CN" altLang="zh-CN" sz="2400" dirty="0">
                <a:latin typeface="楷体_GB2312"/>
                <a:ea typeface="楷体_GB2312"/>
                <a:cs typeface="楷体_GB2312"/>
              </a:rPr>
              <a:t>而言，通过市场</a:t>
            </a:r>
            <a:r>
              <a:rPr lang="zh-CN" altLang="zh-CN" sz="2400" dirty="0" smtClean="0">
                <a:latin typeface="楷体_GB2312"/>
                <a:ea typeface="楷体_GB2312"/>
                <a:cs typeface="楷体_GB2312"/>
              </a:rPr>
              <a:t>交易</a:t>
            </a:r>
            <a:r>
              <a:rPr lang="zh-CN" altLang="en-US" sz="2400" dirty="0" smtClean="0">
                <a:latin typeface="楷体_GB2312"/>
                <a:ea typeface="楷体_GB2312"/>
                <a:cs typeface="楷体_GB2312"/>
              </a:rPr>
              <a:t>发生的</a:t>
            </a:r>
            <a:r>
              <a:rPr lang="zh-CN" altLang="zh-CN" sz="2400" dirty="0" smtClean="0">
                <a:latin typeface="楷体_GB2312"/>
                <a:ea typeface="楷体_GB2312"/>
                <a:cs typeface="楷体_GB2312"/>
              </a:rPr>
              <a:t>、</a:t>
            </a:r>
            <a:r>
              <a:rPr lang="zh-CN" altLang="zh-CN" sz="2400" dirty="0">
                <a:latin typeface="楷体_GB2312"/>
                <a:ea typeface="楷体_GB2312"/>
                <a:cs typeface="楷体_GB2312"/>
              </a:rPr>
              <a:t>记录在会计帐簿中的成本为会计</a:t>
            </a:r>
            <a:r>
              <a:rPr lang="zh-CN" altLang="zh-CN" sz="2400" dirty="0" smtClean="0">
                <a:latin typeface="楷体_GB2312"/>
                <a:ea typeface="楷体_GB2312"/>
                <a:cs typeface="楷体_GB2312"/>
              </a:rPr>
              <a:t>成本</a:t>
            </a:r>
            <a:r>
              <a:rPr lang="zh-CN" altLang="en-US" sz="2400" dirty="0" smtClean="0">
                <a:latin typeface="楷体_GB2312"/>
                <a:ea typeface="楷体_GB2312"/>
                <a:cs typeface="楷体_GB2312"/>
              </a:rPr>
              <a:t>，也称</a:t>
            </a:r>
            <a:r>
              <a:rPr lang="zh-CN" altLang="zh-CN" sz="2400" dirty="0" smtClean="0">
                <a:latin typeface="楷体_GB2312"/>
                <a:ea typeface="楷体_GB2312"/>
                <a:cs typeface="楷体_GB2312"/>
              </a:rPr>
              <a:t>显性成本</a:t>
            </a:r>
            <a:r>
              <a:rPr lang="zh-CN" altLang="en-US" sz="2400" dirty="0" smtClean="0">
                <a:latin typeface="楷体_GB2312"/>
                <a:ea typeface="楷体_GB2312"/>
                <a:cs typeface="楷体_GB2312"/>
              </a:rPr>
              <a:t>。</a:t>
            </a:r>
            <a:endParaRPr lang="en-US" altLang="zh-CN" sz="2400" dirty="0" smtClean="0">
              <a:latin typeface="楷体_GB2312"/>
              <a:ea typeface="楷体_GB2312"/>
              <a:cs typeface="楷体_GB2312"/>
            </a:endParaRPr>
          </a:p>
          <a:p>
            <a:r>
              <a:rPr lang="zh-CN" altLang="zh-CN" sz="2400" dirty="0" smtClean="0">
                <a:latin typeface="楷体_GB2312"/>
                <a:ea typeface="楷体_GB2312"/>
                <a:cs typeface="楷体_GB2312"/>
              </a:rPr>
              <a:t>♦</a:t>
            </a:r>
            <a:r>
              <a:rPr lang="zh-CN" altLang="en-US" sz="2400" dirty="0" smtClean="0">
                <a:latin typeface="楷体_GB2312"/>
                <a:ea typeface="楷体_GB2312"/>
                <a:cs typeface="楷体_GB2312"/>
              </a:rPr>
              <a:t>机会成本与会计成本的区别和关系：机会成本并不全部通过市场交易发生，发生的是会计成本、显性成本，而不通过市场交易发生的</a:t>
            </a:r>
            <a:r>
              <a:rPr lang="zh-CN" altLang="zh-CN" sz="2400" dirty="0" smtClean="0">
                <a:latin typeface="楷体_GB2312"/>
                <a:ea typeface="楷体_GB2312"/>
                <a:cs typeface="楷体_GB2312"/>
              </a:rPr>
              <a:t>机会成本</a:t>
            </a:r>
            <a:r>
              <a:rPr lang="zh-CN" altLang="en-US" sz="2400" dirty="0" smtClean="0">
                <a:latin typeface="楷体_GB2312"/>
                <a:ea typeface="楷体_GB2312"/>
                <a:cs typeface="楷体_GB2312"/>
              </a:rPr>
              <a:t>，</a:t>
            </a:r>
            <a:r>
              <a:rPr lang="zh-CN" altLang="zh-CN" sz="2400" dirty="0" smtClean="0">
                <a:latin typeface="楷体_GB2312"/>
                <a:ea typeface="楷体_GB2312"/>
                <a:cs typeface="楷体_GB2312"/>
              </a:rPr>
              <a:t>则是</a:t>
            </a:r>
            <a:r>
              <a:rPr lang="zh-CN" altLang="zh-CN" sz="2400" dirty="0">
                <a:latin typeface="楷体_GB2312"/>
                <a:ea typeface="楷体_GB2312"/>
                <a:cs typeface="楷体_GB2312"/>
              </a:rPr>
              <a:t>隐性成本</a:t>
            </a:r>
            <a:r>
              <a:rPr lang="zh-CN" altLang="zh-CN" sz="2400" dirty="0" smtClean="0">
                <a:latin typeface="楷体_GB2312"/>
                <a:ea typeface="楷体_GB2312"/>
                <a:cs typeface="楷体_GB2312"/>
              </a:rPr>
              <a:t>。</a:t>
            </a:r>
            <a:r>
              <a:rPr lang="zh-CN" altLang="en-US" sz="2400" dirty="0" smtClean="0">
                <a:latin typeface="楷体_GB2312"/>
                <a:ea typeface="楷体_GB2312"/>
                <a:cs typeface="楷体_GB2312"/>
              </a:rPr>
              <a:t>所以，机会成本</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会计成本（显性成本）</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隐性成本</a:t>
            </a:r>
            <a:endParaRPr lang="zh-CN" altLang="zh-CN" sz="2400" dirty="0">
              <a:latin typeface="楷体_GB2312"/>
              <a:ea typeface="楷体_GB2312"/>
              <a:cs typeface="楷体_GB2312"/>
            </a:endParaRPr>
          </a:p>
        </p:txBody>
      </p:sp>
    </p:spTree>
    <p:extLst>
      <p:ext uri="{BB962C8B-B14F-4D97-AF65-F5344CB8AC3E}">
        <p14:creationId xmlns:p14="http://schemas.microsoft.com/office/powerpoint/2010/main" val="243140773"/>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511080" y="1005099"/>
            <a:ext cx="4253087" cy="523220"/>
          </a:xfrm>
          <a:prstGeom prst="rect">
            <a:avLst/>
          </a:prstGeom>
        </p:spPr>
        <p:txBody>
          <a:bodyPr wrap="none">
            <a:spAutoFit/>
          </a:bodyPr>
          <a:lstStyle/>
          <a:p>
            <a:r>
              <a:rPr lang="en-US" altLang="zh-CN" sz="2800" b="1" dirty="0" smtClean="0"/>
              <a:t>4.6.2 </a:t>
            </a:r>
            <a:r>
              <a:rPr lang="zh-CN" altLang="en-US" sz="2800" b="1" dirty="0" smtClean="0"/>
              <a:t>经济利润和会计利润</a:t>
            </a:r>
            <a:endParaRPr lang="zh-CN" altLang="en-US" sz="2800" b="1" dirty="0"/>
          </a:p>
        </p:txBody>
      </p:sp>
      <p:sp>
        <p:nvSpPr>
          <p:cNvPr id="2" name="矩形 1"/>
          <p:cNvSpPr/>
          <p:nvPr/>
        </p:nvSpPr>
        <p:spPr>
          <a:xfrm>
            <a:off x="534138" y="1513376"/>
            <a:ext cx="7946173" cy="3416320"/>
          </a:xfrm>
          <a:prstGeom prst="rect">
            <a:avLst/>
          </a:prstGeom>
        </p:spPr>
        <p:txBody>
          <a:bodyPr wrap="square">
            <a:spAutoFit/>
          </a:bodyPr>
          <a:lstStyle/>
          <a:p>
            <a:r>
              <a:rPr lang="zh-CN" altLang="zh-CN" sz="2400" dirty="0">
                <a:latin typeface="楷体_GB2312"/>
                <a:ea typeface="楷体_GB2312"/>
                <a:cs typeface="楷体_GB2312"/>
              </a:rPr>
              <a:t>♦</a:t>
            </a:r>
            <a:r>
              <a:rPr lang="zh-CN" altLang="zh-CN" sz="2400" dirty="0" smtClean="0">
                <a:latin typeface="楷体_GB2312"/>
                <a:ea typeface="楷体_GB2312"/>
                <a:cs typeface="楷体_GB2312"/>
              </a:rPr>
              <a:t>利润</a:t>
            </a:r>
            <a:r>
              <a:rPr lang="zh-CN" altLang="en-US" sz="2400" dirty="0" smtClean="0">
                <a:latin typeface="楷体_GB2312"/>
                <a:ea typeface="楷体_GB2312"/>
                <a:cs typeface="楷体_GB2312"/>
              </a:rPr>
              <a:t>（</a:t>
            </a:r>
            <a:r>
              <a:rPr lang="en-US" altLang="zh-CN" sz="2400" dirty="0" smtClean="0">
                <a:latin typeface="楷体_GB2312"/>
                <a:ea typeface="楷体_GB2312"/>
                <a:cs typeface="楷体_GB2312"/>
              </a:rPr>
              <a:t>profit</a:t>
            </a:r>
            <a:r>
              <a:rPr lang="zh-CN" altLang="en-US" sz="2400" dirty="0" smtClean="0">
                <a:latin typeface="楷体_GB2312"/>
                <a:ea typeface="楷体_GB2312"/>
                <a:cs typeface="楷体_GB2312"/>
              </a:rPr>
              <a:t>）</a:t>
            </a:r>
            <a:r>
              <a:rPr lang="zh-CN" altLang="zh-CN" sz="2400" dirty="0" smtClean="0">
                <a:latin typeface="楷体_GB2312"/>
                <a:ea typeface="楷体_GB2312"/>
                <a:cs typeface="楷体_GB2312"/>
              </a:rPr>
              <a:t>：</a:t>
            </a:r>
            <a:r>
              <a:rPr lang="zh-CN" altLang="zh-CN" sz="2400" dirty="0">
                <a:latin typeface="楷体_GB2312"/>
                <a:ea typeface="楷体_GB2312"/>
                <a:cs typeface="楷体_GB2312"/>
              </a:rPr>
              <a:t>收益和成本之差额</a:t>
            </a:r>
            <a:r>
              <a:rPr lang="zh-CN" altLang="zh-CN" sz="2400" dirty="0" smtClean="0">
                <a:latin typeface="楷体_GB2312"/>
                <a:ea typeface="楷体_GB2312"/>
                <a:cs typeface="楷体_GB2312"/>
              </a:rPr>
              <a:t>。</a:t>
            </a:r>
            <a:endParaRPr lang="en-US" altLang="zh-CN" sz="2400" dirty="0" smtClean="0">
              <a:latin typeface="楷体_GB2312"/>
              <a:ea typeface="楷体_GB2312"/>
              <a:cs typeface="楷体_GB2312"/>
            </a:endParaRPr>
          </a:p>
          <a:p>
            <a:r>
              <a:rPr lang="zh-CN" altLang="en-US" sz="2400" dirty="0">
                <a:latin typeface="楷体_GB2312"/>
                <a:ea typeface="楷体_GB2312"/>
                <a:cs typeface="楷体_GB2312"/>
              </a:rPr>
              <a:t> </a:t>
            </a:r>
            <a:r>
              <a:rPr lang="zh-CN" altLang="en-US" sz="2400" dirty="0" smtClean="0">
                <a:latin typeface="楷体_GB2312"/>
                <a:ea typeface="楷体_GB2312"/>
                <a:cs typeface="楷体_GB2312"/>
              </a:rPr>
              <a:t>        利润</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收益</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成本</a:t>
            </a:r>
            <a:endParaRPr lang="zh-CN" altLang="zh-CN" sz="2400" dirty="0">
              <a:latin typeface="楷体_GB2312"/>
              <a:ea typeface="楷体_GB2312"/>
              <a:cs typeface="楷体_GB2312"/>
            </a:endParaRPr>
          </a:p>
          <a:p>
            <a:r>
              <a:rPr lang="zh-CN" altLang="zh-CN" sz="2400" dirty="0">
                <a:latin typeface="楷体_GB2312"/>
                <a:ea typeface="楷体_GB2312"/>
                <a:cs typeface="楷体_GB2312"/>
              </a:rPr>
              <a:t>♦会计利润：成本仅核算市场交易、记录在会计帐簿</a:t>
            </a:r>
            <a:r>
              <a:rPr lang="zh-CN" altLang="zh-CN" sz="2400" dirty="0" smtClean="0">
                <a:latin typeface="楷体_GB2312"/>
                <a:ea typeface="楷体_GB2312"/>
                <a:cs typeface="楷体_GB2312"/>
              </a:rPr>
              <a:t>中</a:t>
            </a:r>
            <a:r>
              <a:rPr lang="zh-CN" altLang="en-US" sz="2400" dirty="0" smtClean="0">
                <a:latin typeface="楷体_GB2312"/>
                <a:ea typeface="楷体_GB2312"/>
                <a:cs typeface="楷体_GB2312"/>
              </a:rPr>
              <a:t>的会计</a:t>
            </a:r>
            <a:r>
              <a:rPr lang="zh-CN" altLang="zh-CN" sz="2400" dirty="0" smtClean="0">
                <a:latin typeface="楷体_GB2312"/>
                <a:ea typeface="楷体_GB2312"/>
                <a:cs typeface="楷体_GB2312"/>
              </a:rPr>
              <a:t>成本</a:t>
            </a:r>
            <a:r>
              <a:rPr lang="zh-CN" altLang="zh-CN" sz="2400" dirty="0">
                <a:latin typeface="楷体_GB2312"/>
                <a:ea typeface="楷体_GB2312"/>
                <a:cs typeface="楷体_GB2312"/>
              </a:rPr>
              <a:t>而</a:t>
            </a:r>
            <a:r>
              <a:rPr lang="zh-CN" altLang="zh-CN" sz="2400" dirty="0" smtClean="0">
                <a:latin typeface="楷体_GB2312"/>
                <a:ea typeface="楷体_GB2312"/>
                <a:cs typeface="楷体_GB2312"/>
              </a:rPr>
              <a:t>计算</a:t>
            </a:r>
            <a:r>
              <a:rPr lang="zh-CN" altLang="en-US" sz="2400" dirty="0" smtClean="0">
                <a:latin typeface="楷体_GB2312"/>
                <a:ea typeface="楷体_GB2312"/>
                <a:cs typeface="楷体_GB2312"/>
              </a:rPr>
              <a:t>得到</a:t>
            </a:r>
            <a:r>
              <a:rPr lang="zh-CN" altLang="zh-CN" sz="2400" dirty="0" smtClean="0">
                <a:latin typeface="楷体_GB2312"/>
                <a:ea typeface="楷体_GB2312"/>
                <a:cs typeface="楷体_GB2312"/>
              </a:rPr>
              <a:t>的</a:t>
            </a:r>
            <a:r>
              <a:rPr lang="zh-CN" altLang="zh-CN" sz="2400" dirty="0">
                <a:latin typeface="楷体_GB2312"/>
                <a:ea typeface="楷体_GB2312"/>
                <a:cs typeface="楷体_GB2312"/>
              </a:rPr>
              <a:t>利润</a:t>
            </a:r>
            <a:r>
              <a:rPr lang="zh-CN" altLang="zh-CN" sz="2400" dirty="0" smtClean="0">
                <a:latin typeface="楷体_GB2312"/>
                <a:ea typeface="楷体_GB2312"/>
                <a:cs typeface="楷体_GB2312"/>
              </a:rPr>
              <a:t>。</a:t>
            </a:r>
            <a:endParaRPr lang="en-US" altLang="zh-CN" sz="2400" dirty="0" smtClean="0">
              <a:latin typeface="楷体_GB2312"/>
              <a:ea typeface="楷体_GB2312"/>
              <a:cs typeface="楷体_GB2312"/>
            </a:endParaRPr>
          </a:p>
          <a:p>
            <a:r>
              <a:rPr lang="zh-CN" altLang="en-US" sz="2400" dirty="0">
                <a:latin typeface="楷体_GB2312"/>
                <a:ea typeface="楷体_GB2312"/>
                <a:cs typeface="楷体_GB2312"/>
              </a:rPr>
              <a:t> </a:t>
            </a:r>
            <a:r>
              <a:rPr lang="zh-CN" altLang="en-US" sz="2400" dirty="0" smtClean="0">
                <a:latin typeface="楷体_GB2312"/>
                <a:ea typeface="楷体_GB2312"/>
                <a:cs typeface="楷体_GB2312"/>
              </a:rPr>
              <a:t>     会计利润</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收益</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会计成本</a:t>
            </a:r>
            <a:endParaRPr lang="zh-CN" altLang="zh-CN" sz="2400" dirty="0">
              <a:latin typeface="楷体_GB2312"/>
              <a:ea typeface="楷体_GB2312"/>
              <a:cs typeface="楷体_GB2312"/>
            </a:endParaRPr>
          </a:p>
          <a:p>
            <a:r>
              <a:rPr lang="zh-CN" altLang="zh-CN" sz="2400" dirty="0">
                <a:latin typeface="楷体_GB2312"/>
                <a:ea typeface="楷体_GB2312"/>
                <a:cs typeface="楷体_GB2312"/>
              </a:rPr>
              <a:t>♦经济利润</a:t>
            </a:r>
            <a:r>
              <a:rPr lang="zh-CN" altLang="zh-CN" sz="2400" dirty="0" smtClean="0">
                <a:latin typeface="楷体_GB2312"/>
                <a:ea typeface="楷体_GB2312"/>
                <a:cs typeface="楷体_GB2312"/>
              </a:rPr>
              <a:t>：按照</a:t>
            </a:r>
            <a:r>
              <a:rPr lang="zh-CN" altLang="zh-CN" sz="2400" dirty="0">
                <a:latin typeface="楷体_GB2312"/>
                <a:ea typeface="楷体_GB2312"/>
                <a:cs typeface="楷体_GB2312"/>
              </a:rPr>
              <a:t>机会成本核算得出的利润，即估价所有投入的机会成本，无论是否发生交易、是否记录在会计帐簿之中</a:t>
            </a:r>
            <a:r>
              <a:rPr lang="zh-CN" altLang="zh-CN" sz="2400" dirty="0" smtClean="0">
                <a:latin typeface="楷体_GB2312"/>
                <a:ea typeface="楷体_GB2312"/>
                <a:cs typeface="楷体_GB2312"/>
              </a:rPr>
              <a:t>。</a:t>
            </a:r>
            <a:endParaRPr lang="en-US" altLang="zh-CN" sz="2400" dirty="0" smtClean="0">
              <a:latin typeface="楷体_GB2312"/>
              <a:ea typeface="楷体_GB2312"/>
              <a:cs typeface="楷体_GB2312"/>
            </a:endParaRPr>
          </a:p>
          <a:p>
            <a:r>
              <a:rPr lang="zh-CN" altLang="en-US" sz="2400" dirty="0">
                <a:latin typeface="楷体_GB2312"/>
                <a:ea typeface="楷体_GB2312"/>
                <a:cs typeface="楷体_GB2312"/>
              </a:rPr>
              <a:t> </a:t>
            </a:r>
            <a:r>
              <a:rPr lang="zh-CN" altLang="en-US" sz="2400" dirty="0" smtClean="0">
                <a:latin typeface="楷体_GB2312"/>
                <a:ea typeface="楷体_GB2312"/>
                <a:cs typeface="楷体_GB2312"/>
              </a:rPr>
              <a:t>     经济利润</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收益</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机会成本</a:t>
            </a:r>
            <a:endParaRPr lang="zh-CN" altLang="zh-CN" sz="2400" dirty="0">
              <a:latin typeface="楷体_GB2312"/>
              <a:ea typeface="楷体_GB2312"/>
              <a:cs typeface="楷体_GB2312"/>
            </a:endParaRPr>
          </a:p>
        </p:txBody>
      </p:sp>
      <p:graphicFrame>
        <p:nvGraphicFramePr>
          <p:cNvPr id="13" name="Group 2"/>
          <p:cNvGraphicFramePr>
            <a:graphicFrameLocks noGrp="1"/>
          </p:cNvGraphicFramePr>
          <p:nvPr>
            <p:extLst>
              <p:ext uri="{D42A27DB-BD31-4B8C-83A1-F6EECF244321}">
                <p14:modId xmlns:p14="http://schemas.microsoft.com/office/powerpoint/2010/main" val="3017382669"/>
              </p:ext>
            </p:extLst>
          </p:nvPr>
        </p:nvGraphicFramePr>
        <p:xfrm>
          <a:off x="481398" y="4929696"/>
          <a:ext cx="7991475" cy="1798320"/>
        </p:xfrm>
        <a:graphic>
          <a:graphicData uri="http://schemas.openxmlformats.org/drawingml/2006/table">
            <a:tbl>
              <a:tblPr/>
              <a:tblGrid>
                <a:gridCol w="3298514"/>
                <a:gridCol w="2421248"/>
                <a:gridCol w="2271713"/>
              </a:tblGrid>
              <a:tr h="371512">
                <a:tc grid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rPr>
                        <a:t>收益</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hMerge="1">
                  <a:txBody>
                    <a:bodyPr/>
                    <a:lstStyle/>
                    <a:p>
                      <a:endParaRPr lang="zh-CN" altLang="en-US"/>
                    </a:p>
                  </a:txBody>
                  <a:tcPr/>
                </a:tc>
                <a:tc hMerge="1">
                  <a:txBody>
                    <a:bodyPr/>
                    <a:lstStyle/>
                    <a:p>
                      <a:endParaRPr lang="zh-CN" altLang="en-US"/>
                    </a:p>
                  </a:txBody>
                  <a:tcPr/>
                </a:tc>
              </a:tr>
              <a:tr h="418368">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会计成本（显性成本）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会计利润</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hMerge="1">
                  <a:txBody>
                    <a:bodyPr/>
                    <a:lstStyle/>
                    <a:p>
                      <a:endParaRPr lang="zh-CN" altLang="en-US"/>
                    </a:p>
                  </a:txBody>
                  <a:tcPr/>
                </a:tc>
              </a:tr>
              <a:tr h="457200">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4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显性成本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隐性成本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经济利润</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r>
              <a:tr h="457200">
                <a:tc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机会成本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h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经济利润</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bl>
          </a:graphicData>
        </a:graphic>
      </p:graphicFrame>
    </p:spTree>
    <p:extLst>
      <p:ext uri="{BB962C8B-B14F-4D97-AF65-F5344CB8AC3E}">
        <p14:creationId xmlns:p14="http://schemas.microsoft.com/office/powerpoint/2010/main" val="374504796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 Box 34"/>
          <p:cNvSpPr txBox="1">
            <a:spLocks noChangeArrowheads="1"/>
          </p:cNvSpPr>
          <p:nvPr/>
        </p:nvSpPr>
        <p:spPr bwMode="auto">
          <a:xfrm>
            <a:off x="311944" y="1003250"/>
            <a:ext cx="8364512" cy="2123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200" b="1" dirty="0" smtClean="0"/>
              <a:t>例子</a:t>
            </a:r>
            <a:r>
              <a:rPr lang="zh-CN" altLang="en-US" sz="2200" dirty="0" smtClean="0"/>
              <a:t>：</a:t>
            </a:r>
            <a:r>
              <a:rPr lang="zh-CN" sz="2200" dirty="0" smtClean="0"/>
              <a:t>赵</a:t>
            </a:r>
            <a:r>
              <a:rPr lang="zh-CN" sz="2200" dirty="0"/>
              <a:t>某原在一家销售企业担任主管，年工资收入</a:t>
            </a:r>
            <a:r>
              <a:rPr lang="zh-CN" altLang="zh-CN" sz="2200" dirty="0"/>
              <a:t>8</a:t>
            </a:r>
            <a:r>
              <a:rPr lang="zh-CN" sz="2200" dirty="0"/>
              <a:t>万元，同时</a:t>
            </a:r>
            <a:r>
              <a:rPr lang="zh-CN" sz="2200" dirty="0" smtClean="0"/>
              <a:t>还有</a:t>
            </a:r>
            <a:r>
              <a:rPr lang="zh-CN" sz="2200" dirty="0"/>
              <a:t>一自有临街房产出租，年租金</a:t>
            </a:r>
            <a:r>
              <a:rPr lang="zh-CN" altLang="zh-CN" sz="2200" dirty="0"/>
              <a:t>10</a:t>
            </a:r>
            <a:r>
              <a:rPr lang="zh-CN" sz="2200" dirty="0"/>
              <a:t>万元，承租人自负水电费</a:t>
            </a:r>
            <a:r>
              <a:rPr lang="zh-CN" sz="2200" dirty="0" smtClean="0"/>
              <a:t>。</a:t>
            </a:r>
            <a:r>
              <a:rPr lang="zh-CN" altLang="zh-CN" sz="2200" dirty="0" smtClean="0"/>
              <a:t>2012</a:t>
            </a:r>
            <a:r>
              <a:rPr lang="zh-CN" sz="2200" dirty="0" smtClean="0"/>
              <a:t>年</a:t>
            </a:r>
            <a:r>
              <a:rPr lang="zh-CN" sz="2200" dirty="0"/>
              <a:t>，赵某辞职自己创业，利用自己的临街房产开了一家</a:t>
            </a:r>
            <a:r>
              <a:rPr lang="zh-CN" sz="2200" dirty="0" smtClean="0"/>
              <a:t>商铺</a:t>
            </a:r>
            <a:r>
              <a:rPr lang="zh-CN" sz="2200" dirty="0"/>
              <a:t>，全年业务收入</a:t>
            </a:r>
            <a:r>
              <a:rPr lang="zh-CN" altLang="zh-CN" sz="2200" dirty="0"/>
              <a:t>25</a:t>
            </a:r>
            <a:r>
              <a:rPr lang="zh-CN" sz="2200" dirty="0"/>
              <a:t>万元，进货成本</a:t>
            </a:r>
            <a:r>
              <a:rPr lang="zh-CN" altLang="zh-CN" sz="2200" dirty="0"/>
              <a:t>8</a:t>
            </a:r>
            <a:r>
              <a:rPr lang="zh-CN" sz="2200" dirty="0"/>
              <a:t>万元，用工支出</a:t>
            </a:r>
            <a:r>
              <a:rPr lang="zh-CN" altLang="zh-CN" sz="2200" dirty="0"/>
              <a:t>5</a:t>
            </a:r>
            <a:r>
              <a:rPr lang="zh-CN" sz="2200" dirty="0"/>
              <a:t>万元</a:t>
            </a:r>
            <a:r>
              <a:rPr lang="zh-CN" sz="2200" dirty="0" smtClean="0"/>
              <a:t>，偿还</a:t>
            </a:r>
            <a:r>
              <a:rPr lang="zh-CN" sz="2200" dirty="0"/>
              <a:t>为进货的贷款利息</a:t>
            </a:r>
            <a:r>
              <a:rPr lang="zh-CN" altLang="zh-CN" sz="2200" dirty="0"/>
              <a:t>0.5</a:t>
            </a:r>
            <a:r>
              <a:rPr lang="zh-CN" sz="2200" dirty="0"/>
              <a:t>万元，水电费等能源支出</a:t>
            </a:r>
            <a:r>
              <a:rPr lang="zh-CN" altLang="zh-CN" sz="2200" dirty="0"/>
              <a:t>0.5</a:t>
            </a:r>
            <a:r>
              <a:rPr lang="zh-CN" sz="2200" dirty="0"/>
              <a:t>万元</a:t>
            </a:r>
            <a:r>
              <a:rPr lang="zh-CN" sz="2200" dirty="0" smtClean="0"/>
              <a:t>。计算</a:t>
            </a:r>
            <a:r>
              <a:rPr lang="zh-CN" sz="2200" dirty="0"/>
              <a:t>：（</a:t>
            </a:r>
            <a:r>
              <a:rPr lang="zh-CN" altLang="zh-CN" sz="2200" dirty="0"/>
              <a:t>1</a:t>
            </a:r>
            <a:r>
              <a:rPr lang="zh-CN" sz="2200" dirty="0"/>
              <a:t>）赵某</a:t>
            </a:r>
            <a:r>
              <a:rPr lang="zh-CN" altLang="zh-CN" sz="2200" dirty="0" smtClean="0"/>
              <a:t>2012</a:t>
            </a:r>
            <a:r>
              <a:rPr lang="zh-CN" sz="2200" dirty="0" smtClean="0"/>
              <a:t>年的</a:t>
            </a:r>
            <a:r>
              <a:rPr lang="zh-CN" sz="2200" dirty="0"/>
              <a:t>会计利润。（</a:t>
            </a:r>
            <a:r>
              <a:rPr lang="zh-CN" altLang="zh-CN" sz="2200" dirty="0"/>
              <a:t>2</a:t>
            </a:r>
            <a:r>
              <a:rPr lang="zh-CN" sz="2200" dirty="0"/>
              <a:t>）赵某</a:t>
            </a:r>
            <a:r>
              <a:rPr lang="zh-CN" altLang="zh-CN" sz="2200" dirty="0"/>
              <a:t>2012</a:t>
            </a:r>
            <a:r>
              <a:rPr lang="zh-CN" sz="2200" dirty="0"/>
              <a:t>年的经济利润。</a:t>
            </a:r>
          </a:p>
        </p:txBody>
      </p:sp>
      <p:graphicFrame>
        <p:nvGraphicFramePr>
          <p:cNvPr id="13" name="Group 2"/>
          <p:cNvGraphicFramePr>
            <a:graphicFrameLocks noGrp="1"/>
          </p:cNvGraphicFramePr>
          <p:nvPr>
            <p:extLst>
              <p:ext uri="{D42A27DB-BD31-4B8C-83A1-F6EECF244321}">
                <p14:modId xmlns:p14="http://schemas.microsoft.com/office/powerpoint/2010/main" val="2816589444"/>
              </p:ext>
            </p:extLst>
          </p:nvPr>
        </p:nvGraphicFramePr>
        <p:xfrm>
          <a:off x="467544" y="3212976"/>
          <a:ext cx="7992888" cy="1283162"/>
        </p:xfrm>
        <a:graphic>
          <a:graphicData uri="http://schemas.openxmlformats.org/drawingml/2006/table">
            <a:tbl>
              <a:tblPr/>
              <a:tblGrid>
                <a:gridCol w="1133537"/>
                <a:gridCol w="1430646"/>
                <a:gridCol w="1433876"/>
                <a:gridCol w="1430646"/>
                <a:gridCol w="1133537"/>
                <a:gridCol w="1430646"/>
              </a:tblGrid>
              <a:tr h="390739">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gridSpan="4">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rPr>
                        <a:t>会计成本（显性成本）</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r>
              <a:tr h="426547">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总收益</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进货成本</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用工支出</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利息支出</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水电费</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会计利润</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r h="460375">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25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8</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0.5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0.5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11</a:t>
                      </a:r>
                      <a:endParaRPr kumimoji="0" 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r>
            </a:tbl>
          </a:graphicData>
        </a:graphic>
      </p:graphicFrame>
      <p:graphicFrame>
        <p:nvGraphicFramePr>
          <p:cNvPr id="14" name="Group 76"/>
          <p:cNvGraphicFramePr>
            <a:graphicFrameLocks noGrp="1"/>
          </p:cNvGraphicFramePr>
          <p:nvPr>
            <p:extLst>
              <p:ext uri="{D42A27DB-BD31-4B8C-83A1-F6EECF244321}">
                <p14:modId xmlns:p14="http://schemas.microsoft.com/office/powerpoint/2010/main" val="725753613"/>
              </p:ext>
            </p:extLst>
          </p:nvPr>
        </p:nvGraphicFramePr>
        <p:xfrm>
          <a:off x="467544" y="4688944"/>
          <a:ext cx="8077200" cy="1692384"/>
        </p:xfrm>
        <a:graphic>
          <a:graphicData uri="http://schemas.openxmlformats.org/drawingml/2006/table">
            <a:tbl>
              <a:tblPr/>
              <a:tblGrid>
                <a:gridCol w="808038"/>
                <a:gridCol w="1319212"/>
                <a:gridCol w="1243013"/>
                <a:gridCol w="1214437"/>
                <a:gridCol w="977900"/>
                <a:gridCol w="785813"/>
                <a:gridCol w="704850"/>
                <a:gridCol w="1023937"/>
              </a:tblGrid>
              <a:tr h="419100">
                <a:tc row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rPr>
                        <a:t>总收益</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gridSpan="6">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机会成本</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经济利润</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r>
              <a:tr h="444500">
                <a:tc vMerge="1">
                  <a:txBody>
                    <a:bodyPr/>
                    <a:lstStyle/>
                    <a:p>
                      <a:endParaRPr lang="zh-CN" altLang="en-US"/>
                    </a:p>
                  </a:txBody>
                  <a:tcPr/>
                </a:tc>
                <a:tc gridSpan="4">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显性成本</a:t>
                      </a:r>
                    </a:p>
                  </a:txBody>
                  <a:tcPr horzOverflow="overflow">
                    <a:lnL w="381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隐性成本</a:t>
                      </a:r>
                    </a:p>
                  </a:txBody>
                  <a:tcPr horzOverflow="overflow">
                    <a:lnL w="127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hMerge="1">
                  <a:txBody>
                    <a:bodyPr/>
                    <a:lstStyle/>
                    <a:p>
                      <a:endParaRPr lang="zh-CN" altLang="en-US"/>
                    </a:p>
                  </a:txBody>
                  <a:tcPr/>
                </a:tc>
                <a:tc vMerge="1">
                  <a:txBody>
                    <a:bodyPr/>
                    <a:lstStyle/>
                    <a:p>
                      <a:endParaRPr lang="zh-CN" altLang="en-US"/>
                    </a:p>
                  </a:txBody>
                  <a:tcPr/>
                </a:tc>
              </a:tr>
              <a:tr h="432544">
                <a:tc v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进货成本</a:t>
                      </a:r>
                    </a:p>
                  </a:txBody>
                  <a:tcPr horzOverflow="overflow">
                    <a:lnL w="381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用工支出</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利息支出</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水电费</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工资</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房租</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endParaRP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r>
              <a:tr h="360040">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25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8</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0.5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0.5</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8</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2000" b="0"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10</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-7</a:t>
                      </a:r>
                    </a:p>
                  </a:txBody>
                  <a:tcP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bl>
          </a:graphicData>
        </a:graphic>
      </p:graphicFrame>
    </p:spTree>
    <p:extLst>
      <p:ext uri="{BB962C8B-B14F-4D97-AF65-F5344CB8AC3E}">
        <p14:creationId xmlns:p14="http://schemas.microsoft.com/office/powerpoint/2010/main" val="346838874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99566" y="1060667"/>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2</a:t>
            </a:r>
            <a:r>
              <a:rPr lang="zh-CN" altLang="en-US" sz="2400" b="1" dirty="0" smtClean="0"/>
              <a:t>）市场机制</a:t>
            </a:r>
            <a:endParaRPr lang="zh-CN" altLang="en-US" sz="2400" b="1" dirty="0"/>
          </a:p>
        </p:txBody>
      </p:sp>
      <p:sp>
        <p:nvSpPr>
          <p:cNvPr id="4" name="矩形 3"/>
          <p:cNvSpPr/>
          <p:nvPr/>
        </p:nvSpPr>
        <p:spPr>
          <a:xfrm>
            <a:off x="534138" y="1512258"/>
            <a:ext cx="7724000" cy="2308324"/>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市场机制（</a:t>
            </a:r>
            <a:r>
              <a:rPr lang="en-US" altLang="zh-CN" sz="2400" dirty="0" smtClean="0"/>
              <a:t>Market mechanism</a:t>
            </a:r>
            <a:r>
              <a:rPr lang="zh-CN" altLang="en-US" sz="2400" dirty="0" smtClean="0"/>
              <a:t>），即市场实现资源配置的机制。在市场经济中，影响市场和价格的力量被概括为需求和供给（</a:t>
            </a:r>
            <a:r>
              <a:rPr lang="en-US" altLang="zh-CN" sz="2400" dirty="0" smtClean="0"/>
              <a:t>demand and supply</a:t>
            </a:r>
            <a:r>
              <a:rPr lang="zh-CN" altLang="en-US" sz="2400" dirty="0" smtClean="0"/>
              <a:t>），需求与供给相互作用形成市场价格，市场价格显示稀缺性，为经济主体决策提供决策需要的信息，经济主体根据价格信号和自身偏好进行决策（具体见第</a:t>
            </a:r>
            <a:r>
              <a:rPr lang="en-US" altLang="zh-CN" sz="2400" dirty="0" smtClean="0"/>
              <a:t>2</a:t>
            </a:r>
            <a:r>
              <a:rPr lang="zh-CN" altLang="en-US" sz="2400" dirty="0" smtClean="0"/>
              <a:t>章）。</a:t>
            </a:r>
          </a:p>
        </p:txBody>
      </p:sp>
      <p:sp>
        <p:nvSpPr>
          <p:cNvPr id="13" name="矩形 12"/>
          <p:cNvSpPr/>
          <p:nvPr/>
        </p:nvSpPr>
        <p:spPr>
          <a:xfrm>
            <a:off x="511555" y="3820582"/>
            <a:ext cx="7724000" cy="1938992"/>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市场机制的特点：</a:t>
            </a:r>
            <a:endParaRPr lang="en-US" altLang="zh-CN" sz="2400" dirty="0" smtClean="0"/>
          </a:p>
          <a:p>
            <a:pPr eaLnBrk="1" hangingPunct="1"/>
            <a:r>
              <a:rPr lang="en-US" altLang="zh-CN" sz="2400" dirty="0" smtClean="0"/>
              <a:t>——</a:t>
            </a:r>
            <a:r>
              <a:rPr lang="zh-CN" altLang="en-US" sz="2400" dirty="0" smtClean="0"/>
              <a:t>经济主体分散决策</a:t>
            </a:r>
            <a:endParaRPr lang="en-US" altLang="zh-CN" sz="2400" dirty="0" smtClean="0"/>
          </a:p>
          <a:p>
            <a:pPr eaLnBrk="1" hangingPunct="1"/>
            <a:r>
              <a:rPr lang="en-US" altLang="zh-CN" sz="2400" dirty="0" smtClean="0"/>
              <a:t>——</a:t>
            </a:r>
            <a:r>
              <a:rPr lang="zh-CN" altLang="en-US" sz="2400" dirty="0" smtClean="0"/>
              <a:t>经济主体自由选择</a:t>
            </a:r>
            <a:endParaRPr lang="en-US" altLang="zh-CN" sz="2400" dirty="0" smtClean="0"/>
          </a:p>
          <a:p>
            <a:pPr eaLnBrk="1" hangingPunct="1"/>
            <a:r>
              <a:rPr lang="en-US" altLang="zh-CN" sz="2400" dirty="0" smtClean="0"/>
              <a:t>——</a:t>
            </a:r>
            <a:r>
              <a:rPr lang="zh-CN" altLang="en-US" sz="2400" dirty="0" smtClean="0"/>
              <a:t>市场运行依赖于自由竞争</a:t>
            </a:r>
            <a:endParaRPr lang="en-US" altLang="zh-CN" sz="2400" dirty="0" smtClean="0"/>
          </a:p>
          <a:p>
            <a:pPr eaLnBrk="1" hangingPunct="1"/>
            <a:r>
              <a:rPr lang="en-US" altLang="zh-CN" sz="2400" dirty="0" smtClean="0"/>
              <a:t>——</a:t>
            </a:r>
            <a:r>
              <a:rPr lang="zh-CN" altLang="en-US" sz="2400" dirty="0" smtClean="0"/>
              <a:t>市场能够实现对买卖双方有利的交换</a:t>
            </a:r>
          </a:p>
        </p:txBody>
      </p:sp>
    </p:spTree>
    <p:extLst>
      <p:ext uri="{BB962C8B-B14F-4D97-AF65-F5344CB8AC3E}">
        <p14:creationId xmlns:p14="http://schemas.microsoft.com/office/powerpoint/2010/main" val="63907485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05099"/>
            <a:ext cx="4253087" cy="523220"/>
          </a:xfrm>
          <a:prstGeom prst="rect">
            <a:avLst/>
          </a:prstGeom>
        </p:spPr>
        <p:txBody>
          <a:bodyPr wrap="none">
            <a:spAutoFit/>
          </a:bodyPr>
          <a:lstStyle/>
          <a:p>
            <a:r>
              <a:rPr lang="en-US" altLang="zh-CN" sz="2800" b="1" dirty="0" smtClean="0"/>
              <a:t>4.6.3 </a:t>
            </a:r>
            <a:r>
              <a:rPr lang="zh-CN" altLang="en-US" sz="2800" b="1" dirty="0" smtClean="0"/>
              <a:t>增量成本和沉没成本</a:t>
            </a:r>
            <a:endParaRPr lang="zh-CN" altLang="en-US" sz="2800" b="1" dirty="0"/>
          </a:p>
        </p:txBody>
      </p:sp>
      <p:sp>
        <p:nvSpPr>
          <p:cNvPr id="13" name="Text Box 3"/>
          <p:cNvSpPr txBox="1">
            <a:spLocks noChangeArrowheads="1"/>
          </p:cNvSpPr>
          <p:nvPr/>
        </p:nvSpPr>
        <p:spPr bwMode="auto">
          <a:xfrm>
            <a:off x="467544" y="1988840"/>
            <a:ext cx="7473521"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lang="zh-CN" altLang="en-US" sz="2400" dirty="0">
                <a:sym typeface="Arial" panose="020B0604020202020204" pitchFamily="34" charset="0"/>
              </a:rPr>
              <a:t>♦沉没成本</a:t>
            </a:r>
            <a:r>
              <a:rPr lang="zh-CN" altLang="en-US" sz="2400" dirty="0" smtClean="0">
                <a:sym typeface="Arial" panose="020B0604020202020204" pitchFamily="34" charset="0"/>
              </a:rPr>
              <a:t>：由于过去采取的行动而已经发生的成本</a:t>
            </a:r>
            <a:r>
              <a:rPr lang="zh-CN" altLang="en-US" sz="2400" dirty="0">
                <a:sym typeface="Arial" panose="020B0604020202020204" pitchFamily="34" charset="0"/>
              </a:rPr>
              <a:t>。</a:t>
            </a:r>
            <a:endParaRPr lang="zh-CN" altLang="en-US" dirty="0"/>
          </a:p>
        </p:txBody>
      </p:sp>
      <p:sp>
        <p:nvSpPr>
          <p:cNvPr id="14" name="Text Box 3"/>
          <p:cNvSpPr txBox="1">
            <a:spLocks noChangeArrowheads="1"/>
          </p:cNvSpPr>
          <p:nvPr/>
        </p:nvSpPr>
        <p:spPr bwMode="auto">
          <a:xfrm>
            <a:off x="467543" y="1552343"/>
            <a:ext cx="7165744"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lang="zh-CN" altLang="en-US" sz="2400" dirty="0" smtClean="0">
                <a:sym typeface="Arial" panose="020B0604020202020204" pitchFamily="34" charset="0"/>
              </a:rPr>
              <a:t>♦增量成本：由于采取新的行动引起的成本增加量。</a:t>
            </a:r>
            <a:endParaRPr lang="zh-CN" altLang="en-US" dirty="0"/>
          </a:p>
        </p:txBody>
      </p:sp>
      <p:sp>
        <p:nvSpPr>
          <p:cNvPr id="15" name="Text Box 4"/>
          <p:cNvSpPr txBox="1">
            <a:spLocks noChangeArrowheads="1"/>
          </p:cNvSpPr>
          <p:nvPr/>
        </p:nvSpPr>
        <p:spPr bwMode="auto">
          <a:xfrm>
            <a:off x="467543" y="2444629"/>
            <a:ext cx="8136905" cy="11890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r>
              <a:rPr lang="zh-CN" altLang="en-US" sz="2400" dirty="0">
                <a:sym typeface="Arial" panose="020B0604020202020204" pitchFamily="34" charset="0"/>
              </a:rPr>
              <a:t>♦沉没成本的决策意义：经济决策不应考虑沉没成本</a:t>
            </a:r>
            <a:r>
              <a:rPr lang="zh-CN" altLang="en-US" sz="2400" dirty="0" smtClean="0">
                <a:sym typeface="Arial" panose="020B0604020202020204" pitchFamily="34" charset="0"/>
              </a:rPr>
              <a:t>，而</a:t>
            </a:r>
            <a:r>
              <a:rPr lang="zh-CN" altLang="en-US" sz="2400" dirty="0">
                <a:sym typeface="Arial" panose="020B0604020202020204" pitchFamily="34" charset="0"/>
              </a:rPr>
              <a:t>只要考虑增量成本和增量收益的比较。同时，</a:t>
            </a:r>
            <a:r>
              <a:rPr lang="zh-CN" altLang="en-US" sz="2400" dirty="0" smtClean="0">
                <a:sym typeface="Arial" panose="020B0604020202020204" pitchFamily="34" charset="0"/>
              </a:rPr>
              <a:t>在</a:t>
            </a:r>
            <a:r>
              <a:rPr lang="zh-CN" altLang="en-US" sz="2400" dirty="0" smtClean="0"/>
              <a:t>最初</a:t>
            </a:r>
            <a:r>
              <a:rPr lang="zh-CN" altLang="en-US" sz="2400" dirty="0"/>
              <a:t>决策的时候，尽可能减少沉没</a:t>
            </a:r>
            <a:r>
              <a:rPr lang="zh-CN" altLang="en-US" sz="2400" dirty="0" smtClean="0"/>
              <a:t>成本发生的</a:t>
            </a:r>
            <a:r>
              <a:rPr lang="zh-CN" altLang="en-US" sz="2400" dirty="0"/>
              <a:t>可能性。</a:t>
            </a:r>
          </a:p>
        </p:txBody>
      </p:sp>
      <p:sp>
        <p:nvSpPr>
          <p:cNvPr id="2" name="矩形 1"/>
          <p:cNvSpPr/>
          <p:nvPr/>
        </p:nvSpPr>
        <p:spPr>
          <a:xfrm>
            <a:off x="479240" y="3633667"/>
            <a:ext cx="8125208" cy="3139321"/>
          </a:xfrm>
          <a:prstGeom prst="rect">
            <a:avLst/>
          </a:prstGeom>
        </p:spPr>
        <p:txBody>
          <a:bodyPr wrap="square">
            <a:spAutoFit/>
          </a:bodyPr>
          <a:lstStyle/>
          <a:p>
            <a:r>
              <a:rPr lang="zh-CN" altLang="en-US" sz="2200" b="1" dirty="0" smtClean="0"/>
              <a:t>案例</a:t>
            </a:r>
            <a:r>
              <a:rPr lang="zh-CN" altLang="en-US" sz="2200" dirty="0" smtClean="0"/>
              <a:t>：中国</a:t>
            </a:r>
            <a:r>
              <a:rPr lang="zh-CN" altLang="en-US" sz="2200" dirty="0"/>
              <a:t>航空工业第一</a:t>
            </a:r>
            <a:r>
              <a:rPr lang="zh-CN" altLang="en-US" sz="2200" dirty="0" smtClean="0"/>
              <a:t>集团公司与</a:t>
            </a:r>
            <a:r>
              <a:rPr lang="zh-CN" altLang="en-US" sz="2200" dirty="0"/>
              <a:t>美国麦道公司于1992年签订合同合作生产MD90干线飞机</a:t>
            </a:r>
            <a:r>
              <a:rPr lang="zh-CN" altLang="en-US" sz="2200" dirty="0" smtClean="0"/>
              <a:t>，1997年项目展开</a:t>
            </a:r>
            <a:r>
              <a:rPr lang="zh-CN" altLang="en-US" sz="2200" dirty="0"/>
              <a:t>，1999年双方合作制造的首架飞机成功试飞，</a:t>
            </a:r>
            <a:r>
              <a:rPr lang="zh-CN" altLang="en-US" sz="2200" dirty="0" smtClean="0"/>
              <a:t>2000年</a:t>
            </a:r>
            <a:r>
              <a:rPr lang="zh-CN" altLang="en-US" sz="2200" dirty="0"/>
              <a:t>第二架飞机再次成功试飞</a:t>
            </a:r>
            <a:r>
              <a:rPr lang="zh-CN" altLang="en-US" sz="2200" dirty="0" smtClean="0"/>
              <a:t>，取得</a:t>
            </a:r>
            <a:r>
              <a:rPr lang="zh-CN" altLang="en-US" sz="2200" dirty="0"/>
              <a:t>美国联邦航空局</a:t>
            </a:r>
            <a:r>
              <a:rPr lang="zh-CN" altLang="en-US" sz="2200" dirty="0" smtClean="0"/>
              <a:t>颁发</a:t>
            </a:r>
            <a:r>
              <a:rPr lang="zh-CN" altLang="en-US" sz="2200" dirty="0"/>
              <a:t>的单机适航证。这</a:t>
            </a:r>
            <a:r>
              <a:rPr lang="zh-CN" altLang="en-US" sz="2200" dirty="0" smtClean="0"/>
              <a:t>显示在</a:t>
            </a:r>
            <a:r>
              <a:rPr lang="zh-CN" altLang="en-US" sz="2200" dirty="0"/>
              <a:t>干线飞机制造和总装</a:t>
            </a:r>
            <a:r>
              <a:rPr lang="zh-CN" altLang="en-US" sz="2200" dirty="0" smtClean="0"/>
              <a:t>技术已</a:t>
            </a:r>
            <a:r>
              <a:rPr lang="zh-CN" altLang="en-US" sz="2200" dirty="0"/>
              <a:t>达到</a:t>
            </a:r>
            <a:r>
              <a:rPr lang="zh-CN" altLang="en-US" sz="2200" dirty="0" smtClean="0"/>
              <a:t>90年代的</a:t>
            </a:r>
            <a:r>
              <a:rPr lang="zh-CN" altLang="en-US" sz="2200" dirty="0"/>
              <a:t>国际水平</a:t>
            </a:r>
            <a:r>
              <a:rPr lang="zh-CN" altLang="en-US" sz="2200" dirty="0" smtClean="0"/>
              <a:t>，具备</a:t>
            </a:r>
            <a:r>
              <a:rPr lang="zh-CN" altLang="en-US" sz="2200" dirty="0"/>
              <a:t>了小批量生产能力</a:t>
            </a:r>
            <a:r>
              <a:rPr lang="zh-CN" altLang="en-US" sz="2200" dirty="0" smtClean="0"/>
              <a:t>。但是，2000年8月，公司根据发展战略考虑，决定</a:t>
            </a:r>
            <a:r>
              <a:rPr lang="zh-CN" altLang="en-US" sz="2200" dirty="0"/>
              <a:t>今后民用飞机不再发展</a:t>
            </a:r>
            <a:r>
              <a:rPr lang="zh-CN" altLang="en-US" sz="2200" dirty="0" smtClean="0"/>
              <a:t>干线飞机</a:t>
            </a:r>
            <a:r>
              <a:rPr lang="zh-CN" altLang="en-US" sz="2200" dirty="0"/>
              <a:t>，而转向发展支线</a:t>
            </a:r>
            <a:r>
              <a:rPr lang="zh-CN" altLang="en-US" sz="2200" dirty="0" smtClean="0"/>
              <a:t>飞机，MD</a:t>
            </a:r>
            <a:r>
              <a:rPr lang="zh-CN" altLang="en-US" sz="2200" dirty="0"/>
              <a:t>90项目下马了</a:t>
            </a:r>
            <a:r>
              <a:rPr lang="zh-CN" altLang="en-US" sz="2200" dirty="0" smtClean="0"/>
              <a:t>。那么，假定</a:t>
            </a:r>
            <a:r>
              <a:rPr lang="zh-CN" altLang="en-US" sz="2200" dirty="0"/>
              <a:t>战略发展已经不适合发展干线</a:t>
            </a:r>
            <a:r>
              <a:rPr lang="zh-CN" altLang="en-US" sz="2200" dirty="0" smtClean="0"/>
              <a:t>，</a:t>
            </a:r>
            <a:r>
              <a:rPr lang="zh-CN" altLang="en-US" sz="2200" dirty="0"/>
              <a:t>数十亿元巨资</a:t>
            </a:r>
            <a:r>
              <a:rPr lang="zh-CN" altLang="en-US" sz="2200" dirty="0" smtClean="0"/>
              <a:t>干线投入</a:t>
            </a:r>
            <a:r>
              <a:rPr lang="zh-CN" altLang="en-US" sz="2200" dirty="0"/>
              <a:t>就成为沉没成本</a:t>
            </a:r>
            <a:r>
              <a:rPr lang="zh-CN" altLang="en-US" sz="2200" dirty="0" smtClean="0"/>
              <a:t>，不能因为下马损失大而犹豫。</a:t>
            </a:r>
            <a:endParaRPr lang="zh-CN" altLang="en-US" sz="2200" dirty="0"/>
          </a:p>
        </p:txBody>
      </p:sp>
    </p:spTree>
    <p:extLst>
      <p:ext uri="{BB962C8B-B14F-4D97-AF65-F5344CB8AC3E}">
        <p14:creationId xmlns:p14="http://schemas.microsoft.com/office/powerpoint/2010/main" val="2015103490"/>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05099"/>
            <a:ext cx="5695790" cy="523220"/>
          </a:xfrm>
          <a:prstGeom prst="rect">
            <a:avLst/>
          </a:prstGeom>
        </p:spPr>
        <p:txBody>
          <a:bodyPr wrap="none">
            <a:spAutoFit/>
          </a:bodyPr>
          <a:lstStyle/>
          <a:p>
            <a:r>
              <a:rPr lang="en-US" altLang="zh-CN" sz="2800" b="1" dirty="0" smtClean="0"/>
              <a:t>4.6.4 </a:t>
            </a:r>
            <a:r>
              <a:rPr lang="zh-CN" altLang="en-US" sz="2800" b="1" dirty="0" smtClean="0"/>
              <a:t>绝对成本优势和相对成本优势</a:t>
            </a:r>
            <a:endParaRPr lang="zh-CN" altLang="en-US" sz="2800" b="1" dirty="0"/>
          </a:p>
        </p:txBody>
      </p:sp>
      <p:sp>
        <p:nvSpPr>
          <p:cNvPr id="2" name="矩形 1"/>
          <p:cNvSpPr/>
          <p:nvPr/>
        </p:nvSpPr>
        <p:spPr>
          <a:xfrm>
            <a:off x="259836" y="1552343"/>
            <a:ext cx="2815194" cy="535531"/>
          </a:xfrm>
          <a:prstGeom prst="rect">
            <a:avLst/>
          </a:prstGeom>
        </p:spPr>
        <p:txBody>
          <a:bodyPr wrap="none">
            <a:spAutoFit/>
          </a:bodyPr>
          <a:lstStyle/>
          <a:p>
            <a:pPr eaLnBrk="1" hangingPunct="1">
              <a:lnSpc>
                <a:spcPct val="120000"/>
              </a:lnSpc>
              <a:spcBef>
                <a:spcPct val="10000"/>
              </a:spcBef>
              <a:defRPr/>
            </a:pPr>
            <a:r>
              <a:rPr lang="zh-CN" altLang="en-US" sz="2400" b="1" dirty="0">
                <a:latin typeface="+mj-ea"/>
              </a:rPr>
              <a:t>（</a:t>
            </a:r>
            <a:r>
              <a:rPr lang="en-US" altLang="zh-CN" sz="2400" b="1" dirty="0"/>
              <a:t>1</a:t>
            </a:r>
            <a:r>
              <a:rPr lang="zh-CN" altLang="en-US" sz="2400" b="1" dirty="0">
                <a:latin typeface="+mj-ea"/>
              </a:rPr>
              <a:t>）</a:t>
            </a:r>
            <a:r>
              <a:rPr lang="zh-CN" altLang="en-US" sz="2400" b="1" dirty="0" smtClean="0">
                <a:latin typeface="+mj-ea"/>
              </a:rPr>
              <a:t>绝对成本优势</a:t>
            </a:r>
            <a:endParaRPr lang="zh-CN" altLang="en-US" sz="2400" b="1" dirty="0">
              <a:latin typeface="+mj-ea"/>
            </a:endParaRPr>
          </a:p>
        </p:txBody>
      </p:sp>
      <p:sp>
        <p:nvSpPr>
          <p:cNvPr id="3" name="矩形 2"/>
          <p:cNvSpPr/>
          <p:nvPr/>
        </p:nvSpPr>
        <p:spPr>
          <a:xfrm>
            <a:off x="395536" y="2080016"/>
            <a:ext cx="8208912"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绝对</a:t>
            </a:r>
            <a:r>
              <a:rPr lang="zh-CN" altLang="en-US" sz="2400" b="1" dirty="0"/>
              <a:t>优势</a:t>
            </a:r>
            <a:r>
              <a:rPr lang="zh-CN" altLang="en-US" sz="2400" dirty="0"/>
              <a:t>（</a:t>
            </a:r>
            <a:r>
              <a:rPr lang="en-US" altLang="zh-CN" sz="2400" dirty="0"/>
              <a:t>absolute advantage</a:t>
            </a:r>
            <a:r>
              <a:rPr lang="zh-CN" altLang="en-US" sz="2400" dirty="0"/>
              <a:t>），即绝对成本优势，指生产同样产品仅需要更低的成本。</a:t>
            </a:r>
            <a:endParaRPr lang="en-US" altLang="zh-CN" sz="2400" dirty="0"/>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绝对</a:t>
            </a:r>
            <a:r>
              <a:rPr lang="zh-CN" altLang="en-US" sz="2400" b="1" dirty="0"/>
              <a:t>优势理论</a:t>
            </a:r>
            <a:r>
              <a:rPr lang="zh-CN" altLang="en-US" sz="2400" dirty="0"/>
              <a:t>认为</a:t>
            </a:r>
            <a:r>
              <a:rPr lang="zh-CN" altLang="en-US" sz="2400" dirty="0" smtClean="0"/>
              <a:t>，绝对成本</a:t>
            </a:r>
            <a:r>
              <a:rPr lang="zh-CN" altLang="en-US" sz="2400" dirty="0"/>
              <a:t>优势是贸易的原因，一国将专门生产和出口具有</a:t>
            </a:r>
            <a:r>
              <a:rPr lang="zh-CN" altLang="en-US" sz="2400" dirty="0" smtClean="0"/>
              <a:t>绝对成本优势</a:t>
            </a:r>
            <a:r>
              <a:rPr lang="zh-CN" altLang="en-US" sz="2400" dirty="0"/>
              <a:t>的产品，进口自己没有优势、其他国家生产的产品。</a:t>
            </a:r>
          </a:p>
        </p:txBody>
      </p:sp>
      <p:graphicFrame>
        <p:nvGraphicFramePr>
          <p:cNvPr id="13" name="Group 4"/>
          <p:cNvGraphicFramePr>
            <a:graphicFrameLocks noGrp="1"/>
          </p:cNvGraphicFramePr>
          <p:nvPr>
            <p:extLst>
              <p:ext uri="{D42A27DB-BD31-4B8C-83A1-F6EECF244321}">
                <p14:modId xmlns:p14="http://schemas.microsoft.com/office/powerpoint/2010/main" val="839472015"/>
              </p:ext>
            </p:extLst>
          </p:nvPr>
        </p:nvGraphicFramePr>
        <p:xfrm>
          <a:off x="1366838" y="4322984"/>
          <a:ext cx="6410325" cy="1338264"/>
        </p:xfrm>
        <a:graphic>
          <a:graphicData uri="http://schemas.openxmlformats.org/drawingml/2006/table">
            <a:tbl>
              <a:tblPr/>
              <a:tblGrid>
                <a:gridCol w="1627591"/>
                <a:gridCol w="2389779"/>
                <a:gridCol w="2392955"/>
              </a:tblGrid>
              <a:tr h="396267">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63" marR="91463" marT="45705" marB="4570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布匹</a:t>
                      </a:r>
                    </a:p>
                  </a:txBody>
                  <a:tcPr marL="91463" marR="91463" marT="45705" marB="4570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葡萄酒</a:t>
                      </a:r>
                    </a:p>
                  </a:txBody>
                  <a:tcPr marL="91463" marR="91463" marT="45705" marB="4570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7988">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英国</a:t>
                      </a:r>
                    </a:p>
                  </a:txBody>
                  <a:tcPr marL="91463" marR="91463" marT="45705" marB="4570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码</a:t>
                      </a:r>
                    </a:p>
                  </a:txBody>
                  <a:tcPr marL="91463" marR="91463" marT="45705" marB="4570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4</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桶</a:t>
                      </a:r>
                    </a:p>
                  </a:txBody>
                  <a:tcPr marL="91463" marR="91463" marT="45705" marB="4570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74009">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葡萄牙</a:t>
                      </a:r>
                    </a:p>
                  </a:txBody>
                  <a:tcPr marL="91463" marR="91463" marT="45705" marB="4570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2</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码</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63" marR="91463" marT="45705" marB="45705"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3</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桶</a:t>
                      </a:r>
                    </a:p>
                  </a:txBody>
                  <a:tcPr marL="91463" marR="91463" marT="45705" marB="4570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70856557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111292"/>
            <a:ext cx="2815194" cy="535531"/>
          </a:xfrm>
          <a:prstGeom prst="rect">
            <a:avLst/>
          </a:prstGeom>
        </p:spPr>
        <p:txBody>
          <a:bodyPr wrap="none">
            <a:spAutoFit/>
          </a:bodyPr>
          <a:lstStyle/>
          <a:p>
            <a:pPr eaLnBrk="1" hangingPunct="1">
              <a:lnSpc>
                <a:spcPct val="120000"/>
              </a:lnSpc>
              <a:spcBef>
                <a:spcPct val="10000"/>
              </a:spcBef>
              <a:defRPr/>
            </a:pPr>
            <a:r>
              <a:rPr lang="zh-CN" altLang="en-US" sz="2400" b="1" dirty="0" smtClean="0">
                <a:latin typeface="+mj-ea"/>
              </a:rPr>
              <a:t>（</a:t>
            </a:r>
            <a:r>
              <a:rPr lang="en-US" altLang="zh-CN" sz="2400" b="1" dirty="0"/>
              <a:t>2</a:t>
            </a:r>
            <a:r>
              <a:rPr lang="zh-CN" altLang="en-US" sz="2400" b="1" dirty="0" smtClean="0">
                <a:latin typeface="+mj-ea"/>
              </a:rPr>
              <a:t>）比较成本优势</a:t>
            </a:r>
            <a:endParaRPr lang="zh-CN" altLang="en-US" sz="2400" b="1" dirty="0">
              <a:latin typeface="+mj-ea"/>
            </a:endParaRPr>
          </a:p>
        </p:txBody>
      </p:sp>
      <p:sp>
        <p:nvSpPr>
          <p:cNvPr id="2" name="矩形 1"/>
          <p:cNvSpPr/>
          <p:nvPr/>
        </p:nvSpPr>
        <p:spPr>
          <a:xfrm>
            <a:off x="534138" y="1646823"/>
            <a:ext cx="8142318"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比较成本优势，即比较优势</a:t>
            </a:r>
            <a:r>
              <a:rPr lang="zh-CN" altLang="en-US" sz="2400" dirty="0" smtClean="0"/>
              <a:t>（</a:t>
            </a:r>
            <a:r>
              <a:rPr lang="en-US" altLang="zh-CN" sz="2400" dirty="0"/>
              <a:t>comparative advantage</a:t>
            </a:r>
            <a:r>
              <a:rPr lang="zh-CN" altLang="en-US" sz="2400" dirty="0"/>
              <a:t>），指生产不同产品的相对成本优势，即生产一种产品的机会成本比较低。</a:t>
            </a:r>
            <a:endParaRPr lang="en-US" altLang="zh-CN" sz="2400" dirty="0"/>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比较</a:t>
            </a:r>
            <a:r>
              <a:rPr lang="zh-CN" altLang="en-US" sz="2400" dirty="0"/>
              <a:t>优势理论认为，即使一国两种产品均无绝对优势，但只要有比较优势，贸易仍然有利</a:t>
            </a:r>
            <a:r>
              <a:rPr lang="zh-CN" altLang="en-US" sz="2400" dirty="0" smtClean="0"/>
              <a:t>，会</a:t>
            </a:r>
            <a:r>
              <a:rPr lang="zh-CN" altLang="en-US" sz="2400" dirty="0"/>
              <a:t>发生国际贸易。</a:t>
            </a:r>
          </a:p>
        </p:txBody>
      </p:sp>
      <p:graphicFrame>
        <p:nvGraphicFramePr>
          <p:cNvPr id="13" name="Group 71"/>
          <p:cNvGraphicFramePr>
            <a:graphicFrameLocks noGrp="1"/>
          </p:cNvGraphicFramePr>
          <p:nvPr>
            <p:extLst>
              <p:ext uri="{D42A27DB-BD31-4B8C-83A1-F6EECF244321}">
                <p14:modId xmlns:p14="http://schemas.microsoft.com/office/powerpoint/2010/main" val="747609520"/>
              </p:ext>
            </p:extLst>
          </p:nvPr>
        </p:nvGraphicFramePr>
        <p:xfrm>
          <a:off x="1187450" y="5192713"/>
          <a:ext cx="6697663" cy="1189038"/>
        </p:xfrm>
        <a:graphic>
          <a:graphicData uri="http://schemas.openxmlformats.org/drawingml/2006/table">
            <a:tbl>
              <a:tblPr/>
              <a:tblGrid>
                <a:gridCol w="2016402"/>
                <a:gridCol w="2106902"/>
                <a:gridCol w="2574359"/>
              </a:tblGrid>
              <a:tr h="396346">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53" marR="91453" marT="45732" marB="4573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斤牛肉</a:t>
                      </a:r>
                    </a:p>
                  </a:txBody>
                  <a:tcPr marL="91453" marR="91453"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斤土豆</a:t>
                      </a:r>
                    </a:p>
                  </a:txBody>
                  <a:tcPr marL="91453" marR="91453" marT="45732" marB="4573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346">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农民的机会成本</a:t>
                      </a:r>
                    </a:p>
                  </a:txBody>
                  <a:tcPr marL="91453" marR="91453" marT="45732" marB="4573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4</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斤土豆</a:t>
                      </a:r>
                    </a:p>
                  </a:txBody>
                  <a:tcPr marL="91453" marR="91453"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¼</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斤牛肉</a:t>
                      </a:r>
                    </a:p>
                  </a:txBody>
                  <a:tcPr marL="91453" marR="91453" marT="45732" marB="4573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346">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牧民的机会成本</a:t>
                      </a:r>
                    </a:p>
                  </a:txBody>
                  <a:tcPr marL="91453" marR="91453" marT="45732" marB="4573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2</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斤土豆</a:t>
                      </a:r>
                    </a:p>
                  </a:txBody>
                  <a:tcPr marL="91453" marR="91453" marT="45732" marB="4573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½</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斤牛肉</a:t>
                      </a:r>
                    </a:p>
                  </a:txBody>
                  <a:tcPr marL="91453" marR="91453" marT="45732" marB="4573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4" name="Group 64"/>
          <p:cNvGraphicFramePr>
            <a:graphicFrameLocks noGrp="1"/>
          </p:cNvGraphicFramePr>
          <p:nvPr>
            <p:extLst>
              <p:ext uri="{D42A27DB-BD31-4B8C-83A1-F6EECF244321}">
                <p14:modId xmlns:p14="http://schemas.microsoft.com/office/powerpoint/2010/main" val="1020423674"/>
              </p:ext>
            </p:extLst>
          </p:nvPr>
        </p:nvGraphicFramePr>
        <p:xfrm>
          <a:off x="1187450" y="3805238"/>
          <a:ext cx="6697663" cy="1225551"/>
        </p:xfrm>
        <a:graphic>
          <a:graphicData uri="http://schemas.openxmlformats.org/drawingml/2006/table">
            <a:tbl>
              <a:tblPr/>
              <a:tblGrid>
                <a:gridCol w="1995488"/>
                <a:gridCol w="2084387"/>
                <a:gridCol w="2617788"/>
              </a:tblGrid>
              <a:tr h="39657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58" marB="457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牛肉</a:t>
                      </a:r>
                    </a:p>
                  </a:txBody>
                  <a:tcPr marT="45758" marB="457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土豆</a:t>
                      </a:r>
                    </a:p>
                  </a:txBody>
                  <a:tcPr marT="45758" marB="457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6571">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农民的绝对成本</a:t>
                      </a:r>
                    </a:p>
                  </a:txBody>
                  <a:tcPr marT="45758" marB="457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a:t>
                      </a:r>
                    </a:p>
                  </a:txBody>
                  <a:tcPr marT="45758" marB="457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1/4</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58" marB="457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32409">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牧民的绝对成本</a:t>
                      </a:r>
                    </a:p>
                  </a:txBody>
                  <a:tcPr marT="45758" marB="457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1/3</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58" marB="457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1"/>
                        </a:buClr>
                        <a:buSzPct val="85000"/>
                        <a:buFont typeface="Wingdings" pitchFamily="2" charset="2"/>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1/6</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小时</a:t>
                      </a: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斤</a:t>
                      </a:r>
                    </a:p>
                  </a:txBody>
                  <a:tcPr marT="45758" marB="457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251677696"/>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67544" y="1017267"/>
            <a:ext cx="4511171" cy="584775"/>
          </a:xfrm>
          <a:prstGeom prst="rect">
            <a:avLst/>
          </a:prstGeom>
        </p:spPr>
        <p:txBody>
          <a:bodyPr wrap="none">
            <a:spAutoFit/>
          </a:bodyPr>
          <a:lstStyle/>
          <a:p>
            <a:r>
              <a:rPr lang="en-US" altLang="zh-CN" sz="3200" b="1" dirty="0" smtClean="0"/>
              <a:t>4.7 </a:t>
            </a:r>
            <a:r>
              <a:rPr lang="zh-CN" altLang="en-US" sz="3200" b="1" dirty="0" smtClean="0"/>
              <a:t>生产成本和成本函数</a:t>
            </a:r>
            <a:endParaRPr lang="zh-CN" altLang="en-US" sz="3200" b="1" dirty="0"/>
          </a:p>
        </p:txBody>
      </p:sp>
      <p:sp>
        <p:nvSpPr>
          <p:cNvPr id="13" name="矩形 12"/>
          <p:cNvSpPr/>
          <p:nvPr/>
        </p:nvSpPr>
        <p:spPr>
          <a:xfrm>
            <a:off x="467544" y="1604833"/>
            <a:ext cx="4253087" cy="523220"/>
          </a:xfrm>
          <a:prstGeom prst="rect">
            <a:avLst/>
          </a:prstGeom>
        </p:spPr>
        <p:txBody>
          <a:bodyPr wrap="none">
            <a:spAutoFit/>
          </a:bodyPr>
          <a:lstStyle/>
          <a:p>
            <a:r>
              <a:rPr lang="en-US" altLang="zh-CN" sz="2800" b="1" dirty="0" smtClean="0"/>
              <a:t>4.7.1 </a:t>
            </a:r>
            <a:r>
              <a:rPr lang="zh-CN" altLang="en-US" sz="2800" b="1" dirty="0" smtClean="0"/>
              <a:t>生产成本和成本函数</a:t>
            </a:r>
            <a:endParaRPr lang="zh-CN" altLang="en-US" sz="2800" b="1" dirty="0"/>
          </a:p>
        </p:txBody>
      </p:sp>
      <p:sp>
        <p:nvSpPr>
          <p:cNvPr id="3" name="矩形 2"/>
          <p:cNvSpPr/>
          <p:nvPr/>
        </p:nvSpPr>
        <p:spPr>
          <a:xfrm>
            <a:off x="664425" y="2276872"/>
            <a:ext cx="7891912"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生产成本，指生产者进行</a:t>
            </a:r>
            <a:r>
              <a:rPr lang="zh-CN" altLang="en-US" sz="2400" dirty="0"/>
              <a:t>生产所购买生产要素的</a:t>
            </a:r>
            <a:r>
              <a:rPr lang="zh-CN" altLang="en-US" sz="2400" dirty="0" smtClean="0"/>
              <a:t>支出。</a:t>
            </a:r>
            <a:endParaRPr lang="zh-CN" altLang="en-US" sz="2400" dirty="0"/>
          </a:p>
        </p:txBody>
      </p:sp>
      <p:sp>
        <p:nvSpPr>
          <p:cNvPr id="4" name="矩形 3"/>
          <p:cNvSpPr/>
          <p:nvPr/>
        </p:nvSpPr>
        <p:spPr>
          <a:xfrm>
            <a:off x="664424" y="2802883"/>
            <a:ext cx="7469639"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生产</a:t>
            </a:r>
            <a:r>
              <a:rPr lang="zh-CN" altLang="en-US" sz="2400" dirty="0"/>
              <a:t>成本理论：研究生产成本随产量的变化</a:t>
            </a:r>
            <a:r>
              <a:rPr lang="zh-CN" altLang="en-US" sz="2400" dirty="0" smtClean="0"/>
              <a:t>规律。</a:t>
            </a:r>
            <a:endParaRPr lang="zh-CN" altLang="en-US" sz="2400" dirty="0"/>
          </a:p>
        </p:txBody>
      </p:sp>
      <p:sp>
        <p:nvSpPr>
          <p:cNvPr id="14" name="矩形 13"/>
          <p:cNvSpPr/>
          <p:nvPr/>
        </p:nvSpPr>
        <p:spPr>
          <a:xfrm>
            <a:off x="664424" y="3304988"/>
            <a:ext cx="7891912" cy="83099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成本</a:t>
            </a:r>
            <a:r>
              <a:rPr lang="zh-CN" altLang="en-US" sz="2400" dirty="0"/>
              <a:t>函数：是研究成本理论的工具，表示成本与产量之间的变化关系的</a:t>
            </a:r>
            <a:r>
              <a:rPr lang="zh-CN" altLang="en-US" sz="2400" dirty="0" smtClean="0"/>
              <a:t>函数。</a:t>
            </a:r>
            <a:endParaRPr lang="en-US" altLang="zh-CN" sz="2400" b="1" i="1" dirty="0"/>
          </a:p>
        </p:txBody>
      </p:sp>
      <p:sp>
        <p:nvSpPr>
          <p:cNvPr id="15" name="矩形 14"/>
          <p:cNvSpPr/>
          <p:nvPr/>
        </p:nvSpPr>
        <p:spPr>
          <a:xfrm>
            <a:off x="651104" y="4114366"/>
            <a:ext cx="8064896" cy="1200329"/>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固定</a:t>
            </a:r>
            <a:r>
              <a:rPr lang="zh-CN" altLang="en-US" sz="2400" dirty="0"/>
              <a:t>成本与可变成本：固定成本是不随产量变化而变化的成本</a:t>
            </a:r>
            <a:r>
              <a:rPr lang="zh-CN" altLang="en-US" sz="2400" dirty="0" smtClean="0"/>
              <a:t>，即这种投入在一定时期是不能调整的；可变</a:t>
            </a:r>
            <a:r>
              <a:rPr lang="zh-CN" altLang="en-US" sz="2400" dirty="0"/>
              <a:t>成本则随产量变化而</a:t>
            </a:r>
            <a:r>
              <a:rPr lang="zh-CN" altLang="en-US" sz="2400" dirty="0" smtClean="0"/>
              <a:t>变化，即这种投入可以根据需要随时调整。</a:t>
            </a:r>
            <a:endParaRPr lang="en-US" altLang="zh-CN" sz="2400" dirty="0"/>
          </a:p>
        </p:txBody>
      </p:sp>
      <p:sp>
        <p:nvSpPr>
          <p:cNvPr id="16" name="矩形 15"/>
          <p:cNvSpPr/>
          <p:nvPr/>
        </p:nvSpPr>
        <p:spPr>
          <a:xfrm>
            <a:off x="628514" y="5261344"/>
            <a:ext cx="7848871" cy="1200329"/>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短期</a:t>
            </a:r>
            <a:r>
              <a:rPr lang="zh-CN" altLang="en-US" sz="2400" dirty="0"/>
              <a:t>成本函数与长期成本函数：</a:t>
            </a:r>
            <a:r>
              <a:rPr lang="zh-CN" altLang="en-US" sz="2400" dirty="0">
                <a:cs typeface="Arial" panose="020B0604020202020204" pitchFamily="34" charset="0"/>
              </a:rPr>
              <a:t>短期</a:t>
            </a:r>
            <a:r>
              <a:rPr lang="zh-CN" altLang="en-US" sz="2400" dirty="0" smtClean="0">
                <a:cs typeface="Arial" panose="020B0604020202020204" pitchFamily="34" charset="0"/>
              </a:rPr>
              <a:t>表示存在</a:t>
            </a:r>
            <a:r>
              <a:rPr lang="zh-CN" altLang="en-US" sz="2400" dirty="0">
                <a:cs typeface="Arial" panose="020B0604020202020204" pitchFamily="34" charset="0"/>
              </a:rPr>
              <a:t>固定</a:t>
            </a:r>
            <a:r>
              <a:rPr lang="zh-CN" altLang="en-US" sz="2400" dirty="0" smtClean="0">
                <a:cs typeface="Arial" panose="020B0604020202020204" pitchFamily="34" charset="0"/>
              </a:rPr>
              <a:t>成本，即至少</a:t>
            </a:r>
            <a:r>
              <a:rPr lang="zh-CN" altLang="en-US" sz="2400" dirty="0">
                <a:cs typeface="Arial" panose="020B0604020202020204" pitchFamily="34" charset="0"/>
              </a:rPr>
              <a:t>一</a:t>
            </a:r>
            <a:r>
              <a:rPr lang="zh-CN" altLang="en-US" sz="2400" dirty="0" smtClean="0">
                <a:cs typeface="Arial" panose="020B0604020202020204" pitchFamily="34" charset="0"/>
              </a:rPr>
              <a:t>种要素投入数量不能调整；长期表示</a:t>
            </a:r>
            <a:r>
              <a:rPr lang="zh-CN" altLang="en-US" sz="2400" dirty="0">
                <a:cs typeface="Arial" panose="020B0604020202020204" pitchFamily="34" charset="0"/>
              </a:rPr>
              <a:t>不存在固定</a:t>
            </a:r>
            <a:r>
              <a:rPr lang="zh-CN" altLang="en-US" sz="2400" dirty="0" smtClean="0">
                <a:cs typeface="Arial" panose="020B0604020202020204" pitchFamily="34" charset="0"/>
              </a:rPr>
              <a:t>成本，所有</a:t>
            </a:r>
            <a:r>
              <a:rPr lang="zh-CN" altLang="en-US" sz="2400" dirty="0">
                <a:cs typeface="Arial" panose="020B0604020202020204" pitchFamily="34" charset="0"/>
              </a:rPr>
              <a:t>要素投入数量都可以</a:t>
            </a:r>
            <a:r>
              <a:rPr lang="zh-CN" altLang="en-US" sz="2400" dirty="0" smtClean="0">
                <a:cs typeface="Arial" panose="020B0604020202020204" pitchFamily="34" charset="0"/>
              </a:rPr>
              <a:t>根据需要</a:t>
            </a:r>
            <a:r>
              <a:rPr lang="zh-CN" altLang="en-US" sz="2400" dirty="0">
                <a:cs typeface="Arial" panose="020B0604020202020204" pitchFamily="34" charset="0"/>
              </a:rPr>
              <a:t>进行</a:t>
            </a:r>
            <a:r>
              <a:rPr lang="zh-CN" altLang="en-US" sz="2400" dirty="0" smtClean="0">
                <a:cs typeface="Arial" panose="020B0604020202020204" pitchFamily="34" charset="0"/>
              </a:rPr>
              <a:t>调整。</a:t>
            </a:r>
            <a:endParaRPr lang="zh-CN" altLang="en-US" sz="2400" dirty="0">
              <a:cs typeface="Arial" panose="020B0604020202020204" pitchFamily="34" charset="0"/>
            </a:endParaRPr>
          </a:p>
        </p:txBody>
      </p:sp>
    </p:spTree>
    <p:extLst>
      <p:ext uri="{BB962C8B-B14F-4D97-AF65-F5344CB8AC3E}">
        <p14:creationId xmlns:p14="http://schemas.microsoft.com/office/powerpoint/2010/main" val="3699060842"/>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48801"/>
            <a:ext cx="7891912"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成本函数与生产函数的关系：</a:t>
            </a:r>
            <a:endParaRPr lang="en-US" altLang="zh-CN" sz="2400" b="1" i="1" dirty="0"/>
          </a:p>
        </p:txBody>
      </p:sp>
      <p:sp>
        <p:nvSpPr>
          <p:cNvPr id="13" name="Rectangle 4"/>
          <p:cNvSpPr>
            <a:spLocks noChangeArrowheads="1"/>
          </p:cNvSpPr>
          <p:nvPr/>
        </p:nvSpPr>
        <p:spPr bwMode="auto">
          <a:xfrm>
            <a:off x="923246" y="3644850"/>
            <a:ext cx="2016125" cy="9366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000" dirty="0">
                <a:solidFill>
                  <a:srgbClr val="000000"/>
                </a:solidFill>
              </a:rPr>
              <a:t>增加生产要素购买</a:t>
            </a:r>
          </a:p>
          <a:p>
            <a:pPr algn="ctr" eaLnBrk="1" hangingPunct="1">
              <a:spcBef>
                <a:spcPct val="0"/>
              </a:spcBef>
              <a:buFontTx/>
              <a:buNone/>
            </a:pPr>
            <a:r>
              <a:rPr lang="zh-CN" altLang="en-US" sz="2000" dirty="0">
                <a:solidFill>
                  <a:srgbClr val="000000"/>
                </a:solidFill>
              </a:rPr>
              <a:t>以</a:t>
            </a:r>
            <a:r>
              <a:rPr lang="zh-CN" altLang="en-US" sz="2000" dirty="0" smtClean="0">
                <a:solidFill>
                  <a:srgbClr val="000000"/>
                </a:solidFill>
              </a:rPr>
              <a:t>增加生产投入</a:t>
            </a:r>
            <a:endParaRPr lang="zh-CN" altLang="en-US" sz="2000" dirty="0">
              <a:solidFill>
                <a:srgbClr val="000000"/>
              </a:solidFill>
            </a:endParaRPr>
          </a:p>
        </p:txBody>
      </p:sp>
      <p:sp>
        <p:nvSpPr>
          <p:cNvPr id="14" name="Rectangle 5"/>
          <p:cNvSpPr>
            <a:spLocks noChangeArrowheads="1"/>
          </p:cNvSpPr>
          <p:nvPr/>
        </p:nvSpPr>
        <p:spPr bwMode="auto">
          <a:xfrm>
            <a:off x="3155271" y="2420888"/>
            <a:ext cx="2016125" cy="9366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000" dirty="0">
                <a:solidFill>
                  <a:srgbClr val="000000"/>
                </a:solidFill>
              </a:rPr>
              <a:t>增加生产要素购买</a:t>
            </a:r>
          </a:p>
          <a:p>
            <a:pPr algn="ctr" eaLnBrk="1" hangingPunct="1">
              <a:spcBef>
                <a:spcPct val="0"/>
              </a:spcBef>
              <a:buFontTx/>
              <a:buNone/>
            </a:pPr>
            <a:r>
              <a:rPr lang="zh-CN" altLang="en-US" sz="2000" dirty="0">
                <a:solidFill>
                  <a:srgbClr val="000000"/>
                </a:solidFill>
              </a:rPr>
              <a:t>导致成本增加</a:t>
            </a:r>
          </a:p>
          <a:p>
            <a:pPr algn="ctr" eaLnBrk="1" hangingPunct="1">
              <a:spcBef>
                <a:spcPct val="0"/>
              </a:spcBef>
              <a:buFontTx/>
              <a:buNone/>
            </a:pPr>
            <a:r>
              <a:rPr lang="en-US" altLang="zh-CN" sz="2000" b="1" i="1" dirty="0">
                <a:solidFill>
                  <a:srgbClr val="000000"/>
                </a:solidFill>
                <a:latin typeface="Times New Roman" panose="02020603050405020304" pitchFamily="18" charset="0"/>
              </a:rPr>
              <a:t>TC=LP</a:t>
            </a:r>
            <a:r>
              <a:rPr lang="en-US" altLang="zh-CN" sz="2000" b="1" i="1" baseline="-25000" dirty="0">
                <a:solidFill>
                  <a:srgbClr val="000000"/>
                </a:solidFill>
                <a:latin typeface="Times New Roman" panose="02020603050405020304" pitchFamily="18" charset="0"/>
              </a:rPr>
              <a:t>L</a:t>
            </a:r>
            <a:r>
              <a:rPr lang="en-US" altLang="zh-CN" sz="2000" b="1" i="1" dirty="0">
                <a:solidFill>
                  <a:srgbClr val="000000"/>
                </a:solidFill>
                <a:latin typeface="Times New Roman" panose="02020603050405020304" pitchFamily="18" charset="0"/>
              </a:rPr>
              <a:t>+KP</a:t>
            </a:r>
            <a:r>
              <a:rPr lang="en-US" altLang="zh-CN" sz="2000" b="1" i="1" baseline="-25000" dirty="0">
                <a:solidFill>
                  <a:srgbClr val="000000"/>
                </a:solidFill>
                <a:latin typeface="Times New Roman" panose="02020603050405020304" pitchFamily="18" charset="0"/>
              </a:rPr>
              <a:t>K</a:t>
            </a:r>
          </a:p>
        </p:txBody>
      </p:sp>
      <p:sp>
        <p:nvSpPr>
          <p:cNvPr id="15" name="Rectangle 6"/>
          <p:cNvSpPr>
            <a:spLocks noChangeArrowheads="1"/>
          </p:cNvSpPr>
          <p:nvPr/>
        </p:nvSpPr>
        <p:spPr bwMode="auto">
          <a:xfrm>
            <a:off x="3083833" y="4941838"/>
            <a:ext cx="2016125" cy="9366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000">
                <a:solidFill>
                  <a:srgbClr val="000000"/>
                </a:solidFill>
              </a:rPr>
              <a:t>增加投入</a:t>
            </a:r>
          </a:p>
          <a:p>
            <a:pPr algn="ctr" eaLnBrk="1" hangingPunct="1">
              <a:spcBef>
                <a:spcPct val="0"/>
              </a:spcBef>
              <a:buFontTx/>
              <a:buNone/>
            </a:pPr>
            <a:r>
              <a:rPr lang="zh-CN" altLang="en-US" sz="2000">
                <a:solidFill>
                  <a:srgbClr val="000000"/>
                </a:solidFill>
              </a:rPr>
              <a:t>导致产量增加</a:t>
            </a:r>
          </a:p>
          <a:p>
            <a:pPr algn="ctr" eaLnBrk="1" hangingPunct="1">
              <a:spcBef>
                <a:spcPct val="0"/>
              </a:spcBef>
              <a:buFontTx/>
              <a:buNone/>
            </a:pPr>
            <a:r>
              <a:rPr lang="en-US" altLang="zh-CN" sz="2000" b="1" i="1">
                <a:solidFill>
                  <a:srgbClr val="000000"/>
                </a:solidFill>
                <a:latin typeface="Times New Roman" panose="02020603050405020304" pitchFamily="18" charset="0"/>
              </a:rPr>
              <a:t>Q=f</a:t>
            </a:r>
            <a:r>
              <a:rPr lang="zh-CN" altLang="en-US" sz="2000" b="1" i="1">
                <a:solidFill>
                  <a:srgbClr val="000000"/>
                </a:solidFill>
                <a:latin typeface="Times New Roman" panose="02020603050405020304" pitchFamily="18" charset="0"/>
              </a:rPr>
              <a:t>（</a:t>
            </a:r>
            <a:r>
              <a:rPr lang="en-US" altLang="zh-CN" sz="2000" b="1" i="1">
                <a:solidFill>
                  <a:srgbClr val="000000"/>
                </a:solidFill>
                <a:latin typeface="Times New Roman" panose="02020603050405020304" pitchFamily="18" charset="0"/>
              </a:rPr>
              <a:t>L</a:t>
            </a:r>
            <a:r>
              <a:rPr lang="zh-CN" altLang="en-US" sz="2000" b="1" i="1">
                <a:solidFill>
                  <a:srgbClr val="000000"/>
                </a:solidFill>
                <a:latin typeface="Times New Roman" panose="02020603050405020304" pitchFamily="18" charset="0"/>
              </a:rPr>
              <a:t>，</a:t>
            </a:r>
            <a:r>
              <a:rPr lang="en-US" altLang="zh-CN" sz="2000" b="1" i="1">
                <a:solidFill>
                  <a:srgbClr val="000000"/>
                </a:solidFill>
                <a:latin typeface="Times New Roman" panose="02020603050405020304" pitchFamily="18" charset="0"/>
              </a:rPr>
              <a:t>K</a:t>
            </a:r>
            <a:r>
              <a:rPr lang="zh-CN" altLang="en-US" sz="2000" b="1" i="1">
                <a:solidFill>
                  <a:srgbClr val="000000"/>
                </a:solidFill>
                <a:latin typeface="Times New Roman" panose="02020603050405020304" pitchFamily="18" charset="0"/>
              </a:rPr>
              <a:t>）</a:t>
            </a:r>
          </a:p>
        </p:txBody>
      </p:sp>
      <p:sp>
        <p:nvSpPr>
          <p:cNvPr id="18" name="Line 9"/>
          <p:cNvSpPr>
            <a:spLocks noChangeShapeType="1"/>
          </p:cNvSpPr>
          <p:nvPr/>
        </p:nvSpPr>
        <p:spPr bwMode="auto">
          <a:xfrm flipV="1">
            <a:off x="2939371" y="3357513"/>
            <a:ext cx="1079500" cy="7191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0"/>
          <p:cNvSpPr>
            <a:spLocks noChangeShapeType="1"/>
          </p:cNvSpPr>
          <p:nvPr/>
        </p:nvSpPr>
        <p:spPr bwMode="auto">
          <a:xfrm>
            <a:off x="2939371" y="4076650"/>
            <a:ext cx="1008062" cy="8651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3"/>
          <p:cNvSpPr>
            <a:spLocks noChangeShapeType="1"/>
          </p:cNvSpPr>
          <p:nvPr/>
        </p:nvSpPr>
        <p:spPr bwMode="auto">
          <a:xfrm flipV="1">
            <a:off x="5099958" y="4294138"/>
            <a:ext cx="863600" cy="6477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4"/>
          <p:cNvSpPr>
            <a:spLocks noChangeShapeType="1"/>
          </p:cNvSpPr>
          <p:nvPr/>
        </p:nvSpPr>
        <p:spPr bwMode="auto">
          <a:xfrm>
            <a:off x="5171396" y="3428950"/>
            <a:ext cx="792162" cy="5762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Rectangle 15"/>
          <p:cNvSpPr>
            <a:spLocks noChangeArrowheads="1"/>
          </p:cNvSpPr>
          <p:nvPr/>
        </p:nvSpPr>
        <p:spPr bwMode="auto">
          <a:xfrm>
            <a:off x="5963558" y="3644850"/>
            <a:ext cx="2016125" cy="936625"/>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000" dirty="0">
                <a:solidFill>
                  <a:srgbClr val="000000"/>
                </a:solidFill>
              </a:rPr>
              <a:t>成本函数</a:t>
            </a:r>
          </a:p>
          <a:p>
            <a:pPr algn="ctr" eaLnBrk="1" hangingPunct="1">
              <a:spcBef>
                <a:spcPct val="0"/>
              </a:spcBef>
              <a:buFontTx/>
              <a:buNone/>
            </a:pPr>
            <a:r>
              <a:rPr lang="en-US" altLang="zh-CN" sz="2400" b="1" i="1" dirty="0" smtClean="0">
                <a:solidFill>
                  <a:srgbClr val="000000"/>
                </a:solidFill>
              </a:rPr>
              <a:t>TC=TC</a:t>
            </a:r>
            <a:r>
              <a:rPr lang="zh-CN" altLang="en-US" sz="2400" b="1" i="1" dirty="0">
                <a:solidFill>
                  <a:srgbClr val="000000"/>
                </a:solidFill>
              </a:rPr>
              <a:t>（</a:t>
            </a:r>
            <a:r>
              <a:rPr lang="en-US" altLang="zh-CN" sz="2400" b="1" i="1" dirty="0">
                <a:solidFill>
                  <a:srgbClr val="000000"/>
                </a:solidFill>
              </a:rPr>
              <a:t>Q</a:t>
            </a:r>
            <a:r>
              <a:rPr lang="zh-CN" altLang="en-US" sz="2400" b="1" i="1" dirty="0">
                <a:solidFill>
                  <a:srgbClr val="000000"/>
                </a:solidFill>
              </a:rPr>
              <a:t>）</a:t>
            </a:r>
          </a:p>
        </p:txBody>
      </p:sp>
    </p:spTree>
    <p:extLst>
      <p:ext uri="{BB962C8B-B14F-4D97-AF65-F5344CB8AC3E}">
        <p14:creationId xmlns:p14="http://schemas.microsoft.com/office/powerpoint/2010/main" val="3191032669"/>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1025" y="1005099"/>
            <a:ext cx="3171061" cy="523220"/>
          </a:xfrm>
          <a:prstGeom prst="rect">
            <a:avLst/>
          </a:prstGeom>
        </p:spPr>
        <p:txBody>
          <a:bodyPr wrap="none">
            <a:spAutoFit/>
          </a:bodyPr>
          <a:lstStyle/>
          <a:p>
            <a:r>
              <a:rPr lang="en-US" altLang="zh-CN" sz="2800" b="1" dirty="0" smtClean="0"/>
              <a:t>4.7.2 </a:t>
            </a:r>
            <a:r>
              <a:rPr lang="zh-CN" altLang="en-US" sz="2800" b="1" dirty="0" smtClean="0"/>
              <a:t>短期成本函数</a:t>
            </a:r>
            <a:endParaRPr lang="zh-CN" altLang="en-US" sz="2800" b="1" dirty="0"/>
          </a:p>
        </p:txBody>
      </p:sp>
      <p:sp>
        <p:nvSpPr>
          <p:cNvPr id="2" name="矩形 1"/>
          <p:cNvSpPr/>
          <p:nvPr/>
        </p:nvSpPr>
        <p:spPr>
          <a:xfrm>
            <a:off x="259836" y="1528319"/>
            <a:ext cx="3124573"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1</a:t>
            </a:r>
            <a:r>
              <a:rPr lang="zh-CN" altLang="en-US" sz="2400" b="1" dirty="0" smtClean="0">
                <a:solidFill>
                  <a:srgbClr val="000000"/>
                </a:solidFill>
              </a:rPr>
              <a:t>）短期</a:t>
            </a:r>
            <a:r>
              <a:rPr lang="zh-CN" altLang="en-US" sz="2400" b="1" dirty="0">
                <a:solidFill>
                  <a:srgbClr val="000000"/>
                </a:solidFill>
              </a:rPr>
              <a:t>成本的类型</a:t>
            </a:r>
          </a:p>
        </p:txBody>
      </p:sp>
      <mc:AlternateContent xmlns:mc="http://schemas.openxmlformats.org/markup-compatibility/2006" xmlns:a14="http://schemas.microsoft.com/office/drawing/2010/main">
        <mc:Choice Requires="a14">
          <p:graphicFrame>
            <p:nvGraphicFramePr>
              <p:cNvPr id="4" name="表格 3"/>
              <p:cNvGraphicFramePr>
                <a:graphicFrameLocks noGrp="1"/>
              </p:cNvGraphicFramePr>
              <p:nvPr>
                <p:extLst>
                  <p:ext uri="{D42A27DB-BD31-4B8C-83A1-F6EECF244321}">
                    <p14:modId xmlns:p14="http://schemas.microsoft.com/office/powerpoint/2010/main" val="1483968203"/>
                  </p:ext>
                </p:extLst>
              </p:nvPr>
            </p:nvGraphicFramePr>
            <p:xfrm>
              <a:off x="522204" y="2132856"/>
              <a:ext cx="8226261" cy="4343148"/>
            </p:xfrm>
            <a:graphic>
              <a:graphicData uri="http://schemas.openxmlformats.org/drawingml/2006/table">
                <a:tbl>
                  <a:tblPr firstRow="1" bandRow="1">
                    <a:tableStyleId>{5C22544A-7EE6-4342-B048-85BDC9FD1C3A}</a:tableStyleId>
                  </a:tblPr>
                  <a:tblGrid>
                    <a:gridCol w="2056565"/>
                    <a:gridCol w="2636706"/>
                    <a:gridCol w="1734313"/>
                    <a:gridCol w="1798677"/>
                  </a:tblGrid>
                  <a:tr h="370840">
                    <a:tc>
                      <a:txBody>
                        <a:bodyPr/>
                        <a:lstStyle/>
                        <a:p>
                          <a:r>
                            <a:rPr lang="zh-CN" altLang="en-US" b="1" dirty="0" smtClean="0"/>
                            <a:t>成本名称</a:t>
                          </a:r>
                          <a:endParaRPr lang="zh-CN" altLang="en-US" b="1" dirty="0"/>
                        </a:p>
                      </a:txBody>
                      <a:tcPr/>
                    </a:tc>
                    <a:tc>
                      <a:txBody>
                        <a:bodyPr/>
                        <a:lstStyle/>
                        <a:p>
                          <a:r>
                            <a:rPr lang="zh-CN" altLang="en-US" b="1" dirty="0" smtClean="0"/>
                            <a:t>定义</a:t>
                          </a:r>
                          <a:endParaRPr lang="zh-CN" altLang="en-US" b="1" dirty="0"/>
                        </a:p>
                      </a:txBody>
                      <a:tcPr/>
                    </a:tc>
                    <a:tc>
                      <a:txBody>
                        <a:bodyPr/>
                        <a:lstStyle/>
                        <a:p>
                          <a:r>
                            <a:rPr lang="zh-CN" altLang="en-US" b="1" dirty="0" smtClean="0"/>
                            <a:t>定义公式</a:t>
                          </a:r>
                          <a:endParaRPr lang="zh-CN" altLang="en-US" b="1" dirty="0"/>
                        </a:p>
                      </a:txBody>
                      <a:tcPr/>
                    </a:tc>
                    <a:tc>
                      <a:txBody>
                        <a:bodyPr/>
                        <a:lstStyle/>
                        <a:p>
                          <a:r>
                            <a:rPr lang="zh-CN" altLang="en-US" b="1" dirty="0" smtClean="0"/>
                            <a:t>意义</a:t>
                          </a:r>
                          <a:endParaRPr lang="zh-CN" altLang="en-US" b="1"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总成本（</a:t>
                          </a:r>
                          <a:r>
                            <a:rPr lang="en-US" altLang="zh-CN" b="1" dirty="0" smtClean="0">
                              <a:solidFill>
                                <a:srgbClr val="000000"/>
                              </a:solidFill>
                            </a:rPr>
                            <a:t>TC</a:t>
                          </a:r>
                          <a:r>
                            <a:rPr lang="zh-CN" altLang="en-US" b="1" dirty="0" smtClean="0">
                              <a:solidFill>
                                <a:srgbClr val="000000"/>
                              </a:solidFill>
                            </a:rPr>
                            <a:t>）</a:t>
                          </a:r>
                          <a:endParaRPr lang="zh-CN" altLang="en-US" b="1" dirty="0"/>
                        </a:p>
                      </a:txBody>
                      <a:tcPr/>
                    </a:tc>
                    <a:tc>
                      <a:txBody>
                        <a:bodyPr/>
                        <a:lstStyle/>
                        <a:p>
                          <a:r>
                            <a:rPr lang="zh-CN" altLang="en-US" dirty="0" smtClean="0"/>
                            <a:t>购买生产要素的总支出</a:t>
                          </a:r>
                          <a:endParaRPr lang="zh-CN" altLang="en-US" dirty="0"/>
                        </a:p>
                      </a:txBody>
                      <a:tcPr/>
                    </a:tc>
                    <a:tc>
                      <a:txBody>
                        <a:bodyPr/>
                        <a:lstStyle/>
                        <a:p>
                          <a:pPr algn="ctr"/>
                          <a:r>
                            <a:rPr lang="en-US" altLang="zh-CN" i="1" dirty="0" smtClean="0"/>
                            <a:t>TC=LP</a:t>
                          </a:r>
                          <a:r>
                            <a:rPr lang="en-US" altLang="zh-CN" i="1" baseline="-25000" dirty="0" smtClean="0"/>
                            <a:t>L</a:t>
                          </a:r>
                          <a:r>
                            <a:rPr lang="en-US" altLang="zh-CN" i="1" dirty="0" smtClean="0"/>
                            <a:t>+KP</a:t>
                          </a:r>
                          <a:r>
                            <a:rPr lang="en-US" altLang="zh-CN" sz="1800" i="1" kern="1200" baseline="-25000" dirty="0" smtClean="0">
                              <a:solidFill>
                                <a:schemeClr val="dk1"/>
                              </a:solidFill>
                              <a:latin typeface="+mn-lt"/>
                              <a:ea typeface="+mn-ea"/>
                              <a:cs typeface="+mn-cs"/>
                            </a:rPr>
                            <a:t>K</a:t>
                          </a:r>
                          <a:endParaRPr lang="zh-CN" altLang="en-US" sz="1800" i="1" kern="1200" baseline="-25000" dirty="0">
                            <a:solidFill>
                              <a:schemeClr val="dk1"/>
                            </a:solidFill>
                            <a:latin typeface="+mn-lt"/>
                            <a:ea typeface="+mn-ea"/>
                            <a:cs typeface="+mn-cs"/>
                          </a:endParaRPr>
                        </a:p>
                      </a:txBody>
                      <a:tcPr/>
                    </a:tc>
                    <a:tc>
                      <a:txBody>
                        <a:bodyPr/>
                        <a:lstStyle/>
                        <a:p>
                          <a:r>
                            <a:rPr lang="zh-CN" altLang="en-US" dirty="0" smtClean="0"/>
                            <a:t>随产量、可变投入变动而变动</a:t>
                          </a:r>
                          <a:endParaRPr lang="zh-CN" altLang="en-US" dirty="0"/>
                        </a:p>
                      </a:txBody>
                      <a:tcPr/>
                    </a:tc>
                  </a:tr>
                  <a:tr h="370840">
                    <a:tc>
                      <a:txBody>
                        <a:bodyPr/>
                        <a:lstStyle/>
                        <a:p>
                          <a:r>
                            <a:rPr lang="zh-CN" altLang="en-US" b="1" dirty="0" smtClean="0"/>
                            <a:t>固定成本（</a:t>
                          </a:r>
                          <a:r>
                            <a:rPr lang="en-US" altLang="zh-CN" b="1" dirty="0" smtClean="0"/>
                            <a:t>FC</a:t>
                          </a:r>
                          <a:r>
                            <a:rPr lang="zh-CN" altLang="en-US" b="1" dirty="0" smtClean="0"/>
                            <a:t>）</a:t>
                          </a:r>
                          <a:endParaRPr lang="zh-CN" altLang="en-US" b="1" dirty="0"/>
                        </a:p>
                      </a:txBody>
                      <a:tcPr/>
                    </a:tc>
                    <a:tc>
                      <a:txBody>
                        <a:bodyPr/>
                        <a:lstStyle/>
                        <a:p>
                          <a:r>
                            <a:rPr lang="zh-CN" altLang="en-US" dirty="0" smtClean="0"/>
                            <a:t>购买固定投入的支出</a:t>
                          </a:r>
                          <a:endParaRPr lang="zh-CN"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i="1" dirty="0" smtClean="0"/>
                            <a:t>FC=KP</a:t>
                          </a:r>
                          <a:r>
                            <a:rPr lang="en-US" altLang="zh-CN" sz="1800" i="1" kern="1200" baseline="-25000" dirty="0" smtClean="0">
                              <a:solidFill>
                                <a:schemeClr val="dk1"/>
                              </a:solidFill>
                              <a:latin typeface="+mn-lt"/>
                              <a:ea typeface="+mn-ea"/>
                              <a:cs typeface="+mn-cs"/>
                            </a:rPr>
                            <a:t>K</a:t>
                          </a:r>
                          <a:endParaRPr lang="zh-CN" altLang="en-US" dirty="0"/>
                        </a:p>
                      </a:txBody>
                      <a:tcPr/>
                    </a:tc>
                    <a:tc>
                      <a:txBody>
                        <a:bodyPr/>
                        <a:lstStyle/>
                        <a:p>
                          <a:r>
                            <a:rPr lang="zh-CN" altLang="en-US" dirty="0" smtClean="0"/>
                            <a:t>不随产量调整</a:t>
                          </a:r>
                          <a:endParaRPr lang="zh-CN" altLang="en-US" dirty="0"/>
                        </a:p>
                      </a:txBody>
                      <a:tcPr/>
                    </a:tc>
                  </a:tr>
                  <a:tr h="370840">
                    <a:tc>
                      <a:txBody>
                        <a:bodyPr/>
                        <a:lstStyle/>
                        <a:p>
                          <a:r>
                            <a:rPr lang="zh-CN" altLang="en-US" b="1" dirty="0" smtClean="0"/>
                            <a:t>变动成本（</a:t>
                          </a:r>
                          <a:r>
                            <a:rPr lang="en-US" altLang="zh-CN" b="1" dirty="0" smtClean="0"/>
                            <a:t>VC</a:t>
                          </a:r>
                          <a:r>
                            <a:rPr lang="zh-CN" altLang="en-US" b="1" dirty="0" smtClean="0"/>
                            <a:t>）</a:t>
                          </a:r>
                          <a:endParaRPr lang="zh-CN" altLang="en-US" b="1" dirty="0"/>
                        </a:p>
                      </a:txBody>
                      <a:tcPr/>
                    </a:tc>
                    <a:tc>
                      <a:txBody>
                        <a:bodyPr/>
                        <a:lstStyle/>
                        <a:p>
                          <a:r>
                            <a:rPr lang="zh-CN" altLang="en-US" dirty="0" smtClean="0"/>
                            <a:t>购买可变投入的支出</a:t>
                          </a:r>
                          <a:endParaRPr lang="zh-CN"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i="1" dirty="0" smtClean="0"/>
                            <a:t>VC=LP</a:t>
                          </a:r>
                          <a:r>
                            <a:rPr lang="en-US" altLang="zh-CN" i="1" baseline="-25000" dirty="0" smtClean="0"/>
                            <a:t>L</a:t>
                          </a:r>
                          <a:endParaRPr lang="zh-CN" altLang="en-US" dirty="0"/>
                        </a:p>
                      </a:txBody>
                      <a:tcPr/>
                    </a:tc>
                    <a:tc>
                      <a:txBody>
                        <a:bodyPr/>
                        <a:lstStyle/>
                        <a:p>
                          <a:r>
                            <a:rPr lang="zh-CN" altLang="en-US" dirty="0" smtClean="0"/>
                            <a:t>可以调整</a:t>
                          </a:r>
                          <a:endParaRPr lang="zh-CN" altLang="en-US" dirty="0"/>
                        </a:p>
                      </a:txBody>
                      <a:tcPr/>
                    </a:tc>
                  </a:tr>
                  <a:tr h="370840">
                    <a:tc>
                      <a:txBody>
                        <a:bodyPr/>
                        <a:lstStyle/>
                        <a:p>
                          <a:r>
                            <a:rPr lang="zh-CN" altLang="en-US" b="1" dirty="0" smtClean="0"/>
                            <a:t>边际成本（</a:t>
                          </a:r>
                          <a:r>
                            <a:rPr lang="en-US" altLang="zh-CN" b="1" dirty="0" smtClean="0"/>
                            <a:t>MC</a:t>
                          </a:r>
                          <a:r>
                            <a:rPr lang="zh-CN" altLang="en-US" b="1" dirty="0" smtClean="0"/>
                            <a:t>）</a:t>
                          </a:r>
                          <a:endParaRPr lang="zh-CN" altLang="en-US" b="1" dirty="0"/>
                        </a:p>
                      </a:txBody>
                      <a:tcPr/>
                    </a:tc>
                    <a:tc>
                      <a:txBody>
                        <a:bodyPr/>
                        <a:lstStyle/>
                        <a:p>
                          <a:r>
                            <a:rPr lang="zh-CN" altLang="en-US" dirty="0" smtClean="0"/>
                            <a:t>增加单位产量带来的总成本增加</a:t>
                          </a:r>
                          <a:endParaRPr lang="zh-CN" altLang="en-US" dirty="0"/>
                        </a:p>
                      </a:txBody>
                      <a:tcPr/>
                    </a:tc>
                    <a:tc>
                      <a:txBody>
                        <a:bodyPr/>
                        <a:lstStyle/>
                        <a:p>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MC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𝑇𝐶</m:t>
                                    </m:r>
                                  </m:num>
                                  <m:den>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先递减后递增</a:t>
                          </a:r>
                          <a:endParaRPr lang="zh-CN" altLang="en-US"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平均成本（</a:t>
                          </a:r>
                          <a:r>
                            <a:rPr lang="en-US" altLang="zh-CN" b="1" dirty="0" smtClean="0">
                              <a:solidFill>
                                <a:srgbClr val="000000"/>
                              </a:solidFill>
                            </a:rPr>
                            <a:t>AC</a:t>
                          </a:r>
                          <a:r>
                            <a:rPr lang="zh-CN" altLang="en-US" b="1" dirty="0" smtClean="0">
                              <a:solidFill>
                                <a:srgbClr val="000000"/>
                              </a:solidFill>
                            </a:rPr>
                            <a:t>）</a:t>
                          </a:r>
                          <a:endParaRPr lang="zh-CN" altLang="en-US" b="1" dirty="0"/>
                        </a:p>
                      </a:txBody>
                      <a:tcPr/>
                    </a:tc>
                    <a:tc>
                      <a:txBody>
                        <a:bodyPr/>
                        <a:lstStyle/>
                        <a:p>
                          <a:r>
                            <a:rPr lang="zh-CN" altLang="en-US" dirty="0" smtClean="0"/>
                            <a:t>单位产量的总成本</a:t>
                          </a:r>
                          <a:endParaRPr lang="zh-CN"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AC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ea typeface="Cambria Math" panose="02040503050406030204" pitchFamily="18" charset="0"/>
                                      </a:rPr>
                                      <m:t>𝑇𝐶</m:t>
                                    </m:r>
                                  </m:num>
                                  <m:den>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先递减后递增</a:t>
                          </a:r>
                          <a:endParaRPr lang="zh-CN" altLang="en-US" dirty="0"/>
                        </a:p>
                      </a:txBody>
                      <a:tcPr/>
                    </a:tc>
                  </a:tr>
                  <a:tr h="370840">
                    <a:tc>
                      <a:txBody>
                        <a:bodyPr/>
                        <a:lstStyle/>
                        <a:p>
                          <a:r>
                            <a:rPr lang="zh-CN" altLang="en-US" b="1" dirty="0" smtClean="0"/>
                            <a:t>平均固定成本</a:t>
                          </a:r>
                          <a:r>
                            <a:rPr lang="en-US" altLang="zh-CN" b="1" dirty="0" smtClean="0"/>
                            <a:t>AFC</a:t>
                          </a:r>
                          <a:r>
                            <a:rPr lang="zh-CN" altLang="en-US" b="1" dirty="0" smtClean="0"/>
                            <a:t>）</a:t>
                          </a:r>
                          <a:endParaRPr lang="zh-CN" altLang="en-US" b="1" dirty="0"/>
                        </a:p>
                      </a:txBody>
                      <a:tcPr/>
                    </a:tc>
                    <a:tc>
                      <a:txBody>
                        <a:bodyPr/>
                        <a:lstStyle/>
                        <a:p>
                          <a:r>
                            <a:rPr lang="zh-CN" altLang="en-US" dirty="0" smtClean="0"/>
                            <a:t>单位产量的固定成本</a:t>
                          </a:r>
                          <a:endParaRPr lang="zh-CN"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AFC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𝐹</m:t>
                                    </m:r>
                                    <m:r>
                                      <a:rPr lang="en-US" altLang="zh-CN" b="0" i="1" smtClean="0">
                                        <a:latin typeface="Cambria Math" panose="02040503050406030204" pitchFamily="18" charset="0"/>
                                        <a:ea typeface="Cambria Math" panose="02040503050406030204" pitchFamily="18" charset="0"/>
                                      </a:rPr>
                                      <m:t>𝐶</m:t>
                                    </m:r>
                                  </m:num>
                                  <m:den>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逐渐降低</a:t>
                          </a:r>
                          <a:endParaRPr lang="zh-CN" altLang="en-US" dirty="0"/>
                        </a:p>
                      </a:txBody>
                      <a:tcPr/>
                    </a:tc>
                  </a:tr>
                  <a:tr h="370840">
                    <a:tc>
                      <a:txBody>
                        <a:bodyPr/>
                        <a:lstStyle/>
                        <a:p>
                          <a:r>
                            <a:rPr lang="zh-CN" altLang="en-US" b="1" dirty="0" smtClean="0"/>
                            <a:t>平均变动成本</a:t>
                          </a:r>
                          <a:r>
                            <a:rPr lang="en-US" altLang="zh-CN" b="1" dirty="0" smtClean="0"/>
                            <a:t>AVC</a:t>
                          </a:r>
                          <a:r>
                            <a:rPr lang="zh-CN" altLang="en-US" b="1" dirty="0" smtClean="0"/>
                            <a:t>）</a:t>
                          </a:r>
                          <a:endParaRPr lang="zh-CN" altLang="en-US" b="1" dirty="0"/>
                        </a:p>
                      </a:txBody>
                      <a:tcPr/>
                    </a:tc>
                    <a:tc>
                      <a:txBody>
                        <a:bodyPr/>
                        <a:lstStyle/>
                        <a:p>
                          <a:r>
                            <a:rPr lang="zh-CN" altLang="en-US" dirty="0" smtClean="0"/>
                            <a:t>单位产量的可变成本</a:t>
                          </a:r>
                          <a:endParaRPr lang="zh-CN"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AVC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𝑉</m:t>
                                    </m:r>
                                    <m:r>
                                      <a:rPr lang="en-US" altLang="zh-CN" b="0" i="1" smtClean="0">
                                        <a:latin typeface="Cambria Math" panose="02040503050406030204" pitchFamily="18" charset="0"/>
                                        <a:ea typeface="Cambria Math" panose="02040503050406030204" pitchFamily="18" charset="0"/>
                                      </a:rPr>
                                      <m:t>𝐶</m:t>
                                    </m:r>
                                  </m:num>
                                  <m:den>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先递减后递增</a:t>
                          </a:r>
                          <a:endParaRPr lang="zh-CN" altLang="en-US" dirty="0"/>
                        </a:p>
                      </a:txBody>
                      <a:tcPr/>
                    </a:tc>
                  </a:tr>
                </a:tbl>
              </a:graphicData>
            </a:graphic>
          </p:graphicFrame>
        </mc:Choice>
        <mc:Fallback xmlns="">
          <p:graphicFrame>
            <p:nvGraphicFramePr>
              <p:cNvPr id="4" name="表格 3"/>
              <p:cNvGraphicFramePr>
                <a:graphicFrameLocks noGrp="1"/>
              </p:cNvGraphicFramePr>
              <p:nvPr>
                <p:extLst>
                  <p:ext uri="{D42A27DB-BD31-4B8C-83A1-F6EECF244321}">
                    <p14:modId xmlns:p14="http://schemas.microsoft.com/office/powerpoint/2010/main" val="1483968203"/>
                  </p:ext>
                </p:extLst>
              </p:nvPr>
            </p:nvGraphicFramePr>
            <p:xfrm>
              <a:off x="522204" y="2132856"/>
              <a:ext cx="8226261" cy="4343148"/>
            </p:xfrm>
            <a:graphic>
              <a:graphicData uri="http://schemas.openxmlformats.org/drawingml/2006/table">
                <a:tbl>
                  <a:tblPr firstRow="1" bandRow="1">
                    <a:tableStyleId>{5C22544A-7EE6-4342-B048-85BDC9FD1C3A}</a:tableStyleId>
                  </a:tblPr>
                  <a:tblGrid>
                    <a:gridCol w="2056565"/>
                    <a:gridCol w="2636706"/>
                    <a:gridCol w="1734313"/>
                    <a:gridCol w="1798677"/>
                  </a:tblGrid>
                  <a:tr h="370840">
                    <a:tc>
                      <a:txBody>
                        <a:bodyPr/>
                        <a:lstStyle/>
                        <a:p>
                          <a:r>
                            <a:rPr lang="zh-CN" altLang="en-US" b="1" dirty="0" smtClean="0"/>
                            <a:t>成本名称</a:t>
                          </a:r>
                          <a:endParaRPr lang="zh-CN" altLang="en-US" b="1" dirty="0"/>
                        </a:p>
                      </a:txBody>
                      <a:tcPr/>
                    </a:tc>
                    <a:tc>
                      <a:txBody>
                        <a:bodyPr/>
                        <a:lstStyle/>
                        <a:p>
                          <a:r>
                            <a:rPr lang="zh-CN" altLang="en-US" b="1" dirty="0" smtClean="0"/>
                            <a:t>定义</a:t>
                          </a:r>
                          <a:endParaRPr lang="zh-CN" altLang="en-US" b="1" dirty="0"/>
                        </a:p>
                      </a:txBody>
                      <a:tcPr/>
                    </a:tc>
                    <a:tc>
                      <a:txBody>
                        <a:bodyPr/>
                        <a:lstStyle/>
                        <a:p>
                          <a:r>
                            <a:rPr lang="zh-CN" altLang="en-US" b="1" dirty="0" smtClean="0"/>
                            <a:t>定义公式</a:t>
                          </a:r>
                          <a:endParaRPr lang="zh-CN" altLang="en-US" b="1" dirty="0"/>
                        </a:p>
                      </a:txBody>
                      <a:tcPr/>
                    </a:tc>
                    <a:tc>
                      <a:txBody>
                        <a:bodyPr/>
                        <a:lstStyle/>
                        <a:p>
                          <a:r>
                            <a:rPr lang="zh-CN" altLang="en-US" b="1" dirty="0" smtClean="0"/>
                            <a:t>意义</a:t>
                          </a:r>
                          <a:endParaRPr lang="zh-CN" altLang="en-US" b="1" dirty="0"/>
                        </a:p>
                      </a:txBody>
                      <a:tcPr/>
                    </a:tc>
                  </a:tr>
                  <a:tr h="6400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总成本（</a:t>
                          </a:r>
                          <a:r>
                            <a:rPr lang="en-US" altLang="zh-CN" b="1" dirty="0" smtClean="0">
                              <a:solidFill>
                                <a:srgbClr val="000000"/>
                              </a:solidFill>
                            </a:rPr>
                            <a:t>TC</a:t>
                          </a:r>
                          <a:r>
                            <a:rPr lang="zh-CN" altLang="en-US" b="1" dirty="0" smtClean="0">
                              <a:solidFill>
                                <a:srgbClr val="000000"/>
                              </a:solidFill>
                            </a:rPr>
                            <a:t>）</a:t>
                          </a:r>
                          <a:endParaRPr lang="zh-CN" altLang="en-US" b="1" dirty="0"/>
                        </a:p>
                      </a:txBody>
                      <a:tcPr/>
                    </a:tc>
                    <a:tc>
                      <a:txBody>
                        <a:bodyPr/>
                        <a:lstStyle/>
                        <a:p>
                          <a:r>
                            <a:rPr lang="zh-CN" altLang="en-US" dirty="0" smtClean="0"/>
                            <a:t>购买生产要素的总支出</a:t>
                          </a:r>
                          <a:endParaRPr lang="zh-CN" altLang="en-US" dirty="0"/>
                        </a:p>
                      </a:txBody>
                      <a:tcPr/>
                    </a:tc>
                    <a:tc>
                      <a:txBody>
                        <a:bodyPr/>
                        <a:lstStyle/>
                        <a:p>
                          <a:pPr algn="ctr"/>
                          <a:r>
                            <a:rPr lang="en-US" altLang="zh-CN" i="1" dirty="0" smtClean="0"/>
                            <a:t>TC=LP</a:t>
                          </a:r>
                          <a:r>
                            <a:rPr lang="en-US" altLang="zh-CN" i="1" baseline="-25000" dirty="0" smtClean="0"/>
                            <a:t>L</a:t>
                          </a:r>
                          <a:r>
                            <a:rPr lang="en-US" altLang="zh-CN" i="1" dirty="0" smtClean="0"/>
                            <a:t>+KP</a:t>
                          </a:r>
                          <a:r>
                            <a:rPr lang="en-US" altLang="zh-CN" sz="1800" i="1" kern="1200" baseline="-25000" dirty="0" smtClean="0">
                              <a:solidFill>
                                <a:schemeClr val="dk1"/>
                              </a:solidFill>
                              <a:latin typeface="+mn-lt"/>
                              <a:ea typeface="+mn-ea"/>
                              <a:cs typeface="+mn-cs"/>
                            </a:rPr>
                            <a:t>K</a:t>
                          </a:r>
                          <a:endParaRPr lang="zh-CN" altLang="en-US" sz="1800" i="1" kern="1200" baseline="-25000" dirty="0">
                            <a:solidFill>
                              <a:schemeClr val="dk1"/>
                            </a:solidFill>
                            <a:latin typeface="+mn-lt"/>
                            <a:ea typeface="+mn-ea"/>
                            <a:cs typeface="+mn-cs"/>
                          </a:endParaRPr>
                        </a:p>
                      </a:txBody>
                      <a:tcPr/>
                    </a:tc>
                    <a:tc>
                      <a:txBody>
                        <a:bodyPr/>
                        <a:lstStyle/>
                        <a:p>
                          <a:r>
                            <a:rPr lang="zh-CN" altLang="en-US" dirty="0" smtClean="0"/>
                            <a:t>随产量、可变投入变动而变动</a:t>
                          </a:r>
                          <a:endParaRPr lang="zh-CN" altLang="en-US" dirty="0"/>
                        </a:p>
                      </a:txBody>
                      <a:tcPr/>
                    </a:tc>
                  </a:tr>
                  <a:tr h="370840">
                    <a:tc>
                      <a:txBody>
                        <a:bodyPr/>
                        <a:lstStyle/>
                        <a:p>
                          <a:r>
                            <a:rPr lang="zh-CN" altLang="en-US" b="1" dirty="0" smtClean="0"/>
                            <a:t>固定成本（</a:t>
                          </a:r>
                          <a:r>
                            <a:rPr lang="en-US" altLang="zh-CN" b="1" dirty="0" smtClean="0"/>
                            <a:t>FC</a:t>
                          </a:r>
                          <a:r>
                            <a:rPr lang="zh-CN" altLang="en-US" b="1" dirty="0" smtClean="0"/>
                            <a:t>）</a:t>
                          </a:r>
                          <a:endParaRPr lang="zh-CN" altLang="en-US" b="1" dirty="0"/>
                        </a:p>
                      </a:txBody>
                      <a:tcPr/>
                    </a:tc>
                    <a:tc>
                      <a:txBody>
                        <a:bodyPr/>
                        <a:lstStyle/>
                        <a:p>
                          <a:r>
                            <a:rPr lang="zh-CN" altLang="en-US" dirty="0" smtClean="0"/>
                            <a:t>购买固定投入的支出</a:t>
                          </a:r>
                          <a:endParaRPr lang="zh-CN"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i="1" dirty="0" smtClean="0"/>
                            <a:t>FC=KP</a:t>
                          </a:r>
                          <a:r>
                            <a:rPr lang="en-US" altLang="zh-CN" sz="1800" i="1" kern="1200" baseline="-25000" dirty="0" smtClean="0">
                              <a:solidFill>
                                <a:schemeClr val="dk1"/>
                              </a:solidFill>
                              <a:latin typeface="+mn-lt"/>
                              <a:ea typeface="+mn-ea"/>
                              <a:cs typeface="+mn-cs"/>
                            </a:rPr>
                            <a:t>K</a:t>
                          </a:r>
                          <a:endParaRPr lang="zh-CN" altLang="en-US" dirty="0"/>
                        </a:p>
                      </a:txBody>
                      <a:tcPr/>
                    </a:tc>
                    <a:tc>
                      <a:txBody>
                        <a:bodyPr/>
                        <a:lstStyle/>
                        <a:p>
                          <a:r>
                            <a:rPr lang="zh-CN" altLang="en-US" dirty="0" smtClean="0"/>
                            <a:t>不随产量调整</a:t>
                          </a:r>
                          <a:endParaRPr lang="zh-CN" altLang="en-US" dirty="0"/>
                        </a:p>
                      </a:txBody>
                      <a:tcPr/>
                    </a:tc>
                  </a:tr>
                  <a:tr h="370840">
                    <a:tc>
                      <a:txBody>
                        <a:bodyPr/>
                        <a:lstStyle/>
                        <a:p>
                          <a:r>
                            <a:rPr lang="zh-CN" altLang="en-US" b="1" dirty="0" smtClean="0"/>
                            <a:t>变动成本（</a:t>
                          </a:r>
                          <a:r>
                            <a:rPr lang="en-US" altLang="zh-CN" b="1" dirty="0" smtClean="0"/>
                            <a:t>VC</a:t>
                          </a:r>
                          <a:r>
                            <a:rPr lang="zh-CN" altLang="en-US" b="1" dirty="0" smtClean="0"/>
                            <a:t>）</a:t>
                          </a:r>
                          <a:endParaRPr lang="zh-CN" altLang="en-US" b="1" dirty="0"/>
                        </a:p>
                      </a:txBody>
                      <a:tcPr/>
                    </a:tc>
                    <a:tc>
                      <a:txBody>
                        <a:bodyPr/>
                        <a:lstStyle/>
                        <a:p>
                          <a:r>
                            <a:rPr lang="zh-CN" altLang="en-US" dirty="0" smtClean="0"/>
                            <a:t>购买可变投入的支出</a:t>
                          </a:r>
                          <a:endParaRPr lang="zh-CN" altLang="en-US"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i="1" dirty="0" smtClean="0"/>
                            <a:t>VC=LP</a:t>
                          </a:r>
                          <a:r>
                            <a:rPr lang="en-US" altLang="zh-CN" i="1" baseline="-25000" dirty="0" smtClean="0"/>
                            <a:t>L</a:t>
                          </a:r>
                          <a:endParaRPr lang="zh-CN" altLang="en-US" dirty="0"/>
                        </a:p>
                      </a:txBody>
                      <a:tcPr/>
                    </a:tc>
                    <a:tc>
                      <a:txBody>
                        <a:bodyPr/>
                        <a:lstStyle/>
                        <a:p>
                          <a:r>
                            <a:rPr lang="zh-CN" altLang="en-US" dirty="0" smtClean="0"/>
                            <a:t>可以调整</a:t>
                          </a:r>
                          <a:endParaRPr lang="zh-CN" altLang="en-US" dirty="0"/>
                        </a:p>
                      </a:txBody>
                      <a:tcPr/>
                    </a:tc>
                  </a:tr>
                  <a:tr h="647637">
                    <a:tc>
                      <a:txBody>
                        <a:bodyPr/>
                        <a:lstStyle/>
                        <a:p>
                          <a:r>
                            <a:rPr lang="zh-CN" altLang="en-US" b="1" dirty="0" smtClean="0"/>
                            <a:t>边际成本（</a:t>
                          </a:r>
                          <a:r>
                            <a:rPr lang="en-US" altLang="zh-CN" b="1" dirty="0" smtClean="0"/>
                            <a:t>MC</a:t>
                          </a:r>
                          <a:r>
                            <a:rPr lang="zh-CN" altLang="en-US" b="1" dirty="0" smtClean="0"/>
                            <a:t>）</a:t>
                          </a:r>
                          <a:endParaRPr lang="zh-CN" altLang="en-US" b="1" dirty="0"/>
                        </a:p>
                      </a:txBody>
                      <a:tcPr/>
                    </a:tc>
                    <a:tc>
                      <a:txBody>
                        <a:bodyPr/>
                        <a:lstStyle/>
                        <a:p>
                          <a:r>
                            <a:rPr lang="zh-CN" altLang="en-US" dirty="0" smtClean="0"/>
                            <a:t>增加单位产量带来的总成本增加</a:t>
                          </a:r>
                          <a:endParaRPr lang="zh-CN" altLang="en-US" dirty="0"/>
                        </a:p>
                      </a:txBody>
                      <a:tcPr/>
                    </a:tc>
                    <a:tc>
                      <a:txBody>
                        <a:bodyPr/>
                        <a:lstStyle/>
                        <a:p>
                          <a:endParaRPr lang="zh-CN"/>
                        </a:p>
                      </a:txBody>
                      <a:tcPr>
                        <a:blipFill rotWithShape="0">
                          <a:blip r:embed="rId5"/>
                          <a:stretch>
                            <a:fillRect l="-270877" t="-276636" r="-104912" b="-300000"/>
                          </a:stretch>
                        </a:blipFill>
                      </a:tcPr>
                    </a:tc>
                    <a:tc>
                      <a:txBody>
                        <a:bodyPr/>
                        <a:lstStyle/>
                        <a:p>
                          <a:r>
                            <a:rPr lang="zh-CN" altLang="en-US" dirty="0" smtClean="0"/>
                            <a:t>先递减后递增</a:t>
                          </a:r>
                          <a:endParaRPr lang="zh-CN" altLang="en-US" dirty="0"/>
                        </a:p>
                      </a:txBody>
                      <a:tcPr/>
                    </a:tc>
                  </a:tr>
                  <a:tr h="6476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平均成本（</a:t>
                          </a:r>
                          <a:r>
                            <a:rPr lang="en-US" altLang="zh-CN" b="1" dirty="0" smtClean="0">
                              <a:solidFill>
                                <a:srgbClr val="000000"/>
                              </a:solidFill>
                            </a:rPr>
                            <a:t>AC</a:t>
                          </a:r>
                          <a:r>
                            <a:rPr lang="zh-CN" altLang="en-US" b="1" dirty="0" smtClean="0">
                              <a:solidFill>
                                <a:srgbClr val="000000"/>
                              </a:solidFill>
                            </a:rPr>
                            <a:t>）</a:t>
                          </a:r>
                          <a:endParaRPr lang="zh-CN" altLang="en-US" b="1" dirty="0"/>
                        </a:p>
                      </a:txBody>
                      <a:tcPr/>
                    </a:tc>
                    <a:tc>
                      <a:txBody>
                        <a:bodyPr/>
                        <a:lstStyle/>
                        <a:p>
                          <a:r>
                            <a:rPr lang="zh-CN" altLang="en-US" dirty="0" smtClean="0"/>
                            <a:t>单位产量的总成本</a:t>
                          </a:r>
                          <a:endParaRPr lang="zh-CN" altLang="en-US" dirty="0"/>
                        </a:p>
                      </a:txBody>
                      <a:tcPr/>
                    </a:tc>
                    <a:tc>
                      <a:txBody>
                        <a:bodyPr/>
                        <a:lstStyle/>
                        <a:p>
                          <a:endParaRPr lang="zh-CN"/>
                        </a:p>
                      </a:txBody>
                      <a:tcPr>
                        <a:blipFill rotWithShape="0">
                          <a:blip r:embed="rId5"/>
                          <a:stretch>
                            <a:fillRect l="-270877" t="-380189" r="-104912" b="-202830"/>
                          </a:stretch>
                        </a:blipFill>
                      </a:tcPr>
                    </a:tc>
                    <a:tc>
                      <a:txBody>
                        <a:bodyPr/>
                        <a:lstStyle/>
                        <a:p>
                          <a:r>
                            <a:rPr lang="zh-CN" altLang="en-US" dirty="0" smtClean="0"/>
                            <a:t>先递减后递增</a:t>
                          </a:r>
                          <a:endParaRPr lang="zh-CN" altLang="en-US" dirty="0"/>
                        </a:p>
                      </a:txBody>
                      <a:tcPr/>
                    </a:tc>
                  </a:tr>
                  <a:tr h="647637">
                    <a:tc>
                      <a:txBody>
                        <a:bodyPr/>
                        <a:lstStyle/>
                        <a:p>
                          <a:r>
                            <a:rPr lang="zh-CN" altLang="en-US" b="1" dirty="0" smtClean="0"/>
                            <a:t>平均固定成本</a:t>
                          </a:r>
                          <a:r>
                            <a:rPr lang="en-US" altLang="zh-CN" b="1" dirty="0" smtClean="0"/>
                            <a:t>AFC</a:t>
                          </a:r>
                          <a:r>
                            <a:rPr lang="zh-CN" altLang="en-US" b="1" dirty="0" smtClean="0"/>
                            <a:t>）</a:t>
                          </a:r>
                          <a:endParaRPr lang="zh-CN" altLang="en-US" b="1" dirty="0"/>
                        </a:p>
                      </a:txBody>
                      <a:tcPr/>
                    </a:tc>
                    <a:tc>
                      <a:txBody>
                        <a:bodyPr/>
                        <a:lstStyle/>
                        <a:p>
                          <a:r>
                            <a:rPr lang="zh-CN" altLang="en-US" dirty="0" smtClean="0"/>
                            <a:t>单位产量的固定成本</a:t>
                          </a:r>
                          <a:endParaRPr lang="zh-CN" altLang="en-US" dirty="0"/>
                        </a:p>
                      </a:txBody>
                      <a:tcPr/>
                    </a:tc>
                    <a:tc>
                      <a:txBody>
                        <a:bodyPr/>
                        <a:lstStyle/>
                        <a:p>
                          <a:endParaRPr lang="zh-CN"/>
                        </a:p>
                      </a:txBody>
                      <a:tcPr>
                        <a:blipFill rotWithShape="0">
                          <a:blip r:embed="rId5"/>
                          <a:stretch>
                            <a:fillRect l="-270877" t="-475701" r="-104912" b="-100935"/>
                          </a:stretch>
                        </a:blipFill>
                      </a:tcPr>
                    </a:tc>
                    <a:tc>
                      <a:txBody>
                        <a:bodyPr/>
                        <a:lstStyle/>
                        <a:p>
                          <a:r>
                            <a:rPr lang="zh-CN" altLang="en-US" dirty="0" smtClean="0"/>
                            <a:t>逐渐降低</a:t>
                          </a:r>
                          <a:endParaRPr lang="zh-CN" altLang="en-US" dirty="0"/>
                        </a:p>
                      </a:txBody>
                      <a:tcPr/>
                    </a:tc>
                  </a:tr>
                  <a:tr h="647637">
                    <a:tc>
                      <a:txBody>
                        <a:bodyPr/>
                        <a:lstStyle/>
                        <a:p>
                          <a:r>
                            <a:rPr lang="zh-CN" altLang="en-US" b="1" dirty="0" smtClean="0"/>
                            <a:t>平均变动成本</a:t>
                          </a:r>
                          <a:r>
                            <a:rPr lang="en-US" altLang="zh-CN" b="1" dirty="0" smtClean="0"/>
                            <a:t>AVC</a:t>
                          </a:r>
                          <a:r>
                            <a:rPr lang="zh-CN" altLang="en-US" b="1" dirty="0" smtClean="0"/>
                            <a:t>）</a:t>
                          </a:r>
                          <a:endParaRPr lang="zh-CN" altLang="en-US" b="1" dirty="0"/>
                        </a:p>
                      </a:txBody>
                      <a:tcPr/>
                    </a:tc>
                    <a:tc>
                      <a:txBody>
                        <a:bodyPr/>
                        <a:lstStyle/>
                        <a:p>
                          <a:r>
                            <a:rPr lang="zh-CN" altLang="en-US" dirty="0" smtClean="0"/>
                            <a:t>单位产量的可变成本</a:t>
                          </a:r>
                          <a:endParaRPr lang="zh-CN" altLang="en-US" dirty="0"/>
                        </a:p>
                      </a:txBody>
                      <a:tcPr/>
                    </a:tc>
                    <a:tc>
                      <a:txBody>
                        <a:bodyPr/>
                        <a:lstStyle/>
                        <a:p>
                          <a:endParaRPr lang="zh-CN"/>
                        </a:p>
                      </a:txBody>
                      <a:tcPr>
                        <a:blipFill rotWithShape="0">
                          <a:blip r:embed="rId5"/>
                          <a:stretch>
                            <a:fillRect l="-270877" t="-581132" r="-104912" b="-1887"/>
                          </a:stretch>
                        </a:blipFill>
                      </a:tcPr>
                    </a:tc>
                    <a:tc>
                      <a:txBody>
                        <a:bodyPr/>
                        <a:lstStyle/>
                        <a:p>
                          <a:r>
                            <a:rPr lang="zh-CN" altLang="en-US" dirty="0" smtClean="0"/>
                            <a:t>先递减后递增</a:t>
                          </a:r>
                          <a:endParaRPr lang="zh-CN" altLang="en-US" dirty="0"/>
                        </a:p>
                      </a:txBody>
                      <a:tcPr/>
                    </a:tc>
                  </a:tr>
                </a:tbl>
              </a:graphicData>
            </a:graphic>
          </p:graphicFrame>
        </mc:Fallback>
      </mc:AlternateContent>
    </p:spTree>
    <p:extLst>
      <p:ext uri="{BB962C8B-B14F-4D97-AF65-F5344CB8AC3E}">
        <p14:creationId xmlns:p14="http://schemas.microsoft.com/office/powerpoint/2010/main" val="2643907229"/>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51762"/>
            <a:ext cx="3433953"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a:solidFill>
                  <a:srgbClr val="000000"/>
                </a:solidFill>
              </a:rPr>
              <a:t>2</a:t>
            </a:r>
            <a:r>
              <a:rPr lang="zh-CN" altLang="en-US" sz="2400" b="1" dirty="0" smtClean="0">
                <a:solidFill>
                  <a:srgbClr val="000000"/>
                </a:solidFill>
              </a:rPr>
              <a:t>）边际成本递增规模</a:t>
            </a:r>
            <a:endParaRPr lang="zh-CN" altLang="en-US" sz="2400" b="1" dirty="0">
              <a:solidFill>
                <a:srgbClr val="000000"/>
              </a:solidFill>
            </a:endParaRPr>
          </a:p>
        </p:txBody>
      </p:sp>
      <p:sp>
        <p:nvSpPr>
          <p:cNvPr id="2" name="矩形 1"/>
          <p:cNvSpPr/>
          <p:nvPr/>
        </p:nvSpPr>
        <p:spPr>
          <a:xfrm>
            <a:off x="467544" y="1613427"/>
            <a:ext cx="8136904" cy="1938992"/>
          </a:xfrm>
          <a:prstGeom prst="rect">
            <a:avLst/>
          </a:prstGeom>
        </p:spPr>
        <p:txBody>
          <a:bodyPr wrap="square">
            <a:spAutoFit/>
          </a:bodyPr>
          <a:lstStyle/>
          <a:p>
            <a:pPr eaLnBrk="1" hangingPunct="1"/>
            <a:r>
              <a:rPr lang="zh-CN" altLang="en-US" sz="2400" dirty="0">
                <a:latin typeface="宋体" panose="02010600030101010101" pitchFamily="2" charset="-122"/>
              </a:rPr>
              <a:t>假定技术和其他投入不变，在</a:t>
            </a:r>
            <a:r>
              <a:rPr lang="zh-CN" altLang="en-US" sz="2400" dirty="0" smtClean="0">
                <a:latin typeface="宋体" panose="02010600030101010101" pitchFamily="2" charset="-122"/>
              </a:rPr>
              <a:t>可变投入</a:t>
            </a:r>
            <a:r>
              <a:rPr lang="zh-CN" altLang="en-US" sz="2400" dirty="0">
                <a:latin typeface="宋体" panose="02010600030101010101" pitchFamily="2" charset="-122"/>
              </a:rPr>
              <a:t>刚</a:t>
            </a:r>
            <a:r>
              <a:rPr lang="zh-CN" altLang="en-US" sz="2400" dirty="0" smtClean="0">
                <a:latin typeface="宋体" panose="02010600030101010101" pitchFamily="2" charset="-122"/>
              </a:rPr>
              <a:t>开始增加阶段</a:t>
            </a:r>
            <a:r>
              <a:rPr lang="zh-CN" altLang="en-US" sz="2400" dirty="0">
                <a:latin typeface="宋体" panose="02010600030101010101" pitchFamily="2" charset="-122"/>
              </a:rPr>
              <a:t>，边际产量递增，表明</a:t>
            </a:r>
            <a:r>
              <a:rPr lang="zh-CN" altLang="en-US" sz="2400" dirty="0" smtClean="0">
                <a:latin typeface="宋体" panose="02010600030101010101" pitchFamily="2" charset="-122"/>
              </a:rPr>
              <a:t>增加单位</a:t>
            </a:r>
            <a:r>
              <a:rPr lang="zh-CN" altLang="en-US" sz="2400" dirty="0">
                <a:latin typeface="宋体" panose="02010600030101010101" pitchFamily="2" charset="-122"/>
              </a:rPr>
              <a:t>产品的所需要的投入数量减少，</a:t>
            </a:r>
            <a:r>
              <a:rPr lang="zh-CN" altLang="en-US" sz="2400" dirty="0" smtClean="0">
                <a:latin typeface="宋体" panose="02010600030101010101" pitchFamily="2" charset="-122"/>
              </a:rPr>
              <a:t>也就是边际成本递减；但是，随着投入增加</a:t>
            </a:r>
            <a:r>
              <a:rPr lang="zh-CN" altLang="en-US" sz="2400" dirty="0">
                <a:latin typeface="宋体" panose="02010600030101010101" pitchFamily="2" charset="-122"/>
              </a:rPr>
              <a:t>和</a:t>
            </a:r>
            <a:r>
              <a:rPr lang="zh-CN" altLang="en-US" sz="2400" dirty="0" smtClean="0">
                <a:latin typeface="宋体" panose="02010600030101010101" pitchFamily="2" charset="-122"/>
              </a:rPr>
              <a:t>产量增加</a:t>
            </a:r>
            <a:r>
              <a:rPr lang="zh-CN" altLang="en-US" sz="2400" dirty="0">
                <a:latin typeface="宋体" panose="02010600030101010101" pitchFamily="2" charset="-122"/>
              </a:rPr>
              <a:t>，单位投入带来的产量减少</a:t>
            </a:r>
            <a:r>
              <a:rPr lang="zh-CN" altLang="en-US" sz="2400" dirty="0" smtClean="0">
                <a:latin typeface="宋体" panose="02010600030101010101" pitchFamily="2" charset="-122"/>
              </a:rPr>
              <a:t>，表明增加</a:t>
            </a:r>
            <a:r>
              <a:rPr lang="zh-CN" altLang="en-US" sz="2400" dirty="0">
                <a:latin typeface="宋体" panose="02010600030101010101" pitchFamily="2" charset="-122"/>
              </a:rPr>
              <a:t>单位</a:t>
            </a:r>
            <a:r>
              <a:rPr lang="zh-CN" altLang="en-US" sz="2400" dirty="0" smtClean="0">
                <a:latin typeface="宋体" panose="02010600030101010101" pitchFamily="2" charset="-122"/>
              </a:rPr>
              <a:t>产品所需要的</a:t>
            </a:r>
            <a:r>
              <a:rPr lang="zh-CN" altLang="en-US" sz="2400" dirty="0">
                <a:latin typeface="宋体" panose="02010600030101010101" pitchFamily="2" charset="-122"/>
              </a:rPr>
              <a:t>投入数量增加，也就是边际成本递增。</a:t>
            </a:r>
          </a:p>
        </p:txBody>
      </p:sp>
      <mc:AlternateContent xmlns:mc="http://schemas.openxmlformats.org/markup-compatibility/2006" xmlns:a14="http://schemas.microsoft.com/office/drawing/2010/main">
        <mc:Choice Requires="a14">
          <p:sp>
            <p:nvSpPr>
              <p:cNvPr id="3" name="文本框 2"/>
              <p:cNvSpPr txBox="1"/>
              <p:nvPr/>
            </p:nvSpPr>
            <p:spPr>
              <a:xfrm>
                <a:off x="2015220" y="4581128"/>
                <a:ext cx="3357137" cy="57291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𝑀𝐶</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zh-CN" altLang="en-US" i="1" smtClean="0">
                              <a:latin typeface="Cambria Math" panose="02040503050406030204" pitchFamily="18" charset="0"/>
                            </a:rPr>
                            <m:t>𝜕</m:t>
                          </m:r>
                          <m:r>
                            <a:rPr lang="en-US" altLang="zh-CN" b="0" i="1" smtClean="0">
                              <a:latin typeface="Cambria Math" panose="02040503050406030204" pitchFamily="18" charset="0"/>
                            </a:rPr>
                            <m:t>𝑇𝐶</m:t>
                          </m:r>
                          <m:r>
                            <a:rPr lang="en-US" altLang="zh-CN" b="0" i="1" smtClean="0">
                              <a:latin typeface="Cambria Math" panose="02040503050406030204" pitchFamily="18" charset="0"/>
                            </a:rPr>
                            <m:t>(</m:t>
                          </m:r>
                          <m:r>
                            <a:rPr lang="en-US" altLang="zh-CN" b="0" i="1" smtClean="0">
                              <a:latin typeface="Cambria Math" panose="02040503050406030204" pitchFamily="18" charset="0"/>
                            </a:rPr>
                            <m:t>𝑄</m:t>
                          </m:r>
                          <m:r>
                            <a:rPr lang="en-US" altLang="zh-CN" b="0" i="1" smtClean="0">
                              <a:latin typeface="Cambria Math" panose="02040503050406030204" pitchFamily="18" charset="0"/>
                            </a:rPr>
                            <m:t>)</m:t>
                          </m:r>
                        </m:num>
                        <m:den>
                          <m:r>
                            <a:rPr lang="zh-CN" altLang="en-US" i="1" smtClean="0">
                              <a:latin typeface="Cambria Math" panose="02040503050406030204" pitchFamily="18" charset="0"/>
                            </a:rPr>
                            <m:t>𝜕</m:t>
                          </m:r>
                          <m:r>
                            <a:rPr lang="en-US" altLang="zh-CN" b="0" i="1" smtClean="0">
                              <a:latin typeface="Cambria Math" panose="02040503050406030204" pitchFamily="18" charset="0"/>
                            </a:rPr>
                            <m:t>𝑄</m:t>
                          </m:r>
                        </m:den>
                      </m:f>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𝑃</m:t>
                          </m:r>
                        </m:e>
                        <m:sub>
                          <m:r>
                            <a:rPr lang="en-US" altLang="zh-CN" b="0" i="1" smtClean="0">
                              <a:latin typeface="Cambria Math" panose="02040503050406030204" pitchFamily="18" charset="0"/>
                            </a:rPr>
                            <m:t>𝐿</m:t>
                          </m:r>
                        </m:sub>
                      </m:sSub>
                      <m:r>
                        <a:rPr lang="en-US" altLang="zh-CN" b="0" i="1" smtClean="0">
                          <a:latin typeface="Cambria Math" panose="02040503050406030204" pitchFamily="18" charset="0"/>
                          <a:ea typeface="Cambria Math" panose="02040503050406030204" pitchFamily="18" charset="0"/>
                        </a:rPr>
                        <m:t>×</m:t>
                      </m:r>
                      <m:f>
                        <m:fPr>
                          <m:ctrlPr>
                            <a:rPr lang="en-US" altLang="zh-CN" b="0" i="1" smtClean="0">
                              <a:latin typeface="Cambria Math" panose="02040503050406030204" pitchFamily="18" charset="0"/>
                              <a:ea typeface="Cambria Math" panose="02040503050406030204" pitchFamily="18" charset="0"/>
                            </a:rPr>
                          </m:ctrlPr>
                        </m:fPr>
                        <m:num>
                          <m:r>
                            <a:rPr lang="zh-CN" altLang="en-US"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𝐿</m:t>
                          </m:r>
                        </m:num>
                        <m:den>
                          <m:r>
                            <a:rPr lang="zh-CN" altLang="en-US" b="0"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𝑄</m:t>
                          </m:r>
                        </m:den>
                      </m:f>
                      <m:r>
                        <a:rPr lang="en-US" altLang="zh-CN" b="0" i="1" smtClean="0">
                          <a:latin typeface="Cambria Math" panose="02040503050406030204" pitchFamily="18" charset="0"/>
                          <a:ea typeface="Cambria Math" panose="02040503050406030204" pitchFamily="18" charset="0"/>
                        </a:rPr>
                        <m:t>=</m:t>
                      </m:r>
                      <m:f>
                        <m:fPr>
                          <m:ctrlPr>
                            <a:rPr lang="en-US" altLang="zh-CN" b="0" i="1" smtClean="0">
                              <a:latin typeface="Cambria Math" panose="02040503050406030204" pitchFamily="18" charset="0"/>
                              <a:ea typeface="Cambria Math" panose="02040503050406030204" pitchFamily="18" charset="0"/>
                            </a:rPr>
                          </m:ctrlPr>
                        </m:fPr>
                        <m:num>
                          <m:sSub>
                            <m:sSubPr>
                              <m:ctrlPr>
                                <a:rPr lang="en-US" altLang="zh-CN" b="0"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𝑃</m:t>
                              </m:r>
                            </m:e>
                            <m:sub>
                              <m:r>
                                <a:rPr lang="en-US" altLang="zh-CN" b="0" i="1" smtClean="0">
                                  <a:latin typeface="Cambria Math" panose="02040503050406030204" pitchFamily="18" charset="0"/>
                                  <a:ea typeface="Cambria Math" panose="02040503050406030204" pitchFamily="18" charset="0"/>
                                </a:rPr>
                                <m:t>𝐿</m:t>
                              </m:r>
                            </m:sub>
                          </m:sSub>
                        </m:num>
                        <m:den>
                          <m:sSub>
                            <m:sSubPr>
                              <m:ctrlPr>
                                <a:rPr lang="en-US" altLang="zh-CN" b="0"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𝑀𝑃</m:t>
                              </m:r>
                            </m:e>
                            <m:sub>
                              <m:r>
                                <a:rPr lang="en-US" altLang="zh-CN" b="0" i="1" smtClean="0">
                                  <a:latin typeface="Cambria Math" panose="02040503050406030204" pitchFamily="18" charset="0"/>
                                  <a:ea typeface="Cambria Math" panose="02040503050406030204" pitchFamily="18" charset="0"/>
                                </a:rPr>
                                <m:t>𝐿</m:t>
                              </m:r>
                            </m:sub>
                          </m:sSub>
                        </m:den>
                      </m:f>
                    </m:oMath>
                  </m:oMathPara>
                </a14:m>
                <a:endParaRPr lang="zh-CN" altLang="en-US" dirty="0"/>
              </a:p>
            </p:txBody>
          </p:sp>
        </mc:Choice>
        <mc:Fallback xmlns="">
          <p:sp>
            <p:nvSpPr>
              <p:cNvPr id="3" name="文本框 2"/>
              <p:cNvSpPr txBox="1">
                <a:spLocks noRot="1" noChangeAspect="1" noMove="1" noResize="1" noEditPoints="1" noAdjustHandles="1" noChangeArrowheads="1" noChangeShapeType="1" noTextEdit="1"/>
              </p:cNvSpPr>
              <p:nvPr/>
            </p:nvSpPr>
            <p:spPr>
              <a:xfrm>
                <a:off x="2015220" y="4581128"/>
                <a:ext cx="3357137" cy="572914"/>
              </a:xfrm>
              <a:prstGeom prst="rect">
                <a:avLst/>
              </a:prstGeom>
              <a:blipFill rotWithShape="0">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4" name="文本框 3"/>
              <p:cNvSpPr txBox="1"/>
              <p:nvPr/>
            </p:nvSpPr>
            <p:spPr>
              <a:xfrm>
                <a:off x="534138" y="3693750"/>
                <a:ext cx="7992888" cy="769441"/>
              </a:xfrm>
              <a:prstGeom prst="rect">
                <a:avLst/>
              </a:prstGeom>
              <a:noFill/>
            </p:spPr>
            <p:txBody>
              <a:bodyPr wrap="square" rtlCol="0">
                <a:spAutoFit/>
              </a:bodyPr>
              <a:lstStyle/>
              <a:p>
                <a:r>
                  <a:rPr lang="zh-CN" altLang="en-US" sz="2200" dirty="0" smtClean="0"/>
                  <a:t>对于生产函数</a:t>
                </a:r>
                <a14:m>
                  <m:oMath xmlns:m="http://schemas.openxmlformats.org/officeDocument/2006/math">
                    <m:r>
                      <a:rPr lang="en-US" altLang="zh-CN" sz="2200" b="0" i="1" smtClean="0">
                        <a:latin typeface="Cambria Math" panose="02040503050406030204" pitchFamily="18" charset="0"/>
                      </a:rPr>
                      <m:t>𝑄</m:t>
                    </m:r>
                    <m:r>
                      <a:rPr lang="en-US" altLang="zh-CN" sz="2200" i="1" smtClean="0">
                        <a:latin typeface="Cambria Math" panose="02040503050406030204" pitchFamily="18" charset="0"/>
                      </a:rPr>
                      <m:t>=</m:t>
                    </m:r>
                    <m:r>
                      <a:rPr lang="en-US" altLang="zh-CN" sz="2200" b="0" i="1" smtClean="0">
                        <a:latin typeface="Cambria Math" panose="02040503050406030204" pitchFamily="18" charset="0"/>
                      </a:rPr>
                      <m:t>𝑓</m:t>
                    </m:r>
                    <m:r>
                      <a:rPr lang="en-US" altLang="zh-CN" sz="2200" b="0" i="1" smtClean="0">
                        <a:latin typeface="Cambria Math" panose="02040503050406030204" pitchFamily="18" charset="0"/>
                      </a:rPr>
                      <m:t>(</m:t>
                    </m:r>
                    <m:acc>
                      <m:accPr>
                        <m:chr m:val="̅"/>
                        <m:ctrlPr>
                          <a:rPr lang="en-US" altLang="zh-CN" sz="2200" b="0" i="1" smtClean="0">
                            <a:latin typeface="Cambria Math" panose="02040503050406030204" pitchFamily="18" charset="0"/>
                          </a:rPr>
                        </m:ctrlPr>
                      </m:accPr>
                      <m:e>
                        <m:r>
                          <a:rPr lang="en-US" altLang="zh-CN" sz="2200" b="0" i="1" smtClean="0">
                            <a:latin typeface="Cambria Math" panose="02040503050406030204" pitchFamily="18" charset="0"/>
                          </a:rPr>
                          <m:t>𝐾</m:t>
                        </m:r>
                      </m:e>
                    </m:acc>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𝐿</m:t>
                    </m:r>
                    <m:r>
                      <a:rPr lang="en-US" altLang="zh-CN" sz="2200" b="0" i="1" smtClean="0">
                        <a:latin typeface="Cambria Math" panose="02040503050406030204" pitchFamily="18" charset="0"/>
                      </a:rPr>
                      <m:t>)</m:t>
                    </m:r>
                    <m:r>
                      <a:rPr lang="zh-CN" altLang="en-US" sz="2200" i="1">
                        <a:latin typeface="Cambria Math" panose="02040503050406030204" pitchFamily="18" charset="0"/>
                      </a:rPr>
                      <m:t>，</m:t>
                    </m:r>
                  </m:oMath>
                </a14:m>
                <a:r>
                  <a:rPr lang="zh-CN" altLang="en-US" sz="2200" dirty="0" smtClean="0"/>
                  <a:t>总成本函数</a:t>
                </a:r>
                <a14:m>
                  <m:oMath xmlns:m="http://schemas.openxmlformats.org/officeDocument/2006/math">
                    <m:r>
                      <a:rPr lang="en-US" altLang="zh-CN" sz="2200" b="0" i="1" smtClean="0">
                        <a:latin typeface="Cambria Math" panose="02040503050406030204" pitchFamily="18" charset="0"/>
                      </a:rPr>
                      <m:t>𝑇𝐶</m:t>
                    </m:r>
                    <m:r>
                      <a:rPr lang="en-US" altLang="zh-CN" sz="2200" i="1" smtClean="0">
                        <a:latin typeface="Cambria Math" panose="02040503050406030204" pitchFamily="18" charset="0"/>
                      </a:rPr>
                      <m:t>=</m:t>
                    </m:r>
                    <m:sSub>
                      <m:sSubPr>
                        <m:ctrlPr>
                          <a:rPr lang="en-US" altLang="zh-CN" sz="2200" i="1" smtClean="0">
                            <a:latin typeface="Cambria Math" panose="02040503050406030204" pitchFamily="18" charset="0"/>
                          </a:rPr>
                        </m:ctrlPr>
                      </m:sSubPr>
                      <m:e>
                        <m:r>
                          <a:rPr lang="en-US" altLang="zh-CN" sz="2200" b="0" i="1" smtClean="0">
                            <a:latin typeface="Cambria Math" panose="02040503050406030204" pitchFamily="18" charset="0"/>
                          </a:rPr>
                          <m:t>𝑃</m:t>
                        </m:r>
                      </m:e>
                      <m:sub>
                        <m:r>
                          <a:rPr lang="en-US" altLang="zh-CN" sz="2200" b="0" i="1" smtClean="0">
                            <a:latin typeface="Cambria Math" panose="02040503050406030204" pitchFamily="18" charset="0"/>
                          </a:rPr>
                          <m:t>𝐾</m:t>
                        </m:r>
                      </m:sub>
                    </m:sSub>
                    <m:r>
                      <a:rPr lang="en-US" altLang="zh-CN" sz="2200" i="1" smtClean="0">
                        <a:latin typeface="Cambria Math" panose="02040503050406030204" pitchFamily="18" charset="0"/>
                        <a:ea typeface="Cambria Math" panose="02040503050406030204" pitchFamily="18" charset="0"/>
                      </a:rPr>
                      <m:t>×</m:t>
                    </m:r>
                    <m:acc>
                      <m:accPr>
                        <m:chr m:val="̅"/>
                        <m:ctrlPr>
                          <a:rPr lang="en-US" altLang="zh-CN" sz="2200" b="0" i="1" smtClean="0">
                            <a:latin typeface="Cambria Math" panose="02040503050406030204" pitchFamily="18" charset="0"/>
                            <a:ea typeface="Cambria Math" panose="02040503050406030204" pitchFamily="18" charset="0"/>
                          </a:rPr>
                        </m:ctrlPr>
                      </m:accPr>
                      <m:e>
                        <m:r>
                          <a:rPr lang="en-US" altLang="zh-CN" sz="2200" b="0" i="1" smtClean="0">
                            <a:latin typeface="Cambria Math" panose="02040503050406030204" pitchFamily="18" charset="0"/>
                            <a:ea typeface="Cambria Math" panose="02040503050406030204" pitchFamily="18" charset="0"/>
                          </a:rPr>
                          <m:t>𝐾</m:t>
                        </m:r>
                      </m:e>
                    </m:acc>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𝐿</m:t>
                    </m:r>
                    <m:r>
                      <a:rPr lang="en-US" altLang="zh-CN" sz="2200" b="0" i="1" smtClean="0">
                        <a:latin typeface="Cambria Math" panose="02040503050406030204" pitchFamily="18" charset="0"/>
                        <a:ea typeface="Cambria Math" panose="02040503050406030204" pitchFamily="18" charset="0"/>
                      </a:rPr>
                      <m:t>×</m:t>
                    </m:r>
                    <m:sSub>
                      <m:sSubPr>
                        <m:ctrlPr>
                          <a:rPr lang="en-US" altLang="zh-CN" sz="2200" b="0" i="1" smtClean="0">
                            <a:latin typeface="Cambria Math" panose="02040503050406030204" pitchFamily="18" charset="0"/>
                            <a:ea typeface="Cambria Math" panose="02040503050406030204" pitchFamily="18" charset="0"/>
                          </a:rPr>
                        </m:ctrlPr>
                      </m:sSubPr>
                      <m:e>
                        <m:r>
                          <a:rPr lang="en-US" altLang="zh-CN" sz="2200" b="0" i="1" smtClean="0">
                            <a:latin typeface="Cambria Math" panose="02040503050406030204" pitchFamily="18" charset="0"/>
                            <a:ea typeface="Cambria Math" panose="02040503050406030204" pitchFamily="18" charset="0"/>
                          </a:rPr>
                          <m:t>𝑃</m:t>
                        </m:r>
                      </m:e>
                      <m:sub>
                        <m:r>
                          <a:rPr lang="en-US" altLang="zh-CN" sz="2200" b="0" i="1" smtClean="0">
                            <a:latin typeface="Cambria Math" panose="02040503050406030204" pitchFamily="18" charset="0"/>
                            <a:ea typeface="Cambria Math" panose="02040503050406030204" pitchFamily="18" charset="0"/>
                          </a:rPr>
                          <m:t>𝐿</m:t>
                        </m:r>
                      </m:sub>
                    </m:sSub>
                  </m:oMath>
                </a14:m>
                <a:r>
                  <a:rPr lang="zh-CN" altLang="en-US" sz="2200" dirty="0" smtClean="0"/>
                  <a:t>，</a:t>
                </a:r>
                <a:endParaRPr lang="en-US" altLang="zh-CN" sz="2200" dirty="0" smtClean="0"/>
              </a:p>
              <a:p>
                <a:r>
                  <a:rPr lang="zh-CN" altLang="en-US" sz="2200" dirty="0" smtClean="0"/>
                  <a:t>边际成本为：</a:t>
                </a:r>
                <a:endParaRPr lang="zh-CN" altLang="en-US" sz="2200" dirty="0"/>
              </a:p>
            </p:txBody>
          </p:sp>
        </mc:Choice>
        <mc:Fallback xmlns="">
          <p:sp>
            <p:nvSpPr>
              <p:cNvPr id="4" name="文本框 3"/>
              <p:cNvSpPr txBox="1">
                <a:spLocks noRot="1" noChangeAspect="1" noMove="1" noResize="1" noEditPoints="1" noAdjustHandles="1" noChangeArrowheads="1" noChangeShapeType="1" noTextEdit="1"/>
              </p:cNvSpPr>
              <p:nvPr/>
            </p:nvSpPr>
            <p:spPr>
              <a:xfrm>
                <a:off x="534138" y="3693750"/>
                <a:ext cx="7992888" cy="769441"/>
              </a:xfrm>
              <a:prstGeom prst="rect">
                <a:avLst/>
              </a:prstGeom>
              <a:blipFill rotWithShape="0">
                <a:blip r:embed="rId6"/>
                <a:stretch>
                  <a:fillRect l="-992" t="-8730" b="-11905"/>
                </a:stretch>
              </a:blipFill>
            </p:spPr>
            <p:txBody>
              <a:bodyPr/>
              <a:lstStyle/>
              <a:p>
                <a:r>
                  <a:rPr lang="zh-CN" altLang="en-US">
                    <a:noFill/>
                  </a:rPr>
                  <a:t> </a:t>
                </a:r>
              </a:p>
            </p:txBody>
          </p:sp>
        </mc:Fallback>
      </mc:AlternateContent>
      <p:sp>
        <p:nvSpPr>
          <p:cNvPr id="13" name="文本框 12"/>
          <p:cNvSpPr txBox="1"/>
          <p:nvPr/>
        </p:nvSpPr>
        <p:spPr>
          <a:xfrm>
            <a:off x="556506" y="5271979"/>
            <a:ext cx="7992888" cy="1107996"/>
          </a:xfrm>
          <a:prstGeom prst="rect">
            <a:avLst/>
          </a:prstGeom>
          <a:noFill/>
        </p:spPr>
        <p:txBody>
          <a:bodyPr wrap="square" rtlCol="0">
            <a:spAutoFit/>
          </a:bodyPr>
          <a:lstStyle/>
          <a:p>
            <a:r>
              <a:rPr lang="zh-CN" altLang="en-US" sz="2200" dirty="0" smtClean="0"/>
              <a:t>       那么，随着劳动投入增加，产量增加，开始的时候劳动边际产品递增，边际成本递减；当边际产品达到最大后递减，边际成本开始递增。</a:t>
            </a:r>
            <a:endParaRPr lang="zh-CN" altLang="en-US" sz="2200" dirty="0"/>
          </a:p>
        </p:txBody>
      </p:sp>
    </p:spTree>
    <p:extLst>
      <p:ext uri="{BB962C8B-B14F-4D97-AF65-F5344CB8AC3E}">
        <p14:creationId xmlns:p14="http://schemas.microsoft.com/office/powerpoint/2010/main" val="2168795515"/>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51762"/>
            <a:ext cx="8074646"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3</a:t>
            </a:r>
            <a:r>
              <a:rPr lang="zh-CN" altLang="en-US" sz="2400" b="1" dirty="0" smtClean="0">
                <a:solidFill>
                  <a:srgbClr val="000000"/>
                </a:solidFill>
              </a:rPr>
              <a:t>）边际成本、平均成本、平均可变成本、平均固定成本</a:t>
            </a:r>
            <a:endParaRPr lang="zh-CN" altLang="en-US" sz="2400" b="1" dirty="0">
              <a:solidFill>
                <a:srgbClr val="000000"/>
              </a:solidFill>
            </a:endParaRPr>
          </a:p>
        </p:txBody>
      </p:sp>
      <p:sp>
        <p:nvSpPr>
          <p:cNvPr id="13" name="Line 5"/>
          <p:cNvSpPr>
            <a:spLocks noChangeShapeType="1"/>
          </p:cNvSpPr>
          <p:nvPr/>
        </p:nvSpPr>
        <p:spPr bwMode="auto">
          <a:xfrm>
            <a:off x="2562225" y="6083002"/>
            <a:ext cx="38925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 name="Line 6"/>
          <p:cNvSpPr>
            <a:spLocks noChangeShapeType="1"/>
          </p:cNvSpPr>
          <p:nvPr/>
        </p:nvSpPr>
        <p:spPr bwMode="auto">
          <a:xfrm flipV="1">
            <a:off x="2570163" y="3274714"/>
            <a:ext cx="4762" cy="28082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Text Box 7"/>
          <p:cNvSpPr txBox="1">
            <a:spLocks noChangeArrowheads="1"/>
          </p:cNvSpPr>
          <p:nvPr/>
        </p:nvSpPr>
        <p:spPr bwMode="auto">
          <a:xfrm>
            <a:off x="1748284" y="3273283"/>
            <a:ext cx="792162" cy="1366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dirty="0">
                <a:solidFill>
                  <a:srgbClr val="000000"/>
                </a:solidFill>
                <a:latin typeface="Times New Roman" panose="02020603050405020304" pitchFamily="18" charset="0"/>
              </a:rPr>
              <a:t>AC</a:t>
            </a:r>
          </a:p>
          <a:p>
            <a:pPr algn="just" eaLnBrk="1" hangingPunct="1">
              <a:spcBef>
                <a:spcPct val="0"/>
              </a:spcBef>
              <a:buFontTx/>
              <a:buNone/>
            </a:pPr>
            <a:r>
              <a:rPr kumimoji="1" lang="en-US" altLang="zh-CN" sz="2000" b="1" i="1" dirty="0">
                <a:solidFill>
                  <a:srgbClr val="000000"/>
                </a:solidFill>
                <a:latin typeface="Times New Roman" panose="02020603050405020304" pitchFamily="18" charset="0"/>
              </a:rPr>
              <a:t>MC</a:t>
            </a:r>
          </a:p>
          <a:p>
            <a:pPr algn="just" eaLnBrk="1" hangingPunct="1">
              <a:spcBef>
                <a:spcPct val="0"/>
              </a:spcBef>
              <a:buFontTx/>
              <a:buNone/>
            </a:pPr>
            <a:r>
              <a:rPr kumimoji="1" lang="en-US" altLang="zh-CN" sz="2000" b="1" i="1" dirty="0">
                <a:solidFill>
                  <a:srgbClr val="000000"/>
                </a:solidFill>
                <a:latin typeface="Times New Roman" panose="02020603050405020304" pitchFamily="18" charset="0"/>
              </a:rPr>
              <a:t>AVC</a:t>
            </a:r>
          </a:p>
          <a:p>
            <a:pPr algn="just" eaLnBrk="1" hangingPunct="1">
              <a:spcBef>
                <a:spcPct val="0"/>
              </a:spcBef>
              <a:buFontTx/>
              <a:buNone/>
            </a:pPr>
            <a:r>
              <a:rPr kumimoji="1" lang="en-US" altLang="zh-CN" sz="2000" b="1" i="1" dirty="0">
                <a:solidFill>
                  <a:srgbClr val="000000"/>
                </a:solidFill>
                <a:latin typeface="Times New Roman" panose="02020603050405020304" pitchFamily="18" charset="0"/>
              </a:rPr>
              <a:t>AFC</a:t>
            </a:r>
          </a:p>
        </p:txBody>
      </p:sp>
      <p:sp>
        <p:nvSpPr>
          <p:cNvPr id="16" name="Text Box 8"/>
          <p:cNvSpPr txBox="1">
            <a:spLocks noChangeArrowheads="1"/>
          </p:cNvSpPr>
          <p:nvPr/>
        </p:nvSpPr>
        <p:spPr bwMode="auto">
          <a:xfrm>
            <a:off x="1998663" y="6009977"/>
            <a:ext cx="539750"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600" i="1">
                <a:solidFill>
                  <a:srgbClr val="000000"/>
                </a:solidFill>
                <a:latin typeface="Times New Roman" panose="02020603050405020304" pitchFamily="18" charset="0"/>
              </a:rPr>
              <a:t>O</a:t>
            </a:r>
            <a:endParaRPr kumimoji="1" lang="en-US" altLang="zh-CN" sz="1600">
              <a:solidFill>
                <a:srgbClr val="000000"/>
              </a:solidFill>
              <a:latin typeface="Tahoma" panose="020B0604030504040204" pitchFamily="34" charset="0"/>
            </a:endParaRPr>
          </a:p>
        </p:txBody>
      </p:sp>
      <p:sp>
        <p:nvSpPr>
          <p:cNvPr id="17" name="Text Box 9"/>
          <p:cNvSpPr txBox="1">
            <a:spLocks noChangeArrowheads="1"/>
          </p:cNvSpPr>
          <p:nvPr/>
        </p:nvSpPr>
        <p:spPr bwMode="auto">
          <a:xfrm>
            <a:off x="4271963" y="6081414"/>
            <a:ext cx="739775"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Q</a:t>
            </a:r>
            <a:r>
              <a:rPr kumimoji="1" lang="en-US" altLang="zh-CN" sz="2000" b="1" baseline="-25000">
                <a:solidFill>
                  <a:srgbClr val="000000"/>
                </a:solidFill>
                <a:latin typeface="Times New Roman" panose="02020603050405020304" pitchFamily="18" charset="0"/>
              </a:rPr>
              <a:t>1</a:t>
            </a:r>
            <a:endParaRPr kumimoji="1" lang="en-US" altLang="zh-CN" sz="2000" b="1">
              <a:solidFill>
                <a:srgbClr val="000000"/>
              </a:solidFill>
              <a:latin typeface="Tahoma" panose="020B0604030504040204" pitchFamily="34" charset="0"/>
            </a:endParaRPr>
          </a:p>
        </p:txBody>
      </p:sp>
      <p:sp>
        <p:nvSpPr>
          <p:cNvPr id="18" name="Text Box 10"/>
          <p:cNvSpPr txBox="1">
            <a:spLocks noChangeArrowheads="1"/>
          </p:cNvSpPr>
          <p:nvPr/>
        </p:nvSpPr>
        <p:spPr bwMode="auto">
          <a:xfrm>
            <a:off x="4954588" y="6073477"/>
            <a:ext cx="82073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Q</a:t>
            </a:r>
            <a:r>
              <a:rPr kumimoji="1" lang="en-US" altLang="zh-CN" sz="2000" b="1" baseline="-25000">
                <a:solidFill>
                  <a:srgbClr val="000000"/>
                </a:solidFill>
                <a:latin typeface="Times New Roman" panose="02020603050405020304" pitchFamily="18" charset="0"/>
              </a:rPr>
              <a:t>2</a:t>
            </a:r>
            <a:endParaRPr kumimoji="1" lang="en-US" altLang="zh-CN" sz="2000" b="1">
              <a:solidFill>
                <a:srgbClr val="000000"/>
              </a:solidFill>
              <a:latin typeface="Tahoma" panose="020B0604030504040204" pitchFamily="34" charset="0"/>
            </a:endParaRPr>
          </a:p>
        </p:txBody>
      </p:sp>
      <p:sp>
        <p:nvSpPr>
          <p:cNvPr id="19" name="Text Box 11"/>
          <p:cNvSpPr txBox="1">
            <a:spLocks noChangeArrowheads="1"/>
          </p:cNvSpPr>
          <p:nvPr/>
        </p:nvSpPr>
        <p:spPr bwMode="auto">
          <a:xfrm>
            <a:off x="6030913" y="6083002"/>
            <a:ext cx="884237"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Q</a:t>
            </a:r>
            <a:endParaRPr kumimoji="1" lang="en-US" altLang="zh-CN" sz="2000" b="1">
              <a:solidFill>
                <a:srgbClr val="000000"/>
              </a:solidFill>
              <a:latin typeface="Tahoma" panose="020B0604030504040204" pitchFamily="34" charset="0"/>
            </a:endParaRPr>
          </a:p>
        </p:txBody>
      </p:sp>
      <p:sp>
        <p:nvSpPr>
          <p:cNvPr id="20" name="Line 12"/>
          <p:cNvSpPr>
            <a:spLocks noChangeShapeType="1"/>
          </p:cNvSpPr>
          <p:nvPr/>
        </p:nvSpPr>
        <p:spPr bwMode="auto">
          <a:xfrm flipV="1">
            <a:off x="4567238" y="5074939"/>
            <a:ext cx="23812" cy="1020763"/>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13"/>
          <p:cNvSpPr>
            <a:spLocks noChangeShapeType="1"/>
          </p:cNvSpPr>
          <p:nvPr/>
        </p:nvSpPr>
        <p:spPr bwMode="auto">
          <a:xfrm flipV="1">
            <a:off x="5132388" y="4498677"/>
            <a:ext cx="34925" cy="1577975"/>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 name="Arc 14"/>
          <p:cNvSpPr>
            <a:spLocks/>
          </p:cNvSpPr>
          <p:nvPr/>
        </p:nvSpPr>
        <p:spPr bwMode="auto">
          <a:xfrm rot="10800000">
            <a:off x="2687638" y="4208164"/>
            <a:ext cx="3141662" cy="1755775"/>
          </a:xfrm>
          <a:custGeom>
            <a:avLst/>
            <a:gdLst>
              <a:gd name="T0" fmla="*/ 0 w 25888"/>
              <a:gd name="T1" fmla="*/ 2147483646 h 23565"/>
              <a:gd name="T2" fmla="*/ 2147483646 w 25888"/>
              <a:gd name="T3" fmla="*/ 2147483646 h 23565"/>
              <a:gd name="T4" fmla="*/ 2147483646 w 25888"/>
              <a:gd name="T5" fmla="*/ 2147483646 h 23565"/>
              <a:gd name="T6" fmla="*/ 0 60000 65536"/>
              <a:gd name="T7" fmla="*/ 0 60000 65536"/>
              <a:gd name="T8" fmla="*/ 0 60000 65536"/>
            </a:gdLst>
            <a:ahLst/>
            <a:cxnLst>
              <a:cxn ang="T6">
                <a:pos x="T0" y="T1"/>
              </a:cxn>
              <a:cxn ang="T7">
                <a:pos x="T2" y="T3"/>
              </a:cxn>
              <a:cxn ang="T8">
                <a:pos x="T4" y="T5"/>
              </a:cxn>
            </a:cxnLst>
            <a:rect l="0" t="0" r="r" b="b"/>
            <a:pathLst>
              <a:path w="25888" h="23565" fill="none" extrusionOk="0">
                <a:moveTo>
                  <a:pt x="-1" y="429"/>
                </a:moveTo>
                <a:cubicBezTo>
                  <a:pt x="1411" y="144"/>
                  <a:pt x="2847" y="-1"/>
                  <a:pt x="4288" y="0"/>
                </a:cubicBezTo>
                <a:cubicBezTo>
                  <a:pt x="16217" y="0"/>
                  <a:pt x="25888" y="9670"/>
                  <a:pt x="25888" y="21600"/>
                </a:cubicBezTo>
                <a:cubicBezTo>
                  <a:pt x="25888" y="22256"/>
                  <a:pt x="25858" y="22911"/>
                  <a:pt x="25798" y="23565"/>
                </a:cubicBezTo>
              </a:path>
              <a:path w="25888" h="23565" stroke="0" extrusionOk="0">
                <a:moveTo>
                  <a:pt x="-1" y="429"/>
                </a:moveTo>
                <a:cubicBezTo>
                  <a:pt x="1411" y="144"/>
                  <a:pt x="2847" y="-1"/>
                  <a:pt x="4288" y="0"/>
                </a:cubicBezTo>
                <a:cubicBezTo>
                  <a:pt x="16217" y="0"/>
                  <a:pt x="25888" y="9670"/>
                  <a:pt x="25888" y="21600"/>
                </a:cubicBezTo>
                <a:cubicBezTo>
                  <a:pt x="25888" y="22256"/>
                  <a:pt x="25858" y="22911"/>
                  <a:pt x="25798" y="23565"/>
                </a:cubicBezTo>
                <a:lnTo>
                  <a:pt x="4288" y="21600"/>
                </a:lnTo>
                <a:lnTo>
                  <a:pt x="-1" y="429"/>
                </a:lnTo>
                <a:close/>
              </a:path>
            </a:pathLst>
          </a:custGeom>
          <a:noFill/>
          <a:ln w="28575">
            <a:solidFill>
              <a:srgbClr val="FF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 name="Arc 15"/>
          <p:cNvSpPr>
            <a:spLocks/>
          </p:cNvSpPr>
          <p:nvPr/>
        </p:nvSpPr>
        <p:spPr bwMode="auto">
          <a:xfrm rot="6127338">
            <a:off x="3123407" y="3427908"/>
            <a:ext cx="2370137" cy="1946275"/>
          </a:xfrm>
          <a:custGeom>
            <a:avLst/>
            <a:gdLst>
              <a:gd name="T0" fmla="*/ 0 w 27446"/>
              <a:gd name="T1" fmla="*/ 2147483646 h 21600"/>
              <a:gd name="T2" fmla="*/ 2147483646 w 27446"/>
              <a:gd name="T3" fmla="*/ 2147483646 h 21600"/>
              <a:gd name="T4" fmla="*/ 2147483646 w 27446"/>
              <a:gd name="T5" fmla="*/ 2147483646 h 21600"/>
              <a:gd name="T6" fmla="*/ 0 60000 65536"/>
              <a:gd name="T7" fmla="*/ 0 60000 65536"/>
              <a:gd name="T8" fmla="*/ 0 60000 65536"/>
            </a:gdLst>
            <a:ahLst/>
            <a:cxnLst>
              <a:cxn ang="T6">
                <a:pos x="T0" y="T1"/>
              </a:cxn>
              <a:cxn ang="T7">
                <a:pos x="T2" y="T3"/>
              </a:cxn>
              <a:cxn ang="T8">
                <a:pos x="T4" y="T5"/>
              </a:cxn>
            </a:cxnLst>
            <a:rect l="0" t="0" r="r" b="b"/>
            <a:pathLst>
              <a:path w="27446" h="21600" fill="none" extrusionOk="0">
                <a:moveTo>
                  <a:pt x="0" y="806"/>
                </a:moveTo>
                <a:cubicBezTo>
                  <a:pt x="1902" y="271"/>
                  <a:pt x="3869" y="-1"/>
                  <a:pt x="5846" y="0"/>
                </a:cubicBezTo>
                <a:cubicBezTo>
                  <a:pt x="17775" y="0"/>
                  <a:pt x="27446" y="9670"/>
                  <a:pt x="27446" y="21600"/>
                </a:cubicBezTo>
              </a:path>
              <a:path w="27446" h="21600" stroke="0" extrusionOk="0">
                <a:moveTo>
                  <a:pt x="0" y="806"/>
                </a:moveTo>
                <a:cubicBezTo>
                  <a:pt x="1902" y="271"/>
                  <a:pt x="3869" y="-1"/>
                  <a:pt x="5846" y="0"/>
                </a:cubicBezTo>
                <a:cubicBezTo>
                  <a:pt x="17775" y="0"/>
                  <a:pt x="27446" y="9670"/>
                  <a:pt x="27446" y="21600"/>
                </a:cubicBezTo>
                <a:lnTo>
                  <a:pt x="5846" y="21600"/>
                </a:lnTo>
                <a:lnTo>
                  <a:pt x="0" y="806"/>
                </a:lnTo>
                <a:close/>
              </a:path>
            </a:pathLst>
          </a:custGeom>
          <a:noFill/>
          <a:ln w="2857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 name="Arc 16"/>
          <p:cNvSpPr>
            <a:spLocks/>
          </p:cNvSpPr>
          <p:nvPr/>
        </p:nvSpPr>
        <p:spPr bwMode="auto">
          <a:xfrm rot="4901168">
            <a:off x="3745706" y="2935783"/>
            <a:ext cx="1533525" cy="2928938"/>
          </a:xfrm>
          <a:custGeom>
            <a:avLst/>
            <a:gdLst>
              <a:gd name="T0" fmla="*/ 2147483646 w 21600"/>
              <a:gd name="T1" fmla="*/ 0 h 34794"/>
              <a:gd name="T2" fmla="*/ 2147483646 w 21600"/>
              <a:gd name="T3" fmla="*/ 2147483646 h 34794"/>
              <a:gd name="T4" fmla="*/ 0 w 21600"/>
              <a:gd name="T5" fmla="*/ 2147483646 h 34794"/>
              <a:gd name="T6" fmla="*/ 0 60000 65536"/>
              <a:gd name="T7" fmla="*/ 0 60000 65536"/>
              <a:gd name="T8" fmla="*/ 0 60000 65536"/>
            </a:gdLst>
            <a:ahLst/>
            <a:cxnLst>
              <a:cxn ang="T6">
                <a:pos x="T0" y="T1"/>
              </a:cxn>
              <a:cxn ang="T7">
                <a:pos x="T2" y="T3"/>
              </a:cxn>
              <a:cxn ang="T8">
                <a:pos x="T4" y="T5"/>
              </a:cxn>
            </a:cxnLst>
            <a:rect l="0" t="0" r="r" b="b"/>
            <a:pathLst>
              <a:path w="21600" h="34794" fill="none" extrusionOk="0">
                <a:moveTo>
                  <a:pt x="16568" y="-1"/>
                </a:moveTo>
                <a:cubicBezTo>
                  <a:pt x="19818" y="3886"/>
                  <a:pt x="21600" y="8791"/>
                  <a:pt x="21600" y="13858"/>
                </a:cubicBezTo>
                <a:cubicBezTo>
                  <a:pt x="21600" y="23740"/>
                  <a:pt x="14892" y="32362"/>
                  <a:pt x="5314" y="34794"/>
                </a:cubicBezTo>
              </a:path>
              <a:path w="21600" h="34794" stroke="0" extrusionOk="0">
                <a:moveTo>
                  <a:pt x="16568" y="-1"/>
                </a:moveTo>
                <a:cubicBezTo>
                  <a:pt x="19818" y="3886"/>
                  <a:pt x="21600" y="8791"/>
                  <a:pt x="21600" y="13858"/>
                </a:cubicBezTo>
                <a:cubicBezTo>
                  <a:pt x="21600" y="23740"/>
                  <a:pt x="14892" y="32362"/>
                  <a:pt x="5314" y="34794"/>
                </a:cubicBezTo>
                <a:lnTo>
                  <a:pt x="0" y="13858"/>
                </a:lnTo>
                <a:lnTo>
                  <a:pt x="16568" y="-1"/>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 name="Text Box 18"/>
          <p:cNvSpPr txBox="1">
            <a:spLocks noChangeArrowheads="1"/>
          </p:cNvSpPr>
          <p:nvPr/>
        </p:nvSpPr>
        <p:spPr bwMode="auto">
          <a:xfrm>
            <a:off x="4159250" y="4786014"/>
            <a:ext cx="6889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B</a:t>
            </a:r>
            <a:endParaRPr kumimoji="1" lang="en-US" altLang="zh-CN" sz="2000" b="1">
              <a:solidFill>
                <a:srgbClr val="000000"/>
              </a:solidFill>
              <a:latin typeface="Tahoma" panose="020B0604030504040204" pitchFamily="34" charset="0"/>
            </a:endParaRPr>
          </a:p>
        </p:txBody>
      </p:sp>
      <p:sp>
        <p:nvSpPr>
          <p:cNvPr id="26" name="Text Box 19"/>
          <p:cNvSpPr txBox="1">
            <a:spLocks noChangeArrowheads="1"/>
          </p:cNvSpPr>
          <p:nvPr/>
        </p:nvSpPr>
        <p:spPr bwMode="auto">
          <a:xfrm>
            <a:off x="4806950" y="4138314"/>
            <a:ext cx="525463"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C</a:t>
            </a:r>
            <a:endParaRPr kumimoji="1" lang="en-US" altLang="zh-CN" sz="2000" b="1">
              <a:solidFill>
                <a:srgbClr val="000000"/>
              </a:solidFill>
              <a:latin typeface="Tahoma" panose="020B0604030504040204" pitchFamily="34" charset="0"/>
            </a:endParaRPr>
          </a:p>
        </p:txBody>
      </p:sp>
      <p:sp>
        <p:nvSpPr>
          <p:cNvPr id="27" name="Text Box 20"/>
          <p:cNvSpPr txBox="1">
            <a:spLocks noChangeArrowheads="1"/>
          </p:cNvSpPr>
          <p:nvPr/>
        </p:nvSpPr>
        <p:spPr bwMode="auto">
          <a:xfrm>
            <a:off x="5073650" y="3460452"/>
            <a:ext cx="7413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b="1" i="1">
                <a:solidFill>
                  <a:srgbClr val="000000"/>
                </a:solidFill>
                <a:latin typeface="Times New Roman" panose="02020603050405020304" pitchFamily="18" charset="0"/>
              </a:rPr>
              <a:t>MC</a:t>
            </a:r>
            <a:endParaRPr kumimoji="1" lang="en-US" altLang="zh-CN" sz="1800" b="1">
              <a:solidFill>
                <a:srgbClr val="000000"/>
              </a:solidFill>
              <a:latin typeface="Tahoma" panose="020B0604030504040204" pitchFamily="34" charset="0"/>
            </a:endParaRPr>
          </a:p>
        </p:txBody>
      </p:sp>
      <p:sp>
        <p:nvSpPr>
          <p:cNvPr id="28" name="Text Box 21"/>
          <p:cNvSpPr txBox="1">
            <a:spLocks noChangeArrowheads="1"/>
          </p:cNvSpPr>
          <p:nvPr/>
        </p:nvSpPr>
        <p:spPr bwMode="auto">
          <a:xfrm>
            <a:off x="6143625" y="3633489"/>
            <a:ext cx="83661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AC</a:t>
            </a:r>
            <a:endParaRPr kumimoji="1" lang="en-US" altLang="zh-CN" sz="2000" b="1">
              <a:solidFill>
                <a:srgbClr val="000000"/>
              </a:solidFill>
              <a:latin typeface="Tahoma" panose="020B0604030504040204" pitchFamily="34" charset="0"/>
            </a:endParaRPr>
          </a:p>
        </p:txBody>
      </p:sp>
      <p:sp>
        <p:nvSpPr>
          <p:cNvPr id="29" name="Text Box 22"/>
          <p:cNvSpPr txBox="1">
            <a:spLocks noChangeArrowheads="1"/>
          </p:cNvSpPr>
          <p:nvPr/>
        </p:nvSpPr>
        <p:spPr bwMode="auto">
          <a:xfrm>
            <a:off x="5856288" y="4281189"/>
            <a:ext cx="8048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AVC</a:t>
            </a:r>
            <a:endParaRPr kumimoji="1" lang="en-US" altLang="zh-CN" sz="2000" b="1">
              <a:solidFill>
                <a:srgbClr val="000000"/>
              </a:solidFill>
              <a:latin typeface="Tahoma" panose="020B0604030504040204" pitchFamily="34" charset="0"/>
            </a:endParaRPr>
          </a:p>
        </p:txBody>
      </p:sp>
      <p:sp>
        <p:nvSpPr>
          <p:cNvPr id="30" name="Text Box 23"/>
          <p:cNvSpPr txBox="1">
            <a:spLocks noChangeArrowheads="1"/>
          </p:cNvSpPr>
          <p:nvPr/>
        </p:nvSpPr>
        <p:spPr bwMode="auto">
          <a:xfrm>
            <a:off x="5567363" y="5576589"/>
            <a:ext cx="841375"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i="1">
                <a:solidFill>
                  <a:srgbClr val="000000"/>
                </a:solidFill>
                <a:latin typeface="Times New Roman" panose="02020603050405020304" pitchFamily="18" charset="0"/>
              </a:rPr>
              <a:t>AFC</a:t>
            </a:r>
            <a:endParaRPr kumimoji="1" lang="en-US" altLang="zh-CN" sz="2000" b="1">
              <a:solidFill>
                <a:srgbClr val="000000"/>
              </a:solidFill>
              <a:latin typeface="Tahoma" panose="020B0604030504040204" pitchFamily="34" charset="0"/>
            </a:endParaRPr>
          </a:p>
        </p:txBody>
      </p:sp>
      <p:sp>
        <p:nvSpPr>
          <p:cNvPr id="31" name="Text Box 25"/>
          <p:cNvSpPr txBox="1">
            <a:spLocks noChangeArrowheads="1"/>
          </p:cNvSpPr>
          <p:nvPr/>
        </p:nvSpPr>
        <p:spPr bwMode="auto">
          <a:xfrm>
            <a:off x="6648450" y="4425652"/>
            <a:ext cx="1223963"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400" b="1" i="1">
                <a:solidFill>
                  <a:srgbClr val="000000"/>
                </a:solidFill>
                <a:latin typeface="Times New Roman" panose="02020603050405020304" pitchFamily="18" charset="0"/>
              </a:rPr>
              <a:t>AC</a:t>
            </a:r>
            <a:r>
              <a:rPr kumimoji="1" lang="en-US" altLang="zh-CN" sz="2400" b="1" i="1" baseline="-25000">
                <a:solidFill>
                  <a:srgbClr val="000000"/>
                </a:solidFill>
                <a:latin typeface="Times New Roman" panose="02020603050405020304" pitchFamily="18" charset="0"/>
              </a:rPr>
              <a:t>min</a:t>
            </a:r>
          </a:p>
        </p:txBody>
      </p:sp>
      <p:sp>
        <p:nvSpPr>
          <p:cNvPr id="32" name="Line 26"/>
          <p:cNvSpPr>
            <a:spLocks noChangeShapeType="1"/>
          </p:cNvSpPr>
          <p:nvPr/>
        </p:nvSpPr>
        <p:spPr bwMode="auto">
          <a:xfrm flipH="1" flipV="1">
            <a:off x="5280025" y="4568527"/>
            <a:ext cx="1368425" cy="2159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Text Box 27"/>
          <p:cNvSpPr txBox="1">
            <a:spLocks noChangeArrowheads="1"/>
          </p:cNvSpPr>
          <p:nvPr/>
        </p:nvSpPr>
        <p:spPr bwMode="auto">
          <a:xfrm>
            <a:off x="4954588" y="4352627"/>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cs typeface="Arial" panose="020B0604020202020204" pitchFamily="34" charset="0"/>
              </a:rPr>
              <a:t>●</a:t>
            </a:r>
          </a:p>
        </p:txBody>
      </p:sp>
      <p:sp>
        <p:nvSpPr>
          <p:cNvPr id="34" name="Text Box 28"/>
          <p:cNvSpPr txBox="1">
            <a:spLocks noChangeArrowheads="1"/>
          </p:cNvSpPr>
          <p:nvPr/>
        </p:nvSpPr>
        <p:spPr bwMode="auto">
          <a:xfrm>
            <a:off x="4416425" y="4928889"/>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cs typeface="Arial" panose="020B0604020202020204" pitchFamily="34" charset="0"/>
              </a:rPr>
              <a:t>●</a:t>
            </a:r>
          </a:p>
        </p:txBody>
      </p:sp>
      <p:sp>
        <p:nvSpPr>
          <p:cNvPr id="35" name="Text Box 29"/>
          <p:cNvSpPr txBox="1">
            <a:spLocks noChangeArrowheads="1"/>
          </p:cNvSpPr>
          <p:nvPr/>
        </p:nvSpPr>
        <p:spPr bwMode="auto">
          <a:xfrm>
            <a:off x="6503988" y="5144789"/>
            <a:ext cx="136842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400" b="1" i="1">
                <a:solidFill>
                  <a:srgbClr val="000000"/>
                </a:solidFill>
                <a:latin typeface="Times New Roman" panose="02020603050405020304" pitchFamily="18" charset="0"/>
              </a:rPr>
              <a:t>AVC</a:t>
            </a:r>
            <a:r>
              <a:rPr kumimoji="1" lang="en-US" altLang="zh-CN" sz="1600" i="1">
                <a:solidFill>
                  <a:srgbClr val="000000"/>
                </a:solidFill>
                <a:latin typeface="Times New Roman" panose="02020603050405020304" pitchFamily="18" charset="0"/>
              </a:rPr>
              <a:t>min</a:t>
            </a:r>
            <a:endParaRPr kumimoji="1" lang="en-US" altLang="zh-CN" sz="1600">
              <a:solidFill>
                <a:srgbClr val="000000"/>
              </a:solidFill>
              <a:latin typeface="Tahoma" panose="020B0604030504040204" pitchFamily="34" charset="0"/>
            </a:endParaRPr>
          </a:p>
        </p:txBody>
      </p:sp>
      <p:sp>
        <p:nvSpPr>
          <p:cNvPr id="36" name="Line 30"/>
          <p:cNvSpPr>
            <a:spLocks noChangeShapeType="1"/>
          </p:cNvSpPr>
          <p:nvPr/>
        </p:nvSpPr>
        <p:spPr bwMode="auto">
          <a:xfrm flipH="1" flipV="1">
            <a:off x="4703763" y="5217814"/>
            <a:ext cx="1728787" cy="2159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文本框 36"/>
          <p:cNvSpPr txBox="1"/>
          <p:nvPr/>
        </p:nvSpPr>
        <p:spPr>
          <a:xfrm>
            <a:off x="419981" y="159276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A</a:t>
            </a:r>
            <a:r>
              <a:rPr lang="en-US" altLang="zh-CN" sz="2200" dirty="0"/>
              <a:t>C</a:t>
            </a:r>
            <a:r>
              <a:rPr lang="zh-CN" altLang="en-US" sz="2200" dirty="0" smtClean="0"/>
              <a:t>先递减，之后递增，在与</a:t>
            </a:r>
            <a:r>
              <a:rPr lang="en-US" altLang="zh-CN" sz="2200" dirty="0" smtClean="0"/>
              <a:t>MC</a:t>
            </a:r>
            <a:r>
              <a:rPr lang="zh-CN" altLang="en-US" sz="2200" dirty="0" smtClean="0"/>
              <a:t>相等时达到最低。</a:t>
            </a:r>
            <a:endParaRPr lang="zh-CN" altLang="en-US" sz="2200" dirty="0"/>
          </a:p>
        </p:txBody>
      </p:sp>
      <p:sp>
        <p:nvSpPr>
          <p:cNvPr id="38" name="Arc 17"/>
          <p:cNvSpPr>
            <a:spLocks/>
          </p:cNvSpPr>
          <p:nvPr/>
        </p:nvSpPr>
        <p:spPr bwMode="auto">
          <a:xfrm rot="4478789">
            <a:off x="4327269" y="2272247"/>
            <a:ext cx="1533525" cy="3051175"/>
          </a:xfrm>
          <a:custGeom>
            <a:avLst/>
            <a:gdLst>
              <a:gd name="T0" fmla="*/ 2147483646 w 21600"/>
              <a:gd name="T1" fmla="*/ 0 h 36255"/>
              <a:gd name="T2" fmla="*/ 2147483646 w 21600"/>
              <a:gd name="T3" fmla="*/ 2147483646 h 36255"/>
              <a:gd name="T4" fmla="*/ 0 w 21600"/>
              <a:gd name="T5" fmla="*/ 2147483646 h 36255"/>
              <a:gd name="T6" fmla="*/ 0 60000 65536"/>
              <a:gd name="T7" fmla="*/ 0 60000 65536"/>
              <a:gd name="T8" fmla="*/ 0 60000 65536"/>
            </a:gdLst>
            <a:ahLst/>
            <a:cxnLst>
              <a:cxn ang="T6">
                <a:pos x="T0" y="T1"/>
              </a:cxn>
              <a:cxn ang="T7">
                <a:pos x="T2" y="T3"/>
              </a:cxn>
              <a:cxn ang="T8">
                <a:pos x="T4" y="T5"/>
              </a:cxn>
            </a:cxnLst>
            <a:rect l="0" t="0" r="r" b="b"/>
            <a:pathLst>
              <a:path w="21600" h="36255" fill="none" extrusionOk="0">
                <a:moveTo>
                  <a:pt x="15860" y="0"/>
                </a:moveTo>
                <a:cubicBezTo>
                  <a:pt x="19550" y="3991"/>
                  <a:pt x="21600" y="9227"/>
                  <a:pt x="21600" y="14663"/>
                </a:cubicBezTo>
                <a:cubicBezTo>
                  <a:pt x="21600" y="26358"/>
                  <a:pt x="12291" y="35929"/>
                  <a:pt x="599" y="36254"/>
                </a:cubicBezTo>
              </a:path>
              <a:path w="21600" h="36255" stroke="0" extrusionOk="0">
                <a:moveTo>
                  <a:pt x="15860" y="0"/>
                </a:moveTo>
                <a:cubicBezTo>
                  <a:pt x="19550" y="3991"/>
                  <a:pt x="21600" y="9227"/>
                  <a:pt x="21600" y="14663"/>
                </a:cubicBezTo>
                <a:cubicBezTo>
                  <a:pt x="21600" y="26358"/>
                  <a:pt x="12291" y="35929"/>
                  <a:pt x="599" y="36254"/>
                </a:cubicBezTo>
                <a:lnTo>
                  <a:pt x="0" y="14663"/>
                </a:lnTo>
                <a:lnTo>
                  <a:pt x="15860" y="0"/>
                </a:lnTo>
                <a:close/>
              </a:path>
            </a:pathLst>
          </a:custGeom>
          <a:noFill/>
          <a:ln w="2857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rot="10800000" vert="eaVert"/>
          <a:lstStyle/>
          <a:p>
            <a:endParaRPr lang="zh-CN" altLang="en-US"/>
          </a:p>
        </p:txBody>
      </p:sp>
      <p:sp>
        <p:nvSpPr>
          <p:cNvPr id="39" name="文本框 38"/>
          <p:cNvSpPr txBox="1"/>
          <p:nvPr/>
        </p:nvSpPr>
        <p:spPr>
          <a:xfrm>
            <a:off x="419981" y="199000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AVC</a:t>
            </a:r>
            <a:r>
              <a:rPr lang="zh-CN" altLang="en-US" sz="2200" dirty="0" smtClean="0"/>
              <a:t>先递减，之后递增，在与</a:t>
            </a:r>
            <a:r>
              <a:rPr lang="en-US" altLang="zh-CN" sz="2200" dirty="0" smtClean="0"/>
              <a:t>MC</a:t>
            </a:r>
            <a:r>
              <a:rPr lang="zh-CN" altLang="en-US" sz="2200" dirty="0" smtClean="0"/>
              <a:t>相等时达到最低。</a:t>
            </a:r>
            <a:endParaRPr lang="zh-CN" altLang="en-US" sz="2200" dirty="0"/>
          </a:p>
        </p:txBody>
      </p:sp>
      <p:sp>
        <p:nvSpPr>
          <p:cNvPr id="40" name="文本框 39"/>
          <p:cNvSpPr txBox="1"/>
          <p:nvPr/>
        </p:nvSpPr>
        <p:spPr>
          <a:xfrm>
            <a:off x="419981" y="235905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AFC</a:t>
            </a:r>
            <a:r>
              <a:rPr lang="zh-CN" altLang="en-US" sz="2200" dirty="0" smtClean="0"/>
              <a:t>不断递减。</a:t>
            </a:r>
            <a:endParaRPr lang="zh-CN" altLang="en-US" sz="2200" dirty="0"/>
          </a:p>
        </p:txBody>
      </p:sp>
    </p:spTree>
    <p:extLst>
      <p:ext uri="{BB962C8B-B14F-4D97-AF65-F5344CB8AC3E}">
        <p14:creationId xmlns:p14="http://schemas.microsoft.com/office/powerpoint/2010/main" val="4222106395"/>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51762"/>
            <a:ext cx="4980851"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a:solidFill>
                  <a:srgbClr val="000000"/>
                </a:solidFill>
              </a:rPr>
              <a:t>4</a:t>
            </a:r>
            <a:r>
              <a:rPr lang="zh-CN" altLang="en-US" sz="2400" b="1" dirty="0" smtClean="0">
                <a:solidFill>
                  <a:srgbClr val="000000"/>
                </a:solidFill>
              </a:rPr>
              <a:t>）总成本、可变成本、固定成本</a:t>
            </a:r>
            <a:endParaRPr lang="zh-CN" altLang="en-US" sz="2400" b="1" dirty="0">
              <a:solidFill>
                <a:srgbClr val="000000"/>
              </a:solidFill>
            </a:endParaRPr>
          </a:p>
        </p:txBody>
      </p:sp>
      <p:sp>
        <p:nvSpPr>
          <p:cNvPr id="13" name="文本框 12"/>
          <p:cNvSpPr txBox="1"/>
          <p:nvPr/>
        </p:nvSpPr>
        <p:spPr>
          <a:xfrm>
            <a:off x="419981" y="159276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TC</a:t>
            </a:r>
            <a:r>
              <a:rPr lang="zh-CN" altLang="en-US" sz="2200" dirty="0" smtClean="0"/>
              <a:t>随产量增加而增加，但增加速度由</a:t>
            </a:r>
            <a:r>
              <a:rPr lang="en-US" altLang="zh-CN" sz="2200" dirty="0" smtClean="0"/>
              <a:t>MC</a:t>
            </a:r>
            <a:r>
              <a:rPr lang="zh-CN" altLang="en-US" sz="2200" dirty="0" smtClean="0"/>
              <a:t>决定</a:t>
            </a:r>
            <a:endParaRPr lang="zh-CN" altLang="en-US" sz="2200" dirty="0"/>
          </a:p>
        </p:txBody>
      </p:sp>
      <p:sp>
        <p:nvSpPr>
          <p:cNvPr id="14" name="文本框 13"/>
          <p:cNvSpPr txBox="1"/>
          <p:nvPr/>
        </p:nvSpPr>
        <p:spPr>
          <a:xfrm>
            <a:off x="419981" y="199000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VC</a:t>
            </a:r>
            <a:r>
              <a:rPr lang="zh-CN" altLang="en-US" sz="2200" dirty="0" smtClean="0"/>
              <a:t>变化趋势与</a:t>
            </a:r>
            <a:r>
              <a:rPr lang="en-US" altLang="zh-CN" sz="2200" dirty="0" smtClean="0"/>
              <a:t>TC</a:t>
            </a:r>
            <a:r>
              <a:rPr lang="zh-CN" altLang="en-US" sz="2200" dirty="0" smtClean="0"/>
              <a:t>相同，二者相差</a:t>
            </a:r>
            <a:r>
              <a:rPr lang="en-US" altLang="zh-CN" sz="2200" dirty="0" smtClean="0"/>
              <a:t>FC</a:t>
            </a:r>
            <a:r>
              <a:rPr lang="zh-CN" altLang="en-US" sz="2200" dirty="0" smtClean="0"/>
              <a:t>。</a:t>
            </a:r>
            <a:endParaRPr lang="zh-CN" altLang="en-US" sz="2200" dirty="0"/>
          </a:p>
        </p:txBody>
      </p:sp>
      <p:sp>
        <p:nvSpPr>
          <p:cNvPr id="15" name="文本框 14"/>
          <p:cNvSpPr txBox="1"/>
          <p:nvPr/>
        </p:nvSpPr>
        <p:spPr>
          <a:xfrm>
            <a:off x="419981" y="2359051"/>
            <a:ext cx="7992888" cy="430887"/>
          </a:xfrm>
          <a:prstGeom prst="rect">
            <a:avLst/>
          </a:prstGeom>
          <a:noFill/>
        </p:spPr>
        <p:txBody>
          <a:bodyPr wrap="square" rtlCol="0">
            <a:spAutoFit/>
          </a:bodyPr>
          <a:lstStyle/>
          <a:p>
            <a:r>
              <a:rPr lang="zh-CN" altLang="en-US" sz="2200" dirty="0" smtClean="0">
                <a:latin typeface="Arial" panose="020B0604020202020204" pitchFamily="34" charset="0"/>
                <a:cs typeface="Arial" panose="020B0604020202020204" pitchFamily="34" charset="0"/>
              </a:rPr>
              <a:t>♦</a:t>
            </a:r>
            <a:r>
              <a:rPr lang="en-US" altLang="zh-CN" sz="2200" dirty="0" smtClean="0"/>
              <a:t>FC</a:t>
            </a:r>
            <a:r>
              <a:rPr lang="zh-CN" altLang="en-US" sz="2200" dirty="0" smtClean="0"/>
              <a:t>固定不变。</a:t>
            </a:r>
            <a:endParaRPr lang="zh-CN" altLang="en-US" sz="2200" dirty="0"/>
          </a:p>
        </p:txBody>
      </p:sp>
      <p:sp>
        <p:nvSpPr>
          <p:cNvPr id="16" name="Line 4"/>
          <p:cNvSpPr>
            <a:spLocks noChangeShapeType="1"/>
          </p:cNvSpPr>
          <p:nvPr/>
        </p:nvSpPr>
        <p:spPr bwMode="auto">
          <a:xfrm>
            <a:off x="2268538" y="6310163"/>
            <a:ext cx="4895850" cy="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7" name="Line 5"/>
          <p:cNvSpPr>
            <a:spLocks noChangeShapeType="1"/>
          </p:cNvSpPr>
          <p:nvPr/>
        </p:nvSpPr>
        <p:spPr bwMode="auto">
          <a:xfrm>
            <a:off x="2268538" y="2925613"/>
            <a:ext cx="3175" cy="3384550"/>
          </a:xfrm>
          <a:prstGeom prst="line">
            <a:avLst/>
          </a:prstGeom>
          <a:noFill/>
          <a:ln w="127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18" name="Text Box 6"/>
          <p:cNvSpPr txBox="1">
            <a:spLocks noChangeArrowheads="1"/>
          </p:cNvSpPr>
          <p:nvPr/>
        </p:nvSpPr>
        <p:spPr bwMode="auto">
          <a:xfrm>
            <a:off x="1582737" y="2925613"/>
            <a:ext cx="604838" cy="77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b="1" i="1" dirty="0">
                <a:solidFill>
                  <a:srgbClr val="000000"/>
                </a:solidFill>
                <a:latin typeface="Times New Roman" panose="02020603050405020304" pitchFamily="18" charset="0"/>
              </a:rPr>
              <a:t>TC</a:t>
            </a:r>
          </a:p>
          <a:p>
            <a:pPr algn="just" eaLnBrk="1" hangingPunct="1">
              <a:spcBef>
                <a:spcPct val="0"/>
              </a:spcBef>
              <a:buFontTx/>
              <a:buNone/>
            </a:pPr>
            <a:r>
              <a:rPr lang="en-US" altLang="zh-CN" sz="1800" b="1" i="1" dirty="0">
                <a:solidFill>
                  <a:srgbClr val="000000"/>
                </a:solidFill>
                <a:latin typeface="Times New Roman" panose="02020603050405020304" pitchFamily="18" charset="0"/>
              </a:rPr>
              <a:t>VC</a:t>
            </a:r>
          </a:p>
          <a:p>
            <a:pPr algn="just" eaLnBrk="1" hangingPunct="1">
              <a:spcBef>
                <a:spcPct val="0"/>
              </a:spcBef>
              <a:buFontTx/>
              <a:buNone/>
            </a:pPr>
            <a:r>
              <a:rPr lang="en-US" altLang="zh-CN" sz="1800" b="1" i="1" dirty="0">
                <a:solidFill>
                  <a:srgbClr val="000000"/>
                </a:solidFill>
                <a:latin typeface="Times New Roman" panose="02020603050405020304" pitchFamily="18" charset="0"/>
              </a:rPr>
              <a:t>FC</a:t>
            </a:r>
          </a:p>
          <a:p>
            <a:pPr algn="just" eaLnBrk="1" hangingPunct="1">
              <a:spcBef>
                <a:spcPct val="0"/>
              </a:spcBef>
              <a:buFontTx/>
              <a:buNone/>
            </a:pPr>
            <a:endParaRPr kumimoji="1" lang="en-US" altLang="zh-CN" sz="1800" b="1" dirty="0">
              <a:solidFill>
                <a:srgbClr val="000000"/>
              </a:solidFill>
              <a:latin typeface="Tahoma" panose="020B0604030504040204" pitchFamily="34" charset="0"/>
            </a:endParaRPr>
          </a:p>
        </p:txBody>
      </p:sp>
      <p:sp>
        <p:nvSpPr>
          <p:cNvPr id="19" name="Line 7"/>
          <p:cNvSpPr>
            <a:spLocks noChangeShapeType="1"/>
          </p:cNvSpPr>
          <p:nvPr/>
        </p:nvSpPr>
        <p:spPr bwMode="auto">
          <a:xfrm flipV="1">
            <a:off x="2287588" y="5805338"/>
            <a:ext cx="4300537" cy="222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Freeform 8"/>
          <p:cNvSpPr>
            <a:spLocks/>
          </p:cNvSpPr>
          <p:nvPr/>
        </p:nvSpPr>
        <p:spPr bwMode="auto">
          <a:xfrm>
            <a:off x="2281238" y="4178150"/>
            <a:ext cx="3541712" cy="2133600"/>
          </a:xfrm>
          <a:custGeom>
            <a:avLst/>
            <a:gdLst>
              <a:gd name="T0" fmla="*/ 0 w 2700"/>
              <a:gd name="T1" fmla="*/ 2147483646 h 1716"/>
              <a:gd name="T2" fmla="*/ 2147483646 w 2700"/>
              <a:gd name="T3" fmla="*/ 2147483646 h 1716"/>
              <a:gd name="T4" fmla="*/ 2147483646 w 2700"/>
              <a:gd name="T5" fmla="*/ 2147483646 h 1716"/>
              <a:gd name="T6" fmla="*/ 2147483646 w 2700"/>
              <a:gd name="T7" fmla="*/ 0 h 17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0" h="1716">
                <a:moveTo>
                  <a:pt x="0" y="1716"/>
                </a:moveTo>
                <a:cubicBezTo>
                  <a:pt x="135" y="1534"/>
                  <a:pt x="270" y="1352"/>
                  <a:pt x="540" y="1248"/>
                </a:cubicBezTo>
                <a:cubicBezTo>
                  <a:pt x="810" y="1144"/>
                  <a:pt x="1260" y="1300"/>
                  <a:pt x="1620" y="1092"/>
                </a:cubicBezTo>
                <a:cubicBezTo>
                  <a:pt x="1980" y="884"/>
                  <a:pt x="2520" y="182"/>
                  <a:pt x="2700" y="0"/>
                </a:cubicBezTo>
              </a:path>
            </a:pathLst>
          </a:custGeom>
          <a:noFill/>
          <a:ln w="28575" cmpd="sng">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 name="Freeform 9"/>
          <p:cNvSpPr>
            <a:spLocks/>
          </p:cNvSpPr>
          <p:nvPr/>
        </p:nvSpPr>
        <p:spPr bwMode="auto">
          <a:xfrm>
            <a:off x="2286000" y="3703488"/>
            <a:ext cx="3421063" cy="2133600"/>
          </a:xfrm>
          <a:custGeom>
            <a:avLst/>
            <a:gdLst>
              <a:gd name="T0" fmla="*/ 0 w 2700"/>
              <a:gd name="T1" fmla="*/ 2147483646 h 1716"/>
              <a:gd name="T2" fmla="*/ 2147483646 w 2700"/>
              <a:gd name="T3" fmla="*/ 2147483646 h 1716"/>
              <a:gd name="T4" fmla="*/ 2147483646 w 2700"/>
              <a:gd name="T5" fmla="*/ 2147483646 h 1716"/>
              <a:gd name="T6" fmla="*/ 2147483646 w 2700"/>
              <a:gd name="T7" fmla="*/ 0 h 17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00" h="1716">
                <a:moveTo>
                  <a:pt x="0" y="1716"/>
                </a:moveTo>
                <a:cubicBezTo>
                  <a:pt x="135" y="1534"/>
                  <a:pt x="270" y="1352"/>
                  <a:pt x="540" y="1248"/>
                </a:cubicBezTo>
                <a:cubicBezTo>
                  <a:pt x="810" y="1144"/>
                  <a:pt x="1260" y="1300"/>
                  <a:pt x="1620" y="1092"/>
                </a:cubicBezTo>
                <a:cubicBezTo>
                  <a:pt x="1980" y="884"/>
                  <a:pt x="2520" y="182"/>
                  <a:pt x="2700" y="0"/>
                </a:cubicBezTo>
              </a:path>
            </a:pathLst>
          </a:custGeom>
          <a:noFill/>
          <a:ln w="28575" cmpd="sng">
            <a:solidFill>
              <a:srgbClr val="FF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 name="Text Box 10"/>
          <p:cNvSpPr txBox="1">
            <a:spLocks noChangeArrowheads="1"/>
          </p:cNvSpPr>
          <p:nvPr/>
        </p:nvSpPr>
        <p:spPr bwMode="auto">
          <a:xfrm>
            <a:off x="5594350" y="3427263"/>
            <a:ext cx="912813" cy="77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b="1" i="1">
                <a:solidFill>
                  <a:srgbClr val="000000"/>
                </a:solidFill>
                <a:latin typeface="Times New Roman" panose="02020603050405020304" pitchFamily="18" charset="0"/>
              </a:rPr>
              <a:t>TC</a:t>
            </a:r>
            <a:endParaRPr kumimoji="1" lang="en-US" altLang="zh-CN" sz="1800" b="1">
              <a:solidFill>
                <a:srgbClr val="000000"/>
              </a:solidFill>
              <a:latin typeface="Tahoma" panose="020B0604030504040204" pitchFamily="34" charset="0"/>
            </a:endParaRPr>
          </a:p>
        </p:txBody>
      </p:sp>
      <p:sp>
        <p:nvSpPr>
          <p:cNvPr id="23" name="Text Box 11"/>
          <p:cNvSpPr txBox="1">
            <a:spLocks noChangeArrowheads="1"/>
          </p:cNvSpPr>
          <p:nvPr/>
        </p:nvSpPr>
        <p:spPr bwMode="auto">
          <a:xfrm>
            <a:off x="5692775" y="3881288"/>
            <a:ext cx="912813"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b="1" i="1">
                <a:solidFill>
                  <a:srgbClr val="000000"/>
                </a:solidFill>
                <a:latin typeface="Times New Roman" panose="02020603050405020304" pitchFamily="18" charset="0"/>
              </a:rPr>
              <a:t>VC</a:t>
            </a:r>
            <a:endParaRPr kumimoji="1" lang="en-US" altLang="zh-CN" sz="1800" b="1">
              <a:solidFill>
                <a:srgbClr val="000000"/>
              </a:solidFill>
              <a:latin typeface="Tahoma" panose="020B0604030504040204" pitchFamily="34" charset="0"/>
            </a:endParaRPr>
          </a:p>
        </p:txBody>
      </p:sp>
      <p:sp>
        <p:nvSpPr>
          <p:cNvPr id="24" name="Text Box 12"/>
          <p:cNvSpPr txBox="1">
            <a:spLocks noChangeArrowheads="1"/>
          </p:cNvSpPr>
          <p:nvPr/>
        </p:nvSpPr>
        <p:spPr bwMode="auto">
          <a:xfrm>
            <a:off x="6084888" y="5229075"/>
            <a:ext cx="912812"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b="1" i="1">
                <a:solidFill>
                  <a:srgbClr val="000000"/>
                </a:solidFill>
                <a:latin typeface="Times New Roman" panose="02020603050405020304" pitchFamily="18" charset="0"/>
              </a:rPr>
              <a:t>FC</a:t>
            </a:r>
            <a:endParaRPr kumimoji="1" lang="en-US" altLang="zh-CN" sz="1800" b="1">
              <a:solidFill>
                <a:srgbClr val="000000"/>
              </a:solidFill>
              <a:latin typeface="Tahoma" panose="020B0604030504040204" pitchFamily="34" charset="0"/>
            </a:endParaRPr>
          </a:p>
        </p:txBody>
      </p:sp>
      <p:sp>
        <p:nvSpPr>
          <p:cNvPr id="25" name="Text Box 13"/>
          <p:cNvSpPr txBox="1">
            <a:spLocks noChangeArrowheads="1"/>
          </p:cNvSpPr>
          <p:nvPr/>
        </p:nvSpPr>
        <p:spPr bwMode="auto">
          <a:xfrm>
            <a:off x="6634164" y="6289526"/>
            <a:ext cx="674140" cy="37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1800" i="1">
                <a:solidFill>
                  <a:srgbClr val="000000"/>
                </a:solidFill>
                <a:latin typeface="Times New Roman" panose="02020603050405020304" pitchFamily="18" charset="0"/>
              </a:rPr>
              <a:t>Q</a:t>
            </a:r>
            <a:endParaRPr kumimoji="1" lang="en-US" altLang="zh-CN" sz="1800">
              <a:solidFill>
                <a:srgbClr val="000000"/>
              </a:solidFill>
              <a:latin typeface="Tahoma" panose="020B0604030504040204" pitchFamily="34" charset="0"/>
            </a:endParaRPr>
          </a:p>
        </p:txBody>
      </p:sp>
    </p:spTree>
    <p:extLst>
      <p:ext uri="{BB962C8B-B14F-4D97-AF65-F5344CB8AC3E}">
        <p14:creationId xmlns:p14="http://schemas.microsoft.com/office/powerpoint/2010/main" val="79125341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064733"/>
            <a:ext cx="3743332"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a:solidFill>
                  <a:srgbClr val="000000"/>
                </a:solidFill>
              </a:rPr>
              <a:t>5</a:t>
            </a:r>
            <a:r>
              <a:rPr lang="zh-CN" altLang="en-US" sz="2400" b="1" dirty="0" smtClean="0">
                <a:solidFill>
                  <a:srgbClr val="000000"/>
                </a:solidFill>
              </a:rPr>
              <a:t>）研究短期</a:t>
            </a:r>
            <a:r>
              <a:rPr lang="zh-CN" altLang="en-US" sz="2400" b="1" dirty="0">
                <a:solidFill>
                  <a:srgbClr val="000000"/>
                </a:solidFill>
              </a:rPr>
              <a:t>成本</a:t>
            </a:r>
            <a:r>
              <a:rPr lang="zh-CN" altLang="en-US" sz="2400" b="1" dirty="0" smtClean="0">
                <a:solidFill>
                  <a:srgbClr val="000000"/>
                </a:solidFill>
              </a:rPr>
              <a:t>的意义</a:t>
            </a:r>
            <a:endParaRPr lang="zh-CN" altLang="en-US" sz="2400" b="1" dirty="0">
              <a:solidFill>
                <a:srgbClr val="000000"/>
              </a:solidFill>
            </a:endParaRPr>
          </a:p>
        </p:txBody>
      </p:sp>
      <p:sp>
        <p:nvSpPr>
          <p:cNvPr id="2" name="矩形 1"/>
          <p:cNvSpPr/>
          <p:nvPr/>
        </p:nvSpPr>
        <p:spPr>
          <a:xfrm>
            <a:off x="515814" y="1539682"/>
            <a:ext cx="8088634" cy="4154984"/>
          </a:xfrm>
          <a:prstGeom prst="rect">
            <a:avLst/>
          </a:prstGeom>
        </p:spPr>
        <p:txBody>
          <a:bodyPr wrap="square">
            <a:spAutoFit/>
          </a:bodyPr>
          <a:lstStyle/>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短期</a:t>
            </a:r>
            <a:r>
              <a:rPr lang="zh-CN" altLang="en-US" sz="2400" dirty="0">
                <a:solidFill>
                  <a:srgbClr val="000000"/>
                </a:solidFill>
              </a:rPr>
              <a:t>成本具有实际意义。短期即存在不变投入、固定成本，对应于特定规模企业的厂房、机器设备，会计学称之为</a:t>
            </a:r>
            <a:r>
              <a:rPr lang="zh-CN" altLang="en-US" sz="2400" b="1" dirty="0">
                <a:solidFill>
                  <a:srgbClr val="000000"/>
                </a:solidFill>
              </a:rPr>
              <a:t>固定资产</a:t>
            </a:r>
            <a:r>
              <a:rPr lang="zh-CN" altLang="en-US" sz="2400" dirty="0">
                <a:solidFill>
                  <a:srgbClr val="000000"/>
                </a:solidFill>
              </a:rPr>
              <a:t>。企业的固定资产并不总是能够调整的。</a:t>
            </a:r>
          </a:p>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短期</a:t>
            </a:r>
            <a:r>
              <a:rPr lang="zh-CN" altLang="en-US" sz="2400" dirty="0">
                <a:solidFill>
                  <a:srgbClr val="000000"/>
                </a:solidFill>
              </a:rPr>
              <a:t>成本曲线表明，特定规模的企业有一个平均成本最低的产量。在此产量上生产，生产效率最高。在投资创办一个企业时，应当根据市场需求确定固定资产投资规模。</a:t>
            </a:r>
          </a:p>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短期</a:t>
            </a:r>
            <a:r>
              <a:rPr lang="zh-CN" altLang="en-US" sz="2400" dirty="0">
                <a:solidFill>
                  <a:srgbClr val="000000"/>
                </a:solidFill>
              </a:rPr>
              <a:t>制约企业生产效益。市场需求是变化的。当需求增加或者减少的时候，短期生产不能保证在平均成本最低处进行生产，不能保证生产效率。这是短期的局限。</a:t>
            </a:r>
          </a:p>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按照</a:t>
            </a:r>
            <a:r>
              <a:rPr lang="zh-CN" altLang="en-US" sz="2400" dirty="0">
                <a:solidFill>
                  <a:srgbClr val="000000"/>
                </a:solidFill>
              </a:rPr>
              <a:t>经济学的决策原理，只有了解成本和收益，才能做出利润最大化的决策。所以企业应当了解自己的成本曲线</a:t>
            </a:r>
          </a:p>
        </p:txBody>
      </p:sp>
    </p:spTree>
    <p:extLst>
      <p:ext uri="{BB962C8B-B14F-4D97-AF65-F5344CB8AC3E}">
        <p14:creationId xmlns:p14="http://schemas.microsoft.com/office/powerpoint/2010/main" val="331961620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23528" y="1210612"/>
            <a:ext cx="46875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a:t>3</a:t>
            </a:r>
            <a:r>
              <a:rPr lang="zh-CN" altLang="en-US" sz="2400" b="1" dirty="0" smtClean="0"/>
              <a:t>）市场机制如何解决经济问题</a:t>
            </a:r>
            <a:endParaRPr lang="zh-CN" altLang="en-US" sz="2400" b="1" dirty="0"/>
          </a:p>
        </p:txBody>
      </p:sp>
      <p:sp>
        <p:nvSpPr>
          <p:cNvPr id="13" name="Rectangle 3"/>
          <p:cNvSpPr txBox="1">
            <a:spLocks noChangeArrowheads="1"/>
          </p:cNvSpPr>
          <p:nvPr/>
        </p:nvSpPr>
        <p:spPr bwMode="auto">
          <a:xfrm>
            <a:off x="323528" y="1687422"/>
            <a:ext cx="7991475"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r>
              <a:rPr lang="zh-CN" altLang="en-US" sz="2400" b="1" dirty="0" smtClean="0"/>
              <a:t>生产什么</a:t>
            </a:r>
            <a:r>
              <a:rPr lang="zh-CN" altLang="en-US" sz="2400" dirty="0" smtClean="0"/>
              <a:t>：市场通过供求关系形成价格以及价格的变动实现资源配置，决定生产什么。当需求大于供给时，产品价格上升，企业将资源用于该产品的生产，而减少其他产品的生产，直至供求均衡</a:t>
            </a:r>
          </a:p>
          <a:p>
            <a:pPr eaLnBrk="1" hangingPunct="1"/>
            <a:r>
              <a:rPr lang="zh-CN" altLang="en-US" sz="2400" b="1" dirty="0" smtClean="0"/>
              <a:t>如何生产</a:t>
            </a:r>
            <a:r>
              <a:rPr lang="zh-CN" altLang="en-US" sz="2400" dirty="0" smtClean="0"/>
              <a:t>：在市场竞争条件下，成本低的企业可以在相同价格下获得更高利润，所以企业不断采用降低成本的生产技术</a:t>
            </a:r>
          </a:p>
          <a:p>
            <a:pPr eaLnBrk="1" hangingPunct="1"/>
            <a:r>
              <a:rPr lang="zh-CN" altLang="en-US" sz="2400" b="1" dirty="0" smtClean="0"/>
              <a:t>产品如何分配</a:t>
            </a:r>
            <a:r>
              <a:rPr lang="zh-CN" altLang="en-US" sz="2400" dirty="0" smtClean="0"/>
              <a:t>：在市场上，生产要素所有者获得收入，生产力高生产要素所有者的收入高；收入高的在市场上获得更多的产品分配，市场将产品分配给出价高的购买者</a:t>
            </a:r>
          </a:p>
        </p:txBody>
      </p:sp>
    </p:spTree>
    <p:extLst>
      <p:ext uri="{BB962C8B-B14F-4D97-AF65-F5344CB8AC3E}">
        <p14:creationId xmlns:p14="http://schemas.microsoft.com/office/powerpoint/2010/main" val="382019430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1025" y="1005099"/>
            <a:ext cx="3171061" cy="523220"/>
          </a:xfrm>
          <a:prstGeom prst="rect">
            <a:avLst/>
          </a:prstGeom>
        </p:spPr>
        <p:txBody>
          <a:bodyPr wrap="none">
            <a:spAutoFit/>
          </a:bodyPr>
          <a:lstStyle/>
          <a:p>
            <a:r>
              <a:rPr lang="en-US" altLang="zh-CN" sz="2800" b="1" dirty="0" smtClean="0"/>
              <a:t>4.7.3 </a:t>
            </a:r>
            <a:r>
              <a:rPr lang="zh-CN" altLang="en-US" sz="2800" b="1" dirty="0" smtClean="0"/>
              <a:t>长期成本函数</a:t>
            </a:r>
            <a:endParaRPr lang="zh-CN" altLang="en-US" sz="2800" b="1" dirty="0"/>
          </a:p>
        </p:txBody>
      </p:sp>
      <p:sp>
        <p:nvSpPr>
          <p:cNvPr id="13" name="矩形 12"/>
          <p:cNvSpPr/>
          <p:nvPr/>
        </p:nvSpPr>
        <p:spPr>
          <a:xfrm>
            <a:off x="259836" y="1552343"/>
            <a:ext cx="3124573"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1</a:t>
            </a:r>
            <a:r>
              <a:rPr lang="zh-CN" altLang="en-US" sz="2400" b="1" dirty="0" smtClean="0">
                <a:solidFill>
                  <a:srgbClr val="000000"/>
                </a:solidFill>
              </a:rPr>
              <a:t>）长期</a:t>
            </a:r>
            <a:r>
              <a:rPr lang="zh-CN" altLang="en-US" sz="2400" b="1" dirty="0">
                <a:solidFill>
                  <a:srgbClr val="000000"/>
                </a:solidFill>
              </a:rPr>
              <a:t>成本</a:t>
            </a:r>
            <a:r>
              <a:rPr lang="zh-CN" altLang="en-US" sz="2400" b="1" dirty="0" smtClean="0">
                <a:solidFill>
                  <a:srgbClr val="000000"/>
                </a:solidFill>
              </a:rPr>
              <a:t>的类型</a:t>
            </a:r>
            <a:endParaRPr lang="zh-CN" altLang="en-US" sz="2400" b="1" dirty="0">
              <a:solidFill>
                <a:srgbClr val="000000"/>
              </a:solidFill>
            </a:endParaRPr>
          </a:p>
        </p:txBody>
      </p:sp>
      <mc:AlternateContent xmlns:mc="http://schemas.openxmlformats.org/markup-compatibility/2006" xmlns:a14="http://schemas.microsoft.com/office/drawing/2010/main">
        <mc:Choice Requires="a14">
          <p:graphicFrame>
            <p:nvGraphicFramePr>
              <p:cNvPr id="14" name="表格 13"/>
              <p:cNvGraphicFramePr>
                <a:graphicFrameLocks noGrp="1"/>
              </p:cNvGraphicFramePr>
              <p:nvPr>
                <p:extLst>
                  <p:ext uri="{D42A27DB-BD31-4B8C-83A1-F6EECF244321}">
                    <p14:modId xmlns:p14="http://schemas.microsoft.com/office/powerpoint/2010/main" val="463541139"/>
                  </p:ext>
                </p:extLst>
              </p:nvPr>
            </p:nvGraphicFramePr>
            <p:xfrm>
              <a:off x="395536" y="2204864"/>
              <a:ext cx="8226261" cy="2306194"/>
            </p:xfrm>
            <a:graphic>
              <a:graphicData uri="http://schemas.openxmlformats.org/drawingml/2006/table">
                <a:tbl>
                  <a:tblPr firstRow="1" bandRow="1">
                    <a:tableStyleId>{5C22544A-7EE6-4342-B048-85BDC9FD1C3A}</a:tableStyleId>
                  </a:tblPr>
                  <a:tblGrid>
                    <a:gridCol w="2056565"/>
                    <a:gridCol w="2636706"/>
                    <a:gridCol w="1734313"/>
                    <a:gridCol w="1798677"/>
                  </a:tblGrid>
                  <a:tr h="370840">
                    <a:tc>
                      <a:txBody>
                        <a:bodyPr/>
                        <a:lstStyle/>
                        <a:p>
                          <a:r>
                            <a:rPr lang="zh-CN" altLang="en-US" b="1" dirty="0" smtClean="0"/>
                            <a:t>成本名称</a:t>
                          </a:r>
                          <a:endParaRPr lang="zh-CN" altLang="en-US" b="1" dirty="0"/>
                        </a:p>
                      </a:txBody>
                      <a:tcPr/>
                    </a:tc>
                    <a:tc>
                      <a:txBody>
                        <a:bodyPr/>
                        <a:lstStyle/>
                        <a:p>
                          <a:r>
                            <a:rPr lang="zh-CN" altLang="en-US" b="1" dirty="0" smtClean="0"/>
                            <a:t>定义</a:t>
                          </a:r>
                          <a:endParaRPr lang="zh-CN" altLang="en-US" b="1" dirty="0"/>
                        </a:p>
                      </a:txBody>
                      <a:tcPr/>
                    </a:tc>
                    <a:tc>
                      <a:txBody>
                        <a:bodyPr/>
                        <a:lstStyle/>
                        <a:p>
                          <a:r>
                            <a:rPr lang="zh-CN" altLang="en-US" b="1" dirty="0" smtClean="0"/>
                            <a:t>定义公式</a:t>
                          </a:r>
                          <a:endParaRPr lang="zh-CN" altLang="en-US" b="1" dirty="0"/>
                        </a:p>
                      </a:txBody>
                      <a:tcPr/>
                    </a:tc>
                    <a:tc>
                      <a:txBody>
                        <a:bodyPr/>
                        <a:lstStyle/>
                        <a:p>
                          <a:r>
                            <a:rPr lang="zh-CN" altLang="en-US" b="1" dirty="0" smtClean="0"/>
                            <a:t>意义</a:t>
                          </a:r>
                          <a:endParaRPr lang="zh-CN" altLang="en-US" b="1"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总成本（</a:t>
                          </a:r>
                          <a:r>
                            <a:rPr lang="en-US" altLang="zh-CN" b="1" dirty="0" smtClean="0">
                              <a:solidFill>
                                <a:srgbClr val="000000"/>
                              </a:solidFill>
                            </a:rPr>
                            <a:t>LTC</a:t>
                          </a:r>
                          <a:r>
                            <a:rPr lang="zh-CN" altLang="en-US" b="1" dirty="0" smtClean="0">
                              <a:solidFill>
                                <a:srgbClr val="000000"/>
                              </a:solidFill>
                            </a:rPr>
                            <a:t>）</a:t>
                          </a:r>
                          <a:endParaRPr lang="zh-CN" altLang="en-US" b="1" dirty="0"/>
                        </a:p>
                      </a:txBody>
                      <a:tcPr/>
                    </a:tc>
                    <a:tc>
                      <a:txBody>
                        <a:bodyPr/>
                        <a:lstStyle/>
                        <a:p>
                          <a:r>
                            <a:rPr lang="zh-CN" altLang="en-US" dirty="0" smtClean="0"/>
                            <a:t>购买生产要素的总支出</a:t>
                          </a:r>
                          <a:endParaRPr lang="zh-CN" altLang="en-US" dirty="0"/>
                        </a:p>
                      </a:txBody>
                      <a:tcPr/>
                    </a:tc>
                    <a:tc>
                      <a:txBody>
                        <a:bodyPr/>
                        <a:lstStyle/>
                        <a:p>
                          <a:pPr algn="ctr"/>
                          <a:r>
                            <a:rPr lang="en-US" altLang="zh-CN" i="1" dirty="0" smtClean="0"/>
                            <a:t>LTC=LP</a:t>
                          </a:r>
                          <a:r>
                            <a:rPr lang="en-US" altLang="zh-CN" i="1" baseline="-25000" dirty="0" smtClean="0"/>
                            <a:t>L</a:t>
                          </a:r>
                          <a:r>
                            <a:rPr lang="en-US" altLang="zh-CN" i="1" dirty="0" smtClean="0"/>
                            <a:t>+KP</a:t>
                          </a:r>
                          <a:r>
                            <a:rPr lang="en-US" altLang="zh-CN" sz="1800" i="1" kern="1200" baseline="-25000" dirty="0" smtClean="0">
                              <a:solidFill>
                                <a:schemeClr val="dk1"/>
                              </a:solidFill>
                              <a:latin typeface="+mn-lt"/>
                              <a:ea typeface="+mn-ea"/>
                              <a:cs typeface="+mn-cs"/>
                            </a:rPr>
                            <a:t>K</a:t>
                          </a:r>
                          <a:endParaRPr lang="zh-CN" altLang="en-US" sz="1800" i="1" kern="1200" baseline="-25000" dirty="0">
                            <a:solidFill>
                              <a:schemeClr val="dk1"/>
                            </a:solidFill>
                            <a:latin typeface="+mn-lt"/>
                            <a:ea typeface="+mn-ea"/>
                            <a:cs typeface="+mn-cs"/>
                          </a:endParaRPr>
                        </a:p>
                      </a:txBody>
                      <a:tcPr/>
                    </a:tc>
                    <a:tc>
                      <a:txBody>
                        <a:bodyPr/>
                        <a:lstStyle/>
                        <a:p>
                          <a:r>
                            <a:rPr lang="zh-CN" altLang="en-US" dirty="0" smtClean="0"/>
                            <a:t>随产量变动而变动</a:t>
                          </a:r>
                          <a:endParaRPr lang="zh-CN" altLang="en-US" dirty="0"/>
                        </a:p>
                      </a:txBody>
                      <a:tcPr/>
                    </a:tc>
                  </a:tr>
                  <a:tr h="370840">
                    <a:tc>
                      <a:txBody>
                        <a:bodyPr/>
                        <a:lstStyle/>
                        <a:p>
                          <a:r>
                            <a:rPr lang="zh-CN" altLang="en-US" b="1" dirty="0" smtClean="0"/>
                            <a:t>边际成本（</a:t>
                          </a:r>
                          <a:r>
                            <a:rPr lang="en-US" altLang="zh-CN" b="1" dirty="0" smtClean="0"/>
                            <a:t>LMC</a:t>
                          </a:r>
                          <a:r>
                            <a:rPr lang="zh-CN" altLang="en-US" b="1" dirty="0" smtClean="0"/>
                            <a:t>）</a:t>
                          </a:r>
                          <a:endParaRPr lang="zh-CN" altLang="en-US" b="1" dirty="0"/>
                        </a:p>
                      </a:txBody>
                      <a:tcPr/>
                    </a:tc>
                    <a:tc>
                      <a:txBody>
                        <a:bodyPr/>
                        <a:lstStyle/>
                        <a:p>
                          <a:r>
                            <a:rPr lang="zh-CN" altLang="en-US" dirty="0" smtClean="0"/>
                            <a:t>增加单位产量带来的总成本增加</a:t>
                          </a:r>
                          <a:endParaRPr lang="zh-CN" altLang="en-US" dirty="0"/>
                        </a:p>
                      </a:txBody>
                      <a:tcPr/>
                    </a:tc>
                    <a:tc>
                      <a:txBody>
                        <a:bodyPr/>
                        <a:lstStyle/>
                        <a:p>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LMC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𝑇𝐶</m:t>
                                    </m:r>
                                  </m:num>
                                  <m:den>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先递减后递增</a:t>
                          </a:r>
                          <a:endParaRPr lang="zh-CN" altLang="en-US" dirty="0"/>
                        </a:p>
                      </a:txBody>
                      <a:tcPr/>
                    </a:tc>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平均成本（</a:t>
                          </a:r>
                          <a:r>
                            <a:rPr lang="en-US" altLang="zh-CN" b="1" dirty="0" smtClean="0">
                              <a:solidFill>
                                <a:srgbClr val="000000"/>
                              </a:solidFill>
                            </a:rPr>
                            <a:t>LAC</a:t>
                          </a:r>
                          <a:r>
                            <a:rPr lang="zh-CN" altLang="en-US" b="1" dirty="0" smtClean="0">
                              <a:solidFill>
                                <a:srgbClr val="000000"/>
                              </a:solidFill>
                            </a:rPr>
                            <a:t>）</a:t>
                          </a:r>
                          <a:endParaRPr lang="zh-CN" altLang="en-US" b="1" dirty="0"/>
                        </a:p>
                      </a:txBody>
                      <a:tcPr/>
                    </a:tc>
                    <a:tc>
                      <a:txBody>
                        <a:bodyPr/>
                        <a:lstStyle/>
                        <a:p>
                          <a:r>
                            <a:rPr lang="zh-CN" altLang="en-US" dirty="0" smtClean="0"/>
                            <a:t>单位产量的总成本</a:t>
                          </a:r>
                          <a:endParaRPr lang="zh-CN"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m:rPr>
                                    <m:sty m:val="p"/>
                                  </m:rPr>
                                  <a:rPr lang="en-US" altLang="zh-CN" b="0" i="0" smtClean="0">
                                    <a:latin typeface="Cambria Math" panose="02040503050406030204" pitchFamily="18" charset="0"/>
                                  </a:rPr>
                                  <m:t>LAC</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ea typeface="Cambria Math" panose="02040503050406030204" pitchFamily="18" charset="0"/>
                                      </a:rPr>
                                      <m:t>𝑇𝐶</m:t>
                                    </m:r>
                                  </m:num>
                                  <m:den>
                                    <m:r>
                                      <a:rPr lang="en-US" altLang="zh-CN" b="0" i="1" smtClean="0">
                                        <a:latin typeface="Cambria Math" panose="02040503050406030204" pitchFamily="18" charset="0"/>
                                        <a:ea typeface="Cambria Math" panose="02040503050406030204" pitchFamily="18" charset="0"/>
                                      </a:rPr>
                                      <m:t>𝑄</m:t>
                                    </m:r>
                                  </m:den>
                                </m:f>
                              </m:oMath>
                            </m:oMathPara>
                          </a14:m>
                          <a:endParaRPr lang="zh-CN" altLang="en-US" dirty="0"/>
                        </a:p>
                      </a:txBody>
                      <a:tcPr/>
                    </a:tc>
                    <a:tc>
                      <a:txBody>
                        <a:bodyPr/>
                        <a:lstStyle/>
                        <a:p>
                          <a:r>
                            <a:rPr lang="zh-CN" altLang="en-US" dirty="0" smtClean="0"/>
                            <a:t>先递减后递增</a:t>
                          </a:r>
                          <a:endParaRPr lang="zh-CN" altLang="en-US" dirty="0"/>
                        </a:p>
                      </a:txBody>
                      <a:tcPr/>
                    </a:tc>
                  </a:tr>
                </a:tbl>
              </a:graphicData>
            </a:graphic>
          </p:graphicFrame>
        </mc:Choice>
        <mc:Fallback xmlns="">
          <p:graphicFrame>
            <p:nvGraphicFramePr>
              <p:cNvPr id="14" name="表格 13"/>
              <p:cNvGraphicFramePr>
                <a:graphicFrameLocks noGrp="1"/>
              </p:cNvGraphicFramePr>
              <p:nvPr>
                <p:extLst>
                  <p:ext uri="{D42A27DB-BD31-4B8C-83A1-F6EECF244321}">
                    <p14:modId xmlns:p14="http://schemas.microsoft.com/office/powerpoint/2010/main" val="463541139"/>
                  </p:ext>
                </p:extLst>
              </p:nvPr>
            </p:nvGraphicFramePr>
            <p:xfrm>
              <a:off x="395536" y="2204864"/>
              <a:ext cx="8226261" cy="2306194"/>
            </p:xfrm>
            <a:graphic>
              <a:graphicData uri="http://schemas.openxmlformats.org/drawingml/2006/table">
                <a:tbl>
                  <a:tblPr firstRow="1" bandRow="1">
                    <a:tableStyleId>{5C22544A-7EE6-4342-B048-85BDC9FD1C3A}</a:tableStyleId>
                  </a:tblPr>
                  <a:tblGrid>
                    <a:gridCol w="2056565"/>
                    <a:gridCol w="2636706"/>
                    <a:gridCol w="1734313"/>
                    <a:gridCol w="1798677"/>
                  </a:tblGrid>
                  <a:tr h="370840">
                    <a:tc>
                      <a:txBody>
                        <a:bodyPr/>
                        <a:lstStyle/>
                        <a:p>
                          <a:r>
                            <a:rPr lang="zh-CN" altLang="en-US" b="1" dirty="0" smtClean="0"/>
                            <a:t>成本名称</a:t>
                          </a:r>
                          <a:endParaRPr lang="zh-CN" altLang="en-US" b="1" dirty="0"/>
                        </a:p>
                      </a:txBody>
                      <a:tcPr/>
                    </a:tc>
                    <a:tc>
                      <a:txBody>
                        <a:bodyPr/>
                        <a:lstStyle/>
                        <a:p>
                          <a:r>
                            <a:rPr lang="zh-CN" altLang="en-US" b="1" dirty="0" smtClean="0"/>
                            <a:t>定义</a:t>
                          </a:r>
                          <a:endParaRPr lang="zh-CN" altLang="en-US" b="1" dirty="0"/>
                        </a:p>
                      </a:txBody>
                      <a:tcPr/>
                    </a:tc>
                    <a:tc>
                      <a:txBody>
                        <a:bodyPr/>
                        <a:lstStyle/>
                        <a:p>
                          <a:r>
                            <a:rPr lang="zh-CN" altLang="en-US" b="1" dirty="0" smtClean="0"/>
                            <a:t>定义公式</a:t>
                          </a:r>
                          <a:endParaRPr lang="zh-CN" altLang="en-US" b="1" dirty="0"/>
                        </a:p>
                      </a:txBody>
                      <a:tcPr/>
                    </a:tc>
                    <a:tc>
                      <a:txBody>
                        <a:bodyPr/>
                        <a:lstStyle/>
                        <a:p>
                          <a:r>
                            <a:rPr lang="zh-CN" altLang="en-US" b="1" dirty="0" smtClean="0"/>
                            <a:t>意义</a:t>
                          </a:r>
                          <a:endParaRPr lang="zh-CN" altLang="en-US" b="1" dirty="0"/>
                        </a:p>
                      </a:txBody>
                      <a:tcPr/>
                    </a:tc>
                  </a:tr>
                  <a:tr h="6400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总成本（</a:t>
                          </a:r>
                          <a:r>
                            <a:rPr lang="en-US" altLang="zh-CN" b="1" dirty="0" smtClean="0">
                              <a:solidFill>
                                <a:srgbClr val="000000"/>
                              </a:solidFill>
                            </a:rPr>
                            <a:t>LTC</a:t>
                          </a:r>
                          <a:r>
                            <a:rPr lang="zh-CN" altLang="en-US" b="1" dirty="0" smtClean="0">
                              <a:solidFill>
                                <a:srgbClr val="000000"/>
                              </a:solidFill>
                            </a:rPr>
                            <a:t>）</a:t>
                          </a:r>
                          <a:endParaRPr lang="zh-CN" altLang="en-US" b="1" dirty="0"/>
                        </a:p>
                      </a:txBody>
                      <a:tcPr/>
                    </a:tc>
                    <a:tc>
                      <a:txBody>
                        <a:bodyPr/>
                        <a:lstStyle/>
                        <a:p>
                          <a:r>
                            <a:rPr lang="zh-CN" altLang="en-US" dirty="0" smtClean="0"/>
                            <a:t>购买生产要素的总支出</a:t>
                          </a:r>
                          <a:endParaRPr lang="zh-CN" altLang="en-US" dirty="0"/>
                        </a:p>
                      </a:txBody>
                      <a:tcPr/>
                    </a:tc>
                    <a:tc>
                      <a:txBody>
                        <a:bodyPr/>
                        <a:lstStyle/>
                        <a:p>
                          <a:pPr algn="ctr"/>
                          <a:r>
                            <a:rPr lang="en-US" altLang="zh-CN" i="1" dirty="0" smtClean="0"/>
                            <a:t>LTC=LP</a:t>
                          </a:r>
                          <a:r>
                            <a:rPr lang="en-US" altLang="zh-CN" i="1" baseline="-25000" dirty="0" smtClean="0"/>
                            <a:t>L</a:t>
                          </a:r>
                          <a:r>
                            <a:rPr lang="en-US" altLang="zh-CN" i="1" dirty="0" smtClean="0"/>
                            <a:t>+KP</a:t>
                          </a:r>
                          <a:r>
                            <a:rPr lang="en-US" altLang="zh-CN" sz="1800" i="1" kern="1200" baseline="-25000" dirty="0" smtClean="0">
                              <a:solidFill>
                                <a:schemeClr val="dk1"/>
                              </a:solidFill>
                              <a:latin typeface="+mn-lt"/>
                              <a:ea typeface="+mn-ea"/>
                              <a:cs typeface="+mn-cs"/>
                            </a:rPr>
                            <a:t>K</a:t>
                          </a:r>
                          <a:endParaRPr lang="zh-CN" altLang="en-US" sz="1800" i="1" kern="1200" baseline="-25000" dirty="0">
                            <a:solidFill>
                              <a:schemeClr val="dk1"/>
                            </a:solidFill>
                            <a:latin typeface="+mn-lt"/>
                            <a:ea typeface="+mn-ea"/>
                            <a:cs typeface="+mn-cs"/>
                          </a:endParaRPr>
                        </a:p>
                      </a:txBody>
                      <a:tcPr/>
                    </a:tc>
                    <a:tc>
                      <a:txBody>
                        <a:bodyPr/>
                        <a:lstStyle/>
                        <a:p>
                          <a:r>
                            <a:rPr lang="zh-CN" altLang="en-US" dirty="0" smtClean="0"/>
                            <a:t>随产量变动而变动</a:t>
                          </a:r>
                          <a:endParaRPr lang="zh-CN" altLang="en-US" dirty="0"/>
                        </a:p>
                      </a:txBody>
                      <a:tcPr/>
                    </a:tc>
                  </a:tr>
                  <a:tr h="647637">
                    <a:tc>
                      <a:txBody>
                        <a:bodyPr/>
                        <a:lstStyle/>
                        <a:p>
                          <a:r>
                            <a:rPr lang="zh-CN" altLang="en-US" b="1" dirty="0" smtClean="0"/>
                            <a:t>边际成本（</a:t>
                          </a:r>
                          <a:r>
                            <a:rPr lang="en-US" altLang="zh-CN" b="1" dirty="0" smtClean="0"/>
                            <a:t>LMC</a:t>
                          </a:r>
                          <a:r>
                            <a:rPr lang="zh-CN" altLang="en-US" b="1" dirty="0" smtClean="0"/>
                            <a:t>）</a:t>
                          </a:r>
                          <a:endParaRPr lang="zh-CN" altLang="en-US" b="1" dirty="0"/>
                        </a:p>
                      </a:txBody>
                      <a:tcPr/>
                    </a:tc>
                    <a:tc>
                      <a:txBody>
                        <a:bodyPr/>
                        <a:lstStyle/>
                        <a:p>
                          <a:r>
                            <a:rPr lang="zh-CN" altLang="en-US" dirty="0" smtClean="0"/>
                            <a:t>增加单位产量带来的总成本增加</a:t>
                          </a:r>
                          <a:endParaRPr lang="zh-CN" altLang="en-US" dirty="0"/>
                        </a:p>
                      </a:txBody>
                      <a:tcPr/>
                    </a:tc>
                    <a:tc>
                      <a:txBody>
                        <a:bodyPr/>
                        <a:lstStyle/>
                        <a:p>
                          <a:endParaRPr lang="zh-CN"/>
                        </a:p>
                      </a:txBody>
                      <a:tcPr>
                        <a:blipFill rotWithShape="0">
                          <a:blip r:embed="rId5"/>
                          <a:stretch>
                            <a:fillRect l="-270877" t="-165094" r="-104912" b="-102830"/>
                          </a:stretch>
                        </a:blipFill>
                      </a:tcPr>
                    </a:tc>
                    <a:tc>
                      <a:txBody>
                        <a:bodyPr/>
                        <a:lstStyle/>
                        <a:p>
                          <a:r>
                            <a:rPr lang="zh-CN" altLang="en-US" dirty="0" smtClean="0"/>
                            <a:t>先递减后递增</a:t>
                          </a:r>
                          <a:endParaRPr lang="zh-CN" altLang="en-US" dirty="0"/>
                        </a:p>
                      </a:txBody>
                      <a:tcPr/>
                    </a:tc>
                  </a:tr>
                  <a:tr h="64763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b="1" dirty="0" smtClean="0">
                              <a:solidFill>
                                <a:srgbClr val="000000"/>
                              </a:solidFill>
                            </a:rPr>
                            <a:t>平均成本（</a:t>
                          </a:r>
                          <a:r>
                            <a:rPr lang="en-US" altLang="zh-CN" b="1" dirty="0" smtClean="0">
                              <a:solidFill>
                                <a:srgbClr val="000000"/>
                              </a:solidFill>
                            </a:rPr>
                            <a:t>LAC</a:t>
                          </a:r>
                          <a:r>
                            <a:rPr lang="zh-CN" altLang="en-US" b="1" dirty="0" smtClean="0">
                              <a:solidFill>
                                <a:srgbClr val="000000"/>
                              </a:solidFill>
                            </a:rPr>
                            <a:t>）</a:t>
                          </a:r>
                          <a:endParaRPr lang="zh-CN" altLang="en-US" b="1" dirty="0"/>
                        </a:p>
                      </a:txBody>
                      <a:tcPr/>
                    </a:tc>
                    <a:tc>
                      <a:txBody>
                        <a:bodyPr/>
                        <a:lstStyle/>
                        <a:p>
                          <a:r>
                            <a:rPr lang="zh-CN" altLang="en-US" dirty="0" smtClean="0"/>
                            <a:t>单位产量的总成本</a:t>
                          </a:r>
                          <a:endParaRPr lang="zh-CN" altLang="en-US" dirty="0"/>
                        </a:p>
                      </a:txBody>
                      <a:tcPr/>
                    </a:tc>
                    <a:tc>
                      <a:txBody>
                        <a:bodyPr/>
                        <a:lstStyle/>
                        <a:p>
                          <a:endParaRPr lang="zh-CN"/>
                        </a:p>
                      </a:txBody>
                      <a:tcPr>
                        <a:blipFill rotWithShape="0">
                          <a:blip r:embed="rId5"/>
                          <a:stretch>
                            <a:fillRect l="-270877" t="-262617" r="-104912" b="-1869"/>
                          </a:stretch>
                        </a:blipFill>
                      </a:tcPr>
                    </a:tc>
                    <a:tc>
                      <a:txBody>
                        <a:bodyPr/>
                        <a:lstStyle/>
                        <a:p>
                          <a:r>
                            <a:rPr lang="zh-CN" altLang="en-US" dirty="0" smtClean="0"/>
                            <a:t>先递减后递增</a:t>
                          </a:r>
                          <a:endParaRPr lang="zh-CN" altLang="en-US" dirty="0"/>
                        </a:p>
                      </a:txBody>
                      <a:tcPr/>
                    </a:tc>
                  </a:tr>
                </a:tbl>
              </a:graphicData>
            </a:graphic>
          </p:graphicFrame>
        </mc:Fallback>
      </mc:AlternateContent>
    </p:spTree>
    <p:extLst>
      <p:ext uri="{BB962C8B-B14F-4D97-AF65-F5344CB8AC3E}">
        <p14:creationId xmlns:p14="http://schemas.microsoft.com/office/powerpoint/2010/main" val="2285499680"/>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69301" y="1064650"/>
            <a:ext cx="5290231"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a:solidFill>
                  <a:srgbClr val="000000"/>
                </a:solidFill>
              </a:rPr>
              <a:t>2</a:t>
            </a:r>
            <a:r>
              <a:rPr lang="zh-CN" altLang="en-US" sz="2400" b="1" dirty="0" smtClean="0">
                <a:solidFill>
                  <a:srgbClr val="000000"/>
                </a:solidFill>
              </a:rPr>
              <a:t>）长期平均成本与短期成本的关系</a:t>
            </a:r>
            <a:endParaRPr lang="zh-CN" altLang="en-US" sz="2400" b="1" dirty="0">
              <a:solidFill>
                <a:srgbClr val="000000"/>
              </a:solidFill>
            </a:endParaRPr>
          </a:p>
        </p:txBody>
      </p:sp>
      <p:sp>
        <p:nvSpPr>
          <p:cNvPr id="13" name="Text Box 34"/>
          <p:cNvSpPr txBox="1">
            <a:spLocks noChangeArrowheads="1"/>
          </p:cNvSpPr>
          <p:nvPr/>
        </p:nvSpPr>
        <p:spPr bwMode="auto">
          <a:xfrm>
            <a:off x="472629" y="1514234"/>
            <a:ext cx="8160641"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对于不同产量，分别存在平均成本最低的短期平均成本曲线；而所谓的长期平均成本，实际上就是生产者根据使自身利润最大化的产量，选择由固定成本决定的不同生产规模的、平均</a:t>
            </a:r>
            <a:r>
              <a:rPr lang="zh-CN" altLang="en-US" sz="2400" dirty="0">
                <a:solidFill>
                  <a:srgbClr val="000000"/>
                </a:solidFill>
              </a:rPr>
              <a:t>成本更低的短期成本</a:t>
            </a:r>
            <a:r>
              <a:rPr lang="zh-CN" altLang="en-US" sz="2400" dirty="0" smtClean="0">
                <a:solidFill>
                  <a:srgbClr val="000000"/>
                </a:solidFill>
              </a:rPr>
              <a:t>曲线，所以，长期平均成本曲线就是由一系列产量与最低短期成本构成的函数关系，或者说，长期成本曲线是短期成本曲线的包络线。</a:t>
            </a:r>
            <a:endParaRPr lang="zh-CN" altLang="en-US" sz="2400" dirty="0">
              <a:solidFill>
                <a:srgbClr val="000000"/>
              </a:solidFill>
            </a:endParaRPr>
          </a:p>
        </p:txBody>
      </p:sp>
      <p:sp>
        <p:nvSpPr>
          <p:cNvPr id="14" name="Line 4"/>
          <p:cNvSpPr>
            <a:spLocks noChangeShapeType="1"/>
          </p:cNvSpPr>
          <p:nvPr/>
        </p:nvSpPr>
        <p:spPr bwMode="auto">
          <a:xfrm>
            <a:off x="1042988" y="6303218"/>
            <a:ext cx="720090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5"/>
          <p:cNvSpPr>
            <a:spLocks noChangeShapeType="1"/>
          </p:cNvSpPr>
          <p:nvPr/>
        </p:nvSpPr>
        <p:spPr bwMode="auto">
          <a:xfrm flipV="1">
            <a:off x="1042988" y="3970750"/>
            <a:ext cx="0" cy="2332468"/>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Arc 7"/>
          <p:cNvSpPr>
            <a:spLocks/>
          </p:cNvSpPr>
          <p:nvPr/>
        </p:nvSpPr>
        <p:spPr bwMode="auto">
          <a:xfrm rot="9176648">
            <a:off x="2122488" y="3970750"/>
            <a:ext cx="2295525" cy="1944687"/>
          </a:xfrm>
          <a:custGeom>
            <a:avLst/>
            <a:gdLst>
              <a:gd name="T0" fmla="*/ 0 w 28678"/>
              <a:gd name="T1" fmla="*/ 2147483646 h 21600"/>
              <a:gd name="T2" fmla="*/ 2147483646 w 28678"/>
              <a:gd name="T3" fmla="*/ 2147483646 h 21600"/>
              <a:gd name="T4" fmla="*/ 2147483646 w 28678"/>
              <a:gd name="T5" fmla="*/ 2147483646 h 21600"/>
              <a:gd name="T6" fmla="*/ 0 60000 65536"/>
              <a:gd name="T7" fmla="*/ 0 60000 65536"/>
              <a:gd name="T8" fmla="*/ 0 60000 65536"/>
            </a:gdLst>
            <a:ahLst/>
            <a:cxnLst>
              <a:cxn ang="T6">
                <a:pos x="T0" y="T1"/>
              </a:cxn>
              <a:cxn ang="T7">
                <a:pos x="T2" y="T3"/>
              </a:cxn>
              <a:cxn ang="T8">
                <a:pos x="T4" y="T5"/>
              </a:cxn>
            </a:cxnLst>
            <a:rect l="0" t="0" r="r" b="b"/>
            <a:pathLst>
              <a:path w="28678" h="21600" fill="none" extrusionOk="0">
                <a:moveTo>
                  <a:pt x="-1" y="1253"/>
                </a:moveTo>
                <a:cubicBezTo>
                  <a:pt x="2327" y="423"/>
                  <a:pt x="4780" y="-1"/>
                  <a:pt x="7251" y="0"/>
                </a:cubicBezTo>
                <a:cubicBezTo>
                  <a:pt x="18124" y="0"/>
                  <a:pt x="27302" y="8082"/>
                  <a:pt x="28677" y="18869"/>
                </a:cubicBezTo>
              </a:path>
              <a:path w="28678" h="21600" stroke="0" extrusionOk="0">
                <a:moveTo>
                  <a:pt x="-1" y="1253"/>
                </a:moveTo>
                <a:cubicBezTo>
                  <a:pt x="2327" y="423"/>
                  <a:pt x="4780" y="-1"/>
                  <a:pt x="7251" y="0"/>
                </a:cubicBezTo>
                <a:cubicBezTo>
                  <a:pt x="18124" y="0"/>
                  <a:pt x="27302" y="8082"/>
                  <a:pt x="28677" y="18869"/>
                </a:cubicBezTo>
                <a:lnTo>
                  <a:pt x="7251" y="21600"/>
                </a:lnTo>
                <a:lnTo>
                  <a:pt x="-1" y="1253"/>
                </a:lnTo>
                <a:close/>
              </a:path>
            </a:pathLst>
          </a:custGeom>
          <a:noFill/>
          <a:ln w="19050">
            <a:solidFill>
              <a:srgbClr val="00CC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Arc 8"/>
          <p:cNvSpPr>
            <a:spLocks/>
          </p:cNvSpPr>
          <p:nvPr/>
        </p:nvSpPr>
        <p:spPr bwMode="auto">
          <a:xfrm rot="9176648">
            <a:off x="3295650" y="4103873"/>
            <a:ext cx="2295525" cy="1944688"/>
          </a:xfrm>
          <a:custGeom>
            <a:avLst/>
            <a:gdLst>
              <a:gd name="T0" fmla="*/ 0 w 28678"/>
              <a:gd name="T1" fmla="*/ 2147483646 h 21600"/>
              <a:gd name="T2" fmla="*/ 2147483646 w 28678"/>
              <a:gd name="T3" fmla="*/ 2147483646 h 21600"/>
              <a:gd name="T4" fmla="*/ 2147483646 w 28678"/>
              <a:gd name="T5" fmla="*/ 2147483646 h 21600"/>
              <a:gd name="T6" fmla="*/ 0 60000 65536"/>
              <a:gd name="T7" fmla="*/ 0 60000 65536"/>
              <a:gd name="T8" fmla="*/ 0 60000 65536"/>
            </a:gdLst>
            <a:ahLst/>
            <a:cxnLst>
              <a:cxn ang="T6">
                <a:pos x="T0" y="T1"/>
              </a:cxn>
              <a:cxn ang="T7">
                <a:pos x="T2" y="T3"/>
              </a:cxn>
              <a:cxn ang="T8">
                <a:pos x="T4" y="T5"/>
              </a:cxn>
            </a:cxnLst>
            <a:rect l="0" t="0" r="r" b="b"/>
            <a:pathLst>
              <a:path w="28678" h="21600" fill="none" extrusionOk="0">
                <a:moveTo>
                  <a:pt x="-1" y="1253"/>
                </a:moveTo>
                <a:cubicBezTo>
                  <a:pt x="2327" y="423"/>
                  <a:pt x="4780" y="-1"/>
                  <a:pt x="7251" y="0"/>
                </a:cubicBezTo>
                <a:cubicBezTo>
                  <a:pt x="18124" y="0"/>
                  <a:pt x="27302" y="8082"/>
                  <a:pt x="28677" y="18869"/>
                </a:cubicBezTo>
              </a:path>
              <a:path w="28678" h="21600" stroke="0" extrusionOk="0">
                <a:moveTo>
                  <a:pt x="-1" y="1253"/>
                </a:moveTo>
                <a:cubicBezTo>
                  <a:pt x="2327" y="423"/>
                  <a:pt x="4780" y="-1"/>
                  <a:pt x="7251" y="0"/>
                </a:cubicBezTo>
                <a:cubicBezTo>
                  <a:pt x="18124" y="0"/>
                  <a:pt x="27302" y="8082"/>
                  <a:pt x="28677" y="18869"/>
                </a:cubicBezTo>
                <a:lnTo>
                  <a:pt x="7251" y="21600"/>
                </a:lnTo>
                <a:lnTo>
                  <a:pt x="-1" y="1253"/>
                </a:lnTo>
                <a:close/>
              </a:path>
            </a:pathLst>
          </a:custGeom>
          <a:noFill/>
          <a:ln w="2857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Arc 9"/>
          <p:cNvSpPr>
            <a:spLocks/>
          </p:cNvSpPr>
          <p:nvPr/>
        </p:nvSpPr>
        <p:spPr bwMode="auto">
          <a:xfrm rot="8674532">
            <a:off x="4667703" y="3806331"/>
            <a:ext cx="2295525" cy="1944688"/>
          </a:xfrm>
          <a:custGeom>
            <a:avLst/>
            <a:gdLst>
              <a:gd name="T0" fmla="*/ 0 w 28678"/>
              <a:gd name="T1" fmla="*/ 2147483646 h 21600"/>
              <a:gd name="T2" fmla="*/ 2147483646 w 28678"/>
              <a:gd name="T3" fmla="*/ 2147483646 h 21600"/>
              <a:gd name="T4" fmla="*/ 2147483646 w 28678"/>
              <a:gd name="T5" fmla="*/ 2147483646 h 21600"/>
              <a:gd name="T6" fmla="*/ 0 60000 65536"/>
              <a:gd name="T7" fmla="*/ 0 60000 65536"/>
              <a:gd name="T8" fmla="*/ 0 60000 65536"/>
            </a:gdLst>
            <a:ahLst/>
            <a:cxnLst>
              <a:cxn ang="T6">
                <a:pos x="T0" y="T1"/>
              </a:cxn>
              <a:cxn ang="T7">
                <a:pos x="T2" y="T3"/>
              </a:cxn>
              <a:cxn ang="T8">
                <a:pos x="T4" y="T5"/>
              </a:cxn>
            </a:cxnLst>
            <a:rect l="0" t="0" r="r" b="b"/>
            <a:pathLst>
              <a:path w="28678" h="21600" fill="none" extrusionOk="0">
                <a:moveTo>
                  <a:pt x="-1" y="1253"/>
                </a:moveTo>
                <a:cubicBezTo>
                  <a:pt x="2327" y="423"/>
                  <a:pt x="4780" y="-1"/>
                  <a:pt x="7251" y="0"/>
                </a:cubicBezTo>
                <a:cubicBezTo>
                  <a:pt x="18124" y="0"/>
                  <a:pt x="27302" y="8082"/>
                  <a:pt x="28677" y="18869"/>
                </a:cubicBezTo>
              </a:path>
              <a:path w="28678" h="21600" stroke="0" extrusionOk="0">
                <a:moveTo>
                  <a:pt x="-1" y="1253"/>
                </a:moveTo>
                <a:cubicBezTo>
                  <a:pt x="2327" y="423"/>
                  <a:pt x="4780" y="-1"/>
                  <a:pt x="7251" y="0"/>
                </a:cubicBezTo>
                <a:cubicBezTo>
                  <a:pt x="18124" y="0"/>
                  <a:pt x="27302" y="8082"/>
                  <a:pt x="28677" y="18869"/>
                </a:cubicBezTo>
                <a:lnTo>
                  <a:pt x="7251" y="21600"/>
                </a:lnTo>
                <a:lnTo>
                  <a:pt x="-1" y="1253"/>
                </a:lnTo>
                <a:close/>
              </a:path>
            </a:pathLst>
          </a:custGeom>
          <a:noFill/>
          <a:ln w="28575">
            <a:solidFill>
              <a:srgbClr val="FF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0"/>
          <p:cNvSpPr>
            <a:spLocks noChangeShapeType="1"/>
          </p:cNvSpPr>
          <p:nvPr/>
        </p:nvSpPr>
        <p:spPr bwMode="auto">
          <a:xfrm>
            <a:off x="2427513" y="5377543"/>
            <a:ext cx="4535" cy="925675"/>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11"/>
          <p:cNvSpPr>
            <a:spLocks noChangeShapeType="1"/>
          </p:cNvSpPr>
          <p:nvPr/>
        </p:nvSpPr>
        <p:spPr bwMode="auto">
          <a:xfrm flipH="1">
            <a:off x="3910709" y="5695909"/>
            <a:ext cx="0" cy="610032"/>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12"/>
          <p:cNvSpPr>
            <a:spLocks noChangeShapeType="1"/>
          </p:cNvSpPr>
          <p:nvPr/>
        </p:nvSpPr>
        <p:spPr bwMode="auto">
          <a:xfrm>
            <a:off x="7036626" y="5029611"/>
            <a:ext cx="1" cy="127360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Text Box 14"/>
          <p:cNvSpPr txBox="1">
            <a:spLocks noChangeArrowheads="1"/>
          </p:cNvSpPr>
          <p:nvPr/>
        </p:nvSpPr>
        <p:spPr bwMode="auto">
          <a:xfrm>
            <a:off x="2279650" y="4819799"/>
            <a:ext cx="3561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B</a:t>
            </a:r>
            <a:endParaRPr lang="en-US" altLang="zh-CN" sz="2000" dirty="0">
              <a:solidFill>
                <a:srgbClr val="000000"/>
              </a:solidFill>
            </a:endParaRPr>
          </a:p>
          <a:p>
            <a:pPr eaLnBrk="1" hangingPunct="1">
              <a:spcBef>
                <a:spcPct val="0"/>
              </a:spcBef>
              <a:buFontTx/>
              <a:buNone/>
            </a:pPr>
            <a:r>
              <a:rPr lang="en-US" altLang="zh-CN" sz="2400" dirty="0">
                <a:solidFill>
                  <a:srgbClr val="000000"/>
                </a:solidFill>
                <a:sym typeface="Symbol" panose="05050102010706020507" pitchFamily="18" charset="2"/>
              </a:rPr>
              <a:t></a:t>
            </a:r>
          </a:p>
        </p:txBody>
      </p:sp>
      <p:sp>
        <p:nvSpPr>
          <p:cNvPr id="23" name="Text Box 15"/>
          <p:cNvSpPr txBox="1">
            <a:spLocks noChangeArrowheads="1"/>
          </p:cNvSpPr>
          <p:nvPr/>
        </p:nvSpPr>
        <p:spPr bwMode="auto">
          <a:xfrm>
            <a:off x="3760106" y="5127586"/>
            <a:ext cx="3706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D</a:t>
            </a:r>
            <a:endParaRPr lang="en-US" altLang="zh-CN" sz="2000" dirty="0">
              <a:solidFill>
                <a:srgbClr val="000000"/>
              </a:solidFill>
            </a:endParaRPr>
          </a:p>
          <a:p>
            <a:pPr eaLnBrk="1" hangingPunct="1">
              <a:spcBef>
                <a:spcPct val="0"/>
              </a:spcBef>
              <a:buFontTx/>
              <a:buNone/>
            </a:pPr>
            <a:r>
              <a:rPr lang="en-US" altLang="zh-CN" sz="2000" dirty="0">
                <a:solidFill>
                  <a:srgbClr val="000000"/>
                </a:solidFill>
                <a:sym typeface="Symbol" panose="05050102010706020507" pitchFamily="18" charset="2"/>
              </a:rPr>
              <a:t></a:t>
            </a:r>
          </a:p>
        </p:txBody>
      </p:sp>
      <p:sp>
        <p:nvSpPr>
          <p:cNvPr id="24" name="Text Box 16"/>
          <p:cNvSpPr txBox="1">
            <a:spLocks noChangeArrowheads="1"/>
          </p:cNvSpPr>
          <p:nvPr/>
        </p:nvSpPr>
        <p:spPr bwMode="auto">
          <a:xfrm>
            <a:off x="5540375" y="4949786"/>
            <a:ext cx="34176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F</a:t>
            </a:r>
            <a:endParaRPr lang="en-US" altLang="zh-CN" sz="2000" dirty="0">
              <a:solidFill>
                <a:srgbClr val="000000"/>
              </a:solidFill>
            </a:endParaRPr>
          </a:p>
          <a:p>
            <a:pPr eaLnBrk="1" hangingPunct="1">
              <a:spcBef>
                <a:spcPct val="0"/>
              </a:spcBef>
              <a:buFontTx/>
              <a:buNone/>
            </a:pPr>
            <a:r>
              <a:rPr lang="en-US" altLang="zh-CN" sz="2000" dirty="0">
                <a:solidFill>
                  <a:srgbClr val="000000"/>
                </a:solidFill>
                <a:sym typeface="Symbol" panose="05050102010706020507" pitchFamily="18" charset="2"/>
              </a:rPr>
              <a:t></a:t>
            </a:r>
          </a:p>
        </p:txBody>
      </p:sp>
      <p:sp>
        <p:nvSpPr>
          <p:cNvPr id="25" name="Text Box 17"/>
          <p:cNvSpPr txBox="1">
            <a:spLocks noChangeArrowheads="1"/>
          </p:cNvSpPr>
          <p:nvPr/>
        </p:nvSpPr>
        <p:spPr bwMode="auto">
          <a:xfrm>
            <a:off x="6870700" y="4543086"/>
            <a:ext cx="3706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H</a:t>
            </a:r>
            <a:endParaRPr lang="en-US" altLang="zh-CN" sz="2000" dirty="0">
              <a:solidFill>
                <a:srgbClr val="000000"/>
              </a:solidFill>
            </a:endParaRPr>
          </a:p>
          <a:p>
            <a:pPr eaLnBrk="1" hangingPunct="1">
              <a:spcBef>
                <a:spcPct val="0"/>
              </a:spcBef>
              <a:buFontTx/>
              <a:buNone/>
            </a:pPr>
            <a:r>
              <a:rPr lang="en-US" altLang="zh-CN" sz="2000" dirty="0">
                <a:solidFill>
                  <a:srgbClr val="000000"/>
                </a:solidFill>
                <a:sym typeface="Symbol" panose="05050102010706020507" pitchFamily="18" charset="2"/>
              </a:rPr>
              <a:t></a:t>
            </a:r>
          </a:p>
        </p:txBody>
      </p:sp>
      <p:sp>
        <p:nvSpPr>
          <p:cNvPr id="26" name="Text Box 18"/>
          <p:cNvSpPr txBox="1">
            <a:spLocks noChangeArrowheads="1"/>
          </p:cNvSpPr>
          <p:nvPr/>
        </p:nvSpPr>
        <p:spPr bwMode="auto">
          <a:xfrm>
            <a:off x="7935913" y="6249243"/>
            <a:ext cx="3834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p>
        </p:txBody>
      </p:sp>
      <p:sp>
        <p:nvSpPr>
          <p:cNvPr id="27" name="Text Box 19"/>
          <p:cNvSpPr txBox="1">
            <a:spLocks noChangeArrowheads="1"/>
          </p:cNvSpPr>
          <p:nvPr/>
        </p:nvSpPr>
        <p:spPr bwMode="auto">
          <a:xfrm>
            <a:off x="348423" y="3983519"/>
            <a:ext cx="68480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A</a:t>
            </a:r>
            <a:r>
              <a:rPr lang="en-US" altLang="zh-CN" sz="2000" dirty="0" smtClean="0">
                <a:solidFill>
                  <a:srgbClr val="000000"/>
                </a:solidFill>
              </a:rPr>
              <a:t>C</a:t>
            </a:r>
            <a:endParaRPr lang="en-US" altLang="zh-CN" sz="2000" dirty="0">
              <a:solidFill>
                <a:srgbClr val="000000"/>
              </a:solidFill>
            </a:endParaRPr>
          </a:p>
          <a:p>
            <a:pPr eaLnBrk="1" hangingPunct="1">
              <a:spcBef>
                <a:spcPct val="0"/>
              </a:spcBef>
              <a:buFontTx/>
              <a:buNone/>
            </a:pPr>
            <a:r>
              <a:rPr lang="en-US" altLang="zh-CN" sz="2000" dirty="0" smtClean="0">
                <a:solidFill>
                  <a:srgbClr val="000000"/>
                </a:solidFill>
              </a:rPr>
              <a:t>LAC</a:t>
            </a:r>
            <a:endParaRPr lang="en-US" altLang="zh-CN" sz="2000" dirty="0">
              <a:solidFill>
                <a:srgbClr val="000000"/>
              </a:solidFill>
            </a:endParaRPr>
          </a:p>
        </p:txBody>
      </p:sp>
      <p:sp>
        <p:nvSpPr>
          <p:cNvPr id="28" name="Text Box 21"/>
          <p:cNvSpPr txBox="1">
            <a:spLocks noChangeArrowheads="1"/>
          </p:cNvSpPr>
          <p:nvPr/>
        </p:nvSpPr>
        <p:spPr bwMode="auto">
          <a:xfrm>
            <a:off x="2174875" y="6322268"/>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Q2</a:t>
            </a:r>
            <a:endParaRPr lang="en-US" altLang="zh-CN" sz="1800" dirty="0">
              <a:solidFill>
                <a:srgbClr val="000000"/>
              </a:solidFill>
            </a:endParaRPr>
          </a:p>
        </p:txBody>
      </p:sp>
      <p:sp>
        <p:nvSpPr>
          <p:cNvPr id="29" name="Text Box 22"/>
          <p:cNvSpPr txBox="1">
            <a:spLocks noChangeArrowheads="1"/>
          </p:cNvSpPr>
          <p:nvPr/>
        </p:nvSpPr>
        <p:spPr bwMode="auto">
          <a:xfrm>
            <a:off x="3778250" y="6374655"/>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Q4</a:t>
            </a:r>
            <a:endParaRPr lang="en-US" altLang="zh-CN" sz="1800" dirty="0">
              <a:solidFill>
                <a:srgbClr val="000000"/>
              </a:solidFill>
            </a:endParaRPr>
          </a:p>
        </p:txBody>
      </p:sp>
      <p:sp>
        <p:nvSpPr>
          <p:cNvPr id="30" name="Text Box 23"/>
          <p:cNvSpPr txBox="1">
            <a:spLocks noChangeArrowheads="1"/>
          </p:cNvSpPr>
          <p:nvPr/>
        </p:nvSpPr>
        <p:spPr bwMode="auto">
          <a:xfrm>
            <a:off x="5427662" y="6374655"/>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Q6</a:t>
            </a:r>
            <a:endParaRPr lang="en-US" altLang="zh-CN" sz="1800" dirty="0">
              <a:solidFill>
                <a:srgbClr val="000000"/>
              </a:solidFill>
            </a:endParaRPr>
          </a:p>
        </p:txBody>
      </p:sp>
      <p:sp>
        <p:nvSpPr>
          <p:cNvPr id="31" name="Text Box 24"/>
          <p:cNvSpPr txBox="1">
            <a:spLocks noChangeArrowheads="1"/>
          </p:cNvSpPr>
          <p:nvPr/>
        </p:nvSpPr>
        <p:spPr bwMode="auto">
          <a:xfrm>
            <a:off x="6792151" y="6363529"/>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Q8</a:t>
            </a:r>
            <a:endParaRPr lang="en-US" altLang="zh-CN" sz="1800" dirty="0">
              <a:solidFill>
                <a:srgbClr val="000000"/>
              </a:solidFill>
            </a:endParaRPr>
          </a:p>
        </p:txBody>
      </p:sp>
      <p:sp>
        <p:nvSpPr>
          <p:cNvPr id="32" name="Text Box 25"/>
          <p:cNvSpPr txBox="1">
            <a:spLocks noChangeArrowheads="1"/>
          </p:cNvSpPr>
          <p:nvPr/>
        </p:nvSpPr>
        <p:spPr bwMode="auto">
          <a:xfrm>
            <a:off x="1052513" y="4290631"/>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AC1</a:t>
            </a:r>
          </a:p>
        </p:txBody>
      </p:sp>
      <p:sp>
        <p:nvSpPr>
          <p:cNvPr id="33" name="Text Box 26"/>
          <p:cNvSpPr txBox="1">
            <a:spLocks noChangeArrowheads="1"/>
          </p:cNvSpPr>
          <p:nvPr/>
        </p:nvSpPr>
        <p:spPr bwMode="auto">
          <a:xfrm>
            <a:off x="1690688" y="4473987"/>
            <a:ext cx="628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AC2</a:t>
            </a:r>
          </a:p>
        </p:txBody>
      </p:sp>
      <p:sp>
        <p:nvSpPr>
          <p:cNvPr id="34" name="Text Box 27"/>
          <p:cNvSpPr txBox="1">
            <a:spLocks noChangeArrowheads="1"/>
          </p:cNvSpPr>
          <p:nvPr/>
        </p:nvSpPr>
        <p:spPr bwMode="auto">
          <a:xfrm>
            <a:off x="2843213" y="4547012"/>
            <a:ext cx="628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AC3</a:t>
            </a:r>
          </a:p>
        </p:txBody>
      </p:sp>
      <p:sp>
        <p:nvSpPr>
          <p:cNvPr id="35" name="Text Box 28"/>
          <p:cNvSpPr txBox="1">
            <a:spLocks noChangeArrowheads="1"/>
          </p:cNvSpPr>
          <p:nvPr/>
        </p:nvSpPr>
        <p:spPr bwMode="auto">
          <a:xfrm>
            <a:off x="3922713" y="4258087"/>
            <a:ext cx="628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AC4</a:t>
            </a:r>
          </a:p>
        </p:txBody>
      </p:sp>
      <p:sp>
        <p:nvSpPr>
          <p:cNvPr id="36" name="Text Box 29"/>
          <p:cNvSpPr txBox="1">
            <a:spLocks noChangeArrowheads="1"/>
          </p:cNvSpPr>
          <p:nvPr/>
        </p:nvSpPr>
        <p:spPr bwMode="auto">
          <a:xfrm>
            <a:off x="4998857" y="4319522"/>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AC5</a:t>
            </a:r>
          </a:p>
        </p:txBody>
      </p:sp>
      <p:sp>
        <p:nvSpPr>
          <p:cNvPr id="37" name="Line 30"/>
          <p:cNvSpPr>
            <a:spLocks noChangeShapeType="1"/>
          </p:cNvSpPr>
          <p:nvPr/>
        </p:nvSpPr>
        <p:spPr bwMode="auto">
          <a:xfrm flipH="1">
            <a:off x="4746237" y="5867812"/>
            <a:ext cx="0" cy="41635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 name="Line 31"/>
          <p:cNvSpPr>
            <a:spLocks noChangeShapeType="1"/>
          </p:cNvSpPr>
          <p:nvPr/>
        </p:nvSpPr>
        <p:spPr bwMode="auto">
          <a:xfrm>
            <a:off x="5677303" y="5511861"/>
            <a:ext cx="16645" cy="77230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Text Box 32"/>
          <p:cNvSpPr txBox="1">
            <a:spLocks noChangeArrowheads="1"/>
          </p:cNvSpPr>
          <p:nvPr/>
        </p:nvSpPr>
        <p:spPr bwMode="auto">
          <a:xfrm>
            <a:off x="4570413" y="6374655"/>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Q5</a:t>
            </a:r>
            <a:endParaRPr lang="en-US" altLang="zh-CN" sz="1800" dirty="0">
              <a:solidFill>
                <a:srgbClr val="000000"/>
              </a:solidFill>
            </a:endParaRPr>
          </a:p>
        </p:txBody>
      </p:sp>
      <p:sp>
        <p:nvSpPr>
          <p:cNvPr id="40" name="Text Box 33"/>
          <p:cNvSpPr txBox="1">
            <a:spLocks noChangeArrowheads="1"/>
          </p:cNvSpPr>
          <p:nvPr/>
        </p:nvSpPr>
        <p:spPr bwMode="auto">
          <a:xfrm>
            <a:off x="4570413" y="5410612"/>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E</a:t>
            </a:r>
            <a:endParaRPr lang="en-US" altLang="zh-CN" sz="2000" dirty="0">
              <a:solidFill>
                <a:srgbClr val="000000"/>
              </a:solidFill>
            </a:endParaRPr>
          </a:p>
        </p:txBody>
      </p:sp>
      <p:sp>
        <p:nvSpPr>
          <p:cNvPr id="41" name="Arc 20"/>
          <p:cNvSpPr>
            <a:spLocks/>
          </p:cNvSpPr>
          <p:nvPr/>
        </p:nvSpPr>
        <p:spPr bwMode="auto">
          <a:xfrm rot="8049371">
            <a:off x="1996672" y="1882112"/>
            <a:ext cx="5035551" cy="5040313"/>
          </a:xfrm>
          <a:custGeom>
            <a:avLst/>
            <a:gdLst>
              <a:gd name="T0" fmla="*/ 0 w 21575"/>
              <a:gd name="T1" fmla="*/ 0 h 21600"/>
              <a:gd name="T2" fmla="*/ 2147483646 w 21575"/>
              <a:gd name="T3" fmla="*/ 2147483646 h 21600"/>
              <a:gd name="T4" fmla="*/ 0 w 21575"/>
              <a:gd name="T5" fmla="*/ 2147483646 h 21600"/>
              <a:gd name="T6" fmla="*/ 0 60000 65536"/>
              <a:gd name="T7" fmla="*/ 0 60000 65536"/>
              <a:gd name="T8" fmla="*/ 0 60000 65536"/>
            </a:gdLst>
            <a:ahLst/>
            <a:cxnLst>
              <a:cxn ang="T6">
                <a:pos x="T0" y="T1"/>
              </a:cxn>
              <a:cxn ang="T7">
                <a:pos x="T2" y="T3"/>
              </a:cxn>
              <a:cxn ang="T8">
                <a:pos x="T4" y="T5"/>
              </a:cxn>
            </a:cxnLst>
            <a:rect l="0" t="0" r="r" b="b"/>
            <a:pathLst>
              <a:path w="21575" h="21600" fill="none" extrusionOk="0">
                <a:moveTo>
                  <a:pt x="0" y="0"/>
                </a:moveTo>
                <a:cubicBezTo>
                  <a:pt x="11523" y="0"/>
                  <a:pt x="21017" y="9045"/>
                  <a:pt x="21574" y="20555"/>
                </a:cubicBezTo>
              </a:path>
              <a:path w="21575" h="21600" stroke="0" extrusionOk="0">
                <a:moveTo>
                  <a:pt x="0" y="0"/>
                </a:moveTo>
                <a:cubicBezTo>
                  <a:pt x="11523" y="0"/>
                  <a:pt x="21017" y="9045"/>
                  <a:pt x="21574" y="20555"/>
                </a:cubicBezTo>
                <a:lnTo>
                  <a:pt x="0" y="21600"/>
                </a:lnTo>
                <a:lnTo>
                  <a:pt x="0" y="0"/>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Arc 6"/>
          <p:cNvSpPr>
            <a:spLocks/>
          </p:cNvSpPr>
          <p:nvPr/>
        </p:nvSpPr>
        <p:spPr bwMode="auto">
          <a:xfrm rot="9176648">
            <a:off x="1330325" y="3628281"/>
            <a:ext cx="2295525" cy="1944688"/>
          </a:xfrm>
          <a:custGeom>
            <a:avLst/>
            <a:gdLst>
              <a:gd name="T0" fmla="*/ 0 w 28678"/>
              <a:gd name="T1" fmla="*/ 2147483646 h 21600"/>
              <a:gd name="T2" fmla="*/ 2147483646 w 28678"/>
              <a:gd name="T3" fmla="*/ 2147483646 h 21600"/>
              <a:gd name="T4" fmla="*/ 2147483646 w 28678"/>
              <a:gd name="T5" fmla="*/ 2147483646 h 21600"/>
              <a:gd name="T6" fmla="*/ 0 60000 65536"/>
              <a:gd name="T7" fmla="*/ 0 60000 65536"/>
              <a:gd name="T8" fmla="*/ 0 60000 65536"/>
            </a:gdLst>
            <a:ahLst/>
            <a:cxnLst>
              <a:cxn ang="T6">
                <a:pos x="T0" y="T1"/>
              </a:cxn>
              <a:cxn ang="T7">
                <a:pos x="T2" y="T3"/>
              </a:cxn>
              <a:cxn ang="T8">
                <a:pos x="T4" y="T5"/>
              </a:cxn>
            </a:cxnLst>
            <a:rect l="0" t="0" r="r" b="b"/>
            <a:pathLst>
              <a:path w="28678" h="21600" fill="none" extrusionOk="0">
                <a:moveTo>
                  <a:pt x="-1" y="1253"/>
                </a:moveTo>
                <a:cubicBezTo>
                  <a:pt x="2327" y="423"/>
                  <a:pt x="4780" y="-1"/>
                  <a:pt x="7251" y="0"/>
                </a:cubicBezTo>
                <a:cubicBezTo>
                  <a:pt x="18124" y="0"/>
                  <a:pt x="27302" y="8082"/>
                  <a:pt x="28677" y="18869"/>
                </a:cubicBezTo>
              </a:path>
              <a:path w="28678" h="21600" stroke="0" extrusionOk="0">
                <a:moveTo>
                  <a:pt x="-1" y="1253"/>
                </a:moveTo>
                <a:cubicBezTo>
                  <a:pt x="2327" y="423"/>
                  <a:pt x="4780" y="-1"/>
                  <a:pt x="7251" y="0"/>
                </a:cubicBezTo>
                <a:cubicBezTo>
                  <a:pt x="18124" y="0"/>
                  <a:pt x="27302" y="8082"/>
                  <a:pt x="28677" y="18869"/>
                </a:cubicBezTo>
                <a:lnTo>
                  <a:pt x="7251" y="21600"/>
                </a:lnTo>
                <a:lnTo>
                  <a:pt x="-1" y="1253"/>
                </a:lnTo>
                <a:close/>
              </a:path>
            </a:pathLst>
          </a:custGeom>
          <a:noFill/>
          <a:ln w="19050">
            <a:solidFill>
              <a:schemeClr val="fo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Arc 13"/>
          <p:cNvSpPr>
            <a:spLocks/>
          </p:cNvSpPr>
          <p:nvPr/>
        </p:nvSpPr>
        <p:spPr bwMode="auto">
          <a:xfrm rot="7631142">
            <a:off x="5412922" y="3214913"/>
            <a:ext cx="2309813" cy="2220913"/>
          </a:xfrm>
          <a:custGeom>
            <a:avLst/>
            <a:gdLst>
              <a:gd name="T0" fmla="*/ 0 w 28851"/>
              <a:gd name="T1" fmla="*/ 2147483646 h 24675"/>
              <a:gd name="T2" fmla="*/ 2147483646 w 28851"/>
              <a:gd name="T3" fmla="*/ 2147483646 h 24675"/>
              <a:gd name="T4" fmla="*/ 2147483646 w 28851"/>
              <a:gd name="T5" fmla="*/ 2147483646 h 24675"/>
              <a:gd name="T6" fmla="*/ 0 60000 65536"/>
              <a:gd name="T7" fmla="*/ 0 60000 65536"/>
              <a:gd name="T8" fmla="*/ 0 60000 65536"/>
            </a:gdLst>
            <a:ahLst/>
            <a:cxnLst>
              <a:cxn ang="T6">
                <a:pos x="T0" y="T1"/>
              </a:cxn>
              <a:cxn ang="T7">
                <a:pos x="T2" y="T3"/>
              </a:cxn>
              <a:cxn ang="T8">
                <a:pos x="T4" y="T5"/>
              </a:cxn>
            </a:cxnLst>
            <a:rect l="0" t="0" r="r" b="b"/>
            <a:pathLst>
              <a:path w="28851" h="24675" fill="none" extrusionOk="0">
                <a:moveTo>
                  <a:pt x="-1" y="1253"/>
                </a:moveTo>
                <a:cubicBezTo>
                  <a:pt x="2327" y="423"/>
                  <a:pt x="4780" y="-1"/>
                  <a:pt x="7251" y="0"/>
                </a:cubicBezTo>
                <a:cubicBezTo>
                  <a:pt x="19180" y="0"/>
                  <a:pt x="28851" y="9670"/>
                  <a:pt x="28851" y="21600"/>
                </a:cubicBezTo>
                <a:cubicBezTo>
                  <a:pt x="28851" y="22628"/>
                  <a:pt x="28777" y="23656"/>
                  <a:pt x="28630" y="24674"/>
                </a:cubicBezTo>
              </a:path>
              <a:path w="28851" h="24675" stroke="0" extrusionOk="0">
                <a:moveTo>
                  <a:pt x="-1" y="1253"/>
                </a:moveTo>
                <a:cubicBezTo>
                  <a:pt x="2327" y="423"/>
                  <a:pt x="4780" y="-1"/>
                  <a:pt x="7251" y="0"/>
                </a:cubicBezTo>
                <a:cubicBezTo>
                  <a:pt x="19180" y="0"/>
                  <a:pt x="28851" y="9670"/>
                  <a:pt x="28851" y="21600"/>
                </a:cubicBezTo>
                <a:cubicBezTo>
                  <a:pt x="28851" y="22628"/>
                  <a:pt x="28777" y="23656"/>
                  <a:pt x="28630" y="24674"/>
                </a:cubicBezTo>
                <a:lnTo>
                  <a:pt x="7251" y="21600"/>
                </a:lnTo>
                <a:lnTo>
                  <a:pt x="-1" y="1253"/>
                </a:lnTo>
                <a:close/>
              </a:path>
            </a:pathLst>
          </a:custGeom>
          <a:noFill/>
          <a:ln w="28575">
            <a:solidFill>
              <a:srgbClr val="33CC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Text Box 14"/>
          <p:cNvSpPr txBox="1">
            <a:spLocks noChangeArrowheads="1"/>
          </p:cNvSpPr>
          <p:nvPr/>
        </p:nvSpPr>
        <p:spPr bwMode="auto">
          <a:xfrm>
            <a:off x="1550190" y="4514708"/>
            <a:ext cx="35618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A</a:t>
            </a:r>
          </a:p>
          <a:p>
            <a:pPr eaLnBrk="1" hangingPunct="1">
              <a:spcBef>
                <a:spcPct val="0"/>
              </a:spcBef>
              <a:buFontTx/>
              <a:buNone/>
            </a:pPr>
            <a:r>
              <a:rPr lang="en-US" altLang="zh-CN" sz="2000" dirty="0">
                <a:solidFill>
                  <a:srgbClr val="000000"/>
                </a:solidFill>
                <a:sym typeface="Symbol" panose="05050102010706020507" pitchFamily="18" charset="2"/>
              </a:rPr>
              <a:t></a:t>
            </a:r>
          </a:p>
        </p:txBody>
      </p:sp>
      <p:sp>
        <p:nvSpPr>
          <p:cNvPr id="45" name="Line 10"/>
          <p:cNvSpPr>
            <a:spLocks noChangeShapeType="1"/>
          </p:cNvSpPr>
          <p:nvPr/>
        </p:nvSpPr>
        <p:spPr bwMode="auto">
          <a:xfrm>
            <a:off x="1708602" y="5150038"/>
            <a:ext cx="2400" cy="1172229"/>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Text Box 21"/>
          <p:cNvSpPr txBox="1">
            <a:spLocks noChangeArrowheads="1"/>
          </p:cNvSpPr>
          <p:nvPr/>
        </p:nvSpPr>
        <p:spPr bwMode="auto">
          <a:xfrm>
            <a:off x="1530764" y="6280866"/>
            <a:ext cx="488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Q1</a:t>
            </a:r>
          </a:p>
        </p:txBody>
      </p:sp>
      <p:sp>
        <p:nvSpPr>
          <p:cNvPr id="47" name="Line 11"/>
          <p:cNvSpPr>
            <a:spLocks noChangeShapeType="1"/>
          </p:cNvSpPr>
          <p:nvPr/>
        </p:nvSpPr>
        <p:spPr bwMode="auto">
          <a:xfrm flipH="1">
            <a:off x="3023218" y="5666147"/>
            <a:ext cx="12926" cy="63707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Text Box 16"/>
          <p:cNvSpPr txBox="1">
            <a:spLocks noChangeArrowheads="1"/>
          </p:cNvSpPr>
          <p:nvPr/>
        </p:nvSpPr>
        <p:spPr bwMode="auto">
          <a:xfrm>
            <a:off x="2894133" y="5123699"/>
            <a:ext cx="37061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C</a:t>
            </a:r>
          </a:p>
          <a:p>
            <a:pPr eaLnBrk="1" hangingPunct="1">
              <a:spcBef>
                <a:spcPct val="0"/>
              </a:spcBef>
              <a:buFontTx/>
              <a:buNone/>
            </a:pPr>
            <a:r>
              <a:rPr lang="en-US" altLang="zh-CN" sz="2000">
                <a:solidFill>
                  <a:srgbClr val="000000"/>
                </a:solidFill>
                <a:sym typeface="Symbol" panose="05050102010706020507" pitchFamily="18" charset="2"/>
              </a:rPr>
              <a:t></a:t>
            </a:r>
          </a:p>
        </p:txBody>
      </p:sp>
      <p:sp>
        <p:nvSpPr>
          <p:cNvPr id="49" name="Text Box 23"/>
          <p:cNvSpPr txBox="1">
            <a:spLocks noChangeArrowheads="1"/>
          </p:cNvSpPr>
          <p:nvPr/>
        </p:nvSpPr>
        <p:spPr bwMode="auto">
          <a:xfrm>
            <a:off x="2826930" y="6313524"/>
            <a:ext cx="488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Q3</a:t>
            </a:r>
          </a:p>
        </p:txBody>
      </p:sp>
      <p:sp>
        <p:nvSpPr>
          <p:cNvPr id="50" name="Line 10"/>
          <p:cNvSpPr>
            <a:spLocks noChangeShapeType="1"/>
          </p:cNvSpPr>
          <p:nvPr/>
        </p:nvSpPr>
        <p:spPr bwMode="auto">
          <a:xfrm>
            <a:off x="6629542" y="5387849"/>
            <a:ext cx="4535" cy="925675"/>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Text Box 24"/>
          <p:cNvSpPr txBox="1">
            <a:spLocks noChangeArrowheads="1"/>
          </p:cNvSpPr>
          <p:nvPr/>
        </p:nvSpPr>
        <p:spPr bwMode="auto">
          <a:xfrm>
            <a:off x="6410514" y="6363529"/>
            <a:ext cx="49244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Q7</a:t>
            </a:r>
            <a:endParaRPr lang="en-US" altLang="zh-CN" sz="1800" dirty="0">
              <a:solidFill>
                <a:srgbClr val="000000"/>
              </a:solidFill>
            </a:endParaRPr>
          </a:p>
        </p:txBody>
      </p:sp>
      <p:sp>
        <p:nvSpPr>
          <p:cNvPr id="52" name="Text Box 17"/>
          <p:cNvSpPr txBox="1">
            <a:spLocks noChangeArrowheads="1"/>
          </p:cNvSpPr>
          <p:nvPr/>
        </p:nvSpPr>
        <p:spPr bwMode="auto">
          <a:xfrm>
            <a:off x="6468299" y="4861872"/>
            <a:ext cx="38343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G</a:t>
            </a:r>
            <a:endParaRPr lang="en-US" altLang="zh-CN" sz="2000" dirty="0">
              <a:solidFill>
                <a:srgbClr val="000000"/>
              </a:solidFill>
            </a:endParaRPr>
          </a:p>
          <a:p>
            <a:pPr eaLnBrk="1" hangingPunct="1">
              <a:spcBef>
                <a:spcPct val="0"/>
              </a:spcBef>
              <a:buFontTx/>
              <a:buNone/>
            </a:pPr>
            <a:r>
              <a:rPr lang="en-US" altLang="zh-CN" sz="2000" dirty="0">
                <a:solidFill>
                  <a:srgbClr val="000000"/>
                </a:solidFill>
                <a:sym typeface="Symbol" panose="05050102010706020507" pitchFamily="18" charset="2"/>
              </a:rPr>
              <a:t></a:t>
            </a:r>
          </a:p>
        </p:txBody>
      </p:sp>
      <p:sp>
        <p:nvSpPr>
          <p:cNvPr id="53" name="Text Box 19"/>
          <p:cNvSpPr txBox="1">
            <a:spLocks noChangeArrowheads="1"/>
          </p:cNvSpPr>
          <p:nvPr/>
        </p:nvSpPr>
        <p:spPr bwMode="auto">
          <a:xfrm>
            <a:off x="8040847" y="4072087"/>
            <a:ext cx="68480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LAC</a:t>
            </a:r>
            <a:endParaRPr lang="en-US" altLang="zh-CN" sz="2000" dirty="0">
              <a:solidFill>
                <a:srgbClr val="000000"/>
              </a:solidFill>
            </a:endParaRPr>
          </a:p>
        </p:txBody>
      </p:sp>
    </p:spTree>
    <p:extLst>
      <p:ext uri="{BB962C8B-B14F-4D97-AF65-F5344CB8AC3E}">
        <p14:creationId xmlns:p14="http://schemas.microsoft.com/office/powerpoint/2010/main" val="2564101649"/>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69301" y="1064650"/>
            <a:ext cx="5599610" cy="461665"/>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3</a:t>
            </a:r>
            <a:r>
              <a:rPr lang="zh-CN" altLang="en-US" sz="2400" b="1" dirty="0" smtClean="0">
                <a:solidFill>
                  <a:srgbClr val="000000"/>
                </a:solidFill>
              </a:rPr>
              <a:t>）不同</a:t>
            </a:r>
            <a:r>
              <a:rPr lang="zh-CN" altLang="en-US" sz="2400" b="1" dirty="0">
                <a:solidFill>
                  <a:srgbClr val="000000"/>
                </a:solidFill>
              </a:rPr>
              <a:t>行业</a:t>
            </a:r>
            <a:r>
              <a:rPr lang="zh-CN" altLang="en-US" sz="2400" b="1" dirty="0" smtClean="0">
                <a:solidFill>
                  <a:srgbClr val="000000"/>
                </a:solidFill>
              </a:rPr>
              <a:t>长期平均成本曲线的形状</a:t>
            </a:r>
            <a:endParaRPr lang="zh-CN" altLang="en-US" sz="2400" b="1" dirty="0">
              <a:solidFill>
                <a:srgbClr val="000000"/>
              </a:solidFill>
            </a:endParaRPr>
          </a:p>
        </p:txBody>
      </p:sp>
      <p:sp>
        <p:nvSpPr>
          <p:cNvPr id="17" name="Line 4"/>
          <p:cNvSpPr>
            <a:spLocks noChangeShapeType="1"/>
          </p:cNvSpPr>
          <p:nvPr/>
        </p:nvSpPr>
        <p:spPr bwMode="auto">
          <a:xfrm>
            <a:off x="664424" y="3956632"/>
            <a:ext cx="38163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5"/>
          <p:cNvSpPr>
            <a:spLocks noChangeShapeType="1"/>
          </p:cNvSpPr>
          <p:nvPr/>
        </p:nvSpPr>
        <p:spPr bwMode="auto">
          <a:xfrm>
            <a:off x="664424" y="1940408"/>
            <a:ext cx="0" cy="201622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Text Box 21"/>
          <p:cNvSpPr txBox="1">
            <a:spLocks noChangeArrowheads="1"/>
          </p:cNvSpPr>
          <p:nvPr/>
        </p:nvSpPr>
        <p:spPr bwMode="auto">
          <a:xfrm>
            <a:off x="534138" y="1478743"/>
            <a:ext cx="246413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cs typeface="Arial" panose="020B0604020202020204" pitchFamily="34" charset="0"/>
              </a:rPr>
              <a:t>♦</a:t>
            </a:r>
            <a:r>
              <a:rPr lang="zh-CN" altLang="en-US" sz="2400" b="1" dirty="0" smtClean="0">
                <a:solidFill>
                  <a:srgbClr val="000000"/>
                </a:solidFill>
              </a:rPr>
              <a:t>一般</a:t>
            </a:r>
            <a:r>
              <a:rPr lang="zh-CN" altLang="en-US" sz="2400" b="1" dirty="0">
                <a:solidFill>
                  <a:srgbClr val="000000"/>
                </a:solidFill>
              </a:rPr>
              <a:t>的</a:t>
            </a:r>
            <a:r>
              <a:rPr lang="en-US" altLang="zh-CN" sz="2400" b="1" dirty="0">
                <a:solidFill>
                  <a:srgbClr val="000000"/>
                </a:solidFill>
              </a:rPr>
              <a:t>U</a:t>
            </a:r>
            <a:r>
              <a:rPr lang="zh-CN" altLang="en-US" sz="2400" b="1" dirty="0">
                <a:solidFill>
                  <a:srgbClr val="000000"/>
                </a:solidFill>
              </a:rPr>
              <a:t>型曲线</a:t>
            </a:r>
          </a:p>
        </p:txBody>
      </p:sp>
      <p:sp>
        <p:nvSpPr>
          <p:cNvPr id="21" name="Arc 6"/>
          <p:cNvSpPr>
            <a:spLocks/>
          </p:cNvSpPr>
          <p:nvPr/>
        </p:nvSpPr>
        <p:spPr bwMode="auto">
          <a:xfrm rot="7557797">
            <a:off x="1623219" y="832644"/>
            <a:ext cx="1868488" cy="3028950"/>
          </a:xfrm>
          <a:custGeom>
            <a:avLst/>
            <a:gdLst>
              <a:gd name="T0" fmla="*/ 0 w 23373"/>
              <a:gd name="T1" fmla="*/ 2147483646 h 31309"/>
              <a:gd name="T2" fmla="*/ 2147483646 w 23373"/>
              <a:gd name="T3" fmla="*/ 2147483646 h 31309"/>
              <a:gd name="T4" fmla="*/ 2147483646 w 23373"/>
              <a:gd name="T5" fmla="*/ 2147483646 h 31309"/>
              <a:gd name="T6" fmla="*/ 0 60000 65536"/>
              <a:gd name="T7" fmla="*/ 0 60000 65536"/>
              <a:gd name="T8" fmla="*/ 0 60000 65536"/>
            </a:gdLst>
            <a:ahLst/>
            <a:cxnLst>
              <a:cxn ang="T6">
                <a:pos x="T0" y="T1"/>
              </a:cxn>
              <a:cxn ang="T7">
                <a:pos x="T2" y="T3"/>
              </a:cxn>
              <a:cxn ang="T8">
                <a:pos x="T4" y="T5"/>
              </a:cxn>
            </a:cxnLst>
            <a:rect l="0" t="0" r="r" b="b"/>
            <a:pathLst>
              <a:path w="23373" h="31309" fill="none" extrusionOk="0">
                <a:moveTo>
                  <a:pt x="-1" y="72"/>
                </a:moveTo>
                <a:cubicBezTo>
                  <a:pt x="589" y="24"/>
                  <a:pt x="1181" y="-1"/>
                  <a:pt x="1773" y="0"/>
                </a:cubicBezTo>
                <a:cubicBezTo>
                  <a:pt x="13702" y="0"/>
                  <a:pt x="23373" y="9670"/>
                  <a:pt x="23373" y="21600"/>
                </a:cubicBezTo>
                <a:cubicBezTo>
                  <a:pt x="23373" y="24971"/>
                  <a:pt x="22583" y="28296"/>
                  <a:pt x="21067" y="31308"/>
                </a:cubicBezTo>
              </a:path>
              <a:path w="23373" h="31309" stroke="0" extrusionOk="0">
                <a:moveTo>
                  <a:pt x="-1" y="72"/>
                </a:moveTo>
                <a:cubicBezTo>
                  <a:pt x="589" y="24"/>
                  <a:pt x="1181" y="-1"/>
                  <a:pt x="1773" y="0"/>
                </a:cubicBezTo>
                <a:cubicBezTo>
                  <a:pt x="13702" y="0"/>
                  <a:pt x="23373" y="9670"/>
                  <a:pt x="23373" y="21600"/>
                </a:cubicBezTo>
                <a:cubicBezTo>
                  <a:pt x="23373" y="24971"/>
                  <a:pt x="22583" y="28296"/>
                  <a:pt x="21067" y="31308"/>
                </a:cubicBezTo>
                <a:lnTo>
                  <a:pt x="1773" y="21600"/>
                </a:lnTo>
                <a:lnTo>
                  <a:pt x="-1" y="72"/>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Text Box 21"/>
          <p:cNvSpPr txBox="1">
            <a:spLocks noChangeArrowheads="1"/>
          </p:cNvSpPr>
          <p:nvPr/>
        </p:nvSpPr>
        <p:spPr bwMode="auto">
          <a:xfrm>
            <a:off x="534138" y="4027443"/>
            <a:ext cx="439575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cs typeface="Arial" panose="020B0604020202020204" pitchFamily="34" charset="0"/>
              </a:rPr>
              <a:t>♦</a:t>
            </a:r>
            <a:r>
              <a:rPr lang="zh-CN" altLang="en-US" sz="2400" b="1" dirty="0" smtClean="0">
                <a:solidFill>
                  <a:srgbClr val="000000"/>
                </a:solidFill>
                <a:cs typeface="Arial" panose="020B0604020202020204" pitchFamily="34" charset="0"/>
              </a:rPr>
              <a:t>规模经济行业的长期成本曲线</a:t>
            </a:r>
            <a:endParaRPr lang="zh-CN" altLang="en-US" sz="2400" b="1" dirty="0">
              <a:solidFill>
                <a:srgbClr val="000000"/>
              </a:solidFill>
            </a:endParaRPr>
          </a:p>
        </p:txBody>
      </p:sp>
      <p:sp>
        <p:nvSpPr>
          <p:cNvPr id="23" name="Line 4"/>
          <p:cNvSpPr>
            <a:spLocks noChangeShapeType="1"/>
          </p:cNvSpPr>
          <p:nvPr/>
        </p:nvSpPr>
        <p:spPr bwMode="auto">
          <a:xfrm>
            <a:off x="664424" y="6453336"/>
            <a:ext cx="38163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5"/>
          <p:cNvSpPr>
            <a:spLocks noChangeShapeType="1"/>
          </p:cNvSpPr>
          <p:nvPr/>
        </p:nvSpPr>
        <p:spPr bwMode="auto">
          <a:xfrm>
            <a:off x="664424" y="4437112"/>
            <a:ext cx="0" cy="201622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Freeform 10"/>
          <p:cNvSpPr>
            <a:spLocks/>
          </p:cNvSpPr>
          <p:nvPr/>
        </p:nvSpPr>
        <p:spPr bwMode="auto">
          <a:xfrm>
            <a:off x="1043434" y="4581227"/>
            <a:ext cx="3168526" cy="1656085"/>
          </a:xfrm>
          <a:custGeom>
            <a:avLst/>
            <a:gdLst>
              <a:gd name="T0" fmla="*/ 0 w 2034"/>
              <a:gd name="T1" fmla="*/ 0 h 1041"/>
              <a:gd name="T2" fmla="*/ 2147483646 w 2034"/>
              <a:gd name="T3" fmla="*/ 2147483646 h 1041"/>
              <a:gd name="T4" fmla="*/ 2147483646 w 2034"/>
              <a:gd name="T5" fmla="*/ 2147483646 h 1041"/>
              <a:gd name="T6" fmla="*/ 2147483646 w 2034"/>
              <a:gd name="T7" fmla="*/ 2147483646 h 1041"/>
              <a:gd name="T8" fmla="*/ 2147483646 w 2034"/>
              <a:gd name="T9" fmla="*/ 2147483646 h 10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4" h="1041">
                <a:moveTo>
                  <a:pt x="0" y="0"/>
                </a:moveTo>
                <a:cubicBezTo>
                  <a:pt x="48" y="111"/>
                  <a:pt x="140" y="506"/>
                  <a:pt x="290" y="665"/>
                </a:cubicBezTo>
                <a:cubicBezTo>
                  <a:pt x="440" y="824"/>
                  <a:pt x="698" y="894"/>
                  <a:pt x="898" y="953"/>
                </a:cubicBezTo>
                <a:cubicBezTo>
                  <a:pt x="1098" y="1012"/>
                  <a:pt x="1301" y="1002"/>
                  <a:pt x="1490" y="1017"/>
                </a:cubicBezTo>
                <a:cubicBezTo>
                  <a:pt x="1679" y="1032"/>
                  <a:pt x="1921" y="1036"/>
                  <a:pt x="2034" y="1041"/>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21"/>
          <p:cNvSpPr txBox="1">
            <a:spLocks noChangeArrowheads="1"/>
          </p:cNvSpPr>
          <p:nvPr/>
        </p:nvSpPr>
        <p:spPr bwMode="auto">
          <a:xfrm>
            <a:off x="4845625" y="1390205"/>
            <a:ext cx="397484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cs typeface="Arial" panose="020B0604020202020204" pitchFamily="34" charset="0"/>
              </a:rPr>
              <a:t>♦</a:t>
            </a:r>
            <a:r>
              <a:rPr lang="zh-CN" altLang="en-US" sz="2400" b="1" dirty="0" smtClean="0">
                <a:solidFill>
                  <a:srgbClr val="000000"/>
                </a:solidFill>
                <a:cs typeface="Arial" panose="020B0604020202020204" pitchFamily="34" charset="0"/>
              </a:rPr>
              <a:t>存在较大范围规模经济不变行业的长期成本曲线</a:t>
            </a:r>
            <a:endParaRPr lang="zh-CN" altLang="en-US" sz="2400" b="1" dirty="0">
              <a:solidFill>
                <a:srgbClr val="000000"/>
              </a:solidFill>
            </a:endParaRPr>
          </a:p>
        </p:txBody>
      </p:sp>
      <p:sp>
        <p:nvSpPr>
          <p:cNvPr id="27" name="Line 4"/>
          <p:cNvSpPr>
            <a:spLocks noChangeShapeType="1"/>
          </p:cNvSpPr>
          <p:nvPr/>
        </p:nvSpPr>
        <p:spPr bwMode="auto">
          <a:xfrm>
            <a:off x="4994479" y="3933056"/>
            <a:ext cx="38163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5"/>
          <p:cNvSpPr>
            <a:spLocks noChangeShapeType="1"/>
          </p:cNvSpPr>
          <p:nvPr/>
        </p:nvSpPr>
        <p:spPr bwMode="auto">
          <a:xfrm>
            <a:off x="4994479" y="2221202"/>
            <a:ext cx="0" cy="171185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Freeform 16"/>
          <p:cNvSpPr>
            <a:spLocks/>
          </p:cNvSpPr>
          <p:nvPr/>
        </p:nvSpPr>
        <p:spPr bwMode="auto">
          <a:xfrm>
            <a:off x="5176491" y="2476260"/>
            <a:ext cx="3313113" cy="1201737"/>
          </a:xfrm>
          <a:custGeom>
            <a:avLst/>
            <a:gdLst>
              <a:gd name="T0" fmla="*/ 0 w 2268"/>
              <a:gd name="T1" fmla="*/ 0 h 757"/>
              <a:gd name="T2" fmla="*/ 2147483646 w 2268"/>
              <a:gd name="T3" fmla="*/ 2147483646 h 757"/>
              <a:gd name="T4" fmla="*/ 2147483646 w 2268"/>
              <a:gd name="T5" fmla="*/ 2147483646 h 757"/>
              <a:gd name="T6" fmla="*/ 2147483646 w 2268"/>
              <a:gd name="T7" fmla="*/ 2147483646 h 757"/>
              <a:gd name="T8" fmla="*/ 2147483646 w 2268"/>
              <a:gd name="T9" fmla="*/ 2147483646 h 757"/>
              <a:gd name="T10" fmla="*/ 2147483646 w 2268"/>
              <a:gd name="T11" fmla="*/ 2147483646 h 757"/>
              <a:gd name="T12" fmla="*/ 2147483646 w 2268"/>
              <a:gd name="T13" fmla="*/ 2147483646 h 7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68" h="757">
                <a:moveTo>
                  <a:pt x="0" y="0"/>
                </a:moveTo>
                <a:cubicBezTo>
                  <a:pt x="42" y="257"/>
                  <a:pt x="84" y="515"/>
                  <a:pt x="318" y="636"/>
                </a:cubicBezTo>
                <a:cubicBezTo>
                  <a:pt x="552" y="757"/>
                  <a:pt x="1195" y="711"/>
                  <a:pt x="1407" y="726"/>
                </a:cubicBezTo>
                <a:cubicBezTo>
                  <a:pt x="1619" y="741"/>
                  <a:pt x="1497" y="741"/>
                  <a:pt x="1588" y="726"/>
                </a:cubicBezTo>
                <a:cubicBezTo>
                  <a:pt x="1679" y="711"/>
                  <a:pt x="1853" y="712"/>
                  <a:pt x="1951" y="636"/>
                </a:cubicBezTo>
                <a:cubicBezTo>
                  <a:pt x="2049" y="560"/>
                  <a:pt x="2125" y="364"/>
                  <a:pt x="2178" y="273"/>
                </a:cubicBezTo>
                <a:cubicBezTo>
                  <a:pt x="2231" y="182"/>
                  <a:pt x="2249" y="136"/>
                  <a:pt x="2268" y="9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385134149"/>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075361"/>
            <a:ext cx="4362092" cy="461665"/>
          </a:xfrm>
          <a:prstGeom prst="rect">
            <a:avLst/>
          </a:prstGeom>
        </p:spPr>
        <p:txBody>
          <a:bodyPr wrap="none">
            <a:spAutoFit/>
          </a:bodyPr>
          <a:lstStyle/>
          <a:p>
            <a:r>
              <a:rPr lang="zh-CN" altLang="en-US" sz="2400" b="1" dirty="0" smtClean="0"/>
              <a:t>（</a:t>
            </a:r>
            <a:r>
              <a:rPr lang="en-US" altLang="zh-CN" sz="2400" b="1" dirty="0" smtClean="0"/>
              <a:t>4</a:t>
            </a:r>
            <a:r>
              <a:rPr lang="zh-CN" altLang="en-US" sz="2400" b="1" dirty="0" smtClean="0"/>
              <a:t>）研究</a:t>
            </a:r>
            <a:r>
              <a:rPr lang="zh-CN" altLang="en-US" sz="2400" b="1" dirty="0"/>
              <a:t>长期成本函数的意义</a:t>
            </a:r>
            <a:endParaRPr lang="zh-CN" altLang="en-US" sz="2400" dirty="0"/>
          </a:p>
        </p:txBody>
      </p:sp>
      <p:sp>
        <p:nvSpPr>
          <p:cNvPr id="3" name="矩形 2"/>
          <p:cNvSpPr/>
          <p:nvPr/>
        </p:nvSpPr>
        <p:spPr>
          <a:xfrm>
            <a:off x="467544" y="1562301"/>
            <a:ext cx="8064896" cy="2677656"/>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一</a:t>
            </a:r>
            <a:r>
              <a:rPr lang="zh-CN" altLang="en-US" sz="2400" dirty="0"/>
              <a:t>个企业进行投资决策的时候，需要了解长期成本曲线，也就是各种短期成本曲线，即各种固定资产投资规模的最优生产能力（平均成本最低时的产量），根据市场需要，确定固定资产投资规模</a:t>
            </a:r>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如果</a:t>
            </a:r>
            <a:r>
              <a:rPr lang="zh-CN" altLang="en-US" sz="2400" dirty="0"/>
              <a:t>固定资产投资规模过大，在市场需求降低时，生产能力闲置，将造成资源浪费，企业亏损。所以，一般地说，固定成本越大，企业的市场风险也就越大。</a:t>
            </a:r>
          </a:p>
        </p:txBody>
      </p:sp>
    </p:spTree>
    <p:extLst>
      <p:ext uri="{BB962C8B-B14F-4D97-AF65-F5344CB8AC3E}">
        <p14:creationId xmlns:p14="http://schemas.microsoft.com/office/powerpoint/2010/main" val="2509109294"/>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 Box 14"/>
          <p:cNvSpPr txBox="1">
            <a:spLocks noChangeArrowheads="1"/>
          </p:cNvSpPr>
          <p:nvPr/>
        </p:nvSpPr>
        <p:spPr bwMode="auto">
          <a:xfrm>
            <a:off x="356980" y="1032057"/>
            <a:ext cx="631615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800" b="1" dirty="0">
                <a:solidFill>
                  <a:srgbClr val="000000"/>
                </a:solidFill>
              </a:rPr>
              <a:t>案例研究：</a:t>
            </a:r>
            <a:r>
              <a:rPr lang="zh-CN" altLang="en-US" sz="2800" b="1" dirty="0" smtClean="0">
                <a:solidFill>
                  <a:srgbClr val="000000"/>
                </a:solidFill>
              </a:rPr>
              <a:t>为什么盛田昭夫不要</a:t>
            </a:r>
            <a:r>
              <a:rPr lang="zh-CN" altLang="en-US" sz="2800" b="1" dirty="0">
                <a:solidFill>
                  <a:srgbClr val="000000"/>
                </a:solidFill>
              </a:rPr>
              <a:t>订单？</a:t>
            </a:r>
          </a:p>
        </p:txBody>
      </p:sp>
      <p:sp>
        <p:nvSpPr>
          <p:cNvPr id="2" name="矩形 1"/>
          <p:cNvSpPr/>
          <p:nvPr/>
        </p:nvSpPr>
        <p:spPr>
          <a:xfrm>
            <a:off x="467544" y="1606259"/>
            <a:ext cx="8424936" cy="1569660"/>
          </a:xfrm>
          <a:prstGeom prst="rect">
            <a:avLst/>
          </a:prstGeom>
        </p:spPr>
        <p:txBody>
          <a:bodyPr wrap="square">
            <a:spAutoFit/>
          </a:bodyPr>
          <a:lstStyle/>
          <a:p>
            <a:pPr marL="0" indent="0" eaLnBrk="1" hangingPunct="1">
              <a:buFontTx/>
              <a:buNone/>
            </a:pPr>
            <a:r>
              <a:rPr lang="en-US" altLang="zh-CN" sz="2400" dirty="0"/>
              <a:t>1955</a:t>
            </a:r>
            <a:r>
              <a:rPr lang="zh-CN" altLang="en-US" sz="2400" dirty="0"/>
              <a:t>年，</a:t>
            </a:r>
            <a:r>
              <a:rPr lang="en-US" altLang="zh-CN" sz="2400" dirty="0"/>
              <a:t>SONY</a:t>
            </a:r>
            <a:r>
              <a:rPr lang="zh-CN" altLang="en-US" sz="2400" dirty="0"/>
              <a:t>公司的创始人盛田昭夫（</a:t>
            </a:r>
            <a:r>
              <a:rPr lang="en-US" altLang="zh-CN" sz="2400" dirty="0"/>
              <a:t>Akio Morita</a:t>
            </a:r>
            <a:r>
              <a:rPr lang="zh-CN" altLang="en-US" sz="2400" dirty="0"/>
              <a:t>）到美国销售公司开发的一种小型收音机。一家连锁店希望以当前市场价格购买</a:t>
            </a:r>
            <a:r>
              <a:rPr lang="en-US" altLang="zh-CN" sz="2400" dirty="0"/>
              <a:t>10</a:t>
            </a:r>
            <a:r>
              <a:rPr lang="zh-CN" altLang="en-US" sz="2400" dirty="0"/>
              <a:t>万台收音机，但是盛田昭夫拒绝了。其短期成本曲线见下图，现在在</a:t>
            </a:r>
            <a:r>
              <a:rPr lang="en-US" altLang="zh-CN" sz="2400" dirty="0"/>
              <a:t>1.2</a:t>
            </a:r>
            <a:r>
              <a:rPr lang="zh-CN" altLang="en-US" sz="2400" dirty="0"/>
              <a:t>万台处进行生产。</a:t>
            </a:r>
          </a:p>
        </p:txBody>
      </p:sp>
      <p:sp>
        <p:nvSpPr>
          <p:cNvPr id="13" name="Line 4"/>
          <p:cNvSpPr>
            <a:spLocks noChangeShapeType="1"/>
          </p:cNvSpPr>
          <p:nvPr/>
        </p:nvSpPr>
        <p:spPr bwMode="auto">
          <a:xfrm>
            <a:off x="1476375" y="6015310"/>
            <a:ext cx="59039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5"/>
          <p:cNvSpPr>
            <a:spLocks noChangeShapeType="1"/>
          </p:cNvSpPr>
          <p:nvPr/>
        </p:nvSpPr>
        <p:spPr bwMode="auto">
          <a:xfrm flipV="1">
            <a:off x="1476375" y="3051447"/>
            <a:ext cx="0" cy="29622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6"/>
          <p:cNvSpPr>
            <a:spLocks/>
          </p:cNvSpPr>
          <p:nvPr/>
        </p:nvSpPr>
        <p:spPr bwMode="auto">
          <a:xfrm>
            <a:off x="1692275" y="3926160"/>
            <a:ext cx="4897438" cy="1346200"/>
          </a:xfrm>
          <a:custGeom>
            <a:avLst/>
            <a:gdLst>
              <a:gd name="T0" fmla="*/ 0 w 3810"/>
              <a:gd name="T1" fmla="*/ 2147483646 h 1399"/>
              <a:gd name="T2" fmla="*/ 2147483646 w 3810"/>
              <a:gd name="T3" fmla="*/ 2147483646 h 1399"/>
              <a:gd name="T4" fmla="*/ 2147483646 w 3810"/>
              <a:gd name="T5" fmla="*/ 2147483646 h 1399"/>
              <a:gd name="T6" fmla="*/ 2147483646 w 3810"/>
              <a:gd name="T7" fmla="*/ 2147483646 h 1399"/>
              <a:gd name="T8" fmla="*/ 2147483646 w 3810"/>
              <a:gd name="T9" fmla="*/ 2147483646 h 1399"/>
              <a:gd name="T10" fmla="*/ 2147483646 w 3810"/>
              <a:gd name="T11" fmla="*/ 0 h 13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10" h="1399">
                <a:moveTo>
                  <a:pt x="0" y="136"/>
                </a:moveTo>
                <a:cubicBezTo>
                  <a:pt x="98" y="340"/>
                  <a:pt x="197" y="545"/>
                  <a:pt x="363" y="726"/>
                </a:cubicBezTo>
                <a:cubicBezTo>
                  <a:pt x="529" y="907"/>
                  <a:pt x="733" y="1119"/>
                  <a:pt x="998" y="1225"/>
                </a:cubicBezTo>
                <a:cubicBezTo>
                  <a:pt x="1263" y="1331"/>
                  <a:pt x="1618" y="1399"/>
                  <a:pt x="1951" y="1361"/>
                </a:cubicBezTo>
                <a:cubicBezTo>
                  <a:pt x="2284" y="1323"/>
                  <a:pt x="2684" y="1225"/>
                  <a:pt x="2994" y="998"/>
                </a:cubicBezTo>
                <a:cubicBezTo>
                  <a:pt x="3304" y="771"/>
                  <a:pt x="3557" y="385"/>
                  <a:pt x="3810"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7"/>
          <p:cNvSpPr txBox="1">
            <a:spLocks noChangeArrowheads="1"/>
          </p:cNvSpPr>
          <p:nvPr/>
        </p:nvSpPr>
        <p:spPr bwMode="auto">
          <a:xfrm>
            <a:off x="6607819" y="6052775"/>
            <a:ext cx="157927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dirty="0" smtClean="0">
                <a:solidFill>
                  <a:srgbClr val="000000"/>
                </a:solidFill>
              </a:rPr>
              <a:t>年产量</a:t>
            </a:r>
            <a:r>
              <a:rPr lang="zh-CN" altLang="en-US" sz="1800" b="1" dirty="0">
                <a:solidFill>
                  <a:srgbClr val="000000"/>
                </a:solidFill>
              </a:rPr>
              <a:t>：万台</a:t>
            </a:r>
          </a:p>
        </p:txBody>
      </p:sp>
      <p:sp>
        <p:nvSpPr>
          <p:cNvPr id="17" name="Text Box 8"/>
          <p:cNvSpPr txBox="1">
            <a:spLocks noChangeArrowheads="1"/>
          </p:cNvSpPr>
          <p:nvPr/>
        </p:nvSpPr>
        <p:spPr bwMode="auto">
          <a:xfrm>
            <a:off x="962025" y="3051447"/>
            <a:ext cx="488950" cy="108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平均成本</a:t>
            </a:r>
          </a:p>
        </p:txBody>
      </p:sp>
      <p:sp>
        <p:nvSpPr>
          <p:cNvPr id="18" name="Text Box 9"/>
          <p:cNvSpPr txBox="1">
            <a:spLocks noChangeArrowheads="1"/>
          </p:cNvSpPr>
          <p:nvPr/>
        </p:nvSpPr>
        <p:spPr bwMode="auto">
          <a:xfrm>
            <a:off x="3779838" y="6015310"/>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5</a:t>
            </a:r>
          </a:p>
        </p:txBody>
      </p:sp>
      <p:sp>
        <p:nvSpPr>
          <p:cNvPr id="19" name="Text Box 10"/>
          <p:cNvSpPr txBox="1">
            <a:spLocks noChangeArrowheads="1"/>
          </p:cNvSpPr>
          <p:nvPr/>
        </p:nvSpPr>
        <p:spPr bwMode="auto">
          <a:xfrm>
            <a:off x="2052638" y="6015310"/>
            <a:ext cx="5405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1.2</a:t>
            </a:r>
          </a:p>
        </p:txBody>
      </p:sp>
      <p:sp>
        <p:nvSpPr>
          <p:cNvPr id="20" name="Line 11"/>
          <p:cNvSpPr>
            <a:spLocks noChangeShapeType="1"/>
          </p:cNvSpPr>
          <p:nvPr/>
        </p:nvSpPr>
        <p:spPr bwMode="auto">
          <a:xfrm flipH="1">
            <a:off x="2339975" y="4789760"/>
            <a:ext cx="0" cy="12255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2"/>
          <p:cNvSpPr>
            <a:spLocks noChangeShapeType="1"/>
          </p:cNvSpPr>
          <p:nvPr/>
        </p:nvSpPr>
        <p:spPr bwMode="auto">
          <a:xfrm flipH="1">
            <a:off x="1476375" y="4789760"/>
            <a:ext cx="863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3"/>
          <p:cNvSpPr>
            <a:spLocks noChangeShapeType="1"/>
          </p:cNvSpPr>
          <p:nvPr/>
        </p:nvSpPr>
        <p:spPr bwMode="auto">
          <a:xfrm>
            <a:off x="3971925" y="5281885"/>
            <a:ext cx="0" cy="7207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Text Box 14"/>
          <p:cNvSpPr txBox="1">
            <a:spLocks noChangeArrowheads="1"/>
          </p:cNvSpPr>
          <p:nvPr/>
        </p:nvSpPr>
        <p:spPr bwMode="auto">
          <a:xfrm>
            <a:off x="5797550" y="6015310"/>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10</a:t>
            </a:r>
          </a:p>
        </p:txBody>
      </p:sp>
      <p:sp>
        <p:nvSpPr>
          <p:cNvPr id="24" name="Line 15"/>
          <p:cNvSpPr>
            <a:spLocks noChangeShapeType="1"/>
          </p:cNvSpPr>
          <p:nvPr/>
        </p:nvSpPr>
        <p:spPr bwMode="auto">
          <a:xfrm flipH="1">
            <a:off x="6013450" y="4502422"/>
            <a:ext cx="0" cy="15128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16"/>
          <p:cNvSpPr>
            <a:spLocks noChangeShapeType="1"/>
          </p:cNvSpPr>
          <p:nvPr/>
        </p:nvSpPr>
        <p:spPr bwMode="auto">
          <a:xfrm flipH="1">
            <a:off x="1476375" y="4535760"/>
            <a:ext cx="453707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7"/>
          <p:cNvSpPr>
            <a:spLocks noChangeShapeType="1"/>
          </p:cNvSpPr>
          <p:nvPr/>
        </p:nvSpPr>
        <p:spPr bwMode="auto">
          <a:xfrm>
            <a:off x="1476375" y="5273947"/>
            <a:ext cx="25209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18"/>
          <p:cNvSpPr txBox="1">
            <a:spLocks noChangeArrowheads="1"/>
          </p:cNvSpPr>
          <p:nvPr/>
        </p:nvSpPr>
        <p:spPr bwMode="auto">
          <a:xfrm>
            <a:off x="6013450" y="3397522"/>
            <a:ext cx="172354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现有</a:t>
            </a:r>
            <a:r>
              <a:rPr lang="zh-CN" altLang="en-US" sz="2000" dirty="0" smtClean="0">
                <a:solidFill>
                  <a:srgbClr val="000000"/>
                </a:solidFill>
              </a:rPr>
              <a:t>生产线的</a:t>
            </a:r>
            <a:endParaRPr lang="en-US" altLang="zh-CN" sz="2000" dirty="0" smtClean="0">
              <a:solidFill>
                <a:srgbClr val="000000"/>
              </a:solidFill>
            </a:endParaRPr>
          </a:p>
          <a:p>
            <a:pPr eaLnBrk="1" hangingPunct="1">
              <a:spcBef>
                <a:spcPct val="0"/>
              </a:spcBef>
              <a:buFontTx/>
              <a:buNone/>
            </a:pPr>
            <a:r>
              <a:rPr lang="zh-CN" altLang="en-US" sz="2000" dirty="0" smtClean="0">
                <a:solidFill>
                  <a:srgbClr val="000000"/>
                </a:solidFill>
              </a:rPr>
              <a:t>平均成本曲线</a:t>
            </a:r>
            <a:endParaRPr lang="zh-CN" altLang="en-US" sz="2000" dirty="0">
              <a:solidFill>
                <a:srgbClr val="000000"/>
              </a:solidFill>
            </a:endParaRPr>
          </a:p>
        </p:txBody>
      </p:sp>
      <p:sp>
        <p:nvSpPr>
          <p:cNvPr id="3" name="文本框 2"/>
          <p:cNvSpPr txBox="1"/>
          <p:nvPr/>
        </p:nvSpPr>
        <p:spPr>
          <a:xfrm>
            <a:off x="826437" y="5094045"/>
            <a:ext cx="697563" cy="369332"/>
          </a:xfrm>
          <a:prstGeom prst="rect">
            <a:avLst/>
          </a:prstGeom>
          <a:noFill/>
        </p:spPr>
        <p:txBody>
          <a:bodyPr wrap="none" rtlCol="0">
            <a:spAutoFit/>
          </a:bodyPr>
          <a:lstStyle/>
          <a:p>
            <a:r>
              <a:rPr lang="en-US" altLang="zh-CN" dirty="0" smtClean="0"/>
              <a:t>AC(5)</a:t>
            </a:r>
            <a:endParaRPr lang="zh-CN" altLang="en-US" dirty="0"/>
          </a:p>
        </p:txBody>
      </p:sp>
      <p:sp>
        <p:nvSpPr>
          <p:cNvPr id="28" name="文本框 27"/>
          <p:cNvSpPr txBox="1"/>
          <p:nvPr/>
        </p:nvSpPr>
        <p:spPr>
          <a:xfrm>
            <a:off x="707690" y="4599260"/>
            <a:ext cx="872290" cy="369332"/>
          </a:xfrm>
          <a:prstGeom prst="rect">
            <a:avLst/>
          </a:prstGeom>
          <a:noFill/>
        </p:spPr>
        <p:txBody>
          <a:bodyPr wrap="none" rtlCol="0">
            <a:spAutoFit/>
          </a:bodyPr>
          <a:lstStyle/>
          <a:p>
            <a:r>
              <a:rPr lang="en-US" altLang="zh-CN" dirty="0" smtClean="0"/>
              <a:t>AC(1.2)</a:t>
            </a:r>
            <a:endParaRPr lang="zh-CN" altLang="en-US" dirty="0"/>
          </a:p>
        </p:txBody>
      </p:sp>
      <p:sp>
        <p:nvSpPr>
          <p:cNvPr id="29" name="文本框 28"/>
          <p:cNvSpPr txBox="1"/>
          <p:nvPr/>
        </p:nvSpPr>
        <p:spPr>
          <a:xfrm>
            <a:off x="735848" y="4305574"/>
            <a:ext cx="814582" cy="369332"/>
          </a:xfrm>
          <a:prstGeom prst="rect">
            <a:avLst/>
          </a:prstGeom>
          <a:noFill/>
        </p:spPr>
        <p:txBody>
          <a:bodyPr wrap="none" rtlCol="0">
            <a:spAutoFit/>
          </a:bodyPr>
          <a:lstStyle/>
          <a:p>
            <a:r>
              <a:rPr lang="en-US" altLang="zh-CN" dirty="0" smtClean="0"/>
              <a:t>AC(10)</a:t>
            </a:r>
            <a:endParaRPr lang="zh-CN" altLang="en-US" dirty="0"/>
          </a:p>
        </p:txBody>
      </p:sp>
    </p:spTree>
    <p:extLst>
      <p:ext uri="{BB962C8B-B14F-4D97-AF65-F5344CB8AC3E}">
        <p14:creationId xmlns:p14="http://schemas.microsoft.com/office/powerpoint/2010/main" val="1109855095"/>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547813" y="5294585"/>
            <a:ext cx="67691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3" name="Line 5"/>
          <p:cNvSpPr>
            <a:spLocks noChangeShapeType="1"/>
          </p:cNvSpPr>
          <p:nvPr/>
        </p:nvSpPr>
        <p:spPr bwMode="auto">
          <a:xfrm>
            <a:off x="1547811" y="1654174"/>
            <a:ext cx="1" cy="364041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Arc 6"/>
          <p:cNvSpPr>
            <a:spLocks/>
          </p:cNvSpPr>
          <p:nvPr/>
        </p:nvSpPr>
        <p:spPr bwMode="auto">
          <a:xfrm rot="9925284">
            <a:off x="2206751" y="1225117"/>
            <a:ext cx="4094163" cy="2087562"/>
          </a:xfrm>
          <a:custGeom>
            <a:avLst/>
            <a:gdLst>
              <a:gd name="T0" fmla="*/ 0 w 34242"/>
              <a:gd name="T1" fmla="*/ 2147483646 h 21600"/>
              <a:gd name="T2" fmla="*/ 2147483646 w 34242"/>
              <a:gd name="T3" fmla="*/ 2147483646 h 21600"/>
              <a:gd name="T4" fmla="*/ 2147483646 w 34242"/>
              <a:gd name="T5" fmla="*/ 2147483646 h 21600"/>
              <a:gd name="T6" fmla="*/ 0 60000 65536"/>
              <a:gd name="T7" fmla="*/ 0 60000 65536"/>
              <a:gd name="T8" fmla="*/ 0 60000 65536"/>
            </a:gdLst>
            <a:ahLst/>
            <a:cxnLst>
              <a:cxn ang="T6">
                <a:pos x="T0" y="T1"/>
              </a:cxn>
              <a:cxn ang="T7">
                <a:pos x="T2" y="T3"/>
              </a:cxn>
              <a:cxn ang="T8">
                <a:pos x="T4" y="T5"/>
              </a:cxn>
            </a:cxnLst>
            <a:rect l="0" t="0" r="r" b="b"/>
            <a:pathLst>
              <a:path w="34242" h="21600" fill="none" extrusionOk="0">
                <a:moveTo>
                  <a:pt x="0" y="4212"/>
                </a:moveTo>
                <a:cubicBezTo>
                  <a:pt x="3712" y="1476"/>
                  <a:pt x="8203" y="-1"/>
                  <a:pt x="12815" y="0"/>
                </a:cubicBezTo>
                <a:cubicBezTo>
                  <a:pt x="23688" y="0"/>
                  <a:pt x="32866" y="8082"/>
                  <a:pt x="34241" y="18869"/>
                </a:cubicBezTo>
              </a:path>
              <a:path w="34242" h="21600" stroke="0" extrusionOk="0">
                <a:moveTo>
                  <a:pt x="0" y="4212"/>
                </a:moveTo>
                <a:cubicBezTo>
                  <a:pt x="3712" y="1476"/>
                  <a:pt x="8203" y="-1"/>
                  <a:pt x="12815" y="0"/>
                </a:cubicBezTo>
                <a:cubicBezTo>
                  <a:pt x="23688" y="0"/>
                  <a:pt x="32866" y="8082"/>
                  <a:pt x="34241" y="18869"/>
                </a:cubicBezTo>
                <a:lnTo>
                  <a:pt x="12815" y="21600"/>
                </a:lnTo>
                <a:lnTo>
                  <a:pt x="0" y="4212"/>
                </a:lnTo>
                <a:close/>
              </a:path>
            </a:pathLst>
          </a:custGeom>
          <a:noFill/>
          <a:ln w="28575">
            <a:solidFill>
              <a:srgbClr val="00CC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8"/>
          <p:cNvSpPr>
            <a:spLocks noChangeShapeType="1"/>
          </p:cNvSpPr>
          <p:nvPr/>
        </p:nvSpPr>
        <p:spPr bwMode="auto">
          <a:xfrm>
            <a:off x="3995738" y="2511697"/>
            <a:ext cx="0" cy="28082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9"/>
          <p:cNvSpPr txBox="1">
            <a:spLocks noChangeArrowheads="1"/>
          </p:cNvSpPr>
          <p:nvPr/>
        </p:nvSpPr>
        <p:spPr bwMode="auto">
          <a:xfrm>
            <a:off x="3851275" y="5439048"/>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5</a:t>
            </a:r>
          </a:p>
        </p:txBody>
      </p:sp>
      <p:sp>
        <p:nvSpPr>
          <p:cNvPr id="17" name="Text Box 10"/>
          <p:cNvSpPr txBox="1">
            <a:spLocks noChangeArrowheads="1"/>
          </p:cNvSpPr>
          <p:nvPr/>
        </p:nvSpPr>
        <p:spPr bwMode="auto">
          <a:xfrm>
            <a:off x="6011863" y="5439048"/>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10</a:t>
            </a:r>
          </a:p>
        </p:txBody>
      </p:sp>
      <p:sp>
        <p:nvSpPr>
          <p:cNvPr id="18" name="Line 11"/>
          <p:cNvSpPr>
            <a:spLocks noChangeShapeType="1"/>
          </p:cNvSpPr>
          <p:nvPr/>
        </p:nvSpPr>
        <p:spPr bwMode="auto">
          <a:xfrm>
            <a:off x="6227763" y="2511698"/>
            <a:ext cx="0" cy="27844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2"/>
          <p:cNvSpPr>
            <a:spLocks noChangeShapeType="1"/>
          </p:cNvSpPr>
          <p:nvPr/>
        </p:nvSpPr>
        <p:spPr bwMode="auto">
          <a:xfrm flipH="1">
            <a:off x="1619250" y="3207023"/>
            <a:ext cx="23764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3"/>
          <p:cNvSpPr>
            <a:spLocks noChangeShapeType="1"/>
          </p:cNvSpPr>
          <p:nvPr/>
        </p:nvSpPr>
        <p:spPr bwMode="auto">
          <a:xfrm flipH="1">
            <a:off x="1547813" y="3880123"/>
            <a:ext cx="46799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Text Box 16"/>
          <p:cNvSpPr txBox="1">
            <a:spLocks noChangeArrowheads="1"/>
          </p:cNvSpPr>
          <p:nvPr/>
        </p:nvSpPr>
        <p:spPr bwMode="auto">
          <a:xfrm>
            <a:off x="7882972" y="5405154"/>
            <a:ext cx="45397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 </a:t>
            </a:r>
          </a:p>
        </p:txBody>
      </p:sp>
      <p:sp>
        <p:nvSpPr>
          <p:cNvPr id="24" name="Rectangle 17"/>
          <p:cNvSpPr>
            <a:spLocks noChangeArrowheads="1"/>
          </p:cNvSpPr>
          <p:nvPr/>
        </p:nvSpPr>
        <p:spPr bwMode="auto">
          <a:xfrm>
            <a:off x="714663" y="5922756"/>
            <a:ext cx="760225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如果将生产能力扩张到</a:t>
            </a:r>
            <a:r>
              <a:rPr lang="en-US" altLang="zh-CN" sz="2000" b="1" dirty="0">
                <a:solidFill>
                  <a:srgbClr val="000000"/>
                </a:solidFill>
              </a:rPr>
              <a:t>10</a:t>
            </a:r>
            <a:r>
              <a:rPr lang="zh-CN" altLang="en-US" sz="2000" b="1" dirty="0">
                <a:solidFill>
                  <a:srgbClr val="000000"/>
                </a:solidFill>
              </a:rPr>
              <a:t>万，存在</a:t>
            </a:r>
            <a:r>
              <a:rPr lang="en-US" altLang="zh-CN" sz="2000" b="1" dirty="0">
                <a:solidFill>
                  <a:srgbClr val="000000"/>
                </a:solidFill>
              </a:rPr>
              <a:t>10</a:t>
            </a:r>
            <a:r>
              <a:rPr lang="zh-CN" altLang="en-US" sz="2000" b="1" dirty="0">
                <a:solidFill>
                  <a:srgbClr val="000000"/>
                </a:solidFill>
              </a:rPr>
              <a:t>万台市场需求时，可以实现低成本生产；但是市场需求一旦下降，生产成本</a:t>
            </a:r>
            <a:r>
              <a:rPr lang="zh-CN" altLang="en-US" sz="2000" b="1" dirty="0" smtClean="0">
                <a:solidFill>
                  <a:srgbClr val="000000"/>
                </a:solidFill>
              </a:rPr>
              <a:t>将大幅提高</a:t>
            </a:r>
            <a:endParaRPr lang="zh-CN" altLang="en-US" sz="2000" b="1" dirty="0">
              <a:solidFill>
                <a:srgbClr val="000000"/>
              </a:solidFill>
            </a:endParaRPr>
          </a:p>
        </p:txBody>
      </p:sp>
      <p:sp>
        <p:nvSpPr>
          <p:cNvPr id="25" name="AutoShape 18"/>
          <p:cNvSpPr>
            <a:spLocks/>
          </p:cNvSpPr>
          <p:nvPr/>
        </p:nvSpPr>
        <p:spPr bwMode="auto">
          <a:xfrm>
            <a:off x="3851275" y="2511698"/>
            <a:ext cx="144463" cy="719137"/>
          </a:xfrm>
          <a:prstGeom prst="leftBrace">
            <a:avLst>
              <a:gd name="adj1" fmla="val 41483"/>
              <a:gd name="adj2" fmla="val 50000"/>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26" name="Arc 7"/>
          <p:cNvSpPr>
            <a:spLocks/>
          </p:cNvSpPr>
          <p:nvPr/>
        </p:nvSpPr>
        <p:spPr bwMode="auto">
          <a:xfrm rot="9176648">
            <a:off x="3697635" y="-209280"/>
            <a:ext cx="3557204" cy="4396912"/>
          </a:xfrm>
          <a:custGeom>
            <a:avLst/>
            <a:gdLst>
              <a:gd name="T0" fmla="*/ 0 w 34282"/>
              <a:gd name="T1" fmla="*/ 2147483646 h 21600"/>
              <a:gd name="T2" fmla="*/ 2147483646 w 34282"/>
              <a:gd name="T3" fmla="*/ 2147483646 h 21600"/>
              <a:gd name="T4" fmla="*/ 2147483646 w 34282"/>
              <a:gd name="T5" fmla="*/ 2147483646 h 21600"/>
              <a:gd name="T6" fmla="*/ 0 60000 65536"/>
              <a:gd name="T7" fmla="*/ 0 60000 65536"/>
              <a:gd name="T8" fmla="*/ 0 60000 65536"/>
            </a:gdLst>
            <a:ahLst/>
            <a:cxnLst>
              <a:cxn ang="T6">
                <a:pos x="T0" y="T1"/>
              </a:cxn>
              <a:cxn ang="T7">
                <a:pos x="T2" y="T3"/>
              </a:cxn>
              <a:cxn ang="T8">
                <a:pos x="T4" y="T5"/>
              </a:cxn>
            </a:cxnLst>
            <a:rect l="0" t="0" r="r" b="b"/>
            <a:pathLst>
              <a:path w="34282" h="21600" fill="none" extrusionOk="0">
                <a:moveTo>
                  <a:pt x="0" y="4241"/>
                </a:moveTo>
                <a:cubicBezTo>
                  <a:pt x="3720" y="1486"/>
                  <a:pt x="8226" y="-1"/>
                  <a:pt x="12855" y="0"/>
                </a:cubicBezTo>
                <a:cubicBezTo>
                  <a:pt x="23728" y="0"/>
                  <a:pt x="32906" y="8082"/>
                  <a:pt x="34281" y="18869"/>
                </a:cubicBezTo>
              </a:path>
              <a:path w="34282" h="21600" stroke="0" extrusionOk="0">
                <a:moveTo>
                  <a:pt x="0" y="4241"/>
                </a:moveTo>
                <a:cubicBezTo>
                  <a:pt x="3720" y="1486"/>
                  <a:pt x="8226" y="-1"/>
                  <a:pt x="12855" y="0"/>
                </a:cubicBezTo>
                <a:cubicBezTo>
                  <a:pt x="23728" y="0"/>
                  <a:pt x="32906" y="8082"/>
                  <a:pt x="34281" y="18869"/>
                </a:cubicBezTo>
                <a:lnTo>
                  <a:pt x="12855" y="21600"/>
                </a:lnTo>
                <a:lnTo>
                  <a:pt x="0" y="4241"/>
                </a:lnTo>
                <a:close/>
              </a:path>
            </a:pathLst>
          </a:custGeom>
          <a:noFill/>
          <a:ln w="2857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Text Box 18"/>
          <p:cNvSpPr txBox="1">
            <a:spLocks noChangeArrowheads="1"/>
          </p:cNvSpPr>
          <p:nvPr/>
        </p:nvSpPr>
        <p:spPr bwMode="auto">
          <a:xfrm>
            <a:off x="5524942" y="1707474"/>
            <a:ext cx="172354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现有</a:t>
            </a:r>
            <a:r>
              <a:rPr lang="zh-CN" altLang="en-US" sz="2000" dirty="0" smtClean="0">
                <a:solidFill>
                  <a:srgbClr val="000000"/>
                </a:solidFill>
              </a:rPr>
              <a:t>生产线的</a:t>
            </a:r>
            <a:endParaRPr lang="en-US" altLang="zh-CN" sz="2000" dirty="0" smtClean="0">
              <a:solidFill>
                <a:srgbClr val="000000"/>
              </a:solidFill>
            </a:endParaRPr>
          </a:p>
          <a:p>
            <a:pPr eaLnBrk="1" hangingPunct="1">
              <a:spcBef>
                <a:spcPct val="0"/>
              </a:spcBef>
              <a:buFontTx/>
              <a:buNone/>
            </a:pPr>
            <a:r>
              <a:rPr lang="zh-CN" altLang="en-US" sz="2000" dirty="0" smtClean="0">
                <a:solidFill>
                  <a:srgbClr val="000000"/>
                </a:solidFill>
              </a:rPr>
              <a:t>平均成本曲线</a:t>
            </a:r>
            <a:endParaRPr lang="zh-CN" altLang="en-US" sz="2000" dirty="0">
              <a:solidFill>
                <a:srgbClr val="000000"/>
              </a:solidFill>
            </a:endParaRPr>
          </a:p>
        </p:txBody>
      </p:sp>
      <p:sp>
        <p:nvSpPr>
          <p:cNvPr id="28" name="Text Box 18"/>
          <p:cNvSpPr txBox="1">
            <a:spLocks noChangeArrowheads="1"/>
          </p:cNvSpPr>
          <p:nvPr/>
        </p:nvSpPr>
        <p:spPr bwMode="auto">
          <a:xfrm>
            <a:off x="7165697" y="1991096"/>
            <a:ext cx="172354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新</a:t>
            </a:r>
            <a:r>
              <a:rPr lang="zh-CN" altLang="en-US" sz="2000" dirty="0" smtClean="0">
                <a:solidFill>
                  <a:srgbClr val="000000"/>
                </a:solidFill>
              </a:rPr>
              <a:t>生产线的</a:t>
            </a:r>
            <a:endParaRPr lang="en-US" altLang="zh-CN" sz="2000" dirty="0" smtClean="0">
              <a:solidFill>
                <a:srgbClr val="000000"/>
              </a:solidFill>
            </a:endParaRPr>
          </a:p>
          <a:p>
            <a:pPr eaLnBrk="1" hangingPunct="1">
              <a:spcBef>
                <a:spcPct val="0"/>
              </a:spcBef>
              <a:buFontTx/>
              <a:buNone/>
            </a:pPr>
            <a:r>
              <a:rPr lang="zh-CN" altLang="en-US" sz="2000" dirty="0" smtClean="0">
                <a:solidFill>
                  <a:srgbClr val="000000"/>
                </a:solidFill>
              </a:rPr>
              <a:t>平均成本曲线</a:t>
            </a:r>
            <a:endParaRPr lang="zh-CN" altLang="en-US" sz="2000" dirty="0">
              <a:solidFill>
                <a:srgbClr val="000000"/>
              </a:solidFill>
            </a:endParaRPr>
          </a:p>
        </p:txBody>
      </p:sp>
      <p:sp>
        <p:nvSpPr>
          <p:cNvPr id="29" name="文本框 28"/>
          <p:cNvSpPr txBox="1"/>
          <p:nvPr/>
        </p:nvSpPr>
        <p:spPr>
          <a:xfrm>
            <a:off x="714663" y="3696807"/>
            <a:ext cx="963662" cy="369332"/>
          </a:xfrm>
          <a:prstGeom prst="rect">
            <a:avLst/>
          </a:prstGeom>
          <a:noFill/>
        </p:spPr>
        <p:txBody>
          <a:bodyPr wrap="none" rtlCol="0">
            <a:spAutoFit/>
          </a:bodyPr>
          <a:lstStyle/>
          <a:p>
            <a:r>
              <a:rPr lang="en-US" altLang="zh-CN" dirty="0" smtClean="0"/>
              <a:t>NAC(10)</a:t>
            </a:r>
            <a:endParaRPr lang="zh-CN" altLang="en-US" dirty="0"/>
          </a:p>
        </p:txBody>
      </p:sp>
      <p:sp>
        <p:nvSpPr>
          <p:cNvPr id="30" name="文本框 29"/>
          <p:cNvSpPr txBox="1"/>
          <p:nvPr/>
        </p:nvSpPr>
        <p:spPr>
          <a:xfrm>
            <a:off x="664424" y="2327031"/>
            <a:ext cx="846642" cy="369332"/>
          </a:xfrm>
          <a:prstGeom prst="rect">
            <a:avLst/>
          </a:prstGeom>
          <a:noFill/>
        </p:spPr>
        <p:txBody>
          <a:bodyPr wrap="none" rtlCol="0">
            <a:spAutoFit/>
          </a:bodyPr>
          <a:lstStyle/>
          <a:p>
            <a:r>
              <a:rPr lang="en-US" altLang="zh-CN" dirty="0" smtClean="0"/>
              <a:t>NAC(5)</a:t>
            </a:r>
            <a:endParaRPr lang="zh-CN" altLang="en-US" dirty="0"/>
          </a:p>
        </p:txBody>
      </p:sp>
      <p:sp>
        <p:nvSpPr>
          <p:cNvPr id="31" name="Line 12"/>
          <p:cNvSpPr>
            <a:spLocks noChangeShapeType="1"/>
          </p:cNvSpPr>
          <p:nvPr/>
        </p:nvSpPr>
        <p:spPr bwMode="auto">
          <a:xfrm flipH="1">
            <a:off x="1586592" y="2487297"/>
            <a:ext cx="23764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文本框 31"/>
          <p:cNvSpPr txBox="1"/>
          <p:nvPr/>
        </p:nvSpPr>
        <p:spPr>
          <a:xfrm>
            <a:off x="668510" y="2990925"/>
            <a:ext cx="697563" cy="369332"/>
          </a:xfrm>
          <a:prstGeom prst="rect">
            <a:avLst/>
          </a:prstGeom>
          <a:noFill/>
        </p:spPr>
        <p:txBody>
          <a:bodyPr wrap="none" rtlCol="0">
            <a:spAutoFit/>
          </a:bodyPr>
          <a:lstStyle/>
          <a:p>
            <a:r>
              <a:rPr lang="en-US" altLang="zh-CN" dirty="0" smtClean="0"/>
              <a:t>AC(5)</a:t>
            </a:r>
            <a:endParaRPr lang="zh-CN" altLang="en-US" dirty="0"/>
          </a:p>
        </p:txBody>
      </p:sp>
    </p:spTree>
    <p:extLst>
      <p:ext uri="{BB962C8B-B14F-4D97-AF65-F5344CB8AC3E}">
        <p14:creationId xmlns:p14="http://schemas.microsoft.com/office/powerpoint/2010/main" val="1621817702"/>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67544" y="1017267"/>
            <a:ext cx="2310248" cy="553998"/>
          </a:xfrm>
          <a:prstGeom prst="rect">
            <a:avLst/>
          </a:prstGeom>
        </p:spPr>
        <p:txBody>
          <a:bodyPr wrap="none">
            <a:spAutoFit/>
          </a:bodyPr>
          <a:lstStyle/>
          <a:p>
            <a:r>
              <a:rPr lang="en-US" altLang="zh-CN" sz="3000" b="1" dirty="0" smtClean="0"/>
              <a:t>4.8 </a:t>
            </a:r>
            <a:r>
              <a:rPr lang="zh-CN" altLang="en-US" sz="3000" b="1" dirty="0" smtClean="0"/>
              <a:t>成本现象</a:t>
            </a:r>
            <a:endParaRPr lang="zh-CN" altLang="en-US" sz="3000" b="1" dirty="0"/>
          </a:p>
        </p:txBody>
      </p:sp>
      <p:sp>
        <p:nvSpPr>
          <p:cNvPr id="2" name="矩形 1"/>
          <p:cNvSpPr/>
          <p:nvPr/>
        </p:nvSpPr>
        <p:spPr>
          <a:xfrm>
            <a:off x="468423" y="1602042"/>
            <a:ext cx="2284600" cy="492443"/>
          </a:xfrm>
          <a:prstGeom prst="rect">
            <a:avLst/>
          </a:prstGeom>
        </p:spPr>
        <p:txBody>
          <a:bodyPr wrap="none">
            <a:spAutoFit/>
          </a:bodyPr>
          <a:lstStyle/>
          <a:p>
            <a:r>
              <a:rPr lang="en-US" altLang="zh-CN" sz="2600" b="1" dirty="0" smtClean="0"/>
              <a:t>4.8.1 </a:t>
            </a:r>
            <a:r>
              <a:rPr lang="zh-CN" altLang="en-US" sz="2600" b="1" dirty="0"/>
              <a:t>规模经济</a:t>
            </a:r>
            <a:endParaRPr lang="zh-CN" altLang="en-US" sz="2600" dirty="0"/>
          </a:p>
        </p:txBody>
      </p:sp>
      <p:sp>
        <p:nvSpPr>
          <p:cNvPr id="3" name="文本框 2"/>
          <p:cNvSpPr txBox="1"/>
          <p:nvPr/>
        </p:nvSpPr>
        <p:spPr>
          <a:xfrm>
            <a:off x="467544" y="2564904"/>
            <a:ext cx="8064896" cy="830997"/>
          </a:xfrm>
          <a:prstGeom prst="rect">
            <a:avLst/>
          </a:prstGeom>
          <a:noFill/>
        </p:spPr>
        <p:txBody>
          <a:bodyPr wrap="square" rtlCol="0">
            <a:spAutoFit/>
          </a:bodyPr>
          <a:lstStyle/>
          <a:p>
            <a:r>
              <a:rPr lang="zh-CN" altLang="en-US" sz="2400" dirty="0" smtClean="0"/>
              <a:t>        规模经济反映生产的平均成本随生产规模变化的关系，有三种情形。</a:t>
            </a:r>
            <a:endParaRPr lang="zh-CN" altLang="en-US" sz="2400" dirty="0"/>
          </a:p>
        </p:txBody>
      </p:sp>
      <p:sp>
        <p:nvSpPr>
          <p:cNvPr id="4" name="矩形 3"/>
          <p:cNvSpPr/>
          <p:nvPr/>
        </p:nvSpPr>
        <p:spPr>
          <a:xfrm>
            <a:off x="467544" y="3422207"/>
            <a:ext cx="8064896" cy="1938992"/>
          </a:xfrm>
          <a:prstGeom prst="rect">
            <a:avLst/>
          </a:prstGeom>
        </p:spPr>
        <p:txBody>
          <a:bodyPr wrap="square">
            <a:spAutoFit/>
          </a:bodyPr>
          <a:lstStyle/>
          <a:p>
            <a:pPr eaLnBrk="1" hangingPunct="1">
              <a:defRPr/>
            </a:pPr>
            <a:r>
              <a:rPr lang="zh-CN" altLang="en-US" sz="2400" b="1" dirty="0" smtClean="0">
                <a:latin typeface="Arial" panose="020B0604020202020204" pitchFamily="34" charset="0"/>
                <a:cs typeface="Arial" panose="020B0604020202020204" pitchFamily="34" charset="0"/>
              </a:rPr>
              <a:t>♦</a:t>
            </a:r>
            <a:r>
              <a:rPr lang="zh-CN" altLang="en-US" sz="2400" b="1" dirty="0" smtClean="0"/>
              <a:t>规模经济</a:t>
            </a:r>
            <a:r>
              <a:rPr lang="zh-CN" altLang="en-US" sz="2400" dirty="0"/>
              <a:t>：指随着生产规模的扩大</a:t>
            </a:r>
            <a:r>
              <a:rPr lang="zh-CN" altLang="en-US" sz="2400" dirty="0" smtClean="0"/>
              <a:t>，平均成本</a:t>
            </a:r>
            <a:r>
              <a:rPr lang="zh-CN" altLang="en-US" sz="2400" dirty="0"/>
              <a:t>下降的经济现象</a:t>
            </a:r>
            <a:r>
              <a:rPr lang="zh-CN" altLang="en-US" sz="2400" dirty="0" smtClean="0"/>
              <a:t>。</a:t>
            </a:r>
            <a:endParaRPr lang="en-US" altLang="zh-CN" sz="2400" dirty="0" smtClean="0"/>
          </a:p>
          <a:p>
            <a:pPr eaLnBrk="1" hangingPunct="1">
              <a:defRPr/>
            </a:pPr>
            <a:r>
              <a:rPr lang="zh-CN" altLang="en-US" sz="2400" b="1" dirty="0" smtClean="0">
                <a:latin typeface="Arial" panose="020B0604020202020204" pitchFamily="34" charset="0"/>
                <a:cs typeface="Arial" panose="020B0604020202020204" pitchFamily="34" charset="0"/>
              </a:rPr>
              <a:t>♦</a:t>
            </a:r>
            <a:r>
              <a:rPr lang="zh-CN" altLang="en-US" sz="2400" b="1" dirty="0" smtClean="0"/>
              <a:t>规模经济不变</a:t>
            </a:r>
            <a:r>
              <a:rPr lang="zh-CN" altLang="en-US" sz="2400" dirty="0" smtClean="0"/>
              <a:t>：</a:t>
            </a:r>
            <a:r>
              <a:rPr lang="zh-CN" altLang="en-US" sz="2400" dirty="0"/>
              <a:t>指随着生产规模的扩大</a:t>
            </a:r>
            <a:r>
              <a:rPr lang="zh-CN" altLang="en-US" sz="2400" dirty="0" smtClean="0"/>
              <a:t>，平均成本不变。</a:t>
            </a:r>
            <a:endParaRPr lang="zh-CN" altLang="en-US" sz="2400" dirty="0"/>
          </a:p>
          <a:p>
            <a:pPr eaLnBrk="1" hangingPunct="1">
              <a:defRPr/>
            </a:pPr>
            <a:r>
              <a:rPr lang="zh-CN" altLang="en-US" sz="2400" b="1" dirty="0" smtClean="0">
                <a:latin typeface="Arial" panose="020B0604020202020204" pitchFamily="34" charset="0"/>
                <a:cs typeface="Arial" panose="020B0604020202020204" pitchFamily="34" charset="0"/>
              </a:rPr>
              <a:t>♦</a:t>
            </a:r>
            <a:r>
              <a:rPr lang="zh-CN" altLang="en-US" sz="2400" b="1" dirty="0" smtClean="0"/>
              <a:t>规模</a:t>
            </a:r>
            <a:r>
              <a:rPr lang="zh-CN" altLang="en-US" sz="2400" b="1" dirty="0"/>
              <a:t>不经济</a:t>
            </a:r>
            <a:r>
              <a:rPr lang="zh-CN" altLang="en-US" sz="2400" dirty="0"/>
              <a:t>：指随着生产规模的扩大</a:t>
            </a:r>
            <a:r>
              <a:rPr lang="zh-CN" altLang="en-US" sz="2400" dirty="0" smtClean="0"/>
              <a:t>，平均成本</a:t>
            </a:r>
            <a:r>
              <a:rPr lang="zh-CN" altLang="en-US" sz="2400" dirty="0"/>
              <a:t>上升的经济现象。</a:t>
            </a:r>
          </a:p>
        </p:txBody>
      </p:sp>
      <p:sp>
        <p:nvSpPr>
          <p:cNvPr id="13" name="矩形 12"/>
          <p:cNvSpPr/>
          <p:nvPr/>
        </p:nvSpPr>
        <p:spPr>
          <a:xfrm>
            <a:off x="271803" y="2090086"/>
            <a:ext cx="3124573"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）规模经济的情形</a:t>
            </a:r>
            <a:endParaRPr lang="zh-CN" altLang="en-US" sz="2400" dirty="0"/>
          </a:p>
        </p:txBody>
      </p:sp>
    </p:spTree>
    <p:extLst>
      <p:ext uri="{BB962C8B-B14F-4D97-AF65-F5344CB8AC3E}">
        <p14:creationId xmlns:p14="http://schemas.microsoft.com/office/powerpoint/2010/main" val="3132988537"/>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086685"/>
            <a:ext cx="3124573"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smtClean="0"/>
              <a:t>）规模经济的成因</a:t>
            </a:r>
            <a:endParaRPr lang="zh-CN" altLang="en-US" sz="2400" dirty="0"/>
          </a:p>
        </p:txBody>
      </p:sp>
      <p:sp>
        <p:nvSpPr>
          <p:cNvPr id="2" name="矩形 1"/>
          <p:cNvSpPr/>
          <p:nvPr/>
        </p:nvSpPr>
        <p:spPr>
          <a:xfrm>
            <a:off x="474049" y="1608592"/>
            <a:ext cx="7407368" cy="1200329"/>
          </a:xfrm>
          <a:prstGeom prst="rect">
            <a:avLst/>
          </a:prstGeom>
        </p:spPr>
        <p:txBody>
          <a:bodyPr wrap="square">
            <a:spAutoFit/>
          </a:bodyPr>
          <a:lstStyle/>
          <a:p>
            <a:pPr eaLnBrk="1" hangingPunct="1">
              <a:buFontTx/>
              <a:buNone/>
              <a:defRPr/>
            </a:pPr>
            <a:r>
              <a:rPr lang="zh-CN" altLang="en-US" sz="2400" dirty="0" smtClean="0">
                <a:sym typeface="Symbol" pitchFamily="18" charset="2"/>
              </a:rPr>
              <a:t>生产的规模报酬</a:t>
            </a:r>
            <a:endParaRPr lang="en-US" altLang="zh-CN" sz="2400" dirty="0" smtClean="0">
              <a:sym typeface="Symbol" pitchFamily="18" charset="2"/>
            </a:endParaRPr>
          </a:p>
          <a:p>
            <a:pPr eaLnBrk="1" hangingPunct="1">
              <a:buFontTx/>
              <a:buNone/>
              <a:defRPr/>
            </a:pPr>
            <a:r>
              <a:rPr lang="zh-CN" altLang="en-US" sz="2400" dirty="0" smtClean="0">
                <a:sym typeface="Symbol" pitchFamily="18" charset="2"/>
              </a:rPr>
              <a:t></a:t>
            </a:r>
            <a:r>
              <a:rPr lang="zh-CN" altLang="en-US" sz="2400" dirty="0">
                <a:sym typeface="Symbol" pitchFamily="18" charset="2"/>
              </a:rPr>
              <a:t>固定成本的有效分摊，例如广告、品牌</a:t>
            </a:r>
          </a:p>
          <a:p>
            <a:pPr eaLnBrk="1" hangingPunct="1">
              <a:buFontTx/>
              <a:buNone/>
              <a:defRPr/>
            </a:pPr>
            <a:r>
              <a:rPr lang="zh-CN" altLang="en-US" sz="2400" dirty="0" smtClean="0">
                <a:sym typeface="Symbol" pitchFamily="18" charset="2"/>
              </a:rPr>
              <a:t></a:t>
            </a:r>
            <a:r>
              <a:rPr lang="zh-CN" altLang="en-US" sz="2400" dirty="0">
                <a:sym typeface="Symbol" pitchFamily="18" charset="2"/>
              </a:rPr>
              <a:t>大规模企业的财务上的利益，例如低成本融资</a:t>
            </a:r>
            <a:endParaRPr lang="en-US" altLang="zh-CN" sz="2400" dirty="0">
              <a:sym typeface="Symbol" pitchFamily="18" charset="2"/>
            </a:endParaRPr>
          </a:p>
        </p:txBody>
      </p:sp>
      <p:sp>
        <p:nvSpPr>
          <p:cNvPr id="3" name="矩形 2"/>
          <p:cNvSpPr/>
          <p:nvPr/>
        </p:nvSpPr>
        <p:spPr>
          <a:xfrm>
            <a:off x="259836" y="2901009"/>
            <a:ext cx="3124573" cy="461665"/>
          </a:xfrm>
          <a:prstGeom prst="rect">
            <a:avLst/>
          </a:prstGeom>
        </p:spPr>
        <p:txBody>
          <a:bodyPr wrap="none">
            <a:spAutoFit/>
          </a:bodyPr>
          <a:lstStyle/>
          <a:p>
            <a:pPr eaLnBrk="1" hangingPunct="1">
              <a:defRPr/>
            </a:pPr>
            <a:r>
              <a:rPr lang="zh-CN" altLang="en-US" sz="2400" b="1" dirty="0" smtClean="0"/>
              <a:t>（</a:t>
            </a:r>
            <a:r>
              <a:rPr lang="en-US" altLang="zh-CN" sz="2400" b="1" dirty="0" smtClean="0"/>
              <a:t>3</a:t>
            </a:r>
            <a:r>
              <a:rPr lang="zh-CN" altLang="en-US" sz="2400" b="1" dirty="0" smtClean="0"/>
              <a:t>）规模经济</a:t>
            </a:r>
            <a:r>
              <a:rPr lang="zh-CN" altLang="en-US" sz="2400" b="1" dirty="0"/>
              <a:t>的影响</a:t>
            </a:r>
          </a:p>
        </p:txBody>
      </p:sp>
      <p:sp>
        <p:nvSpPr>
          <p:cNvPr id="4" name="矩形 3"/>
          <p:cNvSpPr/>
          <p:nvPr/>
        </p:nvSpPr>
        <p:spPr>
          <a:xfrm>
            <a:off x="534138" y="3405404"/>
            <a:ext cx="7854286" cy="1938992"/>
          </a:xfrm>
          <a:prstGeom prst="rect">
            <a:avLst/>
          </a:prstGeom>
        </p:spPr>
        <p:txBody>
          <a:bodyPr wrap="square">
            <a:spAutoFit/>
          </a:bodyPr>
          <a:lstStyle/>
          <a:p>
            <a:pPr marL="0" indent="0" eaLnBrk="1" hangingPunct="1">
              <a:buFontTx/>
              <a:buNone/>
              <a:defRPr/>
            </a:pPr>
            <a:r>
              <a:rPr lang="zh-CN" altLang="en-US" sz="2400" dirty="0">
                <a:latin typeface="宋体"/>
              </a:rPr>
              <a:t>◆</a:t>
            </a:r>
            <a:r>
              <a:rPr lang="zh-CN" altLang="en-US" sz="2400" dirty="0"/>
              <a:t>由于存在规模经济，大规模生产有利于提高生产效率</a:t>
            </a:r>
            <a:r>
              <a:rPr lang="zh-CN" altLang="en-US" sz="2400" dirty="0" smtClean="0"/>
              <a:t>，导致企业追求做大做强，以及行业</a:t>
            </a:r>
            <a:r>
              <a:rPr lang="zh-CN" altLang="en-US" sz="2400" dirty="0"/>
              <a:t>生产的集中和</a:t>
            </a:r>
            <a:r>
              <a:rPr lang="zh-CN" altLang="en-US" sz="2400" dirty="0" smtClean="0"/>
              <a:t>垄断；</a:t>
            </a:r>
            <a:endParaRPr lang="en-US" altLang="zh-CN" sz="2400" dirty="0" smtClean="0"/>
          </a:p>
          <a:p>
            <a:pPr marL="0" indent="0" eaLnBrk="1" hangingPunct="1">
              <a:buFontTx/>
              <a:buNone/>
              <a:defRPr/>
            </a:pPr>
            <a:r>
              <a:rPr lang="zh-CN" altLang="en-US" sz="2400" dirty="0" smtClean="0">
                <a:latin typeface="宋体"/>
              </a:rPr>
              <a:t>◆</a:t>
            </a:r>
            <a:r>
              <a:rPr lang="zh-CN" altLang="en-US" sz="2400" dirty="0"/>
              <a:t>规模经济成为企业竞争力、国家竞争力的重要</a:t>
            </a:r>
            <a:r>
              <a:rPr lang="zh-CN" altLang="en-US" sz="2400" dirty="0" smtClean="0"/>
              <a:t>来源，追求规模经济还是市场竞争活力成为国家产业组织政策的核心。</a:t>
            </a:r>
            <a:endParaRPr lang="zh-CN" altLang="en-US" sz="2400" dirty="0"/>
          </a:p>
        </p:txBody>
      </p:sp>
    </p:spTree>
    <p:extLst>
      <p:ext uri="{BB962C8B-B14F-4D97-AF65-F5344CB8AC3E}">
        <p14:creationId xmlns:p14="http://schemas.microsoft.com/office/powerpoint/2010/main" val="668839947"/>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56795"/>
            <a:ext cx="2449710" cy="523220"/>
          </a:xfrm>
          <a:prstGeom prst="rect">
            <a:avLst/>
          </a:prstGeom>
        </p:spPr>
        <p:txBody>
          <a:bodyPr wrap="none">
            <a:spAutoFit/>
          </a:bodyPr>
          <a:lstStyle/>
          <a:p>
            <a:r>
              <a:rPr lang="en-US" altLang="zh-CN" sz="2800" b="1" dirty="0" smtClean="0"/>
              <a:t>4.8.2 </a:t>
            </a:r>
            <a:r>
              <a:rPr lang="zh-CN" altLang="en-US" sz="2800" b="1" dirty="0" smtClean="0"/>
              <a:t>范围经济</a:t>
            </a:r>
            <a:endParaRPr lang="zh-CN" altLang="en-US" sz="2800" dirty="0"/>
          </a:p>
        </p:txBody>
      </p:sp>
      <p:sp>
        <p:nvSpPr>
          <p:cNvPr id="13" name="矩形 12"/>
          <p:cNvSpPr/>
          <p:nvPr/>
        </p:nvSpPr>
        <p:spPr>
          <a:xfrm>
            <a:off x="179512" y="1485491"/>
            <a:ext cx="3124573"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）范围经济的情形</a:t>
            </a:r>
            <a:endParaRPr lang="zh-CN" altLang="en-US" sz="2400" dirty="0"/>
          </a:p>
        </p:txBody>
      </p:sp>
      <p:sp>
        <p:nvSpPr>
          <p:cNvPr id="14" name="文本框 13"/>
          <p:cNvSpPr txBox="1"/>
          <p:nvPr/>
        </p:nvSpPr>
        <p:spPr>
          <a:xfrm>
            <a:off x="395535" y="1924979"/>
            <a:ext cx="8171117" cy="830997"/>
          </a:xfrm>
          <a:prstGeom prst="rect">
            <a:avLst/>
          </a:prstGeom>
          <a:noFill/>
        </p:spPr>
        <p:txBody>
          <a:bodyPr wrap="square" rtlCol="0">
            <a:spAutoFit/>
          </a:bodyPr>
          <a:lstStyle/>
          <a:p>
            <a:r>
              <a:rPr lang="zh-CN" altLang="en-US" sz="2400" dirty="0" smtClean="0"/>
              <a:t>        范围经济反映多样化生产过程中呈现的的成本变化，有三种情形。</a:t>
            </a:r>
            <a:endParaRPr lang="zh-CN" altLang="en-US" sz="2400" dirty="0"/>
          </a:p>
        </p:txBody>
      </p:sp>
      <mc:AlternateContent xmlns:mc="http://schemas.openxmlformats.org/markup-compatibility/2006" xmlns:a14="http://schemas.microsoft.com/office/drawing/2010/main">
        <mc:Choice Requires="a14">
          <p:sp>
            <p:nvSpPr>
              <p:cNvPr id="2" name="矩形 1"/>
              <p:cNvSpPr/>
              <p:nvPr/>
            </p:nvSpPr>
            <p:spPr>
              <a:xfrm>
                <a:off x="395535" y="2755976"/>
                <a:ext cx="8166047" cy="2548390"/>
              </a:xfrm>
              <a:prstGeom prst="rect">
                <a:avLst/>
              </a:prstGeom>
            </p:spPr>
            <p:txBody>
              <a:bodyPr wrap="square">
                <a:spAutoFit/>
              </a:bodyPr>
              <a:lstStyle/>
              <a:p>
                <a:pPr eaLnBrk="1" hangingPunct="1">
                  <a:lnSpc>
                    <a:spcPct val="95000"/>
                  </a:lnSpc>
                </a:pPr>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范围</a:t>
                </a:r>
                <a:r>
                  <a:rPr lang="zh-CN" altLang="en-US" sz="2400" b="1" dirty="0">
                    <a:latin typeface="宋体" panose="02010600030101010101" pitchFamily="2" charset="-122"/>
                  </a:rPr>
                  <a:t>经济</a:t>
                </a:r>
                <a:r>
                  <a:rPr lang="zh-CN" altLang="en-US" sz="2400" dirty="0">
                    <a:latin typeface="宋体" panose="02010600030101010101" pitchFamily="2" charset="-122"/>
                  </a:rPr>
                  <a:t>（</a:t>
                </a:r>
                <a:r>
                  <a:rPr lang="en-US" altLang="zh-CN" sz="2400" i="1" dirty="0"/>
                  <a:t>economic of scope</a:t>
                </a:r>
                <a:r>
                  <a:rPr lang="zh-CN" altLang="en-US" sz="2400" dirty="0">
                    <a:latin typeface="宋体" panose="02010600030101010101" pitchFamily="2" charset="-122"/>
                  </a:rPr>
                  <a:t>）：生产既定的多种产品产量，如果从事多产品联合生产</a:t>
                </a:r>
                <a:r>
                  <a:rPr lang="zh-CN" altLang="en-US" sz="2400" dirty="0" smtClean="0">
                    <a:latin typeface="宋体" panose="02010600030101010101" pitchFamily="2" charset="-122"/>
                  </a:rPr>
                  <a:t>的生产</a:t>
                </a:r>
                <a:r>
                  <a:rPr lang="zh-CN" altLang="en-US" sz="2400" dirty="0">
                    <a:latin typeface="宋体" panose="02010600030101010101" pitchFamily="2" charset="-122"/>
                  </a:rPr>
                  <a:t>成本，</a:t>
                </a:r>
                <a:r>
                  <a:rPr lang="zh-CN" altLang="en-US" sz="2400" dirty="0" smtClean="0">
                    <a:latin typeface="宋体" panose="02010600030101010101" pitchFamily="2" charset="-122"/>
                  </a:rPr>
                  <a:t>低于不同产品分别生产</a:t>
                </a:r>
                <a:r>
                  <a:rPr lang="zh-CN" altLang="en-US" sz="2400" dirty="0">
                    <a:latin typeface="宋体" panose="02010600030101010101" pitchFamily="2" charset="-122"/>
                  </a:rPr>
                  <a:t>的生产</a:t>
                </a:r>
                <a:r>
                  <a:rPr lang="zh-CN" altLang="en-US" sz="2400" dirty="0" smtClean="0">
                    <a:latin typeface="宋体" panose="02010600030101010101" pitchFamily="2" charset="-122"/>
                  </a:rPr>
                  <a:t>成本之和。</a:t>
                </a:r>
                <a:r>
                  <a:rPr lang="zh-CN" altLang="en-US" sz="2400" dirty="0">
                    <a:latin typeface="宋体" panose="02010600030101010101" pitchFamily="2" charset="-122"/>
                  </a:rPr>
                  <a:t>或者说，使用同样的投入，联合生产的企业的产量超过了各种产品由不同企业分别生产时的产量。假定分别生产的成本函数</a:t>
                </a:r>
                <a:r>
                  <a:rPr lang="en-US" altLang="zh-CN" sz="2400" i="1" dirty="0">
                    <a:latin typeface="Times New Roman" panose="02020603050405020304" pitchFamily="18" charset="0"/>
                  </a:rPr>
                  <a:t>C</a:t>
                </a:r>
                <a:r>
                  <a:rPr lang="en-US" altLang="zh-CN" sz="2400" i="1" baseline="-25000" dirty="0">
                    <a:latin typeface="Times New Roman" panose="02020603050405020304" pitchFamily="18" charset="0"/>
                  </a:rPr>
                  <a:t>1</a:t>
                </a:r>
                <a:r>
                  <a:rPr lang="en-US" altLang="zh-CN" sz="2400" i="1" dirty="0">
                    <a:latin typeface="Times New Roman" panose="02020603050405020304" pitchFamily="18" charset="0"/>
                  </a:rPr>
                  <a:t>=F</a:t>
                </a:r>
                <a:r>
                  <a:rPr lang="en-US" altLang="zh-CN" sz="2400" i="1" baseline="-25000" dirty="0">
                    <a:latin typeface="Times New Roman" panose="02020603050405020304" pitchFamily="18" charset="0"/>
                  </a:rPr>
                  <a:t>1</a:t>
                </a:r>
                <a:r>
                  <a:rPr lang="zh-CN" altLang="en-US" sz="2400" i="1" dirty="0">
                    <a:latin typeface="Times New Roman" panose="02020603050405020304" pitchFamily="18" charset="0"/>
                  </a:rPr>
                  <a:t>（</a:t>
                </a:r>
                <a:r>
                  <a:rPr lang="en-US" altLang="zh-CN" sz="2400" i="1" dirty="0">
                    <a:latin typeface="Times New Roman" panose="02020603050405020304" pitchFamily="18" charset="0"/>
                  </a:rPr>
                  <a:t>Q</a:t>
                </a:r>
                <a:r>
                  <a:rPr lang="en-US" altLang="zh-CN" sz="2400" i="1" baseline="-25000" dirty="0">
                    <a:latin typeface="Times New Roman" panose="02020603050405020304" pitchFamily="18" charset="0"/>
                  </a:rPr>
                  <a:t>1</a:t>
                </a:r>
                <a:r>
                  <a:rPr lang="zh-CN" altLang="en-US" sz="2400" i="1" dirty="0">
                    <a:latin typeface="Times New Roman" panose="02020603050405020304" pitchFamily="18" charset="0"/>
                  </a:rPr>
                  <a:t>）</a:t>
                </a:r>
                <a:r>
                  <a:rPr lang="zh-CN" altLang="en-US" sz="2400" dirty="0">
                    <a:latin typeface="宋体" panose="02010600030101010101" pitchFamily="2" charset="-122"/>
                  </a:rPr>
                  <a:t>和</a:t>
                </a:r>
                <a:r>
                  <a:rPr lang="en-US" altLang="zh-CN" sz="2400" i="1" dirty="0">
                    <a:latin typeface="Times New Roman" panose="02020603050405020304" pitchFamily="18" charset="0"/>
                  </a:rPr>
                  <a:t>C</a:t>
                </a:r>
                <a:r>
                  <a:rPr lang="en-US" altLang="zh-CN" sz="2400" i="1" baseline="-25000" dirty="0">
                    <a:latin typeface="Times New Roman" panose="02020603050405020304" pitchFamily="18" charset="0"/>
                  </a:rPr>
                  <a:t>2</a:t>
                </a:r>
                <a:r>
                  <a:rPr lang="en-US" altLang="zh-CN" sz="2400" i="1" dirty="0">
                    <a:latin typeface="Times New Roman" panose="02020603050405020304" pitchFamily="18" charset="0"/>
                  </a:rPr>
                  <a:t>=F</a:t>
                </a:r>
                <a:r>
                  <a:rPr lang="en-US" altLang="zh-CN" sz="2400" i="1" baseline="-25000" dirty="0">
                    <a:latin typeface="Times New Roman" panose="02020603050405020304" pitchFamily="18" charset="0"/>
                  </a:rPr>
                  <a:t>2</a:t>
                </a:r>
                <a:r>
                  <a:rPr lang="zh-CN" altLang="en-US" sz="2400" i="1" dirty="0">
                    <a:latin typeface="Times New Roman" panose="02020603050405020304" pitchFamily="18" charset="0"/>
                  </a:rPr>
                  <a:t>（</a:t>
                </a:r>
                <a:r>
                  <a:rPr lang="en-US" altLang="zh-CN" sz="2400" i="1" dirty="0">
                    <a:latin typeface="Times New Roman" panose="02020603050405020304" pitchFamily="18" charset="0"/>
                  </a:rPr>
                  <a:t>Q</a:t>
                </a:r>
                <a:r>
                  <a:rPr lang="en-US" altLang="zh-CN" sz="2400" i="1" baseline="-25000" dirty="0">
                    <a:latin typeface="Times New Roman" panose="02020603050405020304" pitchFamily="18" charset="0"/>
                  </a:rPr>
                  <a:t>2</a:t>
                </a:r>
                <a:r>
                  <a:rPr lang="zh-CN" altLang="en-US" sz="2400" i="1" dirty="0">
                    <a:latin typeface="Times New Roman" panose="02020603050405020304" pitchFamily="18" charset="0"/>
                  </a:rPr>
                  <a:t>），</a:t>
                </a:r>
                <a:r>
                  <a:rPr lang="zh-CN" altLang="en-US" sz="2400" dirty="0">
                    <a:latin typeface="宋体" panose="02010600030101010101" pitchFamily="2" charset="-122"/>
                  </a:rPr>
                  <a:t>联合生产成本函数</a:t>
                </a:r>
                <a:r>
                  <a:rPr lang="en-US" altLang="zh-CN" sz="2400" i="1" dirty="0">
                    <a:latin typeface="Times New Roman" panose="02020603050405020304" pitchFamily="18" charset="0"/>
                  </a:rPr>
                  <a:t>C=F</a:t>
                </a:r>
                <a:r>
                  <a:rPr lang="zh-CN" altLang="en-US" sz="2400" i="1" dirty="0">
                    <a:latin typeface="Times New Roman" panose="02020603050405020304" pitchFamily="18" charset="0"/>
                  </a:rPr>
                  <a:t>（</a:t>
                </a:r>
                <a:r>
                  <a:rPr lang="en-US" altLang="zh-CN" sz="2400" i="1" dirty="0">
                    <a:latin typeface="Times New Roman" panose="02020603050405020304" pitchFamily="18" charset="0"/>
                  </a:rPr>
                  <a:t>Q</a:t>
                </a:r>
                <a:r>
                  <a:rPr lang="en-US" altLang="zh-CN" sz="2400" i="1" baseline="-25000" dirty="0">
                    <a:latin typeface="Times New Roman" panose="02020603050405020304" pitchFamily="18" charset="0"/>
                  </a:rPr>
                  <a:t>1</a:t>
                </a:r>
                <a:r>
                  <a:rPr lang="zh-CN" altLang="en-US" sz="2400" i="1" dirty="0">
                    <a:latin typeface="Times New Roman" panose="02020603050405020304" pitchFamily="18" charset="0"/>
                  </a:rPr>
                  <a:t>，</a:t>
                </a:r>
                <a:r>
                  <a:rPr lang="en-US" altLang="zh-CN" sz="2400" i="1" dirty="0">
                    <a:latin typeface="Times New Roman" panose="02020603050405020304" pitchFamily="18" charset="0"/>
                  </a:rPr>
                  <a:t>Q</a:t>
                </a:r>
                <a:r>
                  <a:rPr lang="en-US" altLang="zh-CN" sz="2400" i="1" baseline="-25000" dirty="0">
                    <a:latin typeface="Times New Roman" panose="02020603050405020304" pitchFamily="18" charset="0"/>
                  </a:rPr>
                  <a:t>2</a:t>
                </a:r>
                <a:r>
                  <a:rPr lang="zh-CN" altLang="en-US" sz="2400" i="1" dirty="0">
                    <a:latin typeface="Times New Roman" panose="02020603050405020304" pitchFamily="18" charset="0"/>
                  </a:rPr>
                  <a:t>），</a:t>
                </a:r>
                <a:r>
                  <a:rPr lang="zh-CN" altLang="en-US" sz="2400" dirty="0" smtClean="0">
                    <a:latin typeface="Times New Roman" panose="02020603050405020304" pitchFamily="18" charset="0"/>
                  </a:rPr>
                  <a:t>如果</a:t>
                </a:r>
                <a14:m>
                  <m:oMath xmlns:m="http://schemas.openxmlformats.org/officeDocument/2006/math">
                    <m:r>
                      <m:rPr>
                        <m:sty m:val="p"/>
                      </m:rPr>
                      <a:rPr lang="en-US" altLang="zh-CN" sz="2400" b="0" i="0" smtClean="0">
                        <a:latin typeface="Cambria Math" panose="02040503050406030204" pitchFamily="18" charset="0"/>
                      </a:rPr>
                      <m:t>C</m:t>
                    </m:r>
                    <m:r>
                      <a:rPr lang="en-US" altLang="zh-CN" sz="2400" i="1">
                        <a:latin typeface="Cambria Math" panose="02040503050406030204" pitchFamily="18" charset="0"/>
                      </a:rPr>
                      <m:t>&lt;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2</m:t>
                        </m:r>
                      </m:sub>
                    </m:sSub>
                  </m:oMath>
                </a14:m>
                <a:r>
                  <a:rPr lang="en-US" altLang="zh-CN" sz="2400" dirty="0" smtClean="0">
                    <a:latin typeface="宋体" panose="02010600030101010101" pitchFamily="2" charset="-122"/>
                  </a:rPr>
                  <a:t>,</a:t>
                </a:r>
                <a:r>
                  <a:rPr lang="zh-CN" altLang="en-US" sz="2400" dirty="0" smtClean="0">
                    <a:latin typeface="宋体" panose="02010600030101010101" pitchFamily="2" charset="-122"/>
                  </a:rPr>
                  <a:t>则存在</a:t>
                </a:r>
                <a:r>
                  <a:rPr lang="zh-CN" altLang="en-US" sz="2400" dirty="0">
                    <a:latin typeface="宋体" panose="02010600030101010101" pitchFamily="2" charset="-122"/>
                  </a:rPr>
                  <a:t>范围经济，否则存在范围不经济</a:t>
                </a:r>
                <a:endParaRPr lang="en-US" altLang="zh-CN" sz="2400" dirty="0">
                  <a:latin typeface="宋体" panose="02010600030101010101" pitchFamily="2" charset="-122"/>
                </a:endParaRPr>
              </a:p>
            </p:txBody>
          </p:sp>
        </mc:Choice>
        <mc:Fallback xmlns="">
          <p:sp>
            <p:nvSpPr>
              <p:cNvPr id="2" name="矩形 1"/>
              <p:cNvSpPr>
                <a:spLocks noRot="1" noChangeAspect="1" noMove="1" noResize="1" noEditPoints="1" noAdjustHandles="1" noChangeArrowheads="1" noChangeShapeType="1" noTextEdit="1"/>
              </p:cNvSpPr>
              <p:nvPr/>
            </p:nvSpPr>
            <p:spPr>
              <a:xfrm>
                <a:off x="395535" y="2755976"/>
                <a:ext cx="8166047" cy="2548390"/>
              </a:xfrm>
              <a:prstGeom prst="rect">
                <a:avLst/>
              </a:prstGeom>
              <a:blipFill rotWithShape="0">
                <a:blip r:embed="rId5"/>
                <a:stretch>
                  <a:fillRect l="-1195" t="-3589" r="-4780" b="-4545"/>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矩形 14"/>
              <p:cNvSpPr/>
              <p:nvPr/>
            </p:nvSpPr>
            <p:spPr>
              <a:xfrm>
                <a:off x="468907" y="5328028"/>
                <a:ext cx="8166047" cy="443198"/>
              </a:xfrm>
              <a:prstGeom prst="rect">
                <a:avLst/>
              </a:prstGeom>
            </p:spPr>
            <p:txBody>
              <a:bodyPr wrap="square">
                <a:spAutoFit/>
              </a:bodyPr>
              <a:lstStyle/>
              <a:p>
                <a:pPr eaLnBrk="1" hangingPunct="1">
                  <a:lnSpc>
                    <a:spcPct val="95000"/>
                  </a:lnSpc>
                </a:pPr>
                <a:r>
                  <a:rPr lang="zh-CN" altLang="en-US" sz="2400" b="1" dirty="0" smtClean="0">
                    <a:latin typeface="Arial" panose="020B0604020202020204" pitchFamily="34" charset="0"/>
                    <a:cs typeface="Arial" panose="020B0604020202020204" pitchFamily="34" charset="0"/>
                  </a:rPr>
                  <a:t>♦无</a:t>
                </a:r>
                <a:r>
                  <a:rPr lang="zh-CN" altLang="en-US" sz="2400" b="1" dirty="0" smtClean="0">
                    <a:latin typeface="宋体" panose="02010600030101010101" pitchFamily="2" charset="-122"/>
                  </a:rPr>
                  <a:t>范围经济</a:t>
                </a:r>
                <a:r>
                  <a:rPr lang="zh-CN" altLang="en-US" sz="2400" dirty="0" smtClean="0">
                    <a:latin typeface="宋体" panose="02010600030101010101" pitchFamily="2" charset="-122"/>
                  </a:rPr>
                  <a:t>：</a:t>
                </a:r>
                <a14:m>
                  <m:oMath xmlns:m="http://schemas.openxmlformats.org/officeDocument/2006/math">
                    <m:r>
                      <m:rPr>
                        <m:sty m:val="p"/>
                      </m:rPr>
                      <a:rPr lang="en-US" altLang="zh-CN" sz="2400" b="0" i="0" smtClean="0">
                        <a:latin typeface="Cambria Math" panose="02040503050406030204" pitchFamily="18" charset="0"/>
                      </a:rPr>
                      <m:t>C</m:t>
                    </m:r>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2</m:t>
                        </m:r>
                      </m:sub>
                    </m:sSub>
                  </m:oMath>
                </a14:m>
                <a:r>
                  <a:rPr lang="zh-CN" altLang="en-US" sz="2400" dirty="0" smtClean="0">
                    <a:latin typeface="宋体" panose="02010600030101010101" pitchFamily="2" charset="-122"/>
                  </a:rPr>
                  <a:t>。</a:t>
                </a:r>
                <a:endParaRPr lang="en-US" altLang="zh-CN" sz="2400" dirty="0">
                  <a:latin typeface="宋体" panose="02010600030101010101" pitchFamily="2" charset="-122"/>
                </a:endParaRPr>
              </a:p>
            </p:txBody>
          </p:sp>
        </mc:Choice>
        <mc:Fallback xmlns="">
          <p:sp>
            <p:nvSpPr>
              <p:cNvPr id="15" name="矩形 14"/>
              <p:cNvSpPr>
                <a:spLocks noRot="1" noChangeAspect="1" noMove="1" noResize="1" noEditPoints="1" noAdjustHandles="1" noChangeArrowheads="1" noChangeShapeType="1" noTextEdit="1"/>
              </p:cNvSpPr>
              <p:nvPr/>
            </p:nvSpPr>
            <p:spPr>
              <a:xfrm>
                <a:off x="468907" y="5328028"/>
                <a:ext cx="8166047" cy="443198"/>
              </a:xfrm>
              <a:prstGeom prst="rect">
                <a:avLst/>
              </a:prstGeom>
              <a:blipFill rotWithShape="0">
                <a:blip r:embed="rId6"/>
                <a:stretch>
                  <a:fillRect l="-1195" t="-19178" b="-3150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矩形 15"/>
              <p:cNvSpPr/>
              <p:nvPr/>
            </p:nvSpPr>
            <p:spPr>
              <a:xfrm>
                <a:off x="444769" y="5794888"/>
                <a:ext cx="8166047" cy="443198"/>
              </a:xfrm>
              <a:prstGeom prst="rect">
                <a:avLst/>
              </a:prstGeom>
            </p:spPr>
            <p:txBody>
              <a:bodyPr wrap="square">
                <a:spAutoFit/>
              </a:bodyPr>
              <a:lstStyle/>
              <a:p>
                <a:pPr eaLnBrk="1" hangingPunct="1">
                  <a:lnSpc>
                    <a:spcPct val="95000"/>
                  </a:lnSpc>
                </a:pPr>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范围不经济</a:t>
                </a:r>
                <a:r>
                  <a:rPr lang="zh-CN" altLang="en-US" sz="2400" dirty="0" smtClean="0">
                    <a:latin typeface="宋体" panose="02010600030101010101" pitchFamily="2" charset="-122"/>
                  </a:rPr>
                  <a:t>：</a:t>
                </a:r>
                <a14:m>
                  <m:oMath xmlns:m="http://schemas.openxmlformats.org/officeDocument/2006/math">
                    <m:r>
                      <m:rPr>
                        <m:sty m:val="p"/>
                      </m:rPr>
                      <a:rPr lang="en-US" altLang="zh-CN" sz="2400" b="0" i="0" smtClean="0">
                        <a:latin typeface="Cambria Math" panose="02040503050406030204" pitchFamily="18" charset="0"/>
                      </a:rPr>
                      <m:t>C</m:t>
                    </m:r>
                    <m:r>
                      <a:rPr lang="en-US" altLang="zh-CN" sz="2400" b="0" i="1" smtClean="0">
                        <a:latin typeface="Cambria Math" panose="02040503050406030204" pitchFamily="18" charset="0"/>
                      </a:rPr>
                      <m:t>&gt;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𝐶</m:t>
                        </m:r>
                      </m:e>
                      <m:sub>
                        <m:r>
                          <a:rPr lang="en-US" altLang="zh-CN" sz="2400" b="0" i="1" smtClean="0">
                            <a:latin typeface="Cambria Math" panose="02040503050406030204" pitchFamily="18" charset="0"/>
                          </a:rPr>
                          <m:t>2</m:t>
                        </m:r>
                      </m:sub>
                    </m:sSub>
                  </m:oMath>
                </a14:m>
                <a:r>
                  <a:rPr lang="zh-CN" altLang="en-US" sz="2400" dirty="0" smtClean="0">
                    <a:latin typeface="宋体" panose="02010600030101010101" pitchFamily="2" charset="-122"/>
                  </a:rPr>
                  <a:t>。</a:t>
                </a:r>
                <a:endParaRPr lang="en-US" altLang="zh-CN" sz="2400" dirty="0">
                  <a:latin typeface="宋体" panose="02010600030101010101" pitchFamily="2" charset="-122"/>
                </a:endParaRPr>
              </a:p>
            </p:txBody>
          </p:sp>
        </mc:Choice>
        <mc:Fallback xmlns="">
          <p:sp>
            <p:nvSpPr>
              <p:cNvPr id="16" name="矩形 15"/>
              <p:cNvSpPr>
                <a:spLocks noRot="1" noChangeAspect="1" noMove="1" noResize="1" noEditPoints="1" noAdjustHandles="1" noChangeArrowheads="1" noChangeShapeType="1" noTextEdit="1"/>
              </p:cNvSpPr>
              <p:nvPr/>
            </p:nvSpPr>
            <p:spPr>
              <a:xfrm>
                <a:off x="444769" y="5794888"/>
                <a:ext cx="8166047" cy="443198"/>
              </a:xfrm>
              <a:prstGeom prst="rect">
                <a:avLst/>
              </a:prstGeom>
              <a:blipFill rotWithShape="0">
                <a:blip r:embed="rId7"/>
                <a:stretch>
                  <a:fillRect l="-1194" t="-19444" b="-33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333932571"/>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30694" y="1048801"/>
            <a:ext cx="3124573" cy="461665"/>
          </a:xfrm>
          <a:prstGeom prst="rect">
            <a:avLst/>
          </a:prstGeom>
        </p:spPr>
        <p:txBody>
          <a:bodyPr wrap="none">
            <a:spAutoFit/>
          </a:bodyPr>
          <a:lstStyle/>
          <a:p>
            <a:r>
              <a:rPr lang="zh-CN" altLang="en-US" sz="2400" b="1" dirty="0" smtClean="0">
                <a:latin typeface="宋体" panose="02010600030101010101" pitchFamily="2" charset="-122"/>
              </a:rPr>
              <a:t>（</a:t>
            </a:r>
            <a:r>
              <a:rPr lang="en-US" altLang="zh-CN" sz="2400" b="1" dirty="0" smtClean="0">
                <a:latin typeface="宋体" panose="02010600030101010101" pitchFamily="2" charset="-122"/>
              </a:rPr>
              <a:t>2</a:t>
            </a:r>
            <a:r>
              <a:rPr lang="zh-CN" altLang="en-US" sz="2400" b="1" dirty="0" smtClean="0">
                <a:latin typeface="宋体" panose="02010600030101010101" pitchFamily="2" charset="-122"/>
              </a:rPr>
              <a:t>）范围</a:t>
            </a:r>
            <a:r>
              <a:rPr lang="zh-CN" altLang="en-US" sz="2400" b="1" dirty="0">
                <a:latin typeface="宋体" panose="02010600030101010101" pitchFamily="2" charset="-122"/>
              </a:rPr>
              <a:t>经济的</a:t>
            </a:r>
            <a:r>
              <a:rPr lang="zh-CN" altLang="en-US" sz="2400" b="1" dirty="0" smtClean="0">
                <a:latin typeface="宋体" panose="02010600030101010101" pitchFamily="2" charset="-122"/>
              </a:rPr>
              <a:t>成因</a:t>
            </a:r>
            <a:endParaRPr lang="zh-CN" altLang="en-US" sz="2400" dirty="0"/>
          </a:p>
        </p:txBody>
      </p:sp>
      <p:sp>
        <p:nvSpPr>
          <p:cNvPr id="13" name="矩形 12"/>
          <p:cNvSpPr/>
          <p:nvPr/>
        </p:nvSpPr>
        <p:spPr>
          <a:xfrm>
            <a:off x="395536" y="1551179"/>
            <a:ext cx="8208912" cy="794064"/>
          </a:xfrm>
          <a:prstGeom prst="rect">
            <a:avLst/>
          </a:prstGeom>
        </p:spPr>
        <p:txBody>
          <a:bodyPr wrap="square">
            <a:spAutoFit/>
          </a:bodyPr>
          <a:lstStyle/>
          <a:p>
            <a:pPr eaLnBrk="1" hangingPunct="1">
              <a:lnSpc>
                <a:spcPct val="95000"/>
              </a:lnSpc>
            </a:pPr>
            <a:r>
              <a:rPr lang="zh-CN" altLang="en-US" sz="2400" dirty="0" smtClean="0">
                <a:latin typeface="Arial" panose="020B0604020202020204" pitchFamily="34" charset="0"/>
                <a:cs typeface="Arial" panose="020B0604020202020204" pitchFamily="34" charset="0"/>
              </a:rPr>
              <a:t>♦</a:t>
            </a:r>
            <a:r>
              <a:rPr lang="zh-CN" altLang="en-US" sz="2400" dirty="0" smtClean="0">
                <a:latin typeface="宋体" panose="02010600030101010101" pitchFamily="2" charset="-122"/>
              </a:rPr>
              <a:t>投入</a:t>
            </a:r>
            <a:r>
              <a:rPr lang="zh-CN" altLang="en-US" sz="2400" dirty="0">
                <a:latin typeface="宋体" panose="02010600030101010101" pitchFamily="2" charset="-122"/>
              </a:rPr>
              <a:t>要素或技术装备的互补、联合利用，生产过程中副产品、连带产品的综合开发利用</a:t>
            </a:r>
            <a:r>
              <a:rPr lang="zh-CN" altLang="en-US" sz="2400" dirty="0" smtClean="0">
                <a:latin typeface="宋体" panose="02010600030101010101" pitchFamily="2" charset="-122"/>
              </a:rPr>
              <a:t>等使生产效率提高、成本降低；</a:t>
            </a:r>
            <a:endParaRPr lang="en-US" altLang="zh-CN" sz="2400" dirty="0">
              <a:latin typeface="宋体" panose="02010600030101010101" pitchFamily="2" charset="-122"/>
            </a:endParaRPr>
          </a:p>
        </p:txBody>
      </p:sp>
      <p:sp>
        <p:nvSpPr>
          <p:cNvPr id="14" name="矩形 13"/>
          <p:cNvSpPr/>
          <p:nvPr/>
        </p:nvSpPr>
        <p:spPr>
          <a:xfrm>
            <a:off x="391479" y="2518315"/>
            <a:ext cx="8208912" cy="794064"/>
          </a:xfrm>
          <a:prstGeom prst="rect">
            <a:avLst/>
          </a:prstGeom>
        </p:spPr>
        <p:txBody>
          <a:bodyPr wrap="square">
            <a:spAutoFit/>
          </a:bodyPr>
          <a:lstStyle/>
          <a:p>
            <a:pPr eaLnBrk="1" hangingPunct="1">
              <a:lnSpc>
                <a:spcPct val="95000"/>
              </a:lnSpc>
            </a:pPr>
            <a:r>
              <a:rPr lang="zh-CN" altLang="en-US" sz="2400" dirty="0" smtClean="0">
                <a:latin typeface="Arial" panose="020B0604020202020204" pitchFamily="34" charset="0"/>
                <a:cs typeface="Arial" panose="020B0604020202020204" pitchFamily="34" charset="0"/>
              </a:rPr>
              <a:t>♦不同产品实施</a:t>
            </a:r>
            <a:r>
              <a:rPr lang="zh-CN" altLang="en-US" sz="2400" dirty="0" smtClean="0">
                <a:latin typeface="宋体" panose="02010600030101010101" pitchFamily="2" charset="-122"/>
              </a:rPr>
              <a:t>联合</a:t>
            </a:r>
            <a:r>
              <a:rPr lang="zh-CN" altLang="en-US" sz="2400" dirty="0">
                <a:latin typeface="宋体" panose="02010600030101010101" pitchFamily="2" charset="-122"/>
              </a:rPr>
              <a:t>的市场营销计划、合理避税、无形资产</a:t>
            </a:r>
            <a:r>
              <a:rPr lang="zh-CN" altLang="en-US" sz="2400" dirty="0" smtClean="0">
                <a:latin typeface="宋体" panose="02010600030101010101" pitchFamily="2" charset="-122"/>
              </a:rPr>
              <a:t>共享，有利于</a:t>
            </a:r>
            <a:r>
              <a:rPr lang="zh-CN" altLang="en-US" sz="2400" dirty="0">
                <a:latin typeface="宋体" panose="02010600030101010101" pitchFamily="2" charset="-122"/>
              </a:rPr>
              <a:t>降低成本。</a:t>
            </a:r>
            <a:endParaRPr lang="en-US" altLang="zh-CN" sz="2400" dirty="0">
              <a:latin typeface="宋体" panose="02010600030101010101" pitchFamily="2" charset="-122"/>
            </a:endParaRPr>
          </a:p>
        </p:txBody>
      </p:sp>
      <p:sp>
        <p:nvSpPr>
          <p:cNvPr id="2" name="矩形 1"/>
          <p:cNvSpPr/>
          <p:nvPr/>
        </p:nvSpPr>
        <p:spPr>
          <a:xfrm>
            <a:off x="391479" y="3933056"/>
            <a:ext cx="8208912" cy="1846659"/>
          </a:xfrm>
          <a:prstGeom prst="rect">
            <a:avLst/>
          </a:prstGeom>
        </p:spPr>
        <p:txBody>
          <a:bodyPr wrap="square">
            <a:spAutoFit/>
          </a:bodyPr>
          <a:lstStyle/>
          <a:p>
            <a:pPr eaLnBrk="1" hangingPunct="1">
              <a:lnSpc>
                <a:spcPct val="95000"/>
              </a:lnSpc>
            </a:pPr>
            <a:r>
              <a:rPr lang="zh-CN" altLang="en-US" sz="2400" dirty="0" smtClean="0">
                <a:latin typeface="Arial" panose="020B0604020202020204" pitchFamily="34" charset="0"/>
                <a:cs typeface="Arial" panose="020B0604020202020204" pitchFamily="34" charset="0"/>
              </a:rPr>
              <a:t>♦</a:t>
            </a:r>
            <a:r>
              <a:rPr lang="zh-CN" altLang="en-US" sz="2400" dirty="0" smtClean="0">
                <a:latin typeface="宋体" panose="02010600030101010101" pitchFamily="2" charset="-122"/>
              </a:rPr>
              <a:t>由于</a:t>
            </a:r>
            <a:r>
              <a:rPr lang="zh-CN" altLang="en-US" sz="2400" dirty="0">
                <a:latin typeface="宋体" panose="02010600030101010101" pitchFamily="2" charset="-122"/>
              </a:rPr>
              <a:t>存在范围经济，形成了企业经营的多</a:t>
            </a:r>
            <a:r>
              <a:rPr lang="zh-CN" altLang="en-US" sz="2400" dirty="0" smtClean="0">
                <a:latin typeface="宋体" panose="02010600030101010101" pitchFamily="2" charset="-122"/>
              </a:rPr>
              <a:t>角化经营，企业</a:t>
            </a:r>
            <a:r>
              <a:rPr lang="zh-CN" altLang="en-US" sz="2400" dirty="0">
                <a:latin typeface="宋体" panose="02010600030101010101" pitchFamily="2" charset="-122"/>
              </a:rPr>
              <a:t>向集团化方向发展，并形成对不同行业的生产经营进行协调的控股公司（投资集团</a:t>
            </a:r>
            <a:r>
              <a:rPr lang="zh-CN" altLang="en-US" sz="2400" dirty="0" smtClean="0">
                <a:latin typeface="宋体" panose="02010600030101010101" pitchFamily="2" charset="-122"/>
              </a:rPr>
              <a:t>）；</a:t>
            </a:r>
            <a:endParaRPr lang="en-US" altLang="zh-CN" sz="2400" dirty="0" smtClean="0">
              <a:latin typeface="宋体" panose="02010600030101010101" pitchFamily="2" charset="-122"/>
            </a:endParaRPr>
          </a:p>
          <a:p>
            <a:pPr eaLnBrk="1" hangingPunct="1">
              <a:lnSpc>
                <a:spcPct val="95000"/>
              </a:lnSpc>
            </a:pPr>
            <a:r>
              <a:rPr lang="zh-CN" altLang="zh-CN" sz="2400" dirty="0" smtClean="0">
                <a:latin typeface="宋体" panose="02010600030101010101" pitchFamily="2" charset="-122"/>
                <a:cs typeface="Arial" panose="020B0604020202020204" pitchFamily="34" charset="0"/>
              </a:rPr>
              <a:t>♦</a:t>
            </a:r>
            <a:r>
              <a:rPr lang="zh-CN" altLang="en-US" sz="2400" dirty="0" smtClean="0">
                <a:latin typeface="宋体" panose="02010600030101010101" pitchFamily="2" charset="-122"/>
                <a:cs typeface="Arial" panose="020B0604020202020204" pitchFamily="34" charset="0"/>
              </a:rPr>
              <a:t>为尽快形成多角化经营，形成较大规模的</a:t>
            </a:r>
            <a:r>
              <a:rPr lang="zh-CN" altLang="en-US" sz="2400" dirty="0" smtClean="0">
                <a:latin typeface="宋体" panose="02010600030101010101" pitchFamily="2" charset="-122"/>
              </a:rPr>
              <a:t>企业兼并</a:t>
            </a:r>
            <a:r>
              <a:rPr lang="zh-CN" altLang="en-US" sz="2400" dirty="0">
                <a:latin typeface="宋体" panose="02010600030101010101" pitchFamily="2" charset="-122"/>
              </a:rPr>
              <a:t>和收购、资产</a:t>
            </a:r>
            <a:r>
              <a:rPr lang="zh-CN" altLang="en-US" sz="2400" dirty="0" smtClean="0">
                <a:latin typeface="宋体" panose="02010600030101010101" pitchFamily="2" charset="-122"/>
              </a:rPr>
              <a:t>重组</a:t>
            </a:r>
            <a:r>
              <a:rPr lang="zh-CN" altLang="en-US" sz="2400" dirty="0">
                <a:latin typeface="宋体" panose="02010600030101010101" pitchFamily="2" charset="-122"/>
              </a:rPr>
              <a:t>。</a:t>
            </a:r>
          </a:p>
        </p:txBody>
      </p:sp>
      <p:sp>
        <p:nvSpPr>
          <p:cNvPr id="15" name="矩形 14"/>
          <p:cNvSpPr/>
          <p:nvPr/>
        </p:nvSpPr>
        <p:spPr>
          <a:xfrm>
            <a:off x="285123" y="3354638"/>
            <a:ext cx="3124573" cy="461665"/>
          </a:xfrm>
          <a:prstGeom prst="rect">
            <a:avLst/>
          </a:prstGeom>
        </p:spPr>
        <p:txBody>
          <a:bodyPr wrap="none">
            <a:spAutoFit/>
          </a:bodyPr>
          <a:lstStyle/>
          <a:p>
            <a:r>
              <a:rPr lang="zh-CN" altLang="en-US" sz="2400" b="1" dirty="0" smtClean="0">
                <a:latin typeface="宋体" panose="02010600030101010101" pitchFamily="2" charset="-122"/>
              </a:rPr>
              <a:t>（</a:t>
            </a:r>
            <a:r>
              <a:rPr lang="en-US" altLang="zh-CN" sz="2400" b="1" dirty="0">
                <a:latin typeface="宋体" panose="02010600030101010101" pitchFamily="2" charset="-122"/>
              </a:rPr>
              <a:t>3</a:t>
            </a:r>
            <a:r>
              <a:rPr lang="zh-CN" altLang="en-US" sz="2400" b="1" dirty="0" smtClean="0">
                <a:latin typeface="宋体" panose="02010600030101010101" pitchFamily="2" charset="-122"/>
              </a:rPr>
              <a:t>）范围</a:t>
            </a:r>
            <a:r>
              <a:rPr lang="zh-CN" altLang="en-US" sz="2400" b="1" dirty="0">
                <a:latin typeface="宋体" panose="02010600030101010101" pitchFamily="2" charset="-122"/>
              </a:rPr>
              <a:t>经济</a:t>
            </a:r>
            <a:r>
              <a:rPr lang="zh-CN" altLang="en-US" sz="2400" b="1" dirty="0" smtClean="0">
                <a:latin typeface="宋体" panose="02010600030101010101" pitchFamily="2" charset="-122"/>
              </a:rPr>
              <a:t>的影响</a:t>
            </a:r>
            <a:endParaRPr lang="zh-CN" altLang="en-US" sz="2400" dirty="0"/>
          </a:p>
        </p:txBody>
      </p:sp>
    </p:spTree>
    <p:extLst>
      <p:ext uri="{BB962C8B-B14F-4D97-AF65-F5344CB8AC3E}">
        <p14:creationId xmlns:p14="http://schemas.microsoft.com/office/powerpoint/2010/main" val="177834816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2"/>
          <p:cNvSpPr>
            <a:spLocks noGrp="1" noChangeArrowheads="1"/>
          </p:cNvSpPr>
          <p:nvPr>
            <p:ph type="title"/>
          </p:nvPr>
        </p:nvSpPr>
        <p:spPr>
          <a:xfrm>
            <a:off x="539750" y="1062756"/>
            <a:ext cx="8147050" cy="796925"/>
          </a:xfrm>
        </p:spPr>
        <p:txBody>
          <a:bodyPr/>
          <a:lstStyle/>
          <a:p>
            <a:pPr algn="l" eaLnBrk="1" hangingPunct="1"/>
            <a:r>
              <a:rPr lang="zh-CN" altLang="en-US" sz="2400" b="1" dirty="0" smtClean="0"/>
              <a:t>（</a:t>
            </a:r>
            <a:r>
              <a:rPr lang="en-US" altLang="zh-CN" sz="2400" b="1" dirty="0"/>
              <a:t>4</a:t>
            </a:r>
            <a:r>
              <a:rPr lang="zh-CN" altLang="en-US" sz="2400" b="1" dirty="0" smtClean="0"/>
              <a:t>）市场配置资源是否有效率和</a:t>
            </a:r>
            <a:r>
              <a:rPr lang="zh-CN" altLang="en-US" sz="2400" b="1" dirty="0"/>
              <a:t>平等</a:t>
            </a:r>
            <a:endParaRPr lang="zh-CN" altLang="en-US" sz="2400" b="1" dirty="0" smtClean="0"/>
          </a:p>
        </p:txBody>
      </p:sp>
      <p:sp>
        <p:nvSpPr>
          <p:cNvPr id="12" name="Rectangle 3"/>
          <p:cNvSpPr txBox="1">
            <a:spLocks noChangeArrowheads="1"/>
          </p:cNvSpPr>
          <p:nvPr/>
        </p:nvSpPr>
        <p:spPr bwMode="auto">
          <a:xfrm>
            <a:off x="539750" y="1999381"/>
            <a:ext cx="80645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Tx/>
              <a:buNone/>
            </a:pPr>
            <a:r>
              <a:rPr lang="zh-CN" altLang="en-US" sz="2400" dirty="0" smtClean="0"/>
              <a:t>         经济学证明：如果市场是充分竞争的，市场配置资源是有效率的；如果市场不是完全竞争的，市场配置资源不是最有效的，而是存在市场失灵（</a:t>
            </a:r>
            <a:r>
              <a:rPr lang="en-US" altLang="zh-CN" sz="2400" dirty="0" smtClean="0"/>
              <a:t>market failure</a:t>
            </a:r>
            <a:r>
              <a:rPr lang="zh-CN" altLang="en-US" sz="2400" dirty="0" smtClean="0"/>
              <a:t>），需要政府发挥资源配置职能）。</a:t>
            </a:r>
          </a:p>
          <a:p>
            <a:pPr marL="0" indent="0" eaLnBrk="1" hangingPunct="1">
              <a:buFontTx/>
              <a:buNone/>
            </a:pPr>
            <a:r>
              <a:rPr lang="zh-CN" altLang="en-US" sz="2400" dirty="0" smtClean="0"/>
              <a:t>        市场实现的收入分配有公平的方面，这就是按照生产力进行分配；也有不平等的方面，主要是结果不平等，存在较大的收入差别（</a:t>
            </a:r>
            <a:r>
              <a:rPr lang="en-US" altLang="zh-CN" sz="2400" dirty="0" smtClean="0"/>
              <a:t>income inequality</a:t>
            </a:r>
            <a:r>
              <a:rPr lang="zh-CN" altLang="en-US" sz="2400" dirty="0" smtClean="0"/>
              <a:t>），不符合社会对平等的要求，需要政府发挥再分配职能。</a:t>
            </a:r>
          </a:p>
        </p:txBody>
      </p:sp>
    </p:spTree>
    <p:extLst>
      <p:ext uri="{BB962C8B-B14F-4D97-AF65-F5344CB8AC3E}">
        <p14:creationId xmlns:p14="http://schemas.microsoft.com/office/powerpoint/2010/main" val="225010647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矩形 3"/>
          <p:cNvSpPr/>
          <p:nvPr/>
        </p:nvSpPr>
        <p:spPr>
          <a:xfrm>
            <a:off x="418951" y="1048801"/>
            <a:ext cx="2449710" cy="523220"/>
          </a:xfrm>
          <a:prstGeom prst="rect">
            <a:avLst/>
          </a:prstGeom>
        </p:spPr>
        <p:txBody>
          <a:bodyPr wrap="none">
            <a:spAutoFit/>
          </a:bodyPr>
          <a:lstStyle/>
          <a:p>
            <a:pPr eaLnBrk="1" hangingPunct="1"/>
            <a:r>
              <a:rPr lang="en-US" altLang="zh-CN" sz="2800" b="1" dirty="0" smtClean="0">
                <a:solidFill>
                  <a:srgbClr val="000000"/>
                </a:solidFill>
              </a:rPr>
              <a:t>4.8.3 </a:t>
            </a:r>
            <a:r>
              <a:rPr lang="zh-CN" altLang="en-US" sz="2800" b="1" dirty="0">
                <a:solidFill>
                  <a:srgbClr val="000000"/>
                </a:solidFill>
              </a:rPr>
              <a:t>学习曲线</a:t>
            </a:r>
          </a:p>
        </p:txBody>
      </p:sp>
      <p:sp>
        <p:nvSpPr>
          <p:cNvPr id="12" name="矩形 11"/>
          <p:cNvSpPr/>
          <p:nvPr/>
        </p:nvSpPr>
        <p:spPr>
          <a:xfrm>
            <a:off x="412427" y="1639747"/>
            <a:ext cx="8021787" cy="830997"/>
          </a:xfrm>
          <a:prstGeom prst="rect">
            <a:avLst/>
          </a:prstGeom>
        </p:spPr>
        <p:txBody>
          <a:bodyPr wrap="square">
            <a:spAutoFit/>
          </a:bodyPr>
          <a:lstStyle/>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学习曲线</a:t>
            </a:r>
            <a:r>
              <a:rPr lang="zh-CN" altLang="en-US" sz="2400" dirty="0">
                <a:solidFill>
                  <a:srgbClr val="000000"/>
                </a:solidFill>
              </a:rPr>
              <a:t>（</a:t>
            </a:r>
            <a:r>
              <a:rPr lang="en-US" altLang="zh-CN" sz="2400" i="1" dirty="0">
                <a:solidFill>
                  <a:srgbClr val="000000"/>
                </a:solidFill>
              </a:rPr>
              <a:t>curve of learning</a:t>
            </a:r>
            <a:r>
              <a:rPr lang="zh-CN" altLang="en-US" sz="2400" dirty="0">
                <a:solidFill>
                  <a:srgbClr val="000000"/>
                </a:solidFill>
              </a:rPr>
              <a:t>）：指随着累积产量的提高，单位成本下降的趋势。</a:t>
            </a:r>
          </a:p>
        </p:txBody>
      </p:sp>
      <p:sp>
        <p:nvSpPr>
          <p:cNvPr id="13" name="Line 8"/>
          <p:cNvSpPr>
            <a:spLocks noChangeShapeType="1"/>
          </p:cNvSpPr>
          <p:nvPr/>
        </p:nvSpPr>
        <p:spPr bwMode="auto">
          <a:xfrm>
            <a:off x="2843758" y="5949950"/>
            <a:ext cx="36004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Line 9"/>
          <p:cNvSpPr>
            <a:spLocks noChangeShapeType="1"/>
          </p:cNvSpPr>
          <p:nvPr/>
        </p:nvSpPr>
        <p:spPr bwMode="auto">
          <a:xfrm flipV="1">
            <a:off x="2843758" y="2854325"/>
            <a:ext cx="0" cy="3095625"/>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Text Box 11"/>
          <p:cNvSpPr txBox="1">
            <a:spLocks noChangeArrowheads="1"/>
          </p:cNvSpPr>
          <p:nvPr/>
        </p:nvSpPr>
        <p:spPr bwMode="auto">
          <a:xfrm>
            <a:off x="2267496" y="2851150"/>
            <a:ext cx="5421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AC</a:t>
            </a:r>
          </a:p>
        </p:txBody>
      </p:sp>
      <p:sp>
        <p:nvSpPr>
          <p:cNvPr id="16" name="Text Box 12"/>
          <p:cNvSpPr txBox="1">
            <a:spLocks noChangeArrowheads="1"/>
          </p:cNvSpPr>
          <p:nvPr/>
        </p:nvSpPr>
        <p:spPr bwMode="auto">
          <a:xfrm>
            <a:off x="5148808" y="6022975"/>
            <a:ext cx="12105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累积产量</a:t>
            </a:r>
            <a:endParaRPr lang="zh-CN" altLang="en-US" sz="2000" b="1" dirty="0">
              <a:solidFill>
                <a:srgbClr val="000000"/>
              </a:solidFill>
            </a:endParaRPr>
          </a:p>
        </p:txBody>
      </p:sp>
      <p:sp>
        <p:nvSpPr>
          <p:cNvPr id="17" name="Text Box 15"/>
          <p:cNvSpPr txBox="1">
            <a:spLocks noChangeArrowheads="1"/>
          </p:cNvSpPr>
          <p:nvPr/>
        </p:nvSpPr>
        <p:spPr bwMode="auto">
          <a:xfrm>
            <a:off x="3708403" y="5017770"/>
            <a:ext cx="2076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To learn in doing</a:t>
            </a:r>
          </a:p>
        </p:txBody>
      </p:sp>
      <p:pic>
        <p:nvPicPr>
          <p:cNvPr id="18" name="Picture 16" descr="PE02002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23321" y="3756521"/>
            <a:ext cx="1274762"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Arc 10"/>
          <p:cNvSpPr>
            <a:spLocks/>
          </p:cNvSpPr>
          <p:nvPr/>
        </p:nvSpPr>
        <p:spPr bwMode="auto">
          <a:xfrm rot="9649574">
            <a:off x="3298264" y="2171879"/>
            <a:ext cx="2573338" cy="3260725"/>
          </a:xfrm>
          <a:custGeom>
            <a:avLst/>
            <a:gdLst>
              <a:gd name="T0" fmla="*/ 2147483646 w 20867"/>
              <a:gd name="T1" fmla="*/ 0 h 21266"/>
              <a:gd name="T2" fmla="*/ 2147483646 w 20867"/>
              <a:gd name="T3" fmla="*/ 2147483646 h 21266"/>
              <a:gd name="T4" fmla="*/ 0 w 20867"/>
              <a:gd name="T5" fmla="*/ 2147483646 h 21266"/>
              <a:gd name="T6" fmla="*/ 0 60000 65536"/>
              <a:gd name="T7" fmla="*/ 0 60000 65536"/>
              <a:gd name="T8" fmla="*/ 0 60000 65536"/>
            </a:gdLst>
            <a:ahLst/>
            <a:cxnLst>
              <a:cxn ang="T6">
                <a:pos x="T0" y="T1"/>
              </a:cxn>
              <a:cxn ang="T7">
                <a:pos x="T2" y="T3"/>
              </a:cxn>
              <a:cxn ang="T8">
                <a:pos x="T4" y="T5"/>
              </a:cxn>
            </a:cxnLst>
            <a:rect l="0" t="0" r="r" b="b"/>
            <a:pathLst>
              <a:path w="20867" h="21266" fill="none" extrusionOk="0">
                <a:moveTo>
                  <a:pt x="3783" y="0"/>
                </a:moveTo>
                <a:cubicBezTo>
                  <a:pt x="12040" y="1469"/>
                  <a:pt x="18700" y="7585"/>
                  <a:pt x="20867" y="15686"/>
                </a:cubicBezTo>
              </a:path>
              <a:path w="20867" h="21266" stroke="0" extrusionOk="0">
                <a:moveTo>
                  <a:pt x="3783" y="0"/>
                </a:moveTo>
                <a:cubicBezTo>
                  <a:pt x="12040" y="1469"/>
                  <a:pt x="18700" y="7585"/>
                  <a:pt x="20867" y="15686"/>
                </a:cubicBezTo>
                <a:lnTo>
                  <a:pt x="0" y="21266"/>
                </a:lnTo>
                <a:lnTo>
                  <a:pt x="3783" y="0"/>
                </a:lnTo>
                <a:close/>
              </a:path>
            </a:pathLst>
          </a:custGeom>
          <a:noFill/>
          <a:ln w="28575">
            <a:solidFill>
              <a:srgbClr val="F34617"/>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extLst>
      <p:ext uri="{BB962C8B-B14F-4D97-AF65-F5344CB8AC3E}">
        <p14:creationId xmlns:p14="http://schemas.microsoft.com/office/powerpoint/2010/main" val="2318272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subTnLst>
                                    <p:audio>
                                      <p:cMediaNode>
                                        <p:cTn display="0" masterRel="sameClick">
                                          <p:stCondLst>
                                            <p:cond evt="begin" delay="0">
                                              <p:tn val="5"/>
                                            </p:cond>
                                          </p:stCondLst>
                                          <p:endCondLst>
                                            <p:cond evt="onStopAudio" delay="0">
                                              <p:tgtEl>
                                                <p:sldTgt/>
                                              </p:tgtEl>
                                            </p:cond>
                                          </p:endCondLst>
                                        </p:cTn>
                                        <p:tgtEl>
                                          <p:sndTgt r:embed="rId2" name="PC_BEE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66106" y="973671"/>
            <a:ext cx="5173211" cy="584775"/>
          </a:xfrm>
          <a:prstGeom prst="rect">
            <a:avLst/>
          </a:prstGeom>
        </p:spPr>
        <p:txBody>
          <a:bodyPr wrap="none">
            <a:spAutoFit/>
          </a:bodyPr>
          <a:lstStyle/>
          <a:p>
            <a:r>
              <a:rPr lang="en-US" altLang="zh-CN" sz="3200" b="1" dirty="0" smtClean="0"/>
              <a:t>4.9 </a:t>
            </a:r>
            <a:r>
              <a:rPr lang="zh-CN" altLang="en-US" sz="3200" b="1" dirty="0" smtClean="0"/>
              <a:t>产量</a:t>
            </a:r>
            <a:r>
              <a:rPr lang="en-US" altLang="zh-CN" sz="3200" b="1" dirty="0" smtClean="0"/>
              <a:t>-</a:t>
            </a:r>
            <a:r>
              <a:rPr lang="zh-CN" altLang="en-US" sz="3200" b="1" dirty="0" smtClean="0"/>
              <a:t>成本</a:t>
            </a:r>
            <a:r>
              <a:rPr lang="en-US" altLang="zh-CN" sz="3200" b="1" dirty="0" smtClean="0"/>
              <a:t>-</a:t>
            </a:r>
            <a:r>
              <a:rPr lang="zh-CN" altLang="en-US" sz="3200" b="1" dirty="0" smtClean="0"/>
              <a:t>利润分析基础</a:t>
            </a:r>
            <a:endParaRPr lang="zh-CN" altLang="en-US" sz="3200" b="1" dirty="0"/>
          </a:p>
        </p:txBody>
      </p:sp>
      <p:sp>
        <p:nvSpPr>
          <p:cNvPr id="13" name="矩形 12"/>
          <p:cNvSpPr/>
          <p:nvPr/>
        </p:nvSpPr>
        <p:spPr>
          <a:xfrm>
            <a:off x="466106" y="1457539"/>
            <a:ext cx="6777817" cy="523220"/>
          </a:xfrm>
          <a:prstGeom prst="rect">
            <a:avLst/>
          </a:prstGeom>
        </p:spPr>
        <p:txBody>
          <a:bodyPr wrap="none">
            <a:spAutoFit/>
          </a:bodyPr>
          <a:lstStyle/>
          <a:p>
            <a:pPr eaLnBrk="1" hangingPunct="1"/>
            <a:r>
              <a:rPr lang="en-US" altLang="zh-CN" sz="2800" b="1" dirty="0" smtClean="0">
                <a:solidFill>
                  <a:srgbClr val="000000"/>
                </a:solidFill>
              </a:rPr>
              <a:t>4.9.1 </a:t>
            </a:r>
            <a:r>
              <a:rPr lang="zh-CN" altLang="en-US" sz="2800" b="1" dirty="0" smtClean="0">
                <a:solidFill>
                  <a:srgbClr val="000000"/>
                </a:solidFill>
              </a:rPr>
              <a:t>生产投资项目的收益和</a:t>
            </a:r>
            <a:r>
              <a:rPr lang="zh-CN" altLang="en-US" sz="2800" b="1" dirty="0">
                <a:solidFill>
                  <a:srgbClr val="000000"/>
                </a:solidFill>
              </a:rPr>
              <a:t>成本</a:t>
            </a:r>
            <a:r>
              <a:rPr lang="zh-CN" altLang="en-US" sz="2800" b="1" dirty="0" smtClean="0">
                <a:solidFill>
                  <a:srgbClr val="000000"/>
                </a:solidFill>
              </a:rPr>
              <a:t>盈亏平衡</a:t>
            </a:r>
            <a:endParaRPr lang="zh-CN" altLang="en-US" sz="2800" b="1" dirty="0">
              <a:solidFill>
                <a:srgbClr val="000000"/>
              </a:solidFill>
            </a:endParaRPr>
          </a:p>
        </p:txBody>
      </p:sp>
      <p:sp>
        <p:nvSpPr>
          <p:cNvPr id="2" name="矩形 1"/>
          <p:cNvSpPr/>
          <p:nvPr/>
        </p:nvSpPr>
        <p:spPr>
          <a:xfrm>
            <a:off x="517795" y="1946563"/>
            <a:ext cx="8070310" cy="1200329"/>
          </a:xfrm>
          <a:prstGeom prst="rect">
            <a:avLst/>
          </a:prstGeom>
        </p:spPr>
        <p:txBody>
          <a:bodyPr wrap="square">
            <a:spAutoFit/>
          </a:bodyPr>
          <a:lstStyle/>
          <a:p>
            <a:r>
              <a:rPr lang="zh-CN" altLang="en-US" sz="2400" dirty="0" smtClean="0"/>
              <a:t>一个生产性投资</a:t>
            </a:r>
            <a:r>
              <a:rPr lang="zh-CN" altLang="en-US" sz="2400" dirty="0"/>
              <a:t>项目，产品的预期市场价格</a:t>
            </a:r>
            <a:r>
              <a:rPr lang="en-US" altLang="zh-CN" sz="2400" i="1" dirty="0"/>
              <a:t>P</a:t>
            </a:r>
            <a:r>
              <a:rPr lang="zh-CN" altLang="en-US" sz="2400" dirty="0"/>
              <a:t>，固定</a:t>
            </a:r>
            <a:r>
              <a:rPr lang="zh-CN" altLang="en-US" sz="2400" dirty="0" smtClean="0"/>
              <a:t>成本（固定资产投资）为</a:t>
            </a:r>
            <a:r>
              <a:rPr lang="en-US" altLang="zh-CN" sz="2400" i="1" dirty="0" smtClean="0"/>
              <a:t>FC</a:t>
            </a:r>
            <a:r>
              <a:rPr lang="zh-CN" altLang="en-US" sz="2400" dirty="0"/>
              <a:t>，平均可变</a:t>
            </a:r>
            <a:r>
              <a:rPr lang="zh-CN" altLang="en-US" sz="2400" dirty="0" smtClean="0"/>
              <a:t>成本（产品的原材料、用工成本等）为</a:t>
            </a:r>
            <a:r>
              <a:rPr lang="en-US" altLang="zh-CN" sz="2400" i="1" dirty="0" smtClean="0"/>
              <a:t>AVC</a:t>
            </a:r>
            <a:r>
              <a:rPr lang="zh-CN" altLang="en-US" sz="2400" dirty="0" smtClean="0"/>
              <a:t>，在产量为</a:t>
            </a:r>
            <a:r>
              <a:rPr lang="en-US" altLang="zh-CN" sz="2400" dirty="0" smtClean="0"/>
              <a:t>Q</a:t>
            </a:r>
            <a:r>
              <a:rPr lang="zh-CN" altLang="en-US" sz="2400" dirty="0" smtClean="0"/>
              <a:t>的条件下，产品利润为：</a:t>
            </a:r>
            <a:endParaRPr lang="zh-CN" altLang="en-US" sz="2400" dirty="0"/>
          </a:p>
        </p:txBody>
      </p:sp>
      <mc:AlternateContent xmlns:mc="http://schemas.openxmlformats.org/markup-compatibility/2006" xmlns:a14="http://schemas.microsoft.com/office/drawing/2010/main">
        <mc:Choice Requires="a14">
          <p:sp>
            <p:nvSpPr>
              <p:cNvPr id="3" name="文本框 2"/>
              <p:cNvSpPr txBox="1"/>
              <p:nvPr/>
            </p:nvSpPr>
            <p:spPr>
              <a:xfrm>
                <a:off x="1952364" y="3179288"/>
                <a:ext cx="3628494" cy="33855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l-GR" altLang="zh-CN" sz="2200" i="1" smtClean="0">
                          <a:latin typeface="Cambria Math" panose="02040503050406030204" pitchFamily="18" charset="0"/>
                        </a:rPr>
                        <m:t>𝜋</m:t>
                      </m:r>
                      <m:r>
                        <a:rPr lang="en-US" altLang="zh-CN" sz="2200" i="1">
                          <a:latin typeface="Cambria Math" panose="02040503050406030204" pitchFamily="18" charset="0"/>
                        </a:rPr>
                        <m:t>=</m:t>
                      </m:r>
                      <m:r>
                        <a:rPr lang="en-US" altLang="zh-CN" sz="2200" b="0" i="1" smtClean="0">
                          <a:latin typeface="Cambria Math" panose="02040503050406030204" pitchFamily="18" charset="0"/>
                        </a:rPr>
                        <m:t>𝑃</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𝑄</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𝐹𝐶</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𝐴𝐹𝐶</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𝑄</m:t>
                      </m:r>
                      <m:r>
                        <a:rPr lang="en-US" altLang="zh-CN" sz="2200" b="0" i="1" smtClean="0">
                          <a:latin typeface="Cambria Math" panose="02040503050406030204" pitchFamily="18" charset="0"/>
                          <a:ea typeface="Cambria Math" panose="02040503050406030204" pitchFamily="18" charset="0"/>
                        </a:rPr>
                        <m:t>)</m:t>
                      </m:r>
                    </m:oMath>
                  </m:oMathPara>
                </a14:m>
                <a:endParaRPr lang="zh-CN" altLang="en-US" sz="2200" dirty="0"/>
              </a:p>
            </p:txBody>
          </p:sp>
        </mc:Choice>
        <mc:Fallback xmlns="">
          <p:sp>
            <p:nvSpPr>
              <p:cNvPr id="3" name="文本框 2"/>
              <p:cNvSpPr txBox="1">
                <a:spLocks noRot="1" noChangeAspect="1" noMove="1" noResize="1" noEditPoints="1" noAdjustHandles="1" noChangeArrowheads="1" noChangeShapeType="1" noTextEdit="1"/>
              </p:cNvSpPr>
              <p:nvPr/>
            </p:nvSpPr>
            <p:spPr>
              <a:xfrm>
                <a:off x="1952364" y="3179288"/>
                <a:ext cx="3628494" cy="338554"/>
              </a:xfrm>
              <a:prstGeom prst="rect">
                <a:avLst/>
              </a:prstGeom>
              <a:blipFill rotWithShape="0">
                <a:blip r:embed="rId5"/>
                <a:stretch>
                  <a:fillRect l="-504" r="-2353" b="-34545"/>
                </a:stretch>
              </a:blipFill>
            </p:spPr>
            <p:txBody>
              <a:bodyPr/>
              <a:lstStyle/>
              <a:p>
                <a:r>
                  <a:rPr lang="zh-CN" altLang="en-US">
                    <a:noFill/>
                  </a:rPr>
                  <a:t> </a:t>
                </a:r>
              </a:p>
            </p:txBody>
          </p:sp>
        </mc:Fallback>
      </mc:AlternateContent>
      <p:sp>
        <p:nvSpPr>
          <p:cNvPr id="14" name="Line 4"/>
          <p:cNvSpPr>
            <a:spLocks noChangeShapeType="1"/>
          </p:cNvSpPr>
          <p:nvPr/>
        </p:nvSpPr>
        <p:spPr bwMode="auto">
          <a:xfrm>
            <a:off x="2195513" y="6534100"/>
            <a:ext cx="45577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 name="Line 5"/>
          <p:cNvSpPr>
            <a:spLocks noChangeShapeType="1"/>
          </p:cNvSpPr>
          <p:nvPr/>
        </p:nvSpPr>
        <p:spPr bwMode="auto">
          <a:xfrm flipV="1">
            <a:off x="2195513" y="3550133"/>
            <a:ext cx="0" cy="298396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6" name="Line 6"/>
          <p:cNvSpPr>
            <a:spLocks noChangeShapeType="1"/>
          </p:cNvSpPr>
          <p:nvPr/>
        </p:nvSpPr>
        <p:spPr bwMode="auto">
          <a:xfrm>
            <a:off x="2195513" y="5351412"/>
            <a:ext cx="43830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7"/>
          <p:cNvSpPr>
            <a:spLocks noChangeShapeType="1"/>
          </p:cNvSpPr>
          <p:nvPr/>
        </p:nvSpPr>
        <p:spPr bwMode="auto">
          <a:xfrm flipV="1">
            <a:off x="2195513" y="3119387"/>
            <a:ext cx="3781425" cy="3414713"/>
          </a:xfrm>
          <a:prstGeom prst="line">
            <a:avLst/>
          </a:prstGeom>
          <a:noFill/>
          <a:ln w="28575">
            <a:solidFill>
              <a:srgbClr val="FF99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8"/>
          <p:cNvSpPr>
            <a:spLocks noChangeShapeType="1"/>
          </p:cNvSpPr>
          <p:nvPr/>
        </p:nvSpPr>
        <p:spPr bwMode="auto">
          <a:xfrm flipV="1">
            <a:off x="2195513" y="3748037"/>
            <a:ext cx="4349750" cy="158591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Text Box 9"/>
          <p:cNvSpPr txBox="1">
            <a:spLocks noChangeArrowheads="1"/>
          </p:cNvSpPr>
          <p:nvPr/>
        </p:nvSpPr>
        <p:spPr bwMode="auto">
          <a:xfrm>
            <a:off x="5672138" y="4168725"/>
            <a:ext cx="525462"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可变成本</a:t>
            </a:r>
            <a:endParaRPr lang="zh-CN" altLang="en-US" sz="2000">
              <a:solidFill>
                <a:srgbClr val="000000"/>
              </a:solidFill>
            </a:endParaRPr>
          </a:p>
        </p:txBody>
      </p:sp>
      <p:sp>
        <p:nvSpPr>
          <p:cNvPr id="20" name="Text Box 10"/>
          <p:cNvSpPr txBox="1">
            <a:spLocks noChangeArrowheads="1"/>
          </p:cNvSpPr>
          <p:nvPr/>
        </p:nvSpPr>
        <p:spPr bwMode="auto">
          <a:xfrm>
            <a:off x="5672138" y="5394275"/>
            <a:ext cx="525462"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固定成本</a:t>
            </a:r>
            <a:endParaRPr lang="zh-CN" altLang="en-US" sz="2000">
              <a:solidFill>
                <a:srgbClr val="000000"/>
              </a:solidFill>
            </a:endParaRPr>
          </a:p>
        </p:txBody>
      </p:sp>
      <p:sp>
        <p:nvSpPr>
          <p:cNvPr id="21" name="Line 11"/>
          <p:cNvSpPr>
            <a:spLocks noChangeShapeType="1"/>
          </p:cNvSpPr>
          <p:nvPr/>
        </p:nvSpPr>
        <p:spPr bwMode="auto">
          <a:xfrm flipH="1">
            <a:off x="6094413" y="4056012"/>
            <a:ext cx="15875" cy="127793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 name="Line 12"/>
          <p:cNvSpPr>
            <a:spLocks noChangeShapeType="1"/>
          </p:cNvSpPr>
          <p:nvPr/>
        </p:nvSpPr>
        <p:spPr bwMode="auto">
          <a:xfrm>
            <a:off x="5702300" y="4056012"/>
            <a:ext cx="0" cy="248761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13"/>
          <p:cNvSpPr>
            <a:spLocks noChangeShapeType="1"/>
          </p:cNvSpPr>
          <p:nvPr/>
        </p:nvSpPr>
        <p:spPr bwMode="auto">
          <a:xfrm>
            <a:off x="5745163" y="4049662"/>
            <a:ext cx="7016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14"/>
          <p:cNvSpPr>
            <a:spLocks noChangeShapeType="1"/>
          </p:cNvSpPr>
          <p:nvPr/>
        </p:nvSpPr>
        <p:spPr bwMode="auto">
          <a:xfrm>
            <a:off x="4476750" y="4510037"/>
            <a:ext cx="0" cy="20240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Text Box 15"/>
          <p:cNvSpPr txBox="1">
            <a:spLocks noChangeArrowheads="1"/>
          </p:cNvSpPr>
          <p:nvPr/>
        </p:nvSpPr>
        <p:spPr bwMode="auto">
          <a:xfrm>
            <a:off x="1421078" y="3550135"/>
            <a:ext cx="936625"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dirty="0" smtClean="0">
                <a:solidFill>
                  <a:srgbClr val="000000"/>
                </a:solidFill>
                <a:latin typeface="Times New Roman" panose="02020603050405020304" pitchFamily="18" charset="0"/>
              </a:rPr>
              <a:t>成本</a:t>
            </a:r>
            <a:endParaRPr lang="zh-CN" altLang="en-US" sz="2000" dirty="0">
              <a:solidFill>
                <a:srgbClr val="000000"/>
              </a:solidFill>
              <a:latin typeface="Times New Roman" panose="02020603050405020304" pitchFamily="18" charset="0"/>
            </a:endParaRPr>
          </a:p>
          <a:p>
            <a:pPr algn="just" eaLnBrk="1" hangingPunct="1">
              <a:spcBef>
                <a:spcPct val="0"/>
              </a:spcBef>
              <a:buFontTx/>
              <a:buNone/>
            </a:pPr>
            <a:r>
              <a:rPr lang="zh-CN" altLang="en-US" sz="2000" dirty="0">
                <a:solidFill>
                  <a:srgbClr val="000000"/>
                </a:solidFill>
                <a:latin typeface="Times New Roman" panose="02020603050405020304" pitchFamily="18" charset="0"/>
              </a:rPr>
              <a:t>收入</a:t>
            </a:r>
            <a:endParaRPr lang="zh-CN" altLang="en-US" sz="2000" dirty="0">
              <a:solidFill>
                <a:srgbClr val="000000"/>
              </a:solidFill>
            </a:endParaRPr>
          </a:p>
        </p:txBody>
      </p:sp>
      <p:sp>
        <p:nvSpPr>
          <p:cNvPr id="26" name="Text Box 16"/>
          <p:cNvSpPr txBox="1">
            <a:spLocks noChangeArrowheads="1"/>
          </p:cNvSpPr>
          <p:nvPr/>
        </p:nvSpPr>
        <p:spPr bwMode="auto">
          <a:xfrm>
            <a:off x="3223811" y="5891163"/>
            <a:ext cx="1225550"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dirty="0">
                <a:solidFill>
                  <a:srgbClr val="000000"/>
                </a:solidFill>
                <a:latin typeface="Times New Roman" panose="02020603050405020304" pitchFamily="18" charset="0"/>
              </a:rPr>
              <a:t>销售收入</a:t>
            </a:r>
            <a:endParaRPr lang="zh-CN" altLang="en-US" sz="2000" dirty="0">
              <a:solidFill>
                <a:srgbClr val="000000"/>
              </a:solidFill>
            </a:endParaRPr>
          </a:p>
        </p:txBody>
      </p:sp>
      <p:sp>
        <p:nvSpPr>
          <p:cNvPr id="27" name="Text Box 17"/>
          <p:cNvSpPr txBox="1">
            <a:spLocks noChangeArrowheads="1"/>
          </p:cNvSpPr>
          <p:nvPr/>
        </p:nvSpPr>
        <p:spPr bwMode="auto">
          <a:xfrm>
            <a:off x="2698348" y="4186981"/>
            <a:ext cx="1138238"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dirty="0">
                <a:solidFill>
                  <a:srgbClr val="000000"/>
                </a:solidFill>
                <a:latin typeface="Times New Roman" panose="02020603050405020304" pitchFamily="18" charset="0"/>
              </a:rPr>
              <a:t>总成本</a:t>
            </a:r>
            <a:endParaRPr lang="zh-CN" altLang="en-US" sz="2000" dirty="0">
              <a:solidFill>
                <a:srgbClr val="000000"/>
              </a:solidFill>
            </a:endParaRPr>
          </a:p>
        </p:txBody>
      </p:sp>
      <p:sp>
        <p:nvSpPr>
          <p:cNvPr id="28" name="Text Box 18"/>
          <p:cNvSpPr txBox="1">
            <a:spLocks noChangeArrowheads="1"/>
          </p:cNvSpPr>
          <p:nvPr/>
        </p:nvSpPr>
        <p:spPr bwMode="auto">
          <a:xfrm>
            <a:off x="5059363" y="3762325"/>
            <a:ext cx="525462"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盈</a:t>
            </a:r>
            <a:endParaRPr lang="zh-CN" altLang="en-US" sz="2000">
              <a:solidFill>
                <a:srgbClr val="000000"/>
              </a:solidFill>
            </a:endParaRPr>
          </a:p>
        </p:txBody>
      </p:sp>
      <p:sp>
        <p:nvSpPr>
          <p:cNvPr id="29" name="Freeform 19"/>
          <p:cNvSpPr>
            <a:spLocks/>
          </p:cNvSpPr>
          <p:nvPr/>
        </p:nvSpPr>
        <p:spPr bwMode="auto">
          <a:xfrm>
            <a:off x="3513138" y="4425900"/>
            <a:ext cx="495300" cy="206375"/>
          </a:xfrm>
          <a:custGeom>
            <a:avLst/>
            <a:gdLst>
              <a:gd name="T0" fmla="*/ 0 w 510"/>
              <a:gd name="T1" fmla="*/ 0 h 177"/>
              <a:gd name="T2" fmla="*/ 2147483646 w 510"/>
              <a:gd name="T3" fmla="*/ 2147483646 h 177"/>
              <a:gd name="T4" fmla="*/ 2147483646 w 510"/>
              <a:gd name="T5" fmla="*/ 2147483646 h 177"/>
              <a:gd name="T6" fmla="*/ 0 60000 65536"/>
              <a:gd name="T7" fmla="*/ 0 60000 65536"/>
              <a:gd name="T8" fmla="*/ 0 60000 65536"/>
            </a:gdLst>
            <a:ahLst/>
            <a:cxnLst>
              <a:cxn ang="T6">
                <a:pos x="T0" y="T1"/>
              </a:cxn>
              <a:cxn ang="T7">
                <a:pos x="T2" y="T3"/>
              </a:cxn>
              <a:cxn ang="T8">
                <a:pos x="T4" y="T5"/>
              </a:cxn>
            </a:cxnLst>
            <a:rect l="0" t="0" r="r" b="b"/>
            <a:pathLst>
              <a:path w="510" h="177">
                <a:moveTo>
                  <a:pt x="0" y="0"/>
                </a:moveTo>
                <a:lnTo>
                  <a:pt x="465" y="150"/>
                </a:lnTo>
                <a:lnTo>
                  <a:pt x="510" y="177"/>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 name="Freeform 20"/>
          <p:cNvSpPr>
            <a:spLocks/>
          </p:cNvSpPr>
          <p:nvPr/>
        </p:nvSpPr>
        <p:spPr bwMode="auto">
          <a:xfrm flipH="1" flipV="1">
            <a:off x="3078431" y="5771529"/>
            <a:ext cx="486041" cy="191767"/>
          </a:xfrm>
          <a:custGeom>
            <a:avLst/>
            <a:gdLst>
              <a:gd name="T0" fmla="*/ 0 w 510"/>
              <a:gd name="T1" fmla="*/ 0 h 177"/>
              <a:gd name="T2" fmla="*/ 2147483646 w 510"/>
              <a:gd name="T3" fmla="*/ 2147483646 h 177"/>
              <a:gd name="T4" fmla="*/ 2147483646 w 510"/>
              <a:gd name="T5" fmla="*/ 2147483646 h 177"/>
              <a:gd name="T6" fmla="*/ 0 60000 65536"/>
              <a:gd name="T7" fmla="*/ 0 60000 65536"/>
              <a:gd name="T8" fmla="*/ 0 60000 65536"/>
            </a:gdLst>
            <a:ahLst/>
            <a:cxnLst>
              <a:cxn ang="T6">
                <a:pos x="T0" y="T1"/>
              </a:cxn>
              <a:cxn ang="T7">
                <a:pos x="T2" y="T3"/>
              </a:cxn>
              <a:cxn ang="T8">
                <a:pos x="T4" y="T5"/>
              </a:cxn>
            </a:cxnLst>
            <a:rect l="0" t="0" r="r" b="b"/>
            <a:pathLst>
              <a:path w="510" h="177">
                <a:moveTo>
                  <a:pt x="0" y="0"/>
                </a:moveTo>
                <a:lnTo>
                  <a:pt x="465" y="150"/>
                </a:lnTo>
                <a:lnTo>
                  <a:pt x="510" y="177"/>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 name="Text Box 21"/>
          <p:cNvSpPr txBox="1">
            <a:spLocks noChangeArrowheads="1"/>
          </p:cNvSpPr>
          <p:nvPr/>
        </p:nvSpPr>
        <p:spPr bwMode="auto">
          <a:xfrm>
            <a:off x="5351463" y="3632150"/>
            <a:ext cx="525462"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利</a:t>
            </a:r>
            <a:endParaRPr lang="zh-CN" altLang="en-US" sz="2000">
              <a:solidFill>
                <a:srgbClr val="000000"/>
              </a:solidFill>
            </a:endParaRPr>
          </a:p>
        </p:txBody>
      </p:sp>
      <p:sp>
        <p:nvSpPr>
          <p:cNvPr id="32" name="Text Box 22"/>
          <p:cNvSpPr txBox="1">
            <a:spLocks noChangeArrowheads="1"/>
          </p:cNvSpPr>
          <p:nvPr/>
        </p:nvSpPr>
        <p:spPr bwMode="auto">
          <a:xfrm>
            <a:off x="5714208" y="3435299"/>
            <a:ext cx="525462"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区</a:t>
            </a:r>
            <a:endParaRPr lang="zh-CN" altLang="en-US" sz="2000">
              <a:solidFill>
                <a:srgbClr val="000000"/>
              </a:solidFill>
            </a:endParaRPr>
          </a:p>
        </p:txBody>
      </p:sp>
      <p:sp>
        <p:nvSpPr>
          <p:cNvPr id="33" name="Text Box 23"/>
          <p:cNvSpPr txBox="1">
            <a:spLocks noChangeArrowheads="1"/>
          </p:cNvSpPr>
          <p:nvPr/>
        </p:nvSpPr>
        <p:spPr bwMode="auto">
          <a:xfrm>
            <a:off x="3381375" y="4762450"/>
            <a:ext cx="5254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区</a:t>
            </a:r>
            <a:endParaRPr lang="zh-CN" altLang="en-US" sz="2000">
              <a:solidFill>
                <a:srgbClr val="000000"/>
              </a:solidFill>
            </a:endParaRPr>
          </a:p>
        </p:txBody>
      </p:sp>
      <p:sp>
        <p:nvSpPr>
          <p:cNvPr id="34" name="Text Box 24"/>
          <p:cNvSpPr txBox="1">
            <a:spLocks noChangeArrowheads="1"/>
          </p:cNvSpPr>
          <p:nvPr/>
        </p:nvSpPr>
        <p:spPr bwMode="auto">
          <a:xfrm>
            <a:off x="3074988" y="4969545"/>
            <a:ext cx="525462"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dirty="0">
                <a:solidFill>
                  <a:srgbClr val="000000"/>
                </a:solidFill>
                <a:latin typeface="Times New Roman" panose="02020603050405020304" pitchFamily="18" charset="0"/>
              </a:rPr>
              <a:t>损</a:t>
            </a:r>
            <a:endParaRPr lang="zh-CN" altLang="en-US" sz="2000" dirty="0">
              <a:solidFill>
                <a:srgbClr val="000000"/>
              </a:solidFill>
            </a:endParaRPr>
          </a:p>
        </p:txBody>
      </p:sp>
      <p:sp>
        <p:nvSpPr>
          <p:cNvPr id="35" name="Text Box 25"/>
          <p:cNvSpPr txBox="1">
            <a:spLocks noChangeArrowheads="1"/>
          </p:cNvSpPr>
          <p:nvPr/>
        </p:nvSpPr>
        <p:spPr bwMode="auto">
          <a:xfrm>
            <a:off x="2768600" y="5292675"/>
            <a:ext cx="525463"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a:solidFill>
                  <a:srgbClr val="000000"/>
                </a:solidFill>
                <a:latin typeface="Times New Roman" panose="02020603050405020304" pitchFamily="18" charset="0"/>
              </a:rPr>
              <a:t>亏</a:t>
            </a:r>
            <a:endParaRPr lang="zh-CN" altLang="en-US" sz="2000">
              <a:solidFill>
                <a:srgbClr val="000000"/>
              </a:solidFill>
            </a:endParaRPr>
          </a:p>
        </p:txBody>
      </p:sp>
      <p:sp>
        <p:nvSpPr>
          <p:cNvPr id="36" name="Text Box 26"/>
          <p:cNvSpPr txBox="1">
            <a:spLocks noChangeArrowheads="1"/>
          </p:cNvSpPr>
          <p:nvPr/>
        </p:nvSpPr>
        <p:spPr bwMode="auto">
          <a:xfrm>
            <a:off x="1833563" y="6422975"/>
            <a:ext cx="701675" cy="54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dirty="0">
                <a:solidFill>
                  <a:srgbClr val="000000"/>
                </a:solidFill>
                <a:latin typeface="Times New Roman" panose="02020603050405020304" pitchFamily="18" charset="0"/>
              </a:rPr>
              <a:t>O</a:t>
            </a:r>
            <a:endParaRPr lang="en-US" altLang="zh-CN" sz="2000" dirty="0">
              <a:solidFill>
                <a:srgbClr val="000000"/>
              </a:solidFill>
            </a:endParaRPr>
          </a:p>
        </p:txBody>
      </p:sp>
      <p:sp>
        <p:nvSpPr>
          <p:cNvPr id="37" name="Text Box 27"/>
          <p:cNvSpPr txBox="1">
            <a:spLocks noChangeArrowheads="1"/>
          </p:cNvSpPr>
          <p:nvPr/>
        </p:nvSpPr>
        <p:spPr bwMode="auto">
          <a:xfrm>
            <a:off x="6668198" y="6350580"/>
            <a:ext cx="539749" cy="41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dirty="0" smtClean="0">
                <a:solidFill>
                  <a:srgbClr val="000000"/>
                </a:solidFill>
                <a:latin typeface="Times New Roman" panose="02020603050405020304" pitchFamily="18" charset="0"/>
              </a:rPr>
              <a:t>Q</a:t>
            </a:r>
            <a:endParaRPr lang="en-US" altLang="zh-CN" sz="2000" dirty="0">
              <a:solidFill>
                <a:srgbClr val="000000"/>
              </a:solidFill>
            </a:endParaRPr>
          </a:p>
        </p:txBody>
      </p:sp>
      <p:sp>
        <p:nvSpPr>
          <p:cNvPr id="38" name="Text Box 29"/>
          <p:cNvSpPr txBox="1">
            <a:spLocks noChangeArrowheads="1"/>
          </p:cNvSpPr>
          <p:nvPr/>
        </p:nvSpPr>
        <p:spPr bwMode="auto">
          <a:xfrm>
            <a:off x="6750050" y="5143450"/>
            <a:ext cx="590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i="1">
                <a:solidFill>
                  <a:srgbClr val="000000"/>
                </a:solidFill>
              </a:rPr>
              <a:t>FC</a:t>
            </a:r>
          </a:p>
        </p:txBody>
      </p:sp>
      <p:sp>
        <p:nvSpPr>
          <p:cNvPr id="39" name="Line 11"/>
          <p:cNvSpPr>
            <a:spLocks noChangeShapeType="1"/>
          </p:cNvSpPr>
          <p:nvPr/>
        </p:nvSpPr>
        <p:spPr bwMode="auto">
          <a:xfrm>
            <a:off x="6108358" y="5335299"/>
            <a:ext cx="1929" cy="1208326"/>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40" name="Text Box 27"/>
          <p:cNvSpPr txBox="1">
            <a:spLocks noChangeArrowheads="1"/>
          </p:cNvSpPr>
          <p:nvPr/>
        </p:nvSpPr>
        <p:spPr bwMode="auto">
          <a:xfrm>
            <a:off x="4229493" y="6434882"/>
            <a:ext cx="539749" cy="41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dirty="0" err="1" smtClean="0">
                <a:solidFill>
                  <a:srgbClr val="000000"/>
                </a:solidFill>
                <a:latin typeface="Times New Roman" panose="02020603050405020304" pitchFamily="18" charset="0"/>
              </a:rPr>
              <a:t>Q</a:t>
            </a:r>
            <a:r>
              <a:rPr lang="en-US" altLang="zh-CN" sz="1400" i="1" dirty="0" err="1" smtClean="0">
                <a:solidFill>
                  <a:srgbClr val="000000"/>
                </a:solidFill>
                <a:latin typeface="Times New Roman" panose="02020603050405020304" pitchFamily="18" charset="0"/>
              </a:rPr>
              <a:t>b</a:t>
            </a:r>
            <a:endParaRPr lang="en-US" altLang="zh-CN" sz="1400" dirty="0">
              <a:solidFill>
                <a:srgbClr val="000000"/>
              </a:solidFill>
            </a:endParaRPr>
          </a:p>
        </p:txBody>
      </p:sp>
    </p:spTree>
    <p:extLst>
      <p:ext uri="{BB962C8B-B14F-4D97-AF65-F5344CB8AC3E}">
        <p14:creationId xmlns:p14="http://schemas.microsoft.com/office/powerpoint/2010/main" val="1318285962"/>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mc:AlternateContent xmlns:mc="http://schemas.openxmlformats.org/markup-compatibility/2006" xmlns:a14="http://schemas.microsoft.com/office/drawing/2010/main">
        <mc:Choice Requires="a14">
          <p:sp>
            <p:nvSpPr>
              <p:cNvPr id="13" name="文本框 12"/>
              <p:cNvSpPr txBox="1"/>
              <p:nvPr/>
            </p:nvSpPr>
            <p:spPr>
              <a:xfrm>
                <a:off x="1833975" y="2160660"/>
                <a:ext cx="4150688" cy="33855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l-GR" altLang="zh-CN" sz="2200" i="1" smtClean="0">
                          <a:latin typeface="Cambria Math" panose="02040503050406030204" pitchFamily="18" charset="0"/>
                        </a:rPr>
                        <m:t>𝜋</m:t>
                      </m:r>
                      <m:r>
                        <a:rPr lang="en-US" altLang="zh-CN" sz="2200" i="1">
                          <a:latin typeface="Cambria Math" panose="02040503050406030204" pitchFamily="18" charset="0"/>
                        </a:rPr>
                        <m:t>=</m:t>
                      </m:r>
                      <m:r>
                        <a:rPr lang="en-US" altLang="zh-CN" sz="2200" b="0" i="1" smtClean="0">
                          <a:latin typeface="Cambria Math" panose="02040503050406030204" pitchFamily="18" charset="0"/>
                        </a:rPr>
                        <m:t>𝑃</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𝑄</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𝐹𝐶</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𝐴𝐹𝐶</m:t>
                      </m:r>
                      <m:r>
                        <a:rPr lang="en-US" altLang="zh-CN" sz="2200" b="0" i="1" smtClean="0">
                          <a:latin typeface="Cambria Math" panose="02040503050406030204" pitchFamily="18" charset="0"/>
                          <a:ea typeface="Cambria Math" panose="02040503050406030204" pitchFamily="18" charset="0"/>
                        </a:rPr>
                        <m:t>×</m:t>
                      </m:r>
                      <m:r>
                        <a:rPr lang="en-US" altLang="zh-CN" sz="2200" b="0" i="1" smtClean="0">
                          <a:latin typeface="Cambria Math" panose="02040503050406030204" pitchFamily="18" charset="0"/>
                          <a:ea typeface="Cambria Math" panose="02040503050406030204" pitchFamily="18" charset="0"/>
                        </a:rPr>
                        <m:t>𝑄</m:t>
                      </m:r>
                      <m:r>
                        <a:rPr lang="en-US" altLang="zh-CN" sz="2200" b="0" i="1" smtClean="0">
                          <a:latin typeface="Cambria Math" panose="02040503050406030204" pitchFamily="18" charset="0"/>
                          <a:ea typeface="Cambria Math" panose="02040503050406030204" pitchFamily="18" charset="0"/>
                        </a:rPr>
                        <m:t>)=0</m:t>
                      </m:r>
                    </m:oMath>
                  </m:oMathPara>
                </a14:m>
                <a:endParaRPr lang="zh-CN" altLang="en-US" sz="2200" dirty="0"/>
              </a:p>
            </p:txBody>
          </p:sp>
        </mc:Choice>
        <mc:Fallback xmlns="">
          <p:sp>
            <p:nvSpPr>
              <p:cNvPr id="13" name="文本框 12"/>
              <p:cNvSpPr txBox="1">
                <a:spLocks noRot="1" noChangeAspect="1" noMove="1" noResize="1" noEditPoints="1" noAdjustHandles="1" noChangeArrowheads="1" noChangeShapeType="1" noTextEdit="1"/>
              </p:cNvSpPr>
              <p:nvPr/>
            </p:nvSpPr>
            <p:spPr>
              <a:xfrm>
                <a:off x="1833975" y="2160660"/>
                <a:ext cx="4150688" cy="338554"/>
              </a:xfrm>
              <a:prstGeom prst="rect">
                <a:avLst/>
              </a:prstGeom>
              <a:blipFill rotWithShape="0">
                <a:blip r:embed="rId5"/>
                <a:stretch>
                  <a:fillRect l="-587" r="-1028" b="-33929"/>
                </a:stretch>
              </a:blipFill>
            </p:spPr>
            <p:txBody>
              <a:bodyPr/>
              <a:lstStyle/>
              <a:p>
                <a:r>
                  <a:rPr lang="zh-CN" altLang="en-US">
                    <a:noFill/>
                  </a:rPr>
                  <a:t> </a:t>
                </a:r>
              </a:p>
            </p:txBody>
          </p:sp>
        </mc:Fallback>
      </mc:AlternateContent>
      <p:sp>
        <p:nvSpPr>
          <p:cNvPr id="2" name="文本框 1"/>
          <p:cNvSpPr txBox="1"/>
          <p:nvPr/>
        </p:nvSpPr>
        <p:spPr>
          <a:xfrm>
            <a:off x="505050" y="1588611"/>
            <a:ext cx="5264583" cy="461665"/>
          </a:xfrm>
          <a:prstGeom prst="rect">
            <a:avLst/>
          </a:prstGeom>
          <a:noFill/>
        </p:spPr>
        <p:txBody>
          <a:bodyPr wrap="none" rtlCol="0">
            <a:spAutoFit/>
          </a:bodyPr>
          <a:lstStyle/>
          <a:p>
            <a:r>
              <a:rPr lang="zh-CN" altLang="en-US" sz="2400" dirty="0" smtClean="0"/>
              <a:t>在盈亏平衡时，经济利润为</a:t>
            </a:r>
            <a:r>
              <a:rPr lang="en-US" altLang="zh-CN" sz="2400" dirty="0" smtClean="0"/>
              <a:t>0</a:t>
            </a:r>
            <a:r>
              <a:rPr lang="zh-CN" altLang="en-US" sz="2400" dirty="0" smtClean="0"/>
              <a:t>，所以：</a:t>
            </a:r>
            <a:endParaRPr lang="zh-CN" altLang="en-US" sz="2400" dirty="0"/>
          </a:p>
        </p:txBody>
      </p:sp>
      <mc:AlternateContent xmlns:mc="http://schemas.openxmlformats.org/markup-compatibility/2006" xmlns:a14="http://schemas.microsoft.com/office/drawing/2010/main">
        <mc:Choice Requires="a14">
          <p:sp>
            <p:nvSpPr>
              <p:cNvPr id="3" name="文本框 2"/>
              <p:cNvSpPr txBox="1"/>
              <p:nvPr/>
            </p:nvSpPr>
            <p:spPr>
              <a:xfrm>
                <a:off x="3074880" y="2609598"/>
                <a:ext cx="1479636" cy="52046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𝑄</m:t>
                          </m:r>
                        </m:e>
                        <m:sub>
                          <m:r>
                            <a:rPr lang="en-US" altLang="zh-CN" b="0" i="1" smtClean="0">
                              <a:latin typeface="Cambria Math" panose="02040503050406030204" pitchFamily="18" charset="0"/>
                            </a:rPr>
                            <m:t>𝑏</m:t>
                          </m:r>
                        </m:sub>
                      </m:sSub>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𝐹𝐶</m:t>
                          </m:r>
                        </m:num>
                        <m:den>
                          <m:r>
                            <a:rPr lang="en-US" altLang="zh-CN" b="0" i="1" smtClean="0">
                              <a:latin typeface="Cambria Math" panose="02040503050406030204" pitchFamily="18" charset="0"/>
                            </a:rPr>
                            <m:t>𝑃</m:t>
                          </m:r>
                          <m:r>
                            <a:rPr lang="en-US" altLang="zh-CN" b="0" i="1" smtClean="0">
                              <a:latin typeface="Cambria Math" panose="02040503050406030204" pitchFamily="18" charset="0"/>
                            </a:rPr>
                            <m:t>−</m:t>
                          </m:r>
                          <m:r>
                            <a:rPr lang="en-US" altLang="zh-CN" b="0" i="1" smtClean="0">
                              <a:latin typeface="Cambria Math" panose="02040503050406030204" pitchFamily="18" charset="0"/>
                            </a:rPr>
                            <m:t>𝐴𝑉𝐶</m:t>
                          </m:r>
                        </m:den>
                      </m:f>
                    </m:oMath>
                  </m:oMathPara>
                </a14:m>
                <a:endParaRPr lang="zh-CN" altLang="en-US" dirty="0"/>
              </a:p>
            </p:txBody>
          </p:sp>
        </mc:Choice>
        <mc:Fallback xmlns="">
          <p:sp>
            <p:nvSpPr>
              <p:cNvPr id="3" name="文本框 2"/>
              <p:cNvSpPr txBox="1">
                <a:spLocks noRot="1" noChangeAspect="1" noMove="1" noResize="1" noEditPoints="1" noAdjustHandles="1" noChangeArrowheads="1" noChangeShapeType="1" noTextEdit="1"/>
              </p:cNvSpPr>
              <p:nvPr/>
            </p:nvSpPr>
            <p:spPr>
              <a:xfrm>
                <a:off x="3074880" y="2609598"/>
                <a:ext cx="1479636" cy="520463"/>
              </a:xfrm>
              <a:prstGeom prst="rect">
                <a:avLst/>
              </a:prstGeom>
              <a:blipFill rotWithShape="0">
                <a:blip r:embed="rId6"/>
                <a:stretch>
                  <a:fillRect/>
                </a:stretch>
              </a:blipFill>
            </p:spPr>
            <p:txBody>
              <a:bodyPr/>
              <a:lstStyle/>
              <a:p>
                <a:r>
                  <a:rPr lang="zh-CN" altLang="en-US">
                    <a:noFill/>
                  </a:rPr>
                  <a:t> </a:t>
                </a:r>
              </a:p>
            </p:txBody>
          </p:sp>
        </mc:Fallback>
      </mc:AlternateContent>
      <p:sp>
        <p:nvSpPr>
          <p:cNvPr id="14" name="矩形 13"/>
          <p:cNvSpPr/>
          <p:nvPr/>
        </p:nvSpPr>
        <p:spPr>
          <a:xfrm>
            <a:off x="437756" y="1049722"/>
            <a:ext cx="5695790" cy="523220"/>
          </a:xfrm>
          <a:prstGeom prst="rect">
            <a:avLst/>
          </a:prstGeom>
        </p:spPr>
        <p:txBody>
          <a:bodyPr wrap="none">
            <a:spAutoFit/>
          </a:bodyPr>
          <a:lstStyle/>
          <a:p>
            <a:pPr eaLnBrk="1" hangingPunct="1"/>
            <a:r>
              <a:rPr lang="en-US" altLang="zh-CN" sz="2800" b="1" dirty="0" smtClean="0">
                <a:solidFill>
                  <a:srgbClr val="000000"/>
                </a:solidFill>
              </a:rPr>
              <a:t>4.9.2 </a:t>
            </a:r>
            <a:r>
              <a:rPr lang="zh-CN" altLang="en-US" sz="2800" b="1" dirty="0" smtClean="0">
                <a:solidFill>
                  <a:srgbClr val="000000"/>
                </a:solidFill>
              </a:rPr>
              <a:t>盈亏平衡和保本产量及其意义</a:t>
            </a:r>
            <a:endParaRPr lang="zh-CN" altLang="en-US" sz="2800" b="1" dirty="0">
              <a:solidFill>
                <a:srgbClr val="000000"/>
              </a:solidFill>
            </a:endParaRPr>
          </a:p>
        </p:txBody>
      </p:sp>
      <p:sp>
        <p:nvSpPr>
          <p:cNvPr id="15" name="文本框 14"/>
          <p:cNvSpPr txBox="1"/>
          <p:nvPr/>
        </p:nvSpPr>
        <p:spPr>
          <a:xfrm>
            <a:off x="542657" y="3212976"/>
            <a:ext cx="2339102" cy="461665"/>
          </a:xfrm>
          <a:prstGeom prst="rect">
            <a:avLst/>
          </a:prstGeom>
          <a:noFill/>
        </p:spPr>
        <p:txBody>
          <a:bodyPr wrap="none" rtlCol="0">
            <a:spAutoFit/>
          </a:bodyPr>
          <a:lstStyle/>
          <a:p>
            <a:r>
              <a:rPr lang="zh-CN" altLang="en-US" sz="2400" dirty="0" smtClean="0"/>
              <a:t>即为保本产量。</a:t>
            </a:r>
            <a:endParaRPr lang="zh-CN" altLang="en-US" sz="2400" dirty="0"/>
          </a:p>
        </p:txBody>
      </p:sp>
      <p:sp>
        <p:nvSpPr>
          <p:cNvPr id="16" name="文本框 15"/>
          <p:cNvSpPr txBox="1"/>
          <p:nvPr/>
        </p:nvSpPr>
        <p:spPr>
          <a:xfrm>
            <a:off x="534138" y="3884855"/>
            <a:ext cx="8232582" cy="1200329"/>
          </a:xfrm>
          <a:prstGeom prst="rect">
            <a:avLst/>
          </a:prstGeom>
          <a:noFill/>
        </p:spPr>
        <p:txBody>
          <a:bodyPr wrap="square" rtlCol="0">
            <a:spAutoFit/>
          </a:bodyPr>
          <a:lstStyle/>
          <a:p>
            <a:r>
              <a:rPr lang="zh-CN" altLang="en-US" sz="2400" dirty="0" smtClean="0"/>
              <a:t>        如果市场需求量大于保本产量，则投资项目可以盈利，是可行的；如果市场需求量小于保本产量，保本产量销售不出去，投资项目没有市场，投资项目是不可行的。</a:t>
            </a:r>
            <a:endParaRPr lang="zh-CN" altLang="en-US" sz="2400" dirty="0"/>
          </a:p>
        </p:txBody>
      </p:sp>
    </p:spTree>
    <p:extLst>
      <p:ext uri="{BB962C8B-B14F-4D97-AF65-F5344CB8AC3E}">
        <p14:creationId xmlns:p14="http://schemas.microsoft.com/office/powerpoint/2010/main" val="1803753530"/>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437756" y="1049722"/>
            <a:ext cx="5695790" cy="523220"/>
          </a:xfrm>
          <a:prstGeom prst="rect">
            <a:avLst/>
          </a:prstGeom>
        </p:spPr>
        <p:txBody>
          <a:bodyPr wrap="none">
            <a:spAutoFit/>
          </a:bodyPr>
          <a:lstStyle/>
          <a:p>
            <a:pPr eaLnBrk="1" hangingPunct="1"/>
            <a:r>
              <a:rPr lang="en-US" altLang="zh-CN" sz="2800" b="1" dirty="0" smtClean="0">
                <a:solidFill>
                  <a:srgbClr val="000000"/>
                </a:solidFill>
              </a:rPr>
              <a:t>4.9.3 </a:t>
            </a:r>
            <a:r>
              <a:rPr lang="zh-CN" altLang="en-US" sz="2800" b="1" dirty="0" smtClean="0">
                <a:solidFill>
                  <a:srgbClr val="000000"/>
                </a:solidFill>
              </a:rPr>
              <a:t>生产项目投资可行性的敏感性</a:t>
            </a:r>
            <a:endParaRPr lang="zh-CN" altLang="en-US" sz="2800" b="1" dirty="0">
              <a:solidFill>
                <a:srgbClr val="000000"/>
              </a:solidFill>
            </a:endParaRPr>
          </a:p>
        </p:txBody>
      </p:sp>
      <p:sp>
        <p:nvSpPr>
          <p:cNvPr id="2" name="矩形 1"/>
          <p:cNvSpPr/>
          <p:nvPr/>
        </p:nvSpPr>
        <p:spPr>
          <a:xfrm>
            <a:off x="437756" y="1641589"/>
            <a:ext cx="7998302" cy="3785652"/>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♦价格敏感性。市场价格越高，所需要的保本产量越小，项目可行性越强。</a:t>
            </a:r>
            <a:endParaRPr lang="en-US" altLang="zh-CN" sz="2400" dirty="0" smtClean="0">
              <a:latin typeface="Arial" panose="020B0604020202020204" pitchFamily="34" charset="0"/>
              <a:cs typeface="Arial" panose="020B0604020202020204" pitchFamily="34" charset="0"/>
            </a:endParaRPr>
          </a:p>
          <a:p>
            <a:pPr eaLnBrk="1" hangingPunct="1"/>
            <a:r>
              <a:rPr lang="zh-CN" altLang="zh-CN" sz="2400" dirty="0" smtClean="0">
                <a:latin typeface="Arial" panose="020B0604020202020204" pitchFamily="34" charset="0"/>
                <a:cs typeface="Arial" panose="020B0604020202020204" pitchFamily="34" charset="0"/>
              </a:rPr>
              <a:t>♦</a:t>
            </a:r>
            <a:r>
              <a:rPr lang="zh-CN" altLang="en-US" sz="2400" dirty="0" smtClean="0">
                <a:latin typeface="Arial" panose="020B0604020202020204" pitchFamily="34" charset="0"/>
                <a:cs typeface="Arial" panose="020B0604020202020204" pitchFamily="34" charset="0"/>
              </a:rPr>
              <a:t>市场需求敏感性。在</a:t>
            </a:r>
            <a:r>
              <a:rPr lang="zh-CN" altLang="en-US" sz="2400" dirty="0" smtClean="0"/>
              <a:t>给定价格下，</a:t>
            </a:r>
            <a:r>
              <a:rPr lang="zh-CN" altLang="en-US" sz="2400" dirty="0"/>
              <a:t>则只要价格大于</a:t>
            </a:r>
            <a:r>
              <a:rPr lang="en-US" altLang="zh-CN" sz="2400" dirty="0"/>
              <a:t>AVC</a:t>
            </a:r>
            <a:r>
              <a:rPr lang="zh-CN" altLang="en-US" sz="2400" dirty="0"/>
              <a:t>，则市场需求越大，盈利的可能性越大</a:t>
            </a:r>
            <a:r>
              <a:rPr lang="zh-CN" altLang="en-US" sz="2400" dirty="0" smtClean="0"/>
              <a:t>，项目可行性越强。</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♦固定资产投资敏感性。</a:t>
            </a:r>
            <a:r>
              <a:rPr lang="zh-CN" altLang="en-US" sz="2400" dirty="0" smtClean="0"/>
              <a:t>如果</a:t>
            </a:r>
            <a:r>
              <a:rPr lang="zh-CN" altLang="en-US" sz="2400" dirty="0"/>
              <a:t>存在不同的投资水平，则项目投资规模越大，需要的保本产量越</a:t>
            </a:r>
            <a:r>
              <a:rPr lang="zh-CN" altLang="en-US" sz="2400" dirty="0" smtClean="0"/>
              <a:t>高，受</a:t>
            </a:r>
            <a:r>
              <a:rPr lang="zh-CN" altLang="en-US" sz="2400" dirty="0"/>
              <a:t>价格、市场变化的影响越大，即风险越</a:t>
            </a:r>
            <a:r>
              <a:rPr lang="zh-CN" altLang="en-US" sz="2400" dirty="0" smtClean="0"/>
              <a:t>大。</a:t>
            </a:r>
            <a:endParaRPr lang="en-US" altLang="zh-CN" sz="2400" dirty="0" smtClean="0"/>
          </a:p>
          <a:p>
            <a:pPr eaLnBrk="1" hangingPunct="1"/>
            <a:r>
              <a:rPr lang="zh-CN" altLang="zh-CN" sz="2400" dirty="0" smtClean="0">
                <a:latin typeface="Arial" panose="020B0604020202020204" pitchFamily="34" charset="0"/>
                <a:cs typeface="Arial" panose="020B0604020202020204" pitchFamily="34" charset="0"/>
              </a:rPr>
              <a:t>♦</a:t>
            </a:r>
            <a:r>
              <a:rPr lang="zh-CN" altLang="en-US" sz="2400" dirty="0" smtClean="0">
                <a:latin typeface="Arial" panose="020B0604020202020204" pitchFamily="34" charset="0"/>
                <a:cs typeface="Arial" panose="020B0604020202020204" pitchFamily="34" charset="0"/>
              </a:rPr>
              <a:t>原材料价格敏感性。原材料价格以及用工成本决定平均可变成本，平均可变成本上升，需要的保本产量越大，风险越大。</a:t>
            </a:r>
            <a:endParaRPr lang="zh-CN" altLang="en-US" sz="2400" dirty="0"/>
          </a:p>
        </p:txBody>
      </p:sp>
    </p:spTree>
    <p:extLst>
      <p:ext uri="{BB962C8B-B14F-4D97-AF65-F5344CB8AC3E}">
        <p14:creationId xmlns:p14="http://schemas.microsoft.com/office/powerpoint/2010/main" val="519356457"/>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标题 1"/>
          <p:cNvSpPr>
            <a:spLocks noGrp="1"/>
          </p:cNvSpPr>
          <p:nvPr>
            <p:ph type="title"/>
          </p:nvPr>
        </p:nvSpPr>
        <p:spPr>
          <a:xfrm>
            <a:off x="357188" y="928688"/>
            <a:ext cx="8229600" cy="1143000"/>
          </a:xfrm>
        </p:spPr>
        <p:txBody>
          <a:bodyPr/>
          <a:lstStyle/>
          <a:p>
            <a:r>
              <a:rPr lang="zh-CN" altLang="en-US" sz="3600" b="1" dirty="0" smtClean="0"/>
              <a:t>第五章 竞争市场、企业行为与市场绩效</a:t>
            </a:r>
          </a:p>
        </p:txBody>
      </p:sp>
      <p:sp>
        <p:nvSpPr>
          <p:cNvPr id="13"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spcBef>
                <a:spcPts val="0"/>
              </a:spcBef>
            </a:pPr>
            <a:r>
              <a:rPr lang="en-US" altLang="zh-CN" sz="2800" dirty="0" smtClean="0"/>
              <a:t>5.1 </a:t>
            </a:r>
            <a:r>
              <a:rPr lang="zh-CN" altLang="en-US" sz="2800" dirty="0" smtClean="0"/>
              <a:t>企业经济概述</a:t>
            </a:r>
          </a:p>
          <a:p>
            <a:pPr>
              <a:lnSpc>
                <a:spcPct val="150000"/>
              </a:lnSpc>
              <a:spcBef>
                <a:spcPts val="0"/>
              </a:spcBef>
            </a:pPr>
            <a:r>
              <a:rPr lang="en-US" altLang="zh-CN" sz="2800" dirty="0"/>
              <a:t>5</a:t>
            </a:r>
            <a:r>
              <a:rPr lang="en-US" altLang="zh-CN" sz="2800" dirty="0" smtClean="0"/>
              <a:t>.2 </a:t>
            </a:r>
            <a:r>
              <a:rPr lang="zh-CN" altLang="en-US" sz="2800" dirty="0" smtClean="0"/>
              <a:t>市场结构和市场分类</a:t>
            </a:r>
          </a:p>
          <a:p>
            <a:pPr>
              <a:lnSpc>
                <a:spcPct val="150000"/>
              </a:lnSpc>
              <a:spcBef>
                <a:spcPts val="0"/>
              </a:spcBef>
            </a:pPr>
            <a:r>
              <a:rPr lang="en-US" altLang="zh-CN" sz="2800" dirty="0"/>
              <a:t>5</a:t>
            </a:r>
            <a:r>
              <a:rPr lang="en-US" altLang="zh-CN" sz="2800" dirty="0" smtClean="0"/>
              <a:t>.3 </a:t>
            </a:r>
            <a:r>
              <a:rPr lang="zh-CN" altLang="en-US" sz="2800" dirty="0" smtClean="0"/>
              <a:t>完全竞争产品市场的市场环境</a:t>
            </a:r>
            <a:endParaRPr lang="en-US" altLang="zh-CN" sz="2800" dirty="0" smtClean="0"/>
          </a:p>
          <a:p>
            <a:pPr>
              <a:lnSpc>
                <a:spcPct val="150000"/>
              </a:lnSpc>
              <a:spcBef>
                <a:spcPts val="0"/>
              </a:spcBef>
            </a:pPr>
            <a:r>
              <a:rPr lang="en-US" altLang="zh-CN" sz="2800" dirty="0" smtClean="0"/>
              <a:t>5.4 </a:t>
            </a:r>
            <a:r>
              <a:rPr lang="zh-CN" altLang="en-US" sz="2800" dirty="0" smtClean="0"/>
              <a:t>竞争企业的短期决策与短期供给曲线</a:t>
            </a:r>
          </a:p>
          <a:p>
            <a:pPr>
              <a:lnSpc>
                <a:spcPct val="150000"/>
              </a:lnSpc>
              <a:spcBef>
                <a:spcPts val="0"/>
              </a:spcBef>
            </a:pPr>
            <a:r>
              <a:rPr lang="en-US" altLang="zh-CN" sz="2800" dirty="0"/>
              <a:t>5</a:t>
            </a:r>
            <a:r>
              <a:rPr lang="en-US" altLang="zh-CN" sz="2800" dirty="0" smtClean="0"/>
              <a:t>.5 </a:t>
            </a:r>
            <a:r>
              <a:rPr lang="zh-CN" altLang="en-US" sz="2800" dirty="0" smtClean="0"/>
              <a:t>竞争企业的短期均衡与竞争策略</a:t>
            </a:r>
            <a:endParaRPr lang="en-US" altLang="zh-CN" sz="2800" dirty="0" smtClean="0"/>
          </a:p>
          <a:p>
            <a:pPr>
              <a:lnSpc>
                <a:spcPct val="150000"/>
              </a:lnSpc>
              <a:spcBef>
                <a:spcPts val="0"/>
              </a:spcBef>
            </a:pPr>
            <a:r>
              <a:rPr lang="en-US" altLang="zh-CN" sz="2800" dirty="0" smtClean="0"/>
              <a:t>5.6</a:t>
            </a:r>
            <a:r>
              <a:rPr lang="zh-CN" altLang="en-US" sz="2800" dirty="0" smtClean="0"/>
              <a:t> 竞争企业的长期均衡</a:t>
            </a:r>
          </a:p>
          <a:p>
            <a:endParaRPr lang="zh-CN" altLang="en-US" dirty="0" smtClean="0"/>
          </a:p>
        </p:txBody>
      </p:sp>
    </p:spTree>
    <p:extLst>
      <p:ext uri="{BB962C8B-B14F-4D97-AF65-F5344CB8AC3E}">
        <p14:creationId xmlns:p14="http://schemas.microsoft.com/office/powerpoint/2010/main" val="22355751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432574" y="1124744"/>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3" name="矩形 1"/>
          <p:cNvSpPr>
            <a:spLocks noChangeArrowheads="1"/>
          </p:cNvSpPr>
          <p:nvPr/>
        </p:nvSpPr>
        <p:spPr bwMode="auto">
          <a:xfrm>
            <a:off x="432574" y="1647964"/>
            <a:ext cx="81718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企业经济：</a:t>
            </a:r>
            <a:r>
              <a:rPr lang="zh-CN" altLang="en-US" sz="2400" dirty="0" smtClean="0"/>
              <a:t>企业收益，企业成本，企业利润，资产负债表，利润分配表，现金流量表，企业短期产量决策基本准则</a:t>
            </a:r>
            <a:endParaRPr lang="zh-CN" altLang="en-US" sz="2400" dirty="0"/>
          </a:p>
        </p:txBody>
      </p:sp>
      <p:sp>
        <p:nvSpPr>
          <p:cNvPr id="14" name="矩形 1"/>
          <p:cNvSpPr>
            <a:spLocks noChangeArrowheads="1"/>
          </p:cNvSpPr>
          <p:nvPr/>
        </p:nvSpPr>
        <p:spPr bwMode="auto">
          <a:xfrm>
            <a:off x="434399" y="2402016"/>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市场结构及其类型：</a:t>
            </a:r>
            <a:r>
              <a:rPr lang="zh-CN" altLang="en-US" sz="2400" dirty="0" smtClean="0"/>
              <a:t>市场结构的涵义，市场结构的影响因素，市场结构的测度，市场结构的类型，生产效率、配置效率与动态效率</a:t>
            </a:r>
            <a:endParaRPr lang="zh-CN" altLang="en-US" sz="2400" dirty="0"/>
          </a:p>
        </p:txBody>
      </p:sp>
      <p:sp>
        <p:nvSpPr>
          <p:cNvPr id="15" name="矩形 1"/>
          <p:cNvSpPr>
            <a:spLocks noChangeArrowheads="1"/>
          </p:cNvSpPr>
          <p:nvPr/>
        </p:nvSpPr>
        <p:spPr bwMode="auto">
          <a:xfrm>
            <a:off x="467013" y="3512013"/>
            <a:ext cx="81718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完全竞争市场中的企业行为：</a:t>
            </a:r>
            <a:r>
              <a:rPr lang="zh-CN" altLang="en-US" sz="2400" dirty="0" smtClean="0"/>
              <a:t>竞争企业面临的需求曲线，竞争企业面临的边际收益曲线，竞争企业的产量决策，竞争企业的短期供给曲线，竞争企业的长期均衡，竞争企业的竞争策略，竞争市场的市场绩效</a:t>
            </a:r>
            <a:endParaRPr lang="zh-CN" altLang="en-US" sz="2400" dirty="0"/>
          </a:p>
        </p:txBody>
      </p:sp>
    </p:spTree>
    <p:extLst>
      <p:ext uri="{BB962C8B-B14F-4D97-AF65-F5344CB8AC3E}">
        <p14:creationId xmlns:p14="http://schemas.microsoft.com/office/powerpoint/2010/main" val="3606827877"/>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62039"/>
            <a:ext cx="3182281" cy="584775"/>
          </a:xfrm>
          <a:prstGeom prst="rect">
            <a:avLst/>
          </a:prstGeom>
        </p:spPr>
        <p:txBody>
          <a:bodyPr wrap="none">
            <a:spAutoFit/>
          </a:bodyPr>
          <a:lstStyle/>
          <a:p>
            <a:r>
              <a:rPr lang="en-US" altLang="zh-CN" sz="3200" b="1" dirty="0" smtClean="0"/>
              <a:t>5.1</a:t>
            </a:r>
            <a:r>
              <a:rPr lang="zh-CN" altLang="en-US" sz="3200" b="1" dirty="0"/>
              <a:t>企业经济概述</a:t>
            </a:r>
            <a:endParaRPr lang="zh-CN" altLang="en-US" sz="3200" dirty="0"/>
          </a:p>
        </p:txBody>
      </p:sp>
      <p:sp>
        <p:nvSpPr>
          <p:cNvPr id="3" name="矩形 2"/>
          <p:cNvSpPr/>
          <p:nvPr/>
        </p:nvSpPr>
        <p:spPr>
          <a:xfrm>
            <a:off x="395536" y="1574877"/>
            <a:ext cx="3089307" cy="523220"/>
          </a:xfrm>
          <a:prstGeom prst="rect">
            <a:avLst/>
          </a:prstGeom>
        </p:spPr>
        <p:txBody>
          <a:bodyPr wrap="none">
            <a:spAutoFit/>
          </a:bodyPr>
          <a:lstStyle/>
          <a:p>
            <a:r>
              <a:rPr lang="en-US" altLang="zh-CN" sz="2800" b="1" dirty="0" smtClean="0"/>
              <a:t>5.1.1</a:t>
            </a:r>
            <a:r>
              <a:rPr lang="zh-CN" altLang="en-US" sz="2800" b="1" dirty="0"/>
              <a:t>现代企业制度</a:t>
            </a:r>
            <a:endParaRPr lang="zh-CN" altLang="en-US" sz="2800" dirty="0"/>
          </a:p>
        </p:txBody>
      </p:sp>
      <p:sp>
        <p:nvSpPr>
          <p:cNvPr id="4" name="矩形 3"/>
          <p:cNvSpPr/>
          <p:nvPr/>
        </p:nvSpPr>
        <p:spPr>
          <a:xfrm>
            <a:off x="286979" y="2085533"/>
            <a:ext cx="8179790" cy="1200329"/>
          </a:xfrm>
          <a:prstGeom prst="rect">
            <a:avLst/>
          </a:prstGeom>
        </p:spPr>
        <p:txBody>
          <a:bodyPr wrap="square">
            <a:spAutoFit/>
          </a:bodyPr>
          <a:lstStyle/>
          <a:p>
            <a:pPr eaLnBrk="1" hangingPunct="1"/>
            <a:r>
              <a:rPr lang="zh-CN" altLang="en-US" sz="2400" dirty="0" smtClean="0"/>
              <a:t>       按照产权性质和股东</a:t>
            </a:r>
            <a:r>
              <a:rPr lang="zh-CN" altLang="en-US" sz="2400" dirty="0"/>
              <a:t>责任，</a:t>
            </a:r>
            <a:r>
              <a:rPr lang="zh-CN" altLang="en-US" sz="2400" dirty="0" smtClean="0"/>
              <a:t>企业划分为公司</a:t>
            </a:r>
            <a:r>
              <a:rPr lang="zh-CN" altLang="en-US" sz="2400" dirty="0"/>
              <a:t>（法人型企业）、合伙企业</a:t>
            </a:r>
            <a:r>
              <a:rPr lang="en-US" altLang="zh-CN" sz="2400" dirty="0"/>
              <a:t>(</a:t>
            </a:r>
            <a:r>
              <a:rPr lang="zh-CN" altLang="en-US" sz="2400" dirty="0"/>
              <a:t>包括有限合伙</a:t>
            </a:r>
            <a:r>
              <a:rPr lang="en-US" altLang="zh-CN" sz="2400" dirty="0"/>
              <a:t>)</a:t>
            </a:r>
            <a:r>
              <a:rPr lang="zh-CN" altLang="en-US" sz="2400" dirty="0"/>
              <a:t>和业主制企业</a:t>
            </a:r>
            <a:r>
              <a:rPr lang="en-US" altLang="zh-CN" sz="2400" dirty="0"/>
              <a:t>(</a:t>
            </a:r>
            <a:r>
              <a:rPr lang="zh-CN" altLang="en-US" sz="2400" dirty="0"/>
              <a:t>个体户和非公司的私营企业</a:t>
            </a:r>
            <a:r>
              <a:rPr lang="zh-CN" altLang="en-US" sz="2400" dirty="0" smtClean="0"/>
              <a:t>），其中公司</a:t>
            </a:r>
            <a:r>
              <a:rPr lang="zh-CN" altLang="en-US" sz="2400" dirty="0"/>
              <a:t>也称现代企业。</a:t>
            </a:r>
          </a:p>
        </p:txBody>
      </p:sp>
      <p:sp>
        <p:nvSpPr>
          <p:cNvPr id="13" name="矩形 12"/>
          <p:cNvSpPr/>
          <p:nvPr/>
        </p:nvSpPr>
        <p:spPr>
          <a:xfrm>
            <a:off x="395536" y="3272121"/>
            <a:ext cx="8179790" cy="1569660"/>
          </a:xfrm>
          <a:prstGeom prst="rect">
            <a:avLst/>
          </a:prstGeom>
        </p:spPr>
        <p:txBody>
          <a:bodyPr wrap="square">
            <a:spAutoFit/>
          </a:bodyPr>
          <a:lstStyle/>
          <a:p>
            <a:pPr eaLnBrk="1" hangingPunct="1"/>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公司</a:t>
            </a:r>
            <a:r>
              <a:rPr lang="zh-CN" altLang="en-US" sz="2400" dirty="0"/>
              <a:t>（法人型企业</a:t>
            </a:r>
            <a:r>
              <a:rPr lang="zh-CN" altLang="en-US" sz="2400" dirty="0" smtClean="0"/>
              <a:t>）：股东以投资额为限对公司承担债务责任，公司以其资产为限对债权人承担责任。公司具有独立的法人财产权。我国的公司包括一人公司、国有独资公司、有限公司和股份有限公司四类。</a:t>
            </a:r>
            <a:endParaRPr lang="zh-CN" altLang="en-US" sz="2400" dirty="0"/>
          </a:p>
        </p:txBody>
      </p:sp>
      <p:sp>
        <p:nvSpPr>
          <p:cNvPr id="14" name="矩形 13"/>
          <p:cNvSpPr/>
          <p:nvPr/>
        </p:nvSpPr>
        <p:spPr>
          <a:xfrm>
            <a:off x="395536" y="4729708"/>
            <a:ext cx="8179790" cy="830997"/>
          </a:xfrm>
          <a:prstGeom prst="rect">
            <a:avLst/>
          </a:prstGeom>
        </p:spPr>
        <p:txBody>
          <a:bodyPr wrap="square">
            <a:spAutoFit/>
          </a:bodyPr>
          <a:lstStyle/>
          <a:p>
            <a:pPr eaLnBrk="1" hangingPunct="1"/>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合伙</a:t>
            </a:r>
            <a:r>
              <a:rPr lang="zh-CN" altLang="en-US" sz="2400" dirty="0"/>
              <a:t>企业</a:t>
            </a:r>
            <a:r>
              <a:rPr lang="en-US" altLang="zh-CN" sz="2400" dirty="0"/>
              <a:t>(</a:t>
            </a:r>
            <a:r>
              <a:rPr lang="zh-CN" altLang="en-US" sz="2400" dirty="0"/>
              <a:t>包括有限合伙</a:t>
            </a:r>
            <a:r>
              <a:rPr lang="en-US" altLang="zh-CN" sz="2400" dirty="0" smtClean="0"/>
              <a:t>)</a:t>
            </a:r>
            <a:r>
              <a:rPr lang="zh-CN" altLang="en-US" sz="2400" dirty="0" smtClean="0"/>
              <a:t>：合伙人（有限合伙人除外）对企业债务承担连带责任，企业没有独立财产。</a:t>
            </a:r>
            <a:endParaRPr lang="zh-CN" altLang="en-US" sz="2400" dirty="0"/>
          </a:p>
        </p:txBody>
      </p:sp>
      <p:sp>
        <p:nvSpPr>
          <p:cNvPr id="15" name="矩形 14"/>
          <p:cNvSpPr/>
          <p:nvPr/>
        </p:nvSpPr>
        <p:spPr>
          <a:xfrm>
            <a:off x="395536" y="5530955"/>
            <a:ext cx="8179790" cy="830997"/>
          </a:xfrm>
          <a:prstGeom prst="rect">
            <a:avLst/>
          </a:prstGeom>
        </p:spPr>
        <p:txBody>
          <a:bodyPr wrap="square">
            <a:spAutoFit/>
          </a:bodyPr>
          <a:lstStyle/>
          <a:p>
            <a:pPr eaLnBrk="1" hangingPunct="1"/>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业主</a:t>
            </a:r>
            <a:r>
              <a:rPr lang="zh-CN" altLang="en-US" sz="2400" dirty="0"/>
              <a:t>制企业</a:t>
            </a:r>
            <a:r>
              <a:rPr lang="en-US" altLang="zh-CN" sz="2400" dirty="0"/>
              <a:t>(</a:t>
            </a:r>
            <a:r>
              <a:rPr lang="zh-CN" altLang="en-US" sz="2400" dirty="0"/>
              <a:t>个体户和非公司的私营企业</a:t>
            </a:r>
            <a:r>
              <a:rPr lang="zh-CN" altLang="en-US" sz="2400" dirty="0" smtClean="0"/>
              <a:t>）：业主对企业债务承担连带责任，企业没有独立财产。</a:t>
            </a:r>
            <a:endParaRPr lang="zh-CN" altLang="en-US" sz="2400" dirty="0"/>
          </a:p>
        </p:txBody>
      </p:sp>
    </p:spTree>
    <p:extLst>
      <p:ext uri="{BB962C8B-B14F-4D97-AF65-F5344CB8AC3E}">
        <p14:creationId xmlns:p14="http://schemas.microsoft.com/office/powerpoint/2010/main" val="400911049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39081"/>
            <a:ext cx="4860626" cy="523220"/>
          </a:xfrm>
          <a:prstGeom prst="rect">
            <a:avLst/>
          </a:prstGeom>
        </p:spPr>
        <p:txBody>
          <a:bodyPr wrap="none">
            <a:spAutoFit/>
          </a:bodyPr>
          <a:lstStyle/>
          <a:p>
            <a:r>
              <a:rPr lang="en-US" altLang="zh-CN" sz="2800" b="1" dirty="0" smtClean="0"/>
              <a:t>5.1.2</a:t>
            </a:r>
            <a:r>
              <a:rPr lang="zh-CN" altLang="en-US" sz="2800" b="1" dirty="0" smtClean="0"/>
              <a:t>企业的收益、成本和利润</a:t>
            </a:r>
            <a:endParaRPr lang="zh-CN" altLang="en-US" sz="2800" dirty="0"/>
          </a:p>
        </p:txBody>
      </p:sp>
      <p:sp>
        <p:nvSpPr>
          <p:cNvPr id="2" name="矩形 1"/>
          <p:cNvSpPr/>
          <p:nvPr/>
        </p:nvSpPr>
        <p:spPr>
          <a:xfrm>
            <a:off x="379658" y="2029855"/>
            <a:ext cx="8080773" cy="1569660"/>
          </a:xfrm>
          <a:prstGeom prst="rect">
            <a:avLst/>
          </a:prstGeom>
        </p:spPr>
        <p:txBody>
          <a:bodyPr wrap="square">
            <a:spAutoFit/>
          </a:bodyPr>
          <a:lstStyle/>
          <a:p>
            <a:pPr eaLnBrk="1" hangingPunct="1"/>
            <a:r>
              <a:rPr lang="zh-CN" altLang="en-US" sz="2400" dirty="0"/>
              <a:t>由于企业经营的业务不同，其收益和成本的具体</a:t>
            </a:r>
            <a:r>
              <a:rPr lang="zh-CN" altLang="en-US" sz="2400" dirty="0" smtClean="0"/>
              <a:t>形式不同。</a:t>
            </a:r>
            <a:endParaRPr lang="en-US" altLang="zh-CN" sz="2400" dirty="0"/>
          </a:p>
          <a:p>
            <a:pPr eaLnBrk="1" hangingPunct="1"/>
            <a:r>
              <a:rPr lang="zh-CN" altLang="en-US" sz="2400" dirty="0"/>
              <a:t>经济学考虑</a:t>
            </a:r>
            <a:r>
              <a:rPr lang="zh-CN" altLang="en-US" sz="2400" dirty="0" smtClean="0"/>
              <a:t>企业收益的</a:t>
            </a:r>
            <a:r>
              <a:rPr lang="zh-CN" altLang="en-US" sz="2400" dirty="0"/>
              <a:t>一般情形是：假定企业提供一种产品，价格和产量</a:t>
            </a:r>
            <a:r>
              <a:rPr lang="en-US" altLang="zh-CN" sz="2400" dirty="0"/>
              <a:t>(</a:t>
            </a:r>
            <a:r>
              <a:rPr lang="zh-CN" altLang="en-US" sz="2400" dirty="0"/>
              <a:t>销售量</a:t>
            </a:r>
            <a:r>
              <a:rPr lang="en-US" altLang="zh-CN" sz="2400" dirty="0"/>
              <a:t>)</a:t>
            </a:r>
            <a:r>
              <a:rPr lang="zh-CN" altLang="en-US" sz="2400" dirty="0"/>
              <a:t>分别为</a:t>
            </a:r>
            <a:r>
              <a:rPr lang="en-US" altLang="zh-CN" sz="2400" i="1" dirty="0"/>
              <a:t>P</a:t>
            </a:r>
            <a:r>
              <a:rPr lang="zh-CN" altLang="en-US" sz="2400" i="1" dirty="0"/>
              <a:t>、</a:t>
            </a:r>
            <a:r>
              <a:rPr lang="en-US" altLang="zh-CN" sz="2400" i="1" dirty="0"/>
              <a:t>Q</a:t>
            </a:r>
            <a:r>
              <a:rPr lang="zh-CN" altLang="en-US" sz="2400" dirty="0"/>
              <a:t>，市场</a:t>
            </a:r>
            <a:r>
              <a:rPr lang="zh-CN" altLang="en-US" sz="2400" b="1" dirty="0"/>
              <a:t>反需求曲线</a:t>
            </a:r>
            <a:r>
              <a:rPr lang="zh-CN" altLang="en-US" sz="2400" dirty="0"/>
              <a:t>为</a:t>
            </a:r>
            <a:r>
              <a:rPr lang="en-US" altLang="zh-CN" sz="2400" dirty="0"/>
              <a:t>P=P</a:t>
            </a:r>
            <a:r>
              <a:rPr lang="zh-CN" altLang="en-US" sz="2400" dirty="0"/>
              <a:t>（</a:t>
            </a:r>
            <a:r>
              <a:rPr lang="en-US" altLang="zh-CN" sz="2400" dirty="0"/>
              <a:t>Q</a:t>
            </a:r>
            <a:r>
              <a:rPr lang="zh-CN" altLang="en-US" sz="2400" dirty="0"/>
              <a:t>），则企业的总收益为</a:t>
            </a:r>
            <a:r>
              <a:rPr lang="en-US" altLang="zh-CN" sz="2400" i="1" dirty="0"/>
              <a:t>TR=P×Q=Q×P</a:t>
            </a:r>
            <a:r>
              <a:rPr lang="zh-CN" altLang="en-US" sz="2400" i="1" dirty="0"/>
              <a:t>（</a:t>
            </a:r>
            <a:r>
              <a:rPr lang="en-US" altLang="zh-CN" sz="2400" i="1" dirty="0"/>
              <a:t>Q</a:t>
            </a:r>
            <a:r>
              <a:rPr lang="zh-CN" altLang="en-US" sz="2400" i="1" dirty="0"/>
              <a:t>）</a:t>
            </a:r>
            <a:r>
              <a:rPr lang="zh-CN" altLang="en-US" sz="2400" dirty="0"/>
              <a:t>。</a:t>
            </a:r>
          </a:p>
        </p:txBody>
      </p:sp>
      <p:sp>
        <p:nvSpPr>
          <p:cNvPr id="3" name="文本框 2"/>
          <p:cNvSpPr txBox="1"/>
          <p:nvPr/>
        </p:nvSpPr>
        <p:spPr>
          <a:xfrm>
            <a:off x="259836" y="1568190"/>
            <a:ext cx="2186817"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）企业收益</a:t>
            </a:r>
            <a:endParaRPr lang="zh-CN" altLang="en-US" sz="2400" b="1" dirty="0"/>
          </a:p>
        </p:txBody>
      </p:sp>
      <p:sp>
        <p:nvSpPr>
          <p:cNvPr id="4" name="矩形 3"/>
          <p:cNvSpPr/>
          <p:nvPr/>
        </p:nvSpPr>
        <p:spPr>
          <a:xfrm>
            <a:off x="379657" y="3870339"/>
            <a:ext cx="8080773" cy="1200329"/>
          </a:xfrm>
          <a:prstGeom prst="rect">
            <a:avLst/>
          </a:prstGeom>
        </p:spPr>
        <p:txBody>
          <a:bodyPr wrap="square">
            <a:spAutoFit/>
          </a:bodyPr>
          <a:lstStyle/>
          <a:p>
            <a:pPr eaLnBrk="1" hangingPunct="1"/>
            <a:r>
              <a:rPr lang="zh-CN" altLang="en-US" sz="2400" dirty="0"/>
              <a:t>假定</a:t>
            </a:r>
            <a:r>
              <a:rPr lang="zh-CN" altLang="en-US" sz="2400" dirty="0" smtClean="0"/>
              <a:t>企业各种生产要素进行生产经营，假定划分为劳动和资本两类，数量</a:t>
            </a:r>
            <a:r>
              <a:rPr lang="zh-CN" altLang="en-US" sz="2400" dirty="0"/>
              <a:t>和价格分别为</a:t>
            </a:r>
            <a:r>
              <a:rPr lang="en-US" altLang="zh-CN" sz="2400" i="1" dirty="0"/>
              <a:t>L</a:t>
            </a:r>
            <a:r>
              <a:rPr lang="zh-CN" altLang="en-US" sz="2400" i="1" dirty="0"/>
              <a:t>、</a:t>
            </a:r>
            <a:r>
              <a:rPr lang="en-US" altLang="zh-CN" sz="2400" i="1" dirty="0"/>
              <a:t>P</a:t>
            </a:r>
            <a:r>
              <a:rPr lang="en-US" altLang="zh-CN" sz="2400" i="1" baseline="-25000" dirty="0"/>
              <a:t>L</a:t>
            </a:r>
            <a:r>
              <a:rPr lang="zh-CN" altLang="en-US" sz="2400" i="1" dirty="0"/>
              <a:t>；</a:t>
            </a:r>
            <a:r>
              <a:rPr lang="en-US" altLang="zh-CN" sz="2400" i="1" dirty="0"/>
              <a:t>K</a:t>
            </a:r>
            <a:r>
              <a:rPr lang="zh-CN" altLang="en-US" sz="2400" i="1" dirty="0"/>
              <a:t>、</a:t>
            </a:r>
            <a:r>
              <a:rPr lang="en-US" altLang="zh-CN" sz="2400" i="1" dirty="0"/>
              <a:t>P</a:t>
            </a:r>
            <a:r>
              <a:rPr lang="en-US" altLang="zh-CN" sz="2400" i="1" baseline="-25000" dirty="0"/>
              <a:t>K</a:t>
            </a:r>
            <a:r>
              <a:rPr lang="zh-CN" altLang="en-US" sz="2400" dirty="0"/>
              <a:t>，则生产成本为</a:t>
            </a:r>
            <a:r>
              <a:rPr lang="en-US" altLang="zh-CN" sz="2400" dirty="0"/>
              <a:t>TC= </a:t>
            </a:r>
            <a:r>
              <a:rPr lang="en-US" altLang="zh-CN" sz="2400" i="1" dirty="0"/>
              <a:t>L</a:t>
            </a:r>
            <a:r>
              <a:rPr lang="en-US" altLang="zh-CN" sz="2400" i="1" dirty="0">
                <a:cs typeface="Arial" panose="020B0604020202020204" pitchFamily="34" charset="0"/>
              </a:rPr>
              <a:t>×</a:t>
            </a:r>
            <a:r>
              <a:rPr lang="en-US" altLang="zh-CN" sz="2400" i="1" dirty="0"/>
              <a:t>P</a:t>
            </a:r>
            <a:r>
              <a:rPr lang="en-US" altLang="zh-CN" sz="2400" i="1" baseline="-25000" dirty="0"/>
              <a:t>L</a:t>
            </a:r>
            <a:r>
              <a:rPr lang="en-US" altLang="zh-CN" sz="2400" i="1" dirty="0"/>
              <a:t>+K</a:t>
            </a:r>
            <a:r>
              <a:rPr lang="en-US" altLang="zh-CN" sz="2400" i="1" dirty="0">
                <a:cs typeface="Arial" panose="020B0604020202020204" pitchFamily="34" charset="0"/>
              </a:rPr>
              <a:t>×</a:t>
            </a:r>
            <a:r>
              <a:rPr lang="en-US" altLang="zh-CN" sz="2400" i="1" dirty="0"/>
              <a:t>P</a:t>
            </a:r>
            <a:r>
              <a:rPr lang="en-US" altLang="zh-CN" sz="2400" i="1" baseline="-25000" dirty="0"/>
              <a:t>K</a:t>
            </a:r>
            <a:r>
              <a:rPr lang="zh-CN" altLang="en-US" sz="2400" dirty="0"/>
              <a:t>，并表示为成本函数</a:t>
            </a:r>
            <a:r>
              <a:rPr lang="en-US" altLang="zh-CN" sz="2400" dirty="0"/>
              <a:t>TC=C</a:t>
            </a:r>
            <a:r>
              <a:rPr lang="zh-CN" altLang="en-US" sz="2400" dirty="0"/>
              <a:t>（</a:t>
            </a:r>
            <a:r>
              <a:rPr lang="en-US" altLang="zh-CN" sz="2400" dirty="0"/>
              <a:t>Q</a:t>
            </a:r>
            <a:r>
              <a:rPr lang="zh-CN" altLang="en-US" sz="2400" dirty="0"/>
              <a:t>）。</a:t>
            </a:r>
          </a:p>
        </p:txBody>
      </p:sp>
      <p:sp>
        <p:nvSpPr>
          <p:cNvPr id="13" name="文本框 12"/>
          <p:cNvSpPr txBox="1"/>
          <p:nvPr/>
        </p:nvSpPr>
        <p:spPr>
          <a:xfrm>
            <a:off x="240798" y="3501008"/>
            <a:ext cx="2196435"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）企业成本</a:t>
            </a:r>
            <a:endParaRPr lang="zh-CN" altLang="en-US" sz="2400" b="1" dirty="0"/>
          </a:p>
        </p:txBody>
      </p:sp>
      <p:sp>
        <p:nvSpPr>
          <p:cNvPr id="14" name="文本框 13"/>
          <p:cNvSpPr txBox="1"/>
          <p:nvPr/>
        </p:nvSpPr>
        <p:spPr>
          <a:xfrm>
            <a:off x="240798" y="4992323"/>
            <a:ext cx="2196435" cy="461665"/>
          </a:xfrm>
          <a:prstGeom prst="rect">
            <a:avLst/>
          </a:prstGeom>
          <a:noFill/>
        </p:spPr>
        <p:txBody>
          <a:bodyPr wrap="none" rtlCol="0">
            <a:spAutoFit/>
          </a:bodyPr>
          <a:lstStyle/>
          <a:p>
            <a:r>
              <a:rPr lang="zh-CN" altLang="en-US" sz="2400" b="1" dirty="0" smtClean="0"/>
              <a:t>（</a:t>
            </a:r>
            <a:r>
              <a:rPr lang="en-US" altLang="zh-CN" sz="2400" b="1" dirty="0" smtClean="0"/>
              <a:t>3</a:t>
            </a:r>
            <a:r>
              <a:rPr lang="zh-CN" altLang="en-US" sz="2400" b="1" dirty="0" smtClean="0"/>
              <a:t>）企业利润</a:t>
            </a:r>
            <a:endParaRPr lang="zh-CN" altLang="en-US" sz="2400" b="1" dirty="0"/>
          </a:p>
        </p:txBody>
      </p:sp>
      <mc:AlternateContent xmlns:mc="http://schemas.openxmlformats.org/markup-compatibility/2006" xmlns:a14="http://schemas.microsoft.com/office/drawing/2010/main">
        <mc:Choice Requires="a14">
          <p:sp>
            <p:nvSpPr>
              <p:cNvPr id="15" name="矩形 14"/>
              <p:cNvSpPr/>
              <p:nvPr/>
            </p:nvSpPr>
            <p:spPr>
              <a:xfrm>
                <a:off x="405733" y="5465904"/>
                <a:ext cx="8080773" cy="461665"/>
              </a:xfrm>
              <a:prstGeom prst="rect">
                <a:avLst/>
              </a:prstGeom>
            </p:spPr>
            <p:txBody>
              <a:bodyPr wrap="square">
                <a:spAutoFit/>
              </a:bodyPr>
              <a:lstStyle/>
              <a:p>
                <a:pPr eaLnBrk="1" hangingPunct="1"/>
                <a:r>
                  <a:rPr lang="zh-CN" altLang="en-US" sz="2400" dirty="0" smtClean="0"/>
                  <a:t>企业利润为收益减除成本的余额，</a:t>
                </a:r>
                <a14:m>
                  <m:oMath xmlns:m="http://schemas.openxmlformats.org/officeDocument/2006/math">
                    <m:r>
                      <a:rPr lang="el-GR" altLang="zh-CN" sz="2400" i="1" smtClean="0">
                        <a:latin typeface="Cambria Math" panose="02040503050406030204" pitchFamily="18" charset="0"/>
                      </a:rPr>
                      <m:t>𝜋</m:t>
                    </m:r>
                    <m:r>
                      <a:rPr lang="en-US" altLang="zh-CN" sz="2400" i="1">
                        <a:latin typeface="Cambria Math" panose="02040503050406030204" pitchFamily="18" charset="0"/>
                      </a:rPr>
                      <m:t>=</m:t>
                    </m:r>
                    <m:r>
                      <a:rPr lang="en-US" altLang="zh-CN" sz="2400" b="0" i="1" smtClean="0">
                        <a:latin typeface="Cambria Math" panose="02040503050406030204" pitchFamily="18" charset="0"/>
                      </a:rPr>
                      <m:t>𝑇𝑅</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𝑇𝐶</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𝑄</m:t>
                    </m:r>
                    <m:r>
                      <a:rPr lang="en-US" altLang="zh-CN" sz="2400" b="0" i="1" smtClean="0">
                        <a:latin typeface="Cambria Math" panose="02040503050406030204" pitchFamily="18" charset="0"/>
                      </a:rPr>
                      <m:t>) </m:t>
                    </m:r>
                  </m:oMath>
                </a14:m>
                <a:r>
                  <a:rPr lang="zh-CN" altLang="en-US" sz="2400" dirty="0" smtClean="0"/>
                  <a:t>。</a:t>
                </a:r>
                <a:endParaRPr lang="zh-CN" altLang="en-US" sz="2400" dirty="0"/>
              </a:p>
            </p:txBody>
          </p:sp>
        </mc:Choice>
        <mc:Fallback xmlns="">
          <p:sp>
            <p:nvSpPr>
              <p:cNvPr id="15" name="矩形 14"/>
              <p:cNvSpPr>
                <a:spLocks noRot="1" noChangeAspect="1" noMove="1" noResize="1" noEditPoints="1" noAdjustHandles="1" noChangeArrowheads="1" noChangeShapeType="1" noTextEdit="1"/>
              </p:cNvSpPr>
              <p:nvPr/>
            </p:nvSpPr>
            <p:spPr>
              <a:xfrm>
                <a:off x="405733" y="5465904"/>
                <a:ext cx="8080773" cy="461665"/>
              </a:xfrm>
              <a:prstGeom prst="rect">
                <a:avLst/>
              </a:prstGeom>
              <a:blipFill rotWithShape="0">
                <a:blip r:embed="rId5"/>
                <a:stretch>
                  <a:fillRect l="-1208" t="-16000" b="-25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753063215"/>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39081"/>
            <a:ext cx="3531736" cy="523220"/>
          </a:xfrm>
          <a:prstGeom prst="rect">
            <a:avLst/>
          </a:prstGeom>
        </p:spPr>
        <p:txBody>
          <a:bodyPr wrap="none">
            <a:spAutoFit/>
          </a:bodyPr>
          <a:lstStyle/>
          <a:p>
            <a:r>
              <a:rPr lang="en-US" altLang="zh-CN" sz="2800" b="1" dirty="0" smtClean="0"/>
              <a:t>5.1.3</a:t>
            </a:r>
            <a:r>
              <a:rPr lang="zh-CN" altLang="en-US" sz="2800" b="1" dirty="0" smtClean="0"/>
              <a:t> 企业的财务报表</a:t>
            </a:r>
            <a:endParaRPr lang="zh-CN" altLang="en-US" sz="2800" dirty="0"/>
          </a:p>
        </p:txBody>
      </p:sp>
      <p:sp>
        <p:nvSpPr>
          <p:cNvPr id="2" name="矩形 1"/>
          <p:cNvSpPr/>
          <p:nvPr/>
        </p:nvSpPr>
        <p:spPr>
          <a:xfrm>
            <a:off x="373638" y="1527293"/>
            <a:ext cx="8302818" cy="1200329"/>
          </a:xfrm>
          <a:prstGeom prst="rect">
            <a:avLst/>
          </a:prstGeom>
        </p:spPr>
        <p:txBody>
          <a:bodyPr wrap="square">
            <a:spAutoFit/>
          </a:bodyPr>
          <a:lstStyle/>
          <a:p>
            <a:pPr eaLnBrk="1" hangingPunct="1">
              <a:buFontTx/>
              <a:buNone/>
            </a:pPr>
            <a:r>
              <a:rPr lang="zh-CN" altLang="en-US" sz="2400" dirty="0">
                <a:sym typeface="Symbol" panose="05050102010706020507" pitchFamily="18" charset="2"/>
              </a:rPr>
              <a:t></a:t>
            </a:r>
            <a:r>
              <a:rPr lang="zh-CN" altLang="en-US" sz="2400" b="1" dirty="0"/>
              <a:t>资产负债表</a:t>
            </a:r>
            <a:r>
              <a:rPr lang="en-US" altLang="zh-CN" sz="2400" dirty="0"/>
              <a:t>(</a:t>
            </a:r>
            <a:r>
              <a:rPr lang="en-US" altLang="zh-CN" sz="2400" i="1" dirty="0"/>
              <a:t>Balance Sheet</a:t>
            </a:r>
            <a:r>
              <a:rPr lang="en-US" altLang="zh-CN" sz="2400" dirty="0"/>
              <a:t>) </a:t>
            </a:r>
            <a:r>
              <a:rPr lang="zh-CN" altLang="en-US" sz="2400" dirty="0"/>
              <a:t>：记载某一时点上企业的资产状况，包括资产、负债和股东权益（净资产）。资产负债表按照权责发生制</a:t>
            </a:r>
            <a:r>
              <a:rPr lang="zh-CN" altLang="en-US" sz="2400" dirty="0" smtClean="0"/>
              <a:t>编制。</a:t>
            </a:r>
            <a:endParaRPr lang="zh-CN" altLang="en-US" sz="2400" dirty="0"/>
          </a:p>
        </p:txBody>
      </p:sp>
      <p:sp>
        <p:nvSpPr>
          <p:cNvPr id="13" name="Text Box 75"/>
          <p:cNvSpPr txBox="1">
            <a:spLocks noChangeArrowheads="1"/>
          </p:cNvSpPr>
          <p:nvPr/>
        </p:nvSpPr>
        <p:spPr bwMode="auto">
          <a:xfrm>
            <a:off x="2411760" y="2727622"/>
            <a:ext cx="45656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资产</a:t>
            </a:r>
            <a:r>
              <a:rPr lang="en-US" altLang="zh-CN" sz="2400" b="1" dirty="0">
                <a:solidFill>
                  <a:srgbClr val="000000"/>
                </a:solidFill>
              </a:rPr>
              <a:t>=</a:t>
            </a:r>
            <a:r>
              <a:rPr lang="zh-CN" altLang="en-US" sz="2400" b="1" dirty="0">
                <a:solidFill>
                  <a:srgbClr val="000000"/>
                </a:solidFill>
              </a:rPr>
              <a:t>负债</a:t>
            </a:r>
            <a:r>
              <a:rPr lang="en-US" altLang="zh-CN" sz="2400" b="1" dirty="0">
                <a:solidFill>
                  <a:srgbClr val="000000"/>
                </a:solidFill>
              </a:rPr>
              <a:t>+</a:t>
            </a:r>
            <a:r>
              <a:rPr lang="zh-CN" altLang="en-US" sz="2400" b="1" dirty="0">
                <a:solidFill>
                  <a:srgbClr val="000000"/>
                </a:solidFill>
              </a:rPr>
              <a:t>股东权益（净资产）</a:t>
            </a:r>
          </a:p>
        </p:txBody>
      </p:sp>
      <p:sp>
        <p:nvSpPr>
          <p:cNvPr id="14" name="矩形 13"/>
          <p:cNvSpPr/>
          <p:nvPr/>
        </p:nvSpPr>
        <p:spPr>
          <a:xfrm>
            <a:off x="467544" y="3216458"/>
            <a:ext cx="8136904" cy="830997"/>
          </a:xfrm>
          <a:prstGeom prst="rect">
            <a:avLst/>
          </a:prstGeom>
        </p:spPr>
        <p:txBody>
          <a:bodyPr wrap="square">
            <a:spAutoFit/>
          </a:bodyPr>
          <a:lstStyle/>
          <a:p>
            <a:pPr eaLnBrk="1" hangingPunct="1">
              <a:buFontTx/>
              <a:buNone/>
            </a:pPr>
            <a:r>
              <a:rPr lang="zh-CN" altLang="en-US" sz="2400" dirty="0">
                <a:sym typeface="Symbol" panose="05050102010706020507" pitchFamily="18" charset="2"/>
              </a:rPr>
              <a:t></a:t>
            </a:r>
            <a:r>
              <a:rPr lang="zh-CN" altLang="en-US" sz="2400" b="1" dirty="0"/>
              <a:t>利润分配表</a:t>
            </a:r>
            <a:r>
              <a:rPr lang="zh-CN" altLang="en-US" sz="2400" dirty="0"/>
              <a:t>（</a:t>
            </a:r>
            <a:r>
              <a:rPr lang="en-US" altLang="zh-CN" sz="2400" i="1" dirty="0"/>
              <a:t>Profit and Loss Account</a:t>
            </a:r>
            <a:r>
              <a:rPr lang="zh-CN" altLang="en-US" sz="2400" dirty="0"/>
              <a:t>） ：记载某一时期内企业的收益、成本以及</a:t>
            </a:r>
            <a:r>
              <a:rPr lang="zh-CN" altLang="en-US" sz="2400" dirty="0" smtClean="0"/>
              <a:t>利润。</a:t>
            </a:r>
            <a:endParaRPr lang="zh-CN" altLang="en-US" sz="2400" dirty="0"/>
          </a:p>
        </p:txBody>
      </p:sp>
      <p:sp>
        <p:nvSpPr>
          <p:cNvPr id="15" name="Text Box 75"/>
          <p:cNvSpPr txBox="1">
            <a:spLocks noChangeArrowheads="1"/>
          </p:cNvSpPr>
          <p:nvPr/>
        </p:nvSpPr>
        <p:spPr bwMode="auto">
          <a:xfrm>
            <a:off x="2411760" y="4047455"/>
            <a:ext cx="29418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利润</a:t>
            </a:r>
            <a:r>
              <a:rPr lang="en-US" altLang="zh-CN" sz="2400" b="1" dirty="0" smtClean="0">
                <a:solidFill>
                  <a:srgbClr val="000000"/>
                </a:solidFill>
              </a:rPr>
              <a:t>=</a:t>
            </a:r>
            <a:r>
              <a:rPr lang="zh-CN" altLang="en-US" sz="2400" b="1" dirty="0" smtClean="0">
                <a:solidFill>
                  <a:srgbClr val="000000"/>
                </a:solidFill>
              </a:rPr>
              <a:t>收益</a:t>
            </a:r>
            <a:r>
              <a:rPr lang="en-US" altLang="zh-CN" sz="2400" b="1" dirty="0" smtClean="0">
                <a:solidFill>
                  <a:srgbClr val="000000"/>
                </a:solidFill>
              </a:rPr>
              <a:t>-</a:t>
            </a:r>
            <a:r>
              <a:rPr lang="zh-CN" altLang="en-US" sz="2400" b="1" dirty="0" smtClean="0">
                <a:solidFill>
                  <a:srgbClr val="000000"/>
                </a:solidFill>
              </a:rPr>
              <a:t>成本费用</a:t>
            </a:r>
            <a:endParaRPr lang="zh-CN" altLang="en-US" sz="2400" b="1" dirty="0">
              <a:solidFill>
                <a:srgbClr val="000000"/>
              </a:solidFill>
            </a:endParaRPr>
          </a:p>
        </p:txBody>
      </p:sp>
      <p:sp>
        <p:nvSpPr>
          <p:cNvPr id="3" name="矩形 2"/>
          <p:cNvSpPr/>
          <p:nvPr/>
        </p:nvSpPr>
        <p:spPr>
          <a:xfrm>
            <a:off x="534138" y="4653136"/>
            <a:ext cx="7926294" cy="1569660"/>
          </a:xfrm>
          <a:prstGeom prst="rect">
            <a:avLst/>
          </a:prstGeom>
        </p:spPr>
        <p:txBody>
          <a:bodyPr wrap="square">
            <a:spAutoFit/>
          </a:bodyPr>
          <a:lstStyle/>
          <a:p>
            <a:pPr eaLnBrk="1" hangingPunct="1">
              <a:buFontTx/>
              <a:buNone/>
            </a:pPr>
            <a:r>
              <a:rPr lang="zh-CN" altLang="en-US" sz="2400" dirty="0">
                <a:sym typeface="Symbol" panose="05050102010706020507" pitchFamily="18" charset="2"/>
              </a:rPr>
              <a:t></a:t>
            </a:r>
            <a:r>
              <a:rPr lang="zh-CN" altLang="en-US" sz="2400" b="1" dirty="0"/>
              <a:t>现金流量表（</a:t>
            </a:r>
            <a:r>
              <a:rPr lang="en-US" altLang="zh-CN" sz="2400" b="1" i="1" dirty="0"/>
              <a:t>statement of cash flows</a:t>
            </a:r>
            <a:r>
              <a:rPr lang="zh-CN" altLang="en-US" sz="2400" b="1" dirty="0"/>
              <a:t>）</a:t>
            </a:r>
            <a:r>
              <a:rPr lang="zh-CN" altLang="en-US" sz="2400" dirty="0" smtClean="0"/>
              <a:t>：纪录指定</a:t>
            </a:r>
            <a:r>
              <a:rPr lang="zh-CN" altLang="en-US" sz="2400" dirty="0"/>
              <a:t>时期</a:t>
            </a:r>
            <a:r>
              <a:rPr lang="en-US" altLang="zh-CN" sz="2400" dirty="0"/>
              <a:t>(</a:t>
            </a:r>
            <a:r>
              <a:rPr lang="zh-CN" altLang="en-US" sz="2400" dirty="0"/>
              <a:t>一般为一个月，一季，主要是一年的年报</a:t>
            </a:r>
            <a:r>
              <a:rPr lang="en-US" altLang="zh-CN" sz="2400" dirty="0"/>
              <a:t>)</a:t>
            </a:r>
            <a:r>
              <a:rPr lang="zh-CN" altLang="en-US" sz="2400" dirty="0"/>
              <a:t>的现金收入和现金支出的财务报告。现金</a:t>
            </a:r>
            <a:r>
              <a:rPr lang="zh-CN" altLang="en-US" sz="2400" dirty="0" smtClean="0"/>
              <a:t>流量决定</a:t>
            </a:r>
            <a:r>
              <a:rPr lang="zh-CN" altLang="en-US" sz="2400" dirty="0"/>
              <a:t>公司短期生存能力，特别是缴付帐单的能力。现金流量表按照收付实现制编制。</a:t>
            </a:r>
          </a:p>
        </p:txBody>
      </p:sp>
    </p:spTree>
    <p:extLst>
      <p:ext uri="{BB962C8B-B14F-4D97-AF65-F5344CB8AC3E}">
        <p14:creationId xmlns:p14="http://schemas.microsoft.com/office/powerpoint/2010/main" val="211086453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1673796" y="1311332"/>
            <a:ext cx="5758308" cy="461665"/>
          </a:xfrm>
          <a:prstGeom prst="rect">
            <a:avLst/>
          </a:prstGeom>
        </p:spPr>
        <p:txBody>
          <a:bodyPr wrap="none">
            <a:spAutoFit/>
          </a:bodyPr>
          <a:lstStyle/>
          <a:p>
            <a:pPr algn="ctr" eaLnBrk="1" hangingPunct="1"/>
            <a:r>
              <a:rPr lang="zh-CN" altLang="en-US" sz="2400" b="1" dirty="0">
                <a:solidFill>
                  <a:srgbClr val="000000"/>
                </a:solidFill>
              </a:rPr>
              <a:t>热狗餐馆的资产负债表（</a:t>
            </a:r>
            <a:r>
              <a:rPr lang="en-US" altLang="zh-CN" sz="2400" b="1" dirty="0">
                <a:solidFill>
                  <a:srgbClr val="000000"/>
                </a:solidFill>
              </a:rPr>
              <a:t>2007</a:t>
            </a:r>
            <a:r>
              <a:rPr lang="zh-CN" altLang="en-US" sz="2400" b="1" dirty="0">
                <a:solidFill>
                  <a:srgbClr val="000000"/>
                </a:solidFill>
              </a:rPr>
              <a:t>年</a:t>
            </a:r>
            <a:r>
              <a:rPr lang="en-US" altLang="zh-CN" sz="2400" b="1" dirty="0">
                <a:solidFill>
                  <a:srgbClr val="000000"/>
                </a:solidFill>
              </a:rPr>
              <a:t>7</a:t>
            </a:r>
            <a:r>
              <a:rPr lang="zh-CN" altLang="en-US" sz="2400" b="1" dirty="0">
                <a:solidFill>
                  <a:srgbClr val="000000"/>
                </a:solidFill>
              </a:rPr>
              <a:t>月</a:t>
            </a:r>
            <a:r>
              <a:rPr lang="en-US" altLang="zh-CN" sz="2400" b="1" dirty="0">
                <a:solidFill>
                  <a:srgbClr val="000000"/>
                </a:solidFill>
              </a:rPr>
              <a:t>1</a:t>
            </a:r>
            <a:r>
              <a:rPr lang="zh-CN" altLang="en-US" sz="2400" b="1" dirty="0">
                <a:solidFill>
                  <a:srgbClr val="000000"/>
                </a:solidFill>
              </a:rPr>
              <a:t>日）</a:t>
            </a:r>
          </a:p>
        </p:txBody>
      </p:sp>
      <p:graphicFrame>
        <p:nvGraphicFramePr>
          <p:cNvPr id="12" name="Group 5"/>
          <p:cNvGraphicFramePr>
            <a:graphicFrameLocks noGrp="1"/>
          </p:cNvGraphicFramePr>
          <p:nvPr>
            <p:extLst>
              <p:ext uri="{D42A27DB-BD31-4B8C-83A1-F6EECF244321}">
                <p14:modId xmlns:p14="http://schemas.microsoft.com/office/powerpoint/2010/main" val="1227380240"/>
              </p:ext>
            </p:extLst>
          </p:nvPr>
        </p:nvGraphicFramePr>
        <p:xfrm>
          <a:off x="468313" y="1903313"/>
          <a:ext cx="8229600" cy="4117975"/>
        </p:xfrm>
        <a:graphic>
          <a:graphicData uri="http://schemas.openxmlformats.org/drawingml/2006/table">
            <a:tbl>
              <a:tblPr/>
              <a:tblGrid>
                <a:gridCol w="2057400"/>
                <a:gridCol w="1625600"/>
                <a:gridCol w="2489200"/>
                <a:gridCol w="2057400"/>
              </a:tblGrid>
              <a:tr h="460375">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资产（元）</a:t>
                      </a:r>
                    </a:p>
                  </a:txBody>
                  <a:tcP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负债和股东权益</a:t>
                      </a:r>
                    </a:p>
                  </a:txBody>
                  <a:tcPr horzOverflow="overflow">
                    <a:lnL w="127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r>
              <a:tr h="406400">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流动资产</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流动负债</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现金</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20000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应付帐款</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20000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存货</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80000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应付票据</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30000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06400">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固定资产</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长期负债</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设备</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100000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应付债券</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100000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房屋</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100000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负债总计</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150000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chemeClr val="tx1"/>
                        </a:solidFill>
                        <a:effectLst/>
                        <a:latin typeface="Arial" pitchFamily="34" charset="0"/>
                        <a:ea typeface="宋体"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股东权益</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chemeClr val="tx1"/>
                        </a:solidFill>
                        <a:effectLst/>
                        <a:latin typeface="Arial" pitchFamily="34" charset="0"/>
                        <a:ea typeface="宋体" pitchFamily="2" charset="-122"/>
                      </a:endParaRP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chemeClr val="tx1"/>
                        </a:solidFill>
                        <a:effectLst/>
                        <a:latin typeface="Arial" pitchFamily="34" charset="0"/>
                        <a:ea typeface="宋体"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    </a:t>
                      </a:r>
                      <a:r>
                        <a:rPr kumimoji="0" lang="zh-CN" altLang="en-US" sz="2000" b="0" i="0" u="none" strike="noStrike" cap="none" normalizeH="0" baseline="0" smtClean="0">
                          <a:ln>
                            <a:noFill/>
                          </a:ln>
                          <a:solidFill>
                            <a:schemeClr val="tx1"/>
                          </a:solidFill>
                          <a:effectLst/>
                          <a:latin typeface="Arial" pitchFamily="34" charset="0"/>
                          <a:ea typeface="宋体" pitchFamily="2" charset="-122"/>
                        </a:rPr>
                        <a:t>股东资本</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150000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064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资产总计</a:t>
                      </a:r>
                    </a:p>
                  </a:txBody>
                  <a:tcP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300000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负债和权益总计</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300000</a:t>
                      </a:r>
                    </a:p>
                  </a:txBody>
                  <a:tcPr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08117680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标题 1"/>
          <p:cNvSpPr>
            <a:spLocks noGrp="1"/>
          </p:cNvSpPr>
          <p:nvPr>
            <p:ph type="title"/>
          </p:nvPr>
        </p:nvSpPr>
        <p:spPr>
          <a:xfrm>
            <a:off x="179512" y="1062251"/>
            <a:ext cx="8229600" cy="633613"/>
          </a:xfrm>
        </p:spPr>
        <p:txBody>
          <a:bodyPr/>
          <a:lstStyle/>
          <a:p>
            <a:r>
              <a:rPr lang="zh-CN" altLang="en-US" sz="3200" b="1" dirty="0" smtClean="0"/>
              <a:t>教学参考书</a:t>
            </a:r>
          </a:p>
        </p:txBody>
      </p:sp>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36228" y="1748172"/>
            <a:ext cx="8372683" cy="4708981"/>
          </a:xfrm>
          <a:prstGeom prst="rect">
            <a:avLst/>
          </a:prstGeom>
        </p:spPr>
        <p:txBody>
          <a:bodyPr wrap="square">
            <a:spAutoFit/>
          </a:bodyPr>
          <a:lstStyle/>
          <a:p>
            <a:pPr algn="just">
              <a:spcAft>
                <a:spcPts val="0"/>
              </a:spcAft>
            </a:pPr>
            <a:r>
              <a:rPr lang="en-US" altLang="zh-CN" sz="2000" kern="100" dirty="0">
                <a:cs typeface="Times New Roman" panose="02020603050405020304" pitchFamily="18" charset="0"/>
              </a:rPr>
              <a:t>[1]</a:t>
            </a:r>
            <a:r>
              <a:rPr lang="zh-CN" altLang="zh-CN" sz="2000" kern="100" dirty="0">
                <a:cs typeface="Times New Roman" panose="02020603050405020304" pitchFamily="18" charset="0"/>
              </a:rPr>
              <a:t>西方经济学编写</a:t>
            </a:r>
            <a:r>
              <a:rPr lang="zh-CN" altLang="zh-CN" sz="2000" kern="100" dirty="0" smtClean="0">
                <a:cs typeface="Times New Roman" panose="02020603050405020304" pitchFamily="18" charset="0"/>
              </a:rPr>
              <a:t>组</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《西方经济学》</a:t>
            </a:r>
            <a:r>
              <a:rPr lang="zh-CN" altLang="zh-CN" sz="2000" kern="100" dirty="0">
                <a:cs typeface="Times New Roman" panose="02020603050405020304" pitchFamily="18" charset="0"/>
              </a:rPr>
              <a:t>（上册、下册</a:t>
            </a:r>
            <a:r>
              <a:rPr lang="zh-CN" altLang="zh-CN" sz="2000" kern="100" dirty="0" smtClean="0">
                <a:cs typeface="Times New Roman" panose="02020603050405020304" pitchFamily="18" charset="0"/>
              </a:rPr>
              <a:t>）</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高等教育出版社</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人民出版社</a:t>
            </a:r>
            <a:r>
              <a:rPr lang="en-US" altLang="zh-CN" sz="2000" kern="100" dirty="0" smtClean="0">
                <a:cs typeface="Times New Roman" panose="02020603050405020304" pitchFamily="18" charset="0"/>
              </a:rPr>
              <a:t>,2012</a:t>
            </a:r>
            <a:r>
              <a:rPr lang="zh-CN" altLang="zh-CN" sz="2000" kern="100" dirty="0" smtClean="0">
                <a:cs typeface="Times New Roman" panose="02020603050405020304" pitchFamily="18" charset="0"/>
              </a:rPr>
              <a:t>。</a:t>
            </a:r>
            <a:endParaRPr lang="zh-CN" altLang="zh-CN" sz="2000" kern="100" dirty="0">
              <a:cs typeface="Times New Roman" panose="02020603050405020304" pitchFamily="18" charset="0"/>
            </a:endParaRPr>
          </a:p>
          <a:p>
            <a:pPr algn="just">
              <a:spcAft>
                <a:spcPts val="0"/>
              </a:spcAft>
            </a:pPr>
            <a:r>
              <a:rPr lang="en-US" altLang="zh-CN" sz="2000" kern="100" dirty="0">
                <a:cs typeface="Times New Roman" panose="02020603050405020304" pitchFamily="18" charset="0"/>
              </a:rPr>
              <a:t>[2]</a:t>
            </a:r>
            <a:r>
              <a:rPr lang="zh-CN" altLang="zh-CN" sz="2000" kern="100" dirty="0">
                <a:cs typeface="Times New Roman" panose="02020603050405020304" pitchFamily="18" charset="0"/>
              </a:rPr>
              <a:t>高鸿</a:t>
            </a:r>
            <a:r>
              <a:rPr lang="zh-CN" altLang="zh-CN" sz="2000" kern="100" dirty="0" smtClean="0">
                <a:cs typeface="Times New Roman" panose="02020603050405020304" pitchFamily="18" charset="0"/>
              </a:rPr>
              <a:t>业</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西方经济学》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微观部分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6</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中国人民</a:t>
            </a:r>
            <a:r>
              <a:rPr lang="zh-CN" altLang="zh-CN" sz="2000" kern="100" dirty="0">
                <a:cs typeface="Times New Roman" panose="02020603050405020304" pitchFamily="18" charset="0"/>
              </a:rPr>
              <a:t>大学</a:t>
            </a:r>
            <a:r>
              <a:rPr lang="zh-CN" altLang="zh-CN" sz="2000" kern="100" dirty="0" smtClean="0">
                <a:cs typeface="Times New Roman" panose="02020603050405020304" pitchFamily="18" charset="0"/>
              </a:rPr>
              <a:t>出版社</a:t>
            </a:r>
            <a:r>
              <a:rPr lang="en-US" altLang="zh-CN" sz="2000" kern="100" dirty="0" smtClean="0">
                <a:cs typeface="Times New Roman" panose="02020603050405020304" pitchFamily="18" charset="0"/>
              </a:rPr>
              <a:t>,2014</a:t>
            </a:r>
            <a:r>
              <a:rPr lang="zh-CN" altLang="en-US" sz="2000" kern="100" dirty="0" smtClean="0">
                <a:cs typeface="Times New Roman" panose="02020603050405020304" pitchFamily="18" charset="0"/>
              </a:rPr>
              <a:t>年</a:t>
            </a:r>
            <a:r>
              <a:rPr lang="zh-CN" altLang="zh-CN" sz="2000" kern="100" dirty="0" smtClean="0">
                <a:cs typeface="Times New Roman" panose="02020603050405020304" pitchFamily="18" charset="0"/>
              </a:rPr>
              <a:t>。</a:t>
            </a:r>
            <a:endParaRPr lang="zh-CN" altLang="zh-CN" sz="2000" kern="100" dirty="0">
              <a:cs typeface="Times New Roman" panose="02020603050405020304" pitchFamily="18" charset="0"/>
            </a:endParaRPr>
          </a:p>
          <a:p>
            <a:pPr algn="just">
              <a:spcAft>
                <a:spcPts val="0"/>
              </a:spcAft>
            </a:pPr>
            <a:r>
              <a:rPr lang="en-US" altLang="zh-CN" sz="2000" kern="100" dirty="0">
                <a:cs typeface="Times New Roman" panose="02020603050405020304" pitchFamily="18" charset="0"/>
              </a:rPr>
              <a:t>[3]</a:t>
            </a:r>
            <a:r>
              <a:rPr lang="zh-CN" altLang="zh-CN" sz="2000" kern="100" dirty="0">
                <a:cs typeface="Times New Roman" panose="02020603050405020304" pitchFamily="18" charset="0"/>
              </a:rPr>
              <a:t>高鸿</a:t>
            </a:r>
            <a:r>
              <a:rPr lang="zh-CN" altLang="zh-CN" sz="2000" kern="100" dirty="0" smtClean="0">
                <a:cs typeface="Times New Roman" panose="02020603050405020304" pitchFamily="18" charset="0"/>
              </a:rPr>
              <a:t>业</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《西方经济学》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宏观部分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6</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中国人民</a:t>
            </a:r>
            <a:r>
              <a:rPr lang="zh-CN" altLang="zh-CN" sz="2000" kern="100" dirty="0">
                <a:cs typeface="Times New Roman" panose="02020603050405020304" pitchFamily="18" charset="0"/>
              </a:rPr>
              <a:t>大学</a:t>
            </a:r>
            <a:r>
              <a:rPr lang="zh-CN" altLang="zh-CN" sz="2000" kern="100" dirty="0" smtClean="0">
                <a:cs typeface="Times New Roman" panose="02020603050405020304" pitchFamily="18" charset="0"/>
              </a:rPr>
              <a:t>出版社</a:t>
            </a:r>
            <a:r>
              <a:rPr lang="en-US" altLang="zh-CN" sz="2000" kern="100" dirty="0" smtClean="0">
                <a:cs typeface="Times New Roman" panose="02020603050405020304" pitchFamily="18" charset="0"/>
              </a:rPr>
              <a:t>,2014</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[4]</a:t>
            </a:r>
            <a:r>
              <a:rPr lang="zh-CN" altLang="zh-CN" sz="2000" kern="100" dirty="0" smtClean="0">
                <a:cs typeface="Times New Roman" panose="02020603050405020304" pitchFamily="18" charset="0"/>
              </a:rPr>
              <a:t>厉以宁</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《西方经济学》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4</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高等教育出版社</a:t>
            </a:r>
            <a:r>
              <a:rPr lang="en-US" altLang="zh-CN" sz="2000" kern="100" dirty="0" smtClean="0">
                <a:cs typeface="Times New Roman" panose="02020603050405020304" pitchFamily="18" charset="0"/>
              </a:rPr>
              <a:t>,2015</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[5]</a:t>
            </a:r>
            <a:r>
              <a:rPr lang="zh-CN" altLang="zh-CN" sz="2000" kern="100" dirty="0">
                <a:cs typeface="Times New Roman" panose="02020603050405020304" pitchFamily="18" charset="0"/>
              </a:rPr>
              <a:t>陈</a:t>
            </a:r>
            <a:r>
              <a:rPr lang="zh-CN" altLang="zh-CN" sz="2000" kern="100" dirty="0" smtClean="0">
                <a:cs typeface="Times New Roman" panose="02020603050405020304" pitchFamily="18" charset="0"/>
              </a:rPr>
              <a:t>通</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《宏微观经济学》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2</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天津大学出版社</a:t>
            </a:r>
            <a:r>
              <a:rPr lang="en-US" altLang="zh-CN" sz="2000" kern="100" dirty="0" smtClean="0">
                <a:cs typeface="Times New Roman" panose="02020603050405020304" pitchFamily="18" charset="0"/>
              </a:rPr>
              <a:t>,2006</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[6][</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a:cs typeface="Times New Roman" panose="02020603050405020304" pitchFamily="18" charset="0"/>
              </a:rPr>
              <a:t>罗伯特</a:t>
            </a:r>
            <a:r>
              <a:rPr lang="en-US" altLang="zh-CN" sz="2000" kern="100" dirty="0">
                <a:cs typeface="Times New Roman" panose="02020603050405020304" pitchFamily="18" charset="0"/>
              </a:rPr>
              <a:t>∙H.</a:t>
            </a:r>
            <a:r>
              <a:rPr lang="zh-CN" altLang="zh-CN" sz="2000" kern="100" dirty="0" smtClean="0">
                <a:cs typeface="Times New Roman" panose="02020603050405020304" pitchFamily="18" charset="0"/>
              </a:rPr>
              <a:t>弗兰克</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本</a:t>
            </a:r>
            <a:r>
              <a:rPr lang="en-US" altLang="zh-CN" sz="2000" kern="100" dirty="0">
                <a:cs typeface="Times New Roman" panose="02020603050405020304" pitchFamily="18" charset="0"/>
              </a:rPr>
              <a:t>∙S.</a:t>
            </a:r>
            <a:r>
              <a:rPr lang="zh-CN" altLang="zh-CN" sz="2000" kern="100" dirty="0" smtClean="0">
                <a:cs typeface="Times New Roman" panose="02020603050405020304" pitchFamily="18" charset="0"/>
              </a:rPr>
              <a:t>伯南克</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《宏观经济学原理》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5</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清华大学出版社</a:t>
            </a:r>
            <a:r>
              <a:rPr lang="en-US" altLang="zh-CN" sz="2000" kern="100" dirty="0" smtClean="0">
                <a:cs typeface="Times New Roman" panose="02020603050405020304" pitchFamily="18" charset="0"/>
              </a:rPr>
              <a:t>,2013</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[7][</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a:cs typeface="Times New Roman" panose="02020603050405020304" pitchFamily="18" charset="0"/>
              </a:rPr>
              <a:t>罗伯特</a:t>
            </a:r>
            <a:r>
              <a:rPr lang="en-US" altLang="zh-CN" sz="2000" kern="100" dirty="0">
                <a:cs typeface="Times New Roman" panose="02020603050405020304" pitchFamily="18" charset="0"/>
              </a:rPr>
              <a:t>∙H.</a:t>
            </a:r>
            <a:r>
              <a:rPr lang="zh-CN" altLang="zh-CN" sz="2000" kern="100" dirty="0" smtClean="0">
                <a:cs typeface="Times New Roman" panose="02020603050405020304" pitchFamily="18" charset="0"/>
              </a:rPr>
              <a:t>弗兰克</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本</a:t>
            </a:r>
            <a:r>
              <a:rPr lang="en-US" altLang="zh-CN" sz="2000" kern="100" dirty="0">
                <a:cs typeface="Times New Roman" panose="02020603050405020304" pitchFamily="18" charset="0"/>
              </a:rPr>
              <a:t>∙S.</a:t>
            </a:r>
            <a:r>
              <a:rPr lang="zh-CN" altLang="zh-CN" sz="2000" kern="100" dirty="0" smtClean="0">
                <a:cs typeface="Times New Roman" panose="02020603050405020304" pitchFamily="18" charset="0"/>
              </a:rPr>
              <a:t>伯南克</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《微观经济学原理》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5</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清华大学出版社</a:t>
            </a:r>
            <a:r>
              <a:rPr lang="en-US" altLang="zh-CN" sz="2000" kern="100" dirty="0" smtClean="0">
                <a:cs typeface="Times New Roman" panose="02020603050405020304" pitchFamily="18" charset="0"/>
              </a:rPr>
              <a:t>,2013</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[8][</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a:cs typeface="Times New Roman" panose="02020603050405020304" pitchFamily="18" charset="0"/>
              </a:rPr>
              <a:t>曼</a:t>
            </a:r>
            <a:r>
              <a:rPr lang="zh-CN" altLang="zh-CN" sz="2000" kern="100" dirty="0" smtClean="0">
                <a:cs typeface="Times New Roman" panose="02020603050405020304" pitchFamily="18" charset="0"/>
              </a:rPr>
              <a:t>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《经济学原理》</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微观</a:t>
            </a:r>
            <a:r>
              <a:rPr lang="zh-CN" altLang="zh-CN" sz="2000" kern="100" dirty="0">
                <a:cs typeface="Times New Roman" panose="02020603050405020304" pitchFamily="18" charset="0"/>
              </a:rPr>
              <a:t>分册、宏观</a:t>
            </a:r>
            <a:r>
              <a:rPr lang="zh-CN" altLang="zh-CN" sz="2000" kern="100" dirty="0" smtClean="0">
                <a:cs typeface="Times New Roman" panose="02020603050405020304" pitchFamily="18" charset="0"/>
              </a:rPr>
              <a:t>分册</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北京大学出版社</a:t>
            </a:r>
            <a:r>
              <a:rPr lang="en-US" altLang="zh-CN" sz="2000" kern="100" dirty="0" smtClean="0">
                <a:cs typeface="Times New Roman" panose="02020603050405020304" pitchFamily="18" charset="0"/>
              </a:rPr>
              <a:t>,2012</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[9][</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smtClean="0">
                <a:cs typeface="Times New Roman" panose="02020603050405020304" pitchFamily="18" charset="0"/>
              </a:rPr>
              <a:t>萨缪尔逊</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诺德豪斯</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19</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人民</a:t>
            </a:r>
            <a:r>
              <a:rPr lang="zh-CN" altLang="zh-CN" sz="2000" kern="100" dirty="0">
                <a:cs typeface="Times New Roman" panose="02020603050405020304" pitchFamily="18" charset="0"/>
              </a:rPr>
              <a:t>邮电</a:t>
            </a:r>
            <a:r>
              <a:rPr lang="zh-CN" altLang="zh-CN" sz="2000" kern="100" dirty="0" smtClean="0">
                <a:cs typeface="Times New Roman" panose="02020603050405020304" pitchFamily="18" charset="0"/>
              </a:rPr>
              <a:t>出版社</a:t>
            </a:r>
            <a:r>
              <a:rPr lang="en-US" altLang="zh-CN" sz="2000" kern="100" dirty="0" smtClean="0">
                <a:cs typeface="Times New Roman" panose="02020603050405020304" pitchFamily="18" charset="0"/>
              </a:rPr>
              <a:t>,2012</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[10][</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a:cs typeface="Times New Roman" panose="02020603050405020304" pitchFamily="18" charset="0"/>
              </a:rPr>
              <a:t>吉利斯</a:t>
            </a:r>
            <a:r>
              <a:rPr lang="zh-CN" altLang="zh-CN" sz="2000" kern="100" dirty="0" smtClean="0">
                <a:cs typeface="Times New Roman" panose="02020603050405020304" pitchFamily="18" charset="0"/>
              </a:rPr>
              <a:t>等</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《发展经济学》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第</a:t>
            </a:r>
            <a:r>
              <a:rPr lang="en-US" altLang="zh-CN" sz="2000" kern="100" dirty="0" smtClean="0">
                <a:cs typeface="Times New Roman" panose="02020603050405020304" pitchFamily="18" charset="0"/>
              </a:rPr>
              <a:t>4</a:t>
            </a:r>
            <a:r>
              <a:rPr lang="zh-CN" altLang="zh-CN" sz="2000" kern="100" dirty="0" smtClean="0">
                <a:cs typeface="Times New Roman" panose="02020603050405020304" pitchFamily="18" charset="0"/>
              </a:rPr>
              <a:t>版</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中国人民</a:t>
            </a:r>
            <a:r>
              <a:rPr lang="zh-CN" altLang="zh-CN" sz="2000" kern="100" dirty="0">
                <a:cs typeface="Times New Roman" panose="02020603050405020304" pitchFamily="18" charset="0"/>
              </a:rPr>
              <a:t>大学</a:t>
            </a:r>
            <a:r>
              <a:rPr lang="zh-CN" altLang="zh-CN" sz="2000" kern="100" dirty="0" smtClean="0">
                <a:cs typeface="Times New Roman" panose="02020603050405020304" pitchFamily="18" charset="0"/>
              </a:rPr>
              <a:t>出版社</a:t>
            </a:r>
            <a:r>
              <a:rPr lang="en-US" altLang="zh-CN" sz="2000" kern="100" dirty="0" smtClean="0">
                <a:cs typeface="Times New Roman" panose="02020603050405020304" pitchFamily="18" charset="0"/>
              </a:rPr>
              <a:t>,1998</a:t>
            </a:r>
            <a:r>
              <a:rPr lang="zh-CN" altLang="zh-CN" sz="2000" kern="100" dirty="0">
                <a:cs typeface="Times New Roman" panose="02020603050405020304" pitchFamily="18" charset="0"/>
              </a:rPr>
              <a:t>年。</a:t>
            </a:r>
          </a:p>
          <a:p>
            <a:pPr algn="just">
              <a:spcAft>
                <a:spcPts val="0"/>
              </a:spcAft>
            </a:pPr>
            <a:r>
              <a:rPr lang="en-US" altLang="zh-CN" sz="2000" kern="100" dirty="0">
                <a:cs typeface="Times New Roman" panose="02020603050405020304" pitchFamily="18" charset="0"/>
              </a:rPr>
              <a:t>[11] [</a:t>
            </a:r>
            <a:r>
              <a:rPr lang="zh-CN" altLang="zh-CN" sz="2000" kern="100" dirty="0">
                <a:cs typeface="Times New Roman" panose="02020603050405020304" pitchFamily="18" charset="0"/>
              </a:rPr>
              <a:t>美</a:t>
            </a:r>
            <a:r>
              <a:rPr lang="en-US" altLang="zh-CN" sz="2000" kern="100" dirty="0">
                <a:cs typeface="Times New Roman" panose="02020603050405020304" pitchFamily="18" charset="0"/>
              </a:rPr>
              <a:t>]</a:t>
            </a:r>
            <a:r>
              <a:rPr lang="zh-CN" altLang="zh-CN" sz="2000" kern="100" dirty="0" smtClean="0">
                <a:cs typeface="Times New Roman" panose="02020603050405020304" pitchFamily="18" charset="0"/>
              </a:rPr>
              <a:t>贾斯特</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《行为经济学》</a:t>
            </a:r>
            <a:r>
              <a:rPr lang="en-US" altLang="zh-CN" sz="2000" kern="100" dirty="0" smtClean="0">
                <a:cs typeface="Times New Roman" panose="02020603050405020304" pitchFamily="18" charset="0"/>
              </a:rPr>
              <a:t>,</a:t>
            </a:r>
            <a:r>
              <a:rPr lang="zh-CN" altLang="zh-CN" sz="2000" kern="100" dirty="0" smtClean="0">
                <a:cs typeface="Times New Roman" panose="02020603050405020304" pitchFamily="18" charset="0"/>
              </a:rPr>
              <a:t>机械</a:t>
            </a:r>
            <a:r>
              <a:rPr lang="zh-CN" altLang="zh-CN" sz="2000" kern="100" dirty="0">
                <a:cs typeface="Times New Roman" panose="02020603050405020304" pitchFamily="18" charset="0"/>
              </a:rPr>
              <a:t>工业</a:t>
            </a:r>
            <a:r>
              <a:rPr lang="zh-CN" altLang="zh-CN" sz="2000" kern="100" dirty="0" smtClean="0">
                <a:cs typeface="Times New Roman" panose="02020603050405020304" pitchFamily="18" charset="0"/>
              </a:rPr>
              <a:t>出版社</a:t>
            </a:r>
            <a:r>
              <a:rPr lang="en-US" altLang="zh-CN" sz="2000" kern="100" dirty="0" smtClean="0">
                <a:cs typeface="Times New Roman" panose="02020603050405020304" pitchFamily="18" charset="0"/>
              </a:rPr>
              <a:t>,2017</a:t>
            </a:r>
            <a:r>
              <a:rPr lang="zh-CN" altLang="zh-CN" sz="2000" kern="100" dirty="0">
                <a:cs typeface="Times New Roman" panose="02020603050405020304" pitchFamily="18" charset="0"/>
              </a:rPr>
              <a:t>年。</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99566" y="1060667"/>
            <a:ext cx="25266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1.3.2</a:t>
            </a:r>
            <a:r>
              <a:rPr lang="zh-CN" altLang="en-US" sz="2800" b="1" dirty="0" smtClean="0"/>
              <a:t> 政府机制</a:t>
            </a:r>
            <a:endParaRPr lang="zh-CN" altLang="en-US" sz="2800" b="1" dirty="0"/>
          </a:p>
        </p:txBody>
      </p:sp>
      <p:sp>
        <p:nvSpPr>
          <p:cNvPr id="2" name="矩形 1"/>
          <p:cNvSpPr/>
          <p:nvPr/>
        </p:nvSpPr>
        <p:spPr>
          <a:xfrm>
            <a:off x="514124" y="2132856"/>
            <a:ext cx="7946308" cy="4154984"/>
          </a:xfrm>
          <a:prstGeom prst="rect">
            <a:avLst/>
          </a:prstGeom>
        </p:spPr>
        <p:txBody>
          <a:bodyPr wrap="square">
            <a:spAutoFit/>
          </a:bodyPr>
          <a:lstStyle/>
          <a:p>
            <a:r>
              <a:rPr lang="zh-CN" altLang="en-US" sz="2400" dirty="0" smtClean="0"/>
              <a:t>        政府是国家和社会的管理者，是行使对生活在同一个社会中的个人活动的公共管理权、提供公共产品和服务并为此筹集资金的各种公共组织。</a:t>
            </a:r>
          </a:p>
          <a:p>
            <a:r>
              <a:rPr lang="zh-CN" altLang="en-US" sz="2400" dirty="0" smtClean="0"/>
              <a:t>     </a:t>
            </a:r>
            <a:r>
              <a:rPr lang="en-US" altLang="zh-CN" sz="2400" dirty="0" smtClean="0"/>
              <a:t>——</a:t>
            </a:r>
            <a:r>
              <a:rPr lang="zh-CN" altLang="en-US" sz="2400" dirty="0" smtClean="0"/>
              <a:t>政府掌控国防，保卫国土安全</a:t>
            </a:r>
          </a:p>
          <a:p>
            <a:r>
              <a:rPr lang="zh-CN" altLang="en-US" sz="2400" dirty="0" smtClean="0"/>
              <a:t>     </a:t>
            </a:r>
            <a:r>
              <a:rPr lang="en-US" altLang="zh-CN" sz="2400" dirty="0" smtClean="0"/>
              <a:t>——</a:t>
            </a:r>
            <a:r>
              <a:rPr lang="zh-CN" altLang="en-US" sz="2400" dirty="0" smtClean="0"/>
              <a:t>政府掌控司法，主持公正</a:t>
            </a:r>
          </a:p>
          <a:p>
            <a:r>
              <a:rPr lang="zh-CN" altLang="en-US" sz="2400" dirty="0" smtClean="0"/>
              <a:t>     </a:t>
            </a:r>
            <a:r>
              <a:rPr lang="en-US" altLang="zh-CN" sz="2400" dirty="0" smtClean="0"/>
              <a:t>——</a:t>
            </a:r>
            <a:r>
              <a:rPr lang="zh-CN" altLang="en-US" sz="2400" dirty="0" smtClean="0"/>
              <a:t>政府掌控行政，维持安全和秩序</a:t>
            </a:r>
          </a:p>
          <a:p>
            <a:r>
              <a:rPr lang="zh-CN" altLang="en-US" sz="2400" dirty="0" smtClean="0"/>
              <a:t>     </a:t>
            </a:r>
            <a:r>
              <a:rPr lang="en-US" altLang="zh-CN" sz="2400" dirty="0" smtClean="0"/>
              <a:t>——</a:t>
            </a:r>
            <a:r>
              <a:rPr lang="zh-CN" altLang="en-US" sz="2400" dirty="0" smtClean="0"/>
              <a:t>政府建立公立中小学、对大学进行补贴，建立文化发展和经济繁荣的基础</a:t>
            </a:r>
          </a:p>
          <a:p>
            <a:r>
              <a:rPr lang="zh-CN" altLang="en-US" sz="2400" dirty="0" smtClean="0"/>
              <a:t>     </a:t>
            </a:r>
            <a:r>
              <a:rPr lang="en-US" altLang="zh-CN" sz="2400" dirty="0" smtClean="0"/>
              <a:t>——</a:t>
            </a:r>
            <a:r>
              <a:rPr lang="zh-CN" altLang="en-US" sz="2400" dirty="0" smtClean="0"/>
              <a:t>政府建设道路、桥梁等公共基础设施</a:t>
            </a:r>
          </a:p>
          <a:p>
            <a:r>
              <a:rPr lang="zh-CN" altLang="en-US" sz="2400" dirty="0" smtClean="0"/>
              <a:t>     </a:t>
            </a:r>
            <a:r>
              <a:rPr lang="en-US" altLang="zh-CN" sz="2400" dirty="0" smtClean="0"/>
              <a:t>——</a:t>
            </a:r>
            <a:r>
              <a:rPr lang="zh-CN" altLang="en-US" sz="2400" dirty="0" smtClean="0"/>
              <a:t>政府建立社会保障体系，降低风险，减少贫困，帮助低收入者、失业者，实现社会融合</a:t>
            </a:r>
            <a:endParaRPr lang="zh-CN" altLang="en-US" sz="2400" dirty="0"/>
          </a:p>
        </p:txBody>
      </p:sp>
      <p:sp>
        <p:nvSpPr>
          <p:cNvPr id="12" name="TextBox 1"/>
          <p:cNvSpPr txBox="1">
            <a:spLocks noChangeArrowheads="1"/>
          </p:cNvSpPr>
          <p:nvPr/>
        </p:nvSpPr>
        <p:spPr bwMode="auto">
          <a:xfrm>
            <a:off x="259836" y="1622789"/>
            <a:ext cx="15937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1</a:t>
            </a:r>
            <a:r>
              <a:rPr lang="zh-CN" altLang="en-US" sz="2400" b="1" dirty="0" smtClean="0"/>
              <a:t>）政府</a:t>
            </a:r>
            <a:endParaRPr lang="zh-CN" altLang="en-US" sz="2400" b="1" dirty="0"/>
          </a:p>
        </p:txBody>
      </p:sp>
    </p:spTree>
    <p:extLst>
      <p:ext uri="{BB962C8B-B14F-4D97-AF65-F5344CB8AC3E}">
        <p14:creationId xmlns:p14="http://schemas.microsoft.com/office/powerpoint/2010/main" val="706991742"/>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 name="Picture 5" descr="42577322f7bb4cb94723e83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2000" y="1048801"/>
            <a:ext cx="7620000" cy="569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420258"/>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Group 92"/>
          <p:cNvGraphicFramePr>
            <a:graphicFrameLocks noGrp="1"/>
          </p:cNvGraphicFramePr>
          <p:nvPr>
            <p:extLst>
              <p:ext uri="{D42A27DB-BD31-4B8C-83A1-F6EECF244321}">
                <p14:modId xmlns:p14="http://schemas.microsoft.com/office/powerpoint/2010/main" val="56212235"/>
              </p:ext>
            </p:extLst>
          </p:nvPr>
        </p:nvGraphicFramePr>
        <p:xfrm>
          <a:off x="952455" y="1340768"/>
          <a:ext cx="7345362" cy="5363904"/>
        </p:xfrm>
        <a:graphic>
          <a:graphicData uri="http://schemas.openxmlformats.org/drawingml/2006/table">
            <a:tbl>
              <a:tblPr/>
              <a:tblGrid>
                <a:gridCol w="4105274"/>
                <a:gridCol w="1655763"/>
                <a:gridCol w="1584325"/>
              </a:tblGrid>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dirty="0" smtClean="0">
                          <a:ln>
                            <a:noFill/>
                          </a:ln>
                          <a:solidFill>
                            <a:schemeClr val="tx1"/>
                          </a:solidFill>
                          <a:effectLst/>
                          <a:latin typeface="Arial" pitchFamily="34" charset="0"/>
                          <a:ea typeface="宋体" pitchFamily="2" charset="-122"/>
                        </a:rPr>
                        <a:t>项目</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行次</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数量</a:t>
                      </a: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dirty="0" smtClean="0">
                          <a:ln>
                            <a:noFill/>
                          </a:ln>
                          <a:solidFill>
                            <a:schemeClr val="tx1"/>
                          </a:solidFill>
                          <a:effectLst/>
                          <a:latin typeface="Arial" pitchFamily="34" charset="0"/>
                          <a:ea typeface="宋体" pitchFamily="2" charset="-122"/>
                        </a:rPr>
                        <a:t>一、经营活动产生的现金流量</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dirty="0" smtClean="0">
                          <a:ln>
                            <a:noFill/>
                          </a:ln>
                          <a:solidFill>
                            <a:schemeClr val="tx1"/>
                          </a:solidFill>
                          <a:effectLst/>
                          <a:latin typeface="Arial" pitchFamily="34" charset="0"/>
                          <a:ea typeface="宋体" pitchFamily="2" charset="-122"/>
                        </a:rPr>
                        <a:t>销售商品、提供劳务收到的现金</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2</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dirty="0" smtClean="0">
                          <a:ln>
                            <a:noFill/>
                          </a:ln>
                          <a:solidFill>
                            <a:schemeClr val="tx1"/>
                          </a:solidFill>
                          <a:effectLst/>
                          <a:latin typeface="Arial" pitchFamily="34" charset="0"/>
                          <a:ea typeface="宋体" pitchFamily="2" charset="-122"/>
                        </a:rPr>
                        <a:t>税费返还</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3</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dirty="0" smtClean="0">
                          <a:ln>
                            <a:noFill/>
                          </a:ln>
                          <a:solidFill>
                            <a:schemeClr val="tx1"/>
                          </a:solidFill>
                          <a:effectLst/>
                          <a:latin typeface="Arial" pitchFamily="34" charset="0"/>
                          <a:ea typeface="宋体" pitchFamily="2" charset="-122"/>
                        </a:rPr>
                        <a:t>收到的其他经营活动的现金</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4</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     </a:t>
                      </a:r>
                      <a:r>
                        <a:rPr kumimoji="0" lang="zh-CN" altLang="en-US" sz="1600" b="0" i="0" u="none" strike="noStrike" cap="none" normalizeH="0" baseline="0" smtClean="0">
                          <a:ln>
                            <a:noFill/>
                          </a:ln>
                          <a:solidFill>
                            <a:schemeClr val="tx1"/>
                          </a:solidFill>
                          <a:effectLst/>
                          <a:latin typeface="Arial" pitchFamily="34" charset="0"/>
                          <a:ea typeface="宋体" pitchFamily="2" charset="-122"/>
                        </a:rPr>
                        <a:t>现金流入小计</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pitchFamily="34" charset="0"/>
                          <a:ea typeface="宋体" pitchFamily="2" charset="-122"/>
                        </a:rPr>
                        <a:t>5</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购买商品、接受劳务的现金支出</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pitchFamily="34" charset="0"/>
                          <a:ea typeface="宋体" pitchFamily="2" charset="-122"/>
                        </a:rPr>
                        <a:t>6</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支付给职工工资的现金</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pitchFamily="34" charset="0"/>
                          <a:ea typeface="宋体" pitchFamily="2" charset="-122"/>
                        </a:rPr>
                        <a:t>7</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支付税费</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8</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支付的其他经营活动现金</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9</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      </a:t>
                      </a:r>
                      <a:r>
                        <a:rPr kumimoji="0" lang="zh-CN" altLang="en-US" sz="1600" b="0" i="0" u="none" strike="noStrike" cap="none" normalizeH="0" baseline="0" smtClean="0">
                          <a:ln>
                            <a:noFill/>
                          </a:ln>
                          <a:solidFill>
                            <a:schemeClr val="tx1"/>
                          </a:solidFill>
                          <a:effectLst/>
                          <a:latin typeface="Arial" pitchFamily="34" charset="0"/>
                          <a:ea typeface="宋体" pitchFamily="2" charset="-122"/>
                        </a:rPr>
                        <a:t>现金支出小计</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dirty="0" smtClean="0">
                          <a:ln>
                            <a:noFill/>
                          </a:ln>
                          <a:solidFill>
                            <a:schemeClr val="tx1"/>
                          </a:solidFill>
                          <a:effectLst/>
                          <a:latin typeface="Arial" pitchFamily="34" charset="0"/>
                          <a:ea typeface="宋体" pitchFamily="2" charset="-122"/>
                        </a:rPr>
                        <a:t>10</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      </a:t>
                      </a:r>
                      <a:r>
                        <a:rPr kumimoji="0" lang="zh-CN" altLang="en-US" sz="1600" b="0" i="0" u="none" strike="noStrike" cap="none" normalizeH="0" baseline="0" smtClean="0">
                          <a:ln>
                            <a:noFill/>
                          </a:ln>
                          <a:solidFill>
                            <a:schemeClr val="tx1"/>
                          </a:solidFill>
                          <a:effectLst/>
                          <a:latin typeface="Arial" pitchFamily="34" charset="0"/>
                          <a:ea typeface="宋体" pitchFamily="2" charset="-122"/>
                        </a:rPr>
                        <a:t>现金流量净额</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11</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二、投资活动的现金流量</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12</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三、筹资活动的现金流量</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13</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四、汇率变动对现金的影响</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14</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6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600" b="0" i="0" u="none" strike="noStrike" cap="none" normalizeH="0" baseline="0" smtClean="0">
                          <a:ln>
                            <a:noFill/>
                          </a:ln>
                          <a:solidFill>
                            <a:schemeClr val="tx1"/>
                          </a:solidFill>
                          <a:effectLst/>
                          <a:latin typeface="Arial" pitchFamily="34" charset="0"/>
                          <a:ea typeface="宋体" pitchFamily="2" charset="-122"/>
                        </a:rPr>
                        <a:t>五、现金及现金等价物净增加额 </a:t>
                      </a:r>
                    </a:p>
                  </a:txBody>
                  <a:tcPr marT="45702" marB="4570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600" b="0" i="0" u="none" strike="noStrike" cap="none" normalizeH="0" baseline="0" smtClean="0">
                          <a:ln>
                            <a:noFill/>
                          </a:ln>
                          <a:solidFill>
                            <a:schemeClr val="tx1"/>
                          </a:solidFill>
                          <a:effectLst/>
                          <a:latin typeface="Arial" pitchFamily="34" charset="0"/>
                          <a:ea typeface="宋体" pitchFamily="2" charset="-122"/>
                        </a:rPr>
                        <a:t>15</a:t>
                      </a:r>
                    </a:p>
                  </a:txBody>
                  <a:tcPr marT="45702" marB="4570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600" b="0" i="0" u="none" strike="noStrike" cap="none" normalizeH="0" baseline="0" dirty="0" smtClean="0">
                        <a:ln>
                          <a:noFill/>
                        </a:ln>
                        <a:solidFill>
                          <a:schemeClr val="tx1"/>
                        </a:solidFill>
                        <a:effectLst/>
                        <a:latin typeface="Arial" pitchFamily="34" charset="0"/>
                        <a:ea typeface="宋体" pitchFamily="2" charset="-122"/>
                      </a:endParaRPr>
                    </a:p>
                  </a:txBody>
                  <a:tcPr marT="45702" marB="4570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 name="Text Box 72"/>
          <p:cNvSpPr txBox="1">
            <a:spLocks noChangeArrowheads="1"/>
          </p:cNvSpPr>
          <p:nvPr/>
        </p:nvSpPr>
        <p:spPr bwMode="auto">
          <a:xfrm>
            <a:off x="1619250" y="974055"/>
            <a:ext cx="613661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dirty="0">
                <a:solidFill>
                  <a:srgbClr val="000000"/>
                </a:solidFill>
              </a:rPr>
              <a:t>编制单位：</a:t>
            </a:r>
            <a:r>
              <a:rPr lang="en-US" altLang="zh-CN" sz="1800" b="1" dirty="0">
                <a:solidFill>
                  <a:srgbClr val="000000"/>
                </a:solidFill>
                <a:cs typeface="Arial" panose="020B0604020202020204" pitchFamily="34" charset="0"/>
              </a:rPr>
              <a:t>××</a:t>
            </a:r>
            <a:r>
              <a:rPr lang="zh-CN" altLang="en-US" sz="1800" b="1" dirty="0">
                <a:solidFill>
                  <a:srgbClr val="000000"/>
                </a:solidFill>
                <a:cs typeface="Arial" panose="020B0604020202020204" pitchFamily="34" charset="0"/>
              </a:rPr>
              <a:t>公司             </a:t>
            </a:r>
            <a:r>
              <a:rPr lang="en-US" altLang="zh-CN" sz="1800" b="1" dirty="0">
                <a:solidFill>
                  <a:srgbClr val="000000"/>
                </a:solidFill>
                <a:cs typeface="Arial" panose="020B0604020202020204" pitchFamily="34" charset="0"/>
              </a:rPr>
              <a:t>××</a:t>
            </a:r>
            <a:r>
              <a:rPr lang="zh-CN" altLang="en-US" sz="1800" b="1" dirty="0">
                <a:solidFill>
                  <a:srgbClr val="000000"/>
                </a:solidFill>
                <a:cs typeface="Arial" panose="020B0604020202020204" pitchFamily="34" charset="0"/>
              </a:rPr>
              <a:t>年</a:t>
            </a:r>
            <a:r>
              <a:rPr lang="en-US" altLang="zh-CN" sz="1800" b="1" dirty="0">
                <a:solidFill>
                  <a:srgbClr val="000000"/>
                </a:solidFill>
                <a:cs typeface="Arial" panose="020B0604020202020204" pitchFamily="34" charset="0"/>
              </a:rPr>
              <a:t>1-12</a:t>
            </a:r>
            <a:r>
              <a:rPr lang="zh-CN" altLang="en-US" sz="1800" b="1" dirty="0">
                <a:solidFill>
                  <a:srgbClr val="000000"/>
                </a:solidFill>
                <a:cs typeface="Arial" panose="020B0604020202020204" pitchFamily="34" charset="0"/>
              </a:rPr>
              <a:t>月           单位：元</a:t>
            </a:r>
          </a:p>
        </p:txBody>
      </p:sp>
    </p:spTree>
    <p:extLst>
      <p:ext uri="{BB962C8B-B14F-4D97-AF65-F5344CB8AC3E}">
        <p14:creationId xmlns:p14="http://schemas.microsoft.com/office/powerpoint/2010/main" val="787571928"/>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39609" y="1002274"/>
            <a:ext cx="4974439" cy="523220"/>
          </a:xfrm>
          <a:prstGeom prst="rect">
            <a:avLst/>
          </a:prstGeom>
        </p:spPr>
        <p:txBody>
          <a:bodyPr wrap="none">
            <a:spAutoFit/>
          </a:bodyPr>
          <a:lstStyle/>
          <a:p>
            <a:r>
              <a:rPr lang="en-US" altLang="zh-CN" sz="2800" b="1" dirty="0" smtClean="0"/>
              <a:t>5.1.4 </a:t>
            </a:r>
            <a:r>
              <a:rPr lang="zh-CN" altLang="en-US" sz="2800" b="1" dirty="0" smtClean="0"/>
              <a:t>企业短期决策的</a:t>
            </a:r>
            <a:r>
              <a:rPr lang="zh-CN" altLang="en-US" sz="2800" b="1" dirty="0"/>
              <a:t>基本准则</a:t>
            </a:r>
            <a:endParaRPr lang="zh-CN" altLang="en-US" sz="2800" dirty="0"/>
          </a:p>
        </p:txBody>
      </p:sp>
      <p:sp>
        <p:nvSpPr>
          <p:cNvPr id="3" name="矩形 2"/>
          <p:cNvSpPr/>
          <p:nvPr/>
        </p:nvSpPr>
        <p:spPr>
          <a:xfrm>
            <a:off x="339608" y="1473110"/>
            <a:ext cx="8336847" cy="1569660"/>
          </a:xfrm>
          <a:prstGeom prst="rect">
            <a:avLst/>
          </a:prstGeom>
        </p:spPr>
        <p:txBody>
          <a:bodyPr wrap="square">
            <a:spAutoFit/>
          </a:bodyPr>
          <a:lstStyle/>
          <a:p>
            <a:pPr eaLnBrk="1" hangingPunct="1">
              <a:defRPr/>
            </a:pPr>
            <a:r>
              <a:rPr lang="zh-CN" altLang="en-US" sz="2400" dirty="0" smtClean="0"/>
              <a:t>在短期，根据需求</a:t>
            </a:r>
            <a:r>
              <a:rPr lang="zh-CN" altLang="en-US" sz="2400" dirty="0"/>
              <a:t>定律，总收益将随产量增加</a:t>
            </a:r>
            <a:r>
              <a:rPr lang="zh-CN" altLang="en-US" sz="2400" dirty="0" smtClean="0"/>
              <a:t>而以递减的速度增加，边际收益（</a:t>
            </a:r>
            <a:r>
              <a:rPr lang="en-US" altLang="zh-CN" sz="2400" dirty="0" smtClean="0"/>
              <a:t>MR</a:t>
            </a:r>
            <a:r>
              <a:rPr lang="zh-CN" altLang="en-US" sz="2400" dirty="0" smtClean="0"/>
              <a:t>）递减；</a:t>
            </a:r>
            <a:r>
              <a:rPr lang="zh-CN" altLang="en-US" sz="2400" dirty="0"/>
              <a:t>同时</a:t>
            </a:r>
            <a:r>
              <a:rPr lang="zh-CN" altLang="en-US" sz="2400" dirty="0" smtClean="0"/>
              <a:t>，边际成本（</a:t>
            </a:r>
            <a:r>
              <a:rPr lang="en-US" altLang="zh-CN" sz="2400" dirty="0" smtClean="0"/>
              <a:t>MC</a:t>
            </a:r>
            <a:r>
              <a:rPr lang="zh-CN" altLang="en-US" sz="2400" dirty="0" smtClean="0"/>
              <a:t>）递增规律，为实现利润最大化，产量</a:t>
            </a:r>
            <a:r>
              <a:rPr lang="zh-CN" altLang="en-US" sz="2400" dirty="0"/>
              <a:t>满足</a:t>
            </a:r>
            <a:r>
              <a:rPr lang="en-US" altLang="zh-CN" sz="2400" i="1" dirty="0"/>
              <a:t>MR</a:t>
            </a:r>
            <a:r>
              <a:rPr lang="zh-CN" altLang="en-US" sz="2400" i="1" dirty="0"/>
              <a:t>（</a:t>
            </a:r>
            <a:r>
              <a:rPr lang="en-US" altLang="zh-CN" sz="2400" i="1" dirty="0"/>
              <a:t>Q</a:t>
            </a:r>
            <a:r>
              <a:rPr lang="zh-CN" altLang="en-US" sz="2400" i="1" dirty="0"/>
              <a:t>）</a:t>
            </a:r>
            <a:r>
              <a:rPr lang="en-US" altLang="zh-CN" sz="2400" i="1" dirty="0"/>
              <a:t>=MC</a:t>
            </a:r>
            <a:r>
              <a:rPr lang="zh-CN" altLang="en-US" sz="2400" i="1" dirty="0"/>
              <a:t>（</a:t>
            </a:r>
            <a:r>
              <a:rPr lang="en-US" altLang="zh-CN" sz="2400" i="1" dirty="0"/>
              <a:t>Q</a:t>
            </a:r>
            <a:r>
              <a:rPr lang="zh-CN" altLang="en-US" sz="2400" i="1" dirty="0"/>
              <a:t>）</a:t>
            </a:r>
            <a:r>
              <a:rPr lang="zh-CN" altLang="en-US" sz="2400" dirty="0"/>
              <a:t>时</a:t>
            </a:r>
            <a:r>
              <a:rPr lang="zh-CN" altLang="en-US" sz="2400" dirty="0" smtClean="0"/>
              <a:t>，就是</a:t>
            </a:r>
            <a:r>
              <a:rPr lang="zh-CN" altLang="en-US" sz="2400" b="1" dirty="0" smtClean="0"/>
              <a:t>企业短期决策</a:t>
            </a:r>
            <a:r>
              <a:rPr lang="zh-CN" altLang="en-US" sz="2400" b="1" dirty="0"/>
              <a:t>的基本准则</a:t>
            </a:r>
            <a:r>
              <a:rPr lang="zh-CN" altLang="en-US" sz="2400" dirty="0"/>
              <a:t>。</a:t>
            </a:r>
          </a:p>
        </p:txBody>
      </p:sp>
      <p:sp>
        <p:nvSpPr>
          <p:cNvPr id="12" name="Line 4"/>
          <p:cNvSpPr>
            <a:spLocks noChangeShapeType="1"/>
          </p:cNvSpPr>
          <p:nvPr/>
        </p:nvSpPr>
        <p:spPr bwMode="auto">
          <a:xfrm>
            <a:off x="1065898" y="6667772"/>
            <a:ext cx="698571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5"/>
          <p:cNvSpPr>
            <a:spLocks noChangeShapeType="1"/>
          </p:cNvSpPr>
          <p:nvPr/>
        </p:nvSpPr>
        <p:spPr bwMode="auto">
          <a:xfrm>
            <a:off x="1064311" y="3194406"/>
            <a:ext cx="1587" cy="347495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Freeform 6"/>
          <p:cNvSpPr>
            <a:spLocks/>
          </p:cNvSpPr>
          <p:nvPr/>
        </p:nvSpPr>
        <p:spPr bwMode="auto">
          <a:xfrm>
            <a:off x="1065898" y="3287523"/>
            <a:ext cx="5903913" cy="3380249"/>
          </a:xfrm>
          <a:custGeom>
            <a:avLst/>
            <a:gdLst>
              <a:gd name="T0" fmla="*/ 0 w 3901"/>
              <a:gd name="T1" fmla="*/ 2147483646 h 2585"/>
              <a:gd name="T2" fmla="*/ 2147483646 w 3901"/>
              <a:gd name="T3" fmla="*/ 2147483646 h 2585"/>
              <a:gd name="T4" fmla="*/ 2147483646 w 3901"/>
              <a:gd name="T5" fmla="*/ 2147483646 h 2585"/>
              <a:gd name="T6" fmla="*/ 2147483646 w 3901"/>
              <a:gd name="T7" fmla="*/ 2147483646 h 2585"/>
              <a:gd name="T8" fmla="*/ 2147483646 w 3901"/>
              <a:gd name="T9" fmla="*/ 2147483646 h 2585"/>
              <a:gd name="T10" fmla="*/ 2147483646 w 3901"/>
              <a:gd name="T11" fmla="*/ 2147483646 h 2585"/>
              <a:gd name="T12" fmla="*/ 2147483646 w 3901"/>
              <a:gd name="T13" fmla="*/ 2147483646 h 2585"/>
              <a:gd name="T14" fmla="*/ 2147483646 w 3901"/>
              <a:gd name="T15" fmla="*/ 0 h 25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01" h="2585">
                <a:moveTo>
                  <a:pt x="0" y="2585"/>
                </a:moveTo>
                <a:cubicBezTo>
                  <a:pt x="132" y="2403"/>
                  <a:pt x="264" y="2222"/>
                  <a:pt x="408" y="2086"/>
                </a:cubicBezTo>
                <a:cubicBezTo>
                  <a:pt x="552" y="1950"/>
                  <a:pt x="628" y="1860"/>
                  <a:pt x="862" y="1769"/>
                </a:cubicBezTo>
                <a:cubicBezTo>
                  <a:pt x="1096" y="1678"/>
                  <a:pt x="1596" y="1595"/>
                  <a:pt x="1815" y="1542"/>
                </a:cubicBezTo>
                <a:cubicBezTo>
                  <a:pt x="2034" y="1489"/>
                  <a:pt x="2003" y="1511"/>
                  <a:pt x="2177" y="1451"/>
                </a:cubicBezTo>
                <a:cubicBezTo>
                  <a:pt x="2351" y="1391"/>
                  <a:pt x="2646" y="1300"/>
                  <a:pt x="2858" y="1179"/>
                </a:cubicBezTo>
                <a:cubicBezTo>
                  <a:pt x="3070" y="1058"/>
                  <a:pt x="3274" y="922"/>
                  <a:pt x="3448" y="726"/>
                </a:cubicBezTo>
                <a:cubicBezTo>
                  <a:pt x="3622" y="530"/>
                  <a:pt x="3761" y="265"/>
                  <a:pt x="3901" y="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7"/>
          <p:cNvSpPr>
            <a:spLocks/>
          </p:cNvSpPr>
          <p:nvPr/>
        </p:nvSpPr>
        <p:spPr bwMode="auto">
          <a:xfrm>
            <a:off x="1067486" y="3742826"/>
            <a:ext cx="5902325" cy="2926533"/>
          </a:xfrm>
          <a:custGeom>
            <a:avLst/>
            <a:gdLst>
              <a:gd name="T0" fmla="*/ 0 w 3901"/>
              <a:gd name="T1" fmla="*/ 2147483646 h 2268"/>
              <a:gd name="T2" fmla="*/ 2147483646 w 3901"/>
              <a:gd name="T3" fmla="*/ 2147483646 h 2268"/>
              <a:gd name="T4" fmla="*/ 2147483646 w 3901"/>
              <a:gd name="T5" fmla="*/ 2147483646 h 2268"/>
              <a:gd name="T6" fmla="*/ 2147483646 w 3901"/>
              <a:gd name="T7" fmla="*/ 2147483646 h 2268"/>
              <a:gd name="T8" fmla="*/ 2147483646 w 3901"/>
              <a:gd name="T9" fmla="*/ 2147483646 h 2268"/>
              <a:gd name="T10" fmla="*/ 2147483646 w 3901"/>
              <a:gd name="T11" fmla="*/ 2147483646 h 2268"/>
              <a:gd name="T12" fmla="*/ 2147483646 w 3901"/>
              <a:gd name="T13" fmla="*/ 2147483646 h 2268"/>
              <a:gd name="T14" fmla="*/ 2147483646 w 3901"/>
              <a:gd name="T15" fmla="*/ 0 h 22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01" h="2268">
                <a:moveTo>
                  <a:pt x="0" y="2268"/>
                </a:moveTo>
                <a:cubicBezTo>
                  <a:pt x="123" y="2231"/>
                  <a:pt x="528" y="2132"/>
                  <a:pt x="737" y="2047"/>
                </a:cubicBezTo>
                <a:cubicBezTo>
                  <a:pt x="946" y="1962"/>
                  <a:pt x="1091" y="1869"/>
                  <a:pt x="1256" y="1755"/>
                </a:cubicBezTo>
                <a:cubicBezTo>
                  <a:pt x="1421" y="1641"/>
                  <a:pt x="1597" y="1510"/>
                  <a:pt x="1724" y="1361"/>
                </a:cubicBezTo>
                <a:cubicBezTo>
                  <a:pt x="1851" y="1212"/>
                  <a:pt x="1898" y="1013"/>
                  <a:pt x="2019" y="862"/>
                </a:cubicBezTo>
                <a:cubicBezTo>
                  <a:pt x="2140" y="711"/>
                  <a:pt x="2257" y="567"/>
                  <a:pt x="2450" y="454"/>
                </a:cubicBezTo>
                <a:cubicBezTo>
                  <a:pt x="2643" y="341"/>
                  <a:pt x="2933" y="258"/>
                  <a:pt x="3175" y="182"/>
                </a:cubicBezTo>
                <a:cubicBezTo>
                  <a:pt x="3417" y="106"/>
                  <a:pt x="3659" y="53"/>
                  <a:pt x="3901" y="0"/>
                </a:cubicBezTo>
              </a:path>
            </a:pathLst>
          </a:custGeom>
          <a:noFill/>
          <a:ln w="28575"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8"/>
          <p:cNvSpPr>
            <a:spLocks noChangeShapeType="1"/>
          </p:cNvSpPr>
          <p:nvPr/>
        </p:nvSpPr>
        <p:spPr bwMode="auto">
          <a:xfrm>
            <a:off x="5183873" y="4115866"/>
            <a:ext cx="3175" cy="255190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Freeform 10"/>
          <p:cNvSpPr>
            <a:spLocks/>
          </p:cNvSpPr>
          <p:nvPr/>
        </p:nvSpPr>
        <p:spPr bwMode="auto">
          <a:xfrm>
            <a:off x="1735823" y="3553181"/>
            <a:ext cx="5521325" cy="2501816"/>
          </a:xfrm>
          <a:custGeom>
            <a:avLst/>
            <a:gdLst>
              <a:gd name="T0" fmla="*/ 0 w 3673"/>
              <a:gd name="T1" fmla="*/ 0 h 2108"/>
              <a:gd name="T2" fmla="*/ 2147483646 w 3673"/>
              <a:gd name="T3" fmla="*/ 2147483646 h 2108"/>
              <a:gd name="T4" fmla="*/ 2147483646 w 3673"/>
              <a:gd name="T5" fmla="*/ 2147483646 h 2108"/>
              <a:gd name="T6" fmla="*/ 2147483646 w 3673"/>
              <a:gd name="T7" fmla="*/ 2147483646 h 2108"/>
              <a:gd name="T8" fmla="*/ 2147483646 w 3673"/>
              <a:gd name="T9" fmla="*/ 2147483646 h 2108"/>
              <a:gd name="T10" fmla="*/ 2147483646 w 3673"/>
              <a:gd name="T11" fmla="*/ 2147483646 h 2108"/>
              <a:gd name="T12" fmla="*/ 2147483646 w 3673"/>
              <a:gd name="T13" fmla="*/ 2147483646 h 2108"/>
              <a:gd name="T14" fmla="*/ 2147483646 w 3673"/>
              <a:gd name="T15" fmla="*/ 2147483646 h 2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73" h="2108">
                <a:moveTo>
                  <a:pt x="0" y="0"/>
                </a:moveTo>
                <a:cubicBezTo>
                  <a:pt x="91" y="224"/>
                  <a:pt x="340" y="1009"/>
                  <a:pt x="544" y="1341"/>
                </a:cubicBezTo>
                <a:cubicBezTo>
                  <a:pt x="748" y="1673"/>
                  <a:pt x="1019" y="1872"/>
                  <a:pt x="1225" y="1990"/>
                </a:cubicBezTo>
                <a:cubicBezTo>
                  <a:pt x="1431" y="2108"/>
                  <a:pt x="1616" y="2059"/>
                  <a:pt x="1777" y="2047"/>
                </a:cubicBezTo>
                <a:cubicBezTo>
                  <a:pt x="1938" y="2035"/>
                  <a:pt x="2022" y="1989"/>
                  <a:pt x="2191" y="1917"/>
                </a:cubicBezTo>
                <a:cubicBezTo>
                  <a:pt x="2360" y="1845"/>
                  <a:pt x="2618" y="1720"/>
                  <a:pt x="2790" y="1612"/>
                </a:cubicBezTo>
                <a:cubicBezTo>
                  <a:pt x="2962" y="1504"/>
                  <a:pt x="3077" y="1395"/>
                  <a:pt x="3224" y="1270"/>
                </a:cubicBezTo>
                <a:cubicBezTo>
                  <a:pt x="3371" y="1144"/>
                  <a:pt x="3580" y="940"/>
                  <a:pt x="3673" y="853"/>
                </a:cubicBezTo>
              </a:path>
            </a:pathLst>
          </a:custGeom>
          <a:noFill/>
          <a:ln w="38100" cmpd="sng">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13"/>
          <p:cNvSpPr txBox="1">
            <a:spLocks noChangeArrowheads="1"/>
          </p:cNvSpPr>
          <p:nvPr/>
        </p:nvSpPr>
        <p:spPr bwMode="auto">
          <a:xfrm>
            <a:off x="7175392" y="4305013"/>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MC</a:t>
            </a:r>
          </a:p>
        </p:txBody>
      </p:sp>
      <p:sp>
        <p:nvSpPr>
          <p:cNvPr id="19" name="Text Box 14"/>
          <p:cNvSpPr txBox="1">
            <a:spLocks noChangeArrowheads="1"/>
          </p:cNvSpPr>
          <p:nvPr/>
        </p:nvSpPr>
        <p:spPr bwMode="auto">
          <a:xfrm>
            <a:off x="5800643" y="6018676"/>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MR</a:t>
            </a:r>
          </a:p>
        </p:txBody>
      </p:sp>
      <p:sp>
        <p:nvSpPr>
          <p:cNvPr id="20" name="Text Box 15"/>
          <p:cNvSpPr txBox="1">
            <a:spLocks noChangeArrowheads="1"/>
          </p:cNvSpPr>
          <p:nvPr/>
        </p:nvSpPr>
        <p:spPr bwMode="auto">
          <a:xfrm>
            <a:off x="6969811" y="3564573"/>
            <a:ext cx="5277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TC</a:t>
            </a:r>
          </a:p>
        </p:txBody>
      </p:sp>
      <p:sp>
        <p:nvSpPr>
          <p:cNvPr id="21" name="Text Box 16"/>
          <p:cNvSpPr txBox="1">
            <a:spLocks noChangeArrowheads="1"/>
          </p:cNvSpPr>
          <p:nvPr/>
        </p:nvSpPr>
        <p:spPr bwMode="auto">
          <a:xfrm>
            <a:off x="6878355" y="3075781"/>
            <a:ext cx="5277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TR</a:t>
            </a:r>
          </a:p>
        </p:txBody>
      </p:sp>
      <p:sp>
        <p:nvSpPr>
          <p:cNvPr id="22" name="AutoShape 17"/>
          <p:cNvSpPr>
            <a:spLocks/>
          </p:cNvSpPr>
          <p:nvPr/>
        </p:nvSpPr>
        <p:spPr bwMode="auto">
          <a:xfrm>
            <a:off x="5178317" y="4115865"/>
            <a:ext cx="135731" cy="807158"/>
          </a:xfrm>
          <a:prstGeom prst="rightBrace">
            <a:avLst>
              <a:gd name="adj1" fmla="val 53938"/>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23" name="Text Box 18"/>
          <p:cNvSpPr txBox="1">
            <a:spLocks noChangeArrowheads="1"/>
          </p:cNvSpPr>
          <p:nvPr/>
        </p:nvSpPr>
        <p:spPr bwMode="auto">
          <a:xfrm>
            <a:off x="5314048" y="3932510"/>
            <a:ext cx="6413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solidFill>
                  <a:srgbClr val="000000"/>
                </a:solidFill>
              </a:rPr>
              <a:t>利润</a:t>
            </a:r>
          </a:p>
        </p:txBody>
      </p:sp>
      <p:sp>
        <p:nvSpPr>
          <p:cNvPr id="24" name="Line 19"/>
          <p:cNvSpPr>
            <a:spLocks noChangeShapeType="1"/>
          </p:cNvSpPr>
          <p:nvPr/>
        </p:nvSpPr>
        <p:spPr bwMode="auto">
          <a:xfrm>
            <a:off x="8051617" y="3114082"/>
            <a:ext cx="0" cy="35675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Text Box 21"/>
          <p:cNvSpPr txBox="1">
            <a:spLocks noChangeArrowheads="1"/>
          </p:cNvSpPr>
          <p:nvPr/>
        </p:nvSpPr>
        <p:spPr bwMode="auto">
          <a:xfrm>
            <a:off x="665215" y="3100203"/>
            <a:ext cx="44114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边</a:t>
            </a:r>
          </a:p>
          <a:p>
            <a:pPr eaLnBrk="1" hangingPunct="1">
              <a:spcBef>
                <a:spcPct val="0"/>
              </a:spcBef>
              <a:buFontTx/>
              <a:buNone/>
            </a:pPr>
            <a:r>
              <a:rPr lang="zh-CN" altLang="en-US" sz="2000" b="1" dirty="0">
                <a:solidFill>
                  <a:srgbClr val="000000"/>
                </a:solidFill>
              </a:rPr>
              <a:t>际</a:t>
            </a:r>
          </a:p>
          <a:p>
            <a:pPr eaLnBrk="1" hangingPunct="1">
              <a:spcBef>
                <a:spcPct val="0"/>
              </a:spcBef>
              <a:buFontTx/>
              <a:buNone/>
            </a:pPr>
            <a:r>
              <a:rPr lang="zh-CN" altLang="en-US" sz="2000" b="1" dirty="0">
                <a:solidFill>
                  <a:srgbClr val="000000"/>
                </a:solidFill>
              </a:rPr>
              <a:t>量</a:t>
            </a:r>
          </a:p>
        </p:txBody>
      </p:sp>
      <p:sp>
        <p:nvSpPr>
          <p:cNvPr id="26" name="Text Box 22"/>
          <p:cNvSpPr txBox="1">
            <a:spLocks noChangeArrowheads="1"/>
          </p:cNvSpPr>
          <p:nvPr/>
        </p:nvSpPr>
        <p:spPr bwMode="auto">
          <a:xfrm>
            <a:off x="8091294" y="3051670"/>
            <a:ext cx="44114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总</a:t>
            </a:r>
          </a:p>
          <a:p>
            <a:pPr eaLnBrk="1" hangingPunct="1">
              <a:spcBef>
                <a:spcPct val="0"/>
              </a:spcBef>
              <a:buFontTx/>
              <a:buNone/>
            </a:pPr>
            <a:r>
              <a:rPr lang="zh-CN" altLang="en-US" sz="2000" b="1" dirty="0">
                <a:solidFill>
                  <a:srgbClr val="000000"/>
                </a:solidFill>
              </a:rPr>
              <a:t>量</a:t>
            </a:r>
          </a:p>
        </p:txBody>
      </p:sp>
      <p:sp>
        <p:nvSpPr>
          <p:cNvPr id="27" name="Freeform 25"/>
          <p:cNvSpPr>
            <a:spLocks/>
          </p:cNvSpPr>
          <p:nvPr/>
        </p:nvSpPr>
        <p:spPr bwMode="auto">
          <a:xfrm>
            <a:off x="2577198" y="3168337"/>
            <a:ext cx="3506687" cy="3485557"/>
          </a:xfrm>
          <a:custGeom>
            <a:avLst/>
            <a:gdLst>
              <a:gd name="T0" fmla="*/ 0 w 3644"/>
              <a:gd name="T1" fmla="*/ 0 h 3205"/>
              <a:gd name="T2" fmla="*/ 2147483646 w 3644"/>
              <a:gd name="T3" fmla="*/ 2147483646 h 3205"/>
              <a:gd name="T4" fmla="*/ 2147483646 w 3644"/>
              <a:gd name="T5" fmla="*/ 2147483646 h 3205"/>
              <a:gd name="T6" fmla="*/ 0 60000 65536"/>
              <a:gd name="T7" fmla="*/ 0 60000 65536"/>
              <a:gd name="T8" fmla="*/ 0 60000 65536"/>
            </a:gdLst>
            <a:ahLst/>
            <a:cxnLst>
              <a:cxn ang="T6">
                <a:pos x="T0" y="T1"/>
              </a:cxn>
              <a:cxn ang="T7">
                <a:pos x="T2" y="T3"/>
              </a:cxn>
              <a:cxn ang="T8">
                <a:pos x="T4" y="T5"/>
              </a:cxn>
            </a:cxnLst>
            <a:rect l="0" t="0" r="r" b="b"/>
            <a:pathLst>
              <a:path w="3644" h="3205">
                <a:moveTo>
                  <a:pt x="0" y="0"/>
                </a:moveTo>
                <a:cubicBezTo>
                  <a:pt x="1217" y="1073"/>
                  <a:pt x="2434" y="2147"/>
                  <a:pt x="3039" y="2676"/>
                </a:cubicBezTo>
                <a:cubicBezTo>
                  <a:pt x="3644" y="3205"/>
                  <a:pt x="3636" y="3190"/>
                  <a:pt x="3629" y="3175"/>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575198816"/>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1299" y="973264"/>
            <a:ext cx="3974165" cy="523220"/>
          </a:xfrm>
          <a:prstGeom prst="rect">
            <a:avLst/>
          </a:prstGeom>
        </p:spPr>
        <p:txBody>
          <a:bodyPr wrap="none">
            <a:spAutoFit/>
          </a:bodyPr>
          <a:lstStyle/>
          <a:p>
            <a:r>
              <a:rPr lang="en-US" altLang="zh-CN" sz="2800" b="1" dirty="0" smtClean="0"/>
              <a:t>5.2 </a:t>
            </a:r>
            <a:r>
              <a:rPr lang="zh-CN" altLang="en-US" sz="2800" b="1" dirty="0"/>
              <a:t>市场结构与市场分类</a:t>
            </a:r>
            <a:endParaRPr lang="zh-CN" altLang="en-US" sz="2800" dirty="0"/>
          </a:p>
        </p:txBody>
      </p:sp>
      <p:sp>
        <p:nvSpPr>
          <p:cNvPr id="3" name="矩形 2"/>
          <p:cNvSpPr/>
          <p:nvPr/>
        </p:nvSpPr>
        <p:spPr>
          <a:xfrm>
            <a:off x="321299" y="1469488"/>
            <a:ext cx="4613764" cy="523220"/>
          </a:xfrm>
          <a:prstGeom prst="rect">
            <a:avLst/>
          </a:prstGeom>
        </p:spPr>
        <p:txBody>
          <a:bodyPr wrap="none">
            <a:spAutoFit/>
          </a:bodyPr>
          <a:lstStyle/>
          <a:p>
            <a:pPr eaLnBrk="1" hangingPunct="1">
              <a:defRPr/>
            </a:pPr>
            <a:r>
              <a:rPr lang="en-US" altLang="zh-CN" sz="2800" b="1" kern="0" dirty="0" smtClean="0"/>
              <a:t>5.2.1 </a:t>
            </a:r>
            <a:r>
              <a:rPr lang="zh-CN" altLang="en-US" sz="2800" b="1" kern="0" dirty="0"/>
              <a:t>市场</a:t>
            </a:r>
            <a:r>
              <a:rPr lang="zh-CN" altLang="en-US" sz="2800" b="1" kern="0" dirty="0" smtClean="0"/>
              <a:t>结构及其决定因素</a:t>
            </a:r>
            <a:endParaRPr lang="zh-CN" altLang="en-US" sz="2800" b="1" kern="0" dirty="0"/>
          </a:p>
        </p:txBody>
      </p:sp>
      <p:sp>
        <p:nvSpPr>
          <p:cNvPr id="4" name="矩形 3"/>
          <p:cNvSpPr/>
          <p:nvPr/>
        </p:nvSpPr>
        <p:spPr>
          <a:xfrm>
            <a:off x="398534" y="2427795"/>
            <a:ext cx="7449297" cy="461665"/>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市场</a:t>
            </a:r>
            <a:r>
              <a:rPr lang="zh-CN" altLang="en-US" sz="2400" b="1" kern="0" dirty="0"/>
              <a:t>结构</a:t>
            </a:r>
            <a:r>
              <a:rPr lang="zh-CN" altLang="en-US" sz="2400" kern="0" dirty="0"/>
              <a:t>：即表示不同竞争程度的</a:t>
            </a:r>
            <a:r>
              <a:rPr lang="zh-CN" altLang="en-US" sz="2400" kern="0" dirty="0" smtClean="0"/>
              <a:t>市场</a:t>
            </a:r>
            <a:endParaRPr lang="zh-CN" altLang="en-US" sz="2400" kern="0" dirty="0"/>
          </a:p>
        </p:txBody>
      </p:sp>
      <p:sp>
        <p:nvSpPr>
          <p:cNvPr id="12" name="矩形 11"/>
          <p:cNvSpPr/>
          <p:nvPr/>
        </p:nvSpPr>
        <p:spPr>
          <a:xfrm>
            <a:off x="259836" y="1916832"/>
            <a:ext cx="2196435" cy="461665"/>
          </a:xfrm>
          <a:prstGeom prst="rect">
            <a:avLst/>
          </a:prstGeom>
        </p:spPr>
        <p:txBody>
          <a:bodyPr wrap="none">
            <a:spAutoFit/>
          </a:bodyPr>
          <a:lstStyle/>
          <a:p>
            <a:r>
              <a:rPr lang="zh-CN" altLang="en-US" sz="2400" b="1" kern="0" dirty="0" smtClean="0"/>
              <a:t>（</a:t>
            </a:r>
            <a:r>
              <a:rPr lang="en-US" altLang="zh-CN" sz="2400" b="1" kern="0" dirty="0" smtClean="0"/>
              <a:t>1</a:t>
            </a:r>
            <a:r>
              <a:rPr lang="zh-CN" altLang="en-US" sz="2400" b="1" kern="0" dirty="0" smtClean="0"/>
              <a:t>）市场</a:t>
            </a:r>
            <a:r>
              <a:rPr lang="zh-CN" altLang="en-US" sz="2400" b="1" kern="0" dirty="0"/>
              <a:t>结构</a:t>
            </a:r>
            <a:endParaRPr lang="zh-CN" altLang="en-US" sz="2400" dirty="0"/>
          </a:p>
        </p:txBody>
      </p:sp>
      <p:sp>
        <p:nvSpPr>
          <p:cNvPr id="13" name="矩形 12"/>
          <p:cNvSpPr/>
          <p:nvPr/>
        </p:nvSpPr>
        <p:spPr>
          <a:xfrm>
            <a:off x="259836" y="2889460"/>
            <a:ext cx="3799438" cy="461665"/>
          </a:xfrm>
          <a:prstGeom prst="rect">
            <a:avLst/>
          </a:prstGeom>
        </p:spPr>
        <p:txBody>
          <a:bodyPr wrap="none">
            <a:spAutoFit/>
          </a:bodyPr>
          <a:lstStyle/>
          <a:p>
            <a:r>
              <a:rPr lang="zh-CN" altLang="en-US" sz="2400" b="1" kern="0" dirty="0" smtClean="0"/>
              <a:t>（</a:t>
            </a:r>
            <a:r>
              <a:rPr lang="en-US" altLang="zh-CN" sz="2400" b="1" kern="0" dirty="0"/>
              <a:t>2</a:t>
            </a:r>
            <a:r>
              <a:rPr lang="zh-CN" altLang="en-US" sz="2400" b="1" kern="0" dirty="0" smtClean="0"/>
              <a:t>）市场结构的决定因素</a:t>
            </a:r>
            <a:endParaRPr lang="zh-CN" altLang="en-US" sz="2400" dirty="0"/>
          </a:p>
        </p:txBody>
      </p:sp>
      <p:sp>
        <p:nvSpPr>
          <p:cNvPr id="14" name="矩形 13"/>
          <p:cNvSpPr/>
          <p:nvPr/>
        </p:nvSpPr>
        <p:spPr>
          <a:xfrm>
            <a:off x="392694" y="3313233"/>
            <a:ext cx="8109836" cy="830997"/>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市场</a:t>
            </a:r>
            <a:r>
              <a:rPr lang="zh-CN" altLang="en-US" sz="2400" b="1" kern="0" dirty="0"/>
              <a:t>上买方和卖方数量的</a:t>
            </a:r>
            <a:r>
              <a:rPr lang="zh-CN" altLang="en-US" sz="2400" b="1" kern="0" dirty="0" smtClean="0"/>
              <a:t>多少</a:t>
            </a:r>
            <a:r>
              <a:rPr lang="zh-CN" altLang="en-US" sz="2400" kern="0" dirty="0" smtClean="0"/>
              <a:t>。数量越多</a:t>
            </a:r>
            <a:r>
              <a:rPr lang="en-US" altLang="zh-CN" sz="2400" kern="0" dirty="0" smtClean="0"/>
              <a:t>,</a:t>
            </a:r>
            <a:r>
              <a:rPr lang="zh-CN" altLang="en-US" sz="2400" kern="0" dirty="0" smtClean="0"/>
              <a:t>竞争越激烈</a:t>
            </a:r>
            <a:r>
              <a:rPr lang="en-US" altLang="zh-CN" sz="2400" kern="0" dirty="0" smtClean="0"/>
              <a:t>,</a:t>
            </a:r>
            <a:r>
              <a:rPr lang="zh-CN" altLang="en-US" sz="2400" kern="0" dirty="0" smtClean="0"/>
              <a:t>竞争程度越高</a:t>
            </a:r>
            <a:r>
              <a:rPr lang="zh-CN" altLang="en-US" sz="2400" kern="0" dirty="0"/>
              <a:t>。</a:t>
            </a:r>
          </a:p>
        </p:txBody>
      </p:sp>
      <p:sp>
        <p:nvSpPr>
          <p:cNvPr id="15" name="矩形 14"/>
          <p:cNvSpPr/>
          <p:nvPr/>
        </p:nvSpPr>
        <p:spPr>
          <a:xfrm>
            <a:off x="350596" y="4865477"/>
            <a:ext cx="8253852" cy="830997"/>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产品的同质性，或者反过来说，独特性（差异性）</a:t>
            </a:r>
            <a:r>
              <a:rPr lang="zh-CN" altLang="en-US" sz="2400" kern="0" dirty="0" smtClean="0"/>
              <a:t>。产品同质性强，竞争程度高；独特性、差异性强，竞争程度低。</a:t>
            </a:r>
            <a:endParaRPr lang="zh-CN" altLang="en-US" sz="2400" kern="0" dirty="0"/>
          </a:p>
        </p:txBody>
      </p:sp>
      <p:sp>
        <p:nvSpPr>
          <p:cNvPr id="16" name="矩形 15"/>
          <p:cNvSpPr/>
          <p:nvPr/>
        </p:nvSpPr>
        <p:spPr>
          <a:xfrm>
            <a:off x="350596" y="4089124"/>
            <a:ext cx="8253852" cy="830997"/>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a:t>单个</a:t>
            </a:r>
            <a:r>
              <a:rPr lang="zh-CN" altLang="en-US" sz="2400" b="1" kern="0" dirty="0" smtClean="0"/>
              <a:t>买方</a:t>
            </a:r>
            <a:r>
              <a:rPr lang="zh-CN" altLang="en-US" sz="2400" b="1" kern="0" dirty="0"/>
              <a:t>和</a:t>
            </a:r>
            <a:r>
              <a:rPr lang="zh-CN" altLang="en-US" sz="2400" b="1" kern="0" dirty="0" smtClean="0"/>
              <a:t>卖方的市场份额。</a:t>
            </a:r>
            <a:r>
              <a:rPr lang="zh-CN" altLang="en-US" sz="2400" kern="0" dirty="0" smtClean="0"/>
              <a:t>单个市场份额越小，竞争越激烈，竞争程度越高。</a:t>
            </a:r>
            <a:endParaRPr lang="zh-CN" altLang="en-US" sz="2400" kern="0" dirty="0"/>
          </a:p>
        </p:txBody>
      </p:sp>
      <p:sp>
        <p:nvSpPr>
          <p:cNvPr id="17" name="矩形 16"/>
          <p:cNvSpPr/>
          <p:nvPr/>
        </p:nvSpPr>
        <p:spPr>
          <a:xfrm>
            <a:off x="350596" y="5694347"/>
            <a:ext cx="8253852" cy="830997"/>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♦市场进入和退出难易程度。</a:t>
            </a:r>
            <a:r>
              <a:rPr lang="zh-CN" altLang="en-US" sz="2400" kern="0" dirty="0" smtClean="0">
                <a:latin typeface="Arial" panose="020B0604020202020204" pitchFamily="34" charset="0"/>
                <a:cs typeface="Arial" panose="020B0604020202020204" pitchFamily="34" charset="0"/>
              </a:rPr>
              <a:t>进入和退出容易</a:t>
            </a:r>
            <a:r>
              <a:rPr lang="zh-CN" altLang="en-US" sz="2400" kern="0" dirty="0" smtClean="0"/>
              <a:t>，竞争性强；进入和退出困难，则竞争程度低。</a:t>
            </a:r>
            <a:endParaRPr lang="zh-CN" altLang="en-US" sz="2400" kern="0" dirty="0"/>
          </a:p>
        </p:txBody>
      </p:sp>
    </p:spTree>
    <p:extLst>
      <p:ext uri="{BB962C8B-B14F-4D97-AF65-F5344CB8AC3E}">
        <p14:creationId xmlns:p14="http://schemas.microsoft.com/office/powerpoint/2010/main" val="3691680859"/>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9"/>
          <p:cNvSpPr>
            <a:spLocks noChangeArrowheads="1"/>
          </p:cNvSpPr>
          <p:nvPr/>
        </p:nvSpPr>
        <p:spPr bwMode="auto">
          <a:xfrm>
            <a:off x="323528" y="1544626"/>
            <a:ext cx="7330981" cy="90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20000"/>
              </a:spcBef>
            </a:pPr>
            <a:r>
              <a:rPr lang="en-US" altLang="zh-CN" sz="2400" dirty="0">
                <a:latin typeface="楷体_GB2312"/>
                <a:ea typeface="楷体_GB2312"/>
                <a:cs typeface="楷体_GB2312"/>
                <a:sym typeface="Symbol" panose="05050102010706020507" pitchFamily="18" charset="2"/>
              </a:rPr>
              <a:t></a:t>
            </a:r>
            <a:r>
              <a:rPr lang="zh-CN" altLang="en-US" sz="2400" dirty="0">
                <a:latin typeface="楷体_GB2312"/>
                <a:ea typeface="楷体_GB2312"/>
                <a:cs typeface="楷体_GB2312"/>
              </a:rPr>
              <a:t>赫芬达尔指数（</a:t>
            </a:r>
            <a:r>
              <a:rPr lang="en-US" altLang="zh-CN" sz="2400" dirty="0" err="1">
                <a:latin typeface="+mn-lt"/>
                <a:ea typeface="楷体_GB2312"/>
                <a:cs typeface="楷体_GB2312"/>
              </a:rPr>
              <a:t>Herfindahl</a:t>
            </a:r>
            <a:r>
              <a:rPr lang="en-US" altLang="zh-CN" sz="2400" dirty="0">
                <a:latin typeface="+mn-lt"/>
                <a:ea typeface="楷体_GB2312"/>
                <a:cs typeface="楷体_GB2312"/>
              </a:rPr>
              <a:t>  Index</a:t>
            </a:r>
            <a:r>
              <a:rPr lang="zh-CN" altLang="en-US" sz="2400" dirty="0">
                <a:latin typeface="+mn-lt"/>
                <a:ea typeface="楷体_GB2312"/>
                <a:cs typeface="楷体_GB2312"/>
              </a:rPr>
              <a:t>，</a:t>
            </a:r>
            <a:r>
              <a:rPr lang="en-US" altLang="zh-CN" sz="2400" dirty="0">
                <a:latin typeface="+mn-lt"/>
                <a:ea typeface="楷体_GB2312"/>
                <a:cs typeface="楷体_GB2312"/>
              </a:rPr>
              <a:t>HHI</a:t>
            </a:r>
            <a:r>
              <a:rPr lang="zh-CN" altLang="en-US" sz="2400" dirty="0">
                <a:latin typeface="楷体_GB2312"/>
                <a:ea typeface="楷体_GB2312"/>
                <a:cs typeface="楷体_GB2312"/>
              </a:rPr>
              <a:t>）：所有厂商</a:t>
            </a:r>
          </a:p>
          <a:p>
            <a:pPr>
              <a:spcBef>
                <a:spcPct val="20000"/>
              </a:spcBef>
            </a:pPr>
            <a:r>
              <a:rPr lang="zh-CN" altLang="en-US" sz="2400" dirty="0">
                <a:latin typeface="楷体_GB2312"/>
                <a:ea typeface="楷体_GB2312"/>
                <a:cs typeface="楷体_GB2312"/>
              </a:rPr>
              <a:t>市场份额</a:t>
            </a:r>
            <a:r>
              <a:rPr lang="zh-CN" altLang="en-US" sz="2400" dirty="0" smtClean="0">
                <a:latin typeface="楷体_GB2312"/>
                <a:ea typeface="楷体_GB2312"/>
                <a:cs typeface="楷体_GB2312"/>
              </a:rPr>
              <a:t>的平方和，</a:t>
            </a:r>
            <a:r>
              <a:rPr lang="zh-CN" altLang="en-US" sz="2400" dirty="0">
                <a:latin typeface="楷体_GB2312"/>
                <a:ea typeface="楷体_GB2312"/>
                <a:cs typeface="楷体_GB2312"/>
              </a:rPr>
              <a:t>反映市场集中集中程度。</a:t>
            </a:r>
          </a:p>
        </p:txBody>
      </p:sp>
      <p:sp>
        <p:nvSpPr>
          <p:cNvPr id="13" name="矩形 12"/>
          <p:cNvSpPr/>
          <p:nvPr/>
        </p:nvSpPr>
        <p:spPr>
          <a:xfrm>
            <a:off x="323528" y="1039081"/>
            <a:ext cx="3892412" cy="523220"/>
          </a:xfrm>
          <a:prstGeom prst="rect">
            <a:avLst/>
          </a:prstGeom>
        </p:spPr>
        <p:txBody>
          <a:bodyPr wrap="none">
            <a:spAutoFit/>
          </a:bodyPr>
          <a:lstStyle/>
          <a:p>
            <a:pPr eaLnBrk="1" hangingPunct="1">
              <a:defRPr/>
            </a:pPr>
            <a:r>
              <a:rPr lang="en-US" altLang="zh-CN" sz="2800" b="1" kern="0" dirty="0" smtClean="0"/>
              <a:t>5.2.2 </a:t>
            </a:r>
            <a:r>
              <a:rPr lang="zh-CN" altLang="en-US" sz="2800" b="1" kern="0" dirty="0"/>
              <a:t>市场</a:t>
            </a:r>
            <a:r>
              <a:rPr lang="zh-CN" altLang="en-US" sz="2800" b="1" kern="0" dirty="0" smtClean="0"/>
              <a:t>结构衡量指标</a:t>
            </a:r>
            <a:endParaRPr lang="zh-CN" altLang="en-US" sz="2800" b="1" kern="0" dirty="0"/>
          </a:p>
        </p:txBody>
      </p:sp>
      <p:graphicFrame>
        <p:nvGraphicFramePr>
          <p:cNvPr id="14" name="Object 10"/>
          <p:cNvGraphicFramePr>
            <a:graphicFrameLocks noChangeAspect="1"/>
          </p:cNvGraphicFramePr>
          <p:nvPr>
            <p:extLst>
              <p:ext uri="{D42A27DB-BD31-4B8C-83A1-F6EECF244321}">
                <p14:modId xmlns:p14="http://schemas.microsoft.com/office/powerpoint/2010/main" val="2452658921"/>
              </p:ext>
            </p:extLst>
          </p:nvPr>
        </p:nvGraphicFramePr>
        <p:xfrm>
          <a:off x="2246767" y="2461337"/>
          <a:ext cx="3246832" cy="726689"/>
        </p:xfrm>
        <a:graphic>
          <a:graphicData uri="http://schemas.openxmlformats.org/presentationml/2006/ole">
            <mc:AlternateContent xmlns:mc="http://schemas.openxmlformats.org/markup-compatibility/2006">
              <mc:Choice xmlns:v="urn:schemas-microsoft-com:vml" Requires="v">
                <p:oleObj spid="_x0000_s68844" name="公式" r:id="rId6" imgW="1143000" imgH="431800" progId="Equation.3">
                  <p:embed/>
                </p:oleObj>
              </mc:Choice>
              <mc:Fallback>
                <p:oleObj name="公式" r:id="rId6" imgW="1143000" imgH="4318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46767" y="2461337"/>
                        <a:ext cx="3246832" cy="726689"/>
                      </a:xfrm>
                      <a:prstGeom prst="rect">
                        <a:avLst/>
                      </a:prstGeom>
                      <a:solidFill>
                        <a:schemeClr val="bg1"/>
                      </a:solidFill>
                      <a:ln w="9525">
                        <a:solidFill>
                          <a:schemeClr val="bg1"/>
                        </a:solidFill>
                        <a:miter lim="800000"/>
                        <a:headEnd/>
                        <a:tailEnd/>
                      </a:ln>
                    </p:spPr>
                  </p:pic>
                </p:oleObj>
              </mc:Fallback>
            </mc:AlternateContent>
          </a:graphicData>
        </a:graphic>
      </p:graphicFrame>
      <p:sp>
        <p:nvSpPr>
          <p:cNvPr id="15" name="Rectangle 11"/>
          <p:cNvSpPr>
            <a:spLocks noChangeArrowheads="1"/>
          </p:cNvSpPr>
          <p:nvPr/>
        </p:nvSpPr>
        <p:spPr bwMode="auto">
          <a:xfrm>
            <a:off x="664424" y="3188026"/>
            <a:ext cx="77613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kumimoji="1" lang="en-US" altLang="zh-CN" sz="2000" dirty="0"/>
              <a:t>X</a:t>
            </a:r>
            <a:r>
              <a:rPr kumimoji="1" lang="zh-CN" altLang="en-US" sz="2000" dirty="0"/>
              <a:t>：某企业的销售额</a:t>
            </a:r>
            <a:r>
              <a:rPr kumimoji="1" lang="zh-CN" altLang="en-US" sz="2000" dirty="0" smtClean="0"/>
              <a:t>；</a:t>
            </a:r>
            <a:r>
              <a:rPr kumimoji="1" lang="en-US" altLang="zh-CN" sz="2000" dirty="0" smtClean="0"/>
              <a:t>T</a:t>
            </a:r>
            <a:r>
              <a:rPr kumimoji="1" lang="zh-CN" altLang="en-US" sz="2000" dirty="0"/>
              <a:t>：总市场销售收入</a:t>
            </a:r>
            <a:r>
              <a:rPr kumimoji="1" lang="zh-CN" altLang="en-US" sz="2000" dirty="0" smtClean="0"/>
              <a:t>；</a:t>
            </a:r>
            <a:r>
              <a:rPr kumimoji="1" lang="en-US" altLang="zh-CN" sz="2000" dirty="0" smtClean="0"/>
              <a:t>n</a:t>
            </a:r>
            <a:r>
              <a:rPr kumimoji="1" lang="zh-CN" altLang="en-US" sz="2000" dirty="0"/>
              <a:t>：行业中企业数量。</a:t>
            </a:r>
          </a:p>
        </p:txBody>
      </p:sp>
      <p:sp>
        <p:nvSpPr>
          <p:cNvPr id="2" name="矩形 1"/>
          <p:cNvSpPr/>
          <p:nvPr/>
        </p:nvSpPr>
        <p:spPr>
          <a:xfrm>
            <a:off x="695402" y="3573016"/>
            <a:ext cx="7332981" cy="830997"/>
          </a:xfrm>
          <a:prstGeom prst="rect">
            <a:avLst/>
          </a:prstGeom>
        </p:spPr>
        <p:txBody>
          <a:bodyPr wrap="square">
            <a:spAutoFit/>
          </a:bodyPr>
          <a:lstStyle/>
          <a:p>
            <a:pPr eaLnBrk="1" hangingPunct="1"/>
            <a:r>
              <a:rPr kumimoji="1" lang="en-US" altLang="zh-CN" sz="2400" dirty="0">
                <a:solidFill>
                  <a:srgbClr val="000000"/>
                </a:solidFill>
                <a:latin typeface="Tahoma" panose="020B0604030504040204" pitchFamily="34" charset="0"/>
              </a:rPr>
              <a:t>0≤HHI≤1</a:t>
            </a:r>
            <a:r>
              <a:rPr kumimoji="1" lang="zh-CN" altLang="en-US" sz="2400" dirty="0" smtClean="0">
                <a:solidFill>
                  <a:srgbClr val="000000"/>
                </a:solidFill>
                <a:latin typeface="Tahoma" panose="020B0604030504040204" pitchFamily="34" charset="0"/>
              </a:rPr>
              <a:t>。其中，</a:t>
            </a:r>
            <a:r>
              <a:rPr kumimoji="1" lang="en-US" altLang="zh-CN" sz="2400" dirty="0" smtClean="0">
                <a:solidFill>
                  <a:srgbClr val="000000"/>
                </a:solidFill>
                <a:latin typeface="Tahoma" panose="020B0604030504040204" pitchFamily="34" charset="0"/>
              </a:rPr>
              <a:t>HHI=0</a:t>
            </a:r>
            <a:r>
              <a:rPr kumimoji="1" lang="zh-CN" altLang="en-US" sz="2400" dirty="0">
                <a:solidFill>
                  <a:srgbClr val="000000"/>
                </a:solidFill>
                <a:latin typeface="Tahoma" panose="020B0604030504040204" pitchFamily="34" charset="0"/>
              </a:rPr>
              <a:t>，为完全竞争</a:t>
            </a:r>
            <a:r>
              <a:rPr kumimoji="1" lang="zh-CN" altLang="en-US" sz="2400" dirty="0" smtClean="0">
                <a:solidFill>
                  <a:srgbClr val="000000"/>
                </a:solidFill>
                <a:latin typeface="Tahoma" panose="020B0604030504040204" pitchFamily="34" charset="0"/>
              </a:rPr>
              <a:t>市场；</a:t>
            </a:r>
            <a:r>
              <a:rPr kumimoji="1" lang="en-US" altLang="zh-CN" sz="2400" dirty="0" smtClean="0">
                <a:solidFill>
                  <a:srgbClr val="000000"/>
                </a:solidFill>
                <a:latin typeface="Tahoma" panose="020B0604030504040204" pitchFamily="34" charset="0"/>
              </a:rPr>
              <a:t>HHI=1</a:t>
            </a:r>
            <a:r>
              <a:rPr kumimoji="1" lang="zh-CN" altLang="en-US" sz="2400" dirty="0">
                <a:solidFill>
                  <a:srgbClr val="000000"/>
                </a:solidFill>
                <a:latin typeface="Tahoma" panose="020B0604030504040204" pitchFamily="34" charset="0"/>
              </a:rPr>
              <a:t>，为完全垄断</a:t>
            </a:r>
            <a:r>
              <a:rPr kumimoji="1" lang="zh-CN" altLang="en-US" sz="2400" dirty="0" smtClean="0">
                <a:solidFill>
                  <a:srgbClr val="000000"/>
                </a:solidFill>
                <a:latin typeface="Tahoma" panose="020B0604030504040204" pitchFamily="34" charset="0"/>
              </a:rPr>
              <a:t>市场；</a:t>
            </a:r>
            <a:r>
              <a:rPr kumimoji="1" lang="en-US" altLang="zh-CN" sz="2400" dirty="0" smtClean="0">
                <a:solidFill>
                  <a:srgbClr val="000000"/>
                </a:solidFill>
                <a:latin typeface="Tahoma" panose="020B0604030504040204" pitchFamily="34" charset="0"/>
              </a:rPr>
              <a:t>0&lt;HHI&lt;1</a:t>
            </a:r>
            <a:r>
              <a:rPr kumimoji="1" lang="zh-CN" altLang="en-US" sz="2400" dirty="0">
                <a:solidFill>
                  <a:srgbClr val="000000"/>
                </a:solidFill>
                <a:latin typeface="Tahoma" panose="020B0604030504040204" pitchFamily="34" charset="0"/>
              </a:rPr>
              <a:t>，为不完全竞争市场</a:t>
            </a:r>
          </a:p>
        </p:txBody>
      </p:sp>
      <p:sp>
        <p:nvSpPr>
          <p:cNvPr id="16" name="Rectangle 2"/>
          <p:cNvSpPr>
            <a:spLocks noChangeArrowheads="1"/>
          </p:cNvSpPr>
          <p:nvPr/>
        </p:nvSpPr>
        <p:spPr bwMode="auto">
          <a:xfrm>
            <a:off x="412750" y="4399401"/>
            <a:ext cx="8280400" cy="829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0"/>
              </a:spcBef>
              <a:buFontTx/>
              <a:buNone/>
            </a:pPr>
            <a:r>
              <a:rPr lang="en-US" altLang="zh-CN" sz="2400" dirty="0">
                <a:sym typeface="Symbol" panose="05050102010706020507" pitchFamily="18" charset="2"/>
              </a:rPr>
              <a:t>X-</a:t>
            </a:r>
            <a:r>
              <a:rPr lang="zh-CN" altLang="en-US" sz="2400" dirty="0">
                <a:sym typeface="Symbol" panose="05050102010706020507" pitchFamily="18" charset="2"/>
              </a:rPr>
              <a:t>企业集中度</a:t>
            </a:r>
            <a:r>
              <a:rPr lang="zh-CN" altLang="en-US" sz="2600" dirty="0">
                <a:latin typeface="宋体" panose="02010600030101010101" pitchFamily="2" charset="-122"/>
              </a:rPr>
              <a:t>：</a:t>
            </a:r>
            <a:r>
              <a:rPr lang="zh-CN" altLang="en-US" sz="2400" dirty="0">
                <a:latin typeface="宋体" panose="02010600030101010101" pitchFamily="2" charset="-122"/>
                <a:ea typeface="楷体_GB2312"/>
                <a:cs typeface="楷体_GB2312"/>
              </a:rPr>
              <a:t>一个行业中规模最大的</a:t>
            </a:r>
            <a:r>
              <a:rPr lang="en-US" altLang="zh-CN" sz="2400" dirty="0">
                <a:latin typeface="宋体" panose="02010600030101010101" pitchFamily="2" charset="-122"/>
                <a:ea typeface="楷体_GB2312"/>
                <a:cs typeface="楷体_GB2312"/>
              </a:rPr>
              <a:t>X</a:t>
            </a:r>
            <a:r>
              <a:rPr lang="zh-CN" altLang="en-US" sz="2400" dirty="0">
                <a:latin typeface="宋体" panose="02010600030101010101" pitchFamily="2" charset="-122"/>
                <a:ea typeface="楷体_GB2312"/>
                <a:cs typeface="楷体_GB2312"/>
              </a:rPr>
              <a:t>个企业市场份额的总和。常用的是</a:t>
            </a:r>
            <a:r>
              <a:rPr lang="en-US" altLang="zh-CN" sz="2400" dirty="0">
                <a:latin typeface="宋体" panose="02010600030101010101" pitchFamily="2" charset="-122"/>
                <a:ea typeface="楷体_GB2312"/>
                <a:cs typeface="楷体_GB2312"/>
              </a:rPr>
              <a:t>4-</a:t>
            </a:r>
            <a:r>
              <a:rPr lang="zh-CN" altLang="en-US" sz="2400" dirty="0">
                <a:latin typeface="宋体" panose="02010600030101010101" pitchFamily="2" charset="-122"/>
                <a:ea typeface="楷体_GB2312"/>
                <a:cs typeface="楷体_GB2312"/>
              </a:rPr>
              <a:t>企业集中度</a:t>
            </a:r>
            <a:r>
              <a:rPr lang="zh-CN" altLang="en-US" sz="2400" dirty="0">
                <a:latin typeface="楷体_GB2312"/>
                <a:ea typeface="楷体_GB2312"/>
                <a:cs typeface="楷体_GB2312"/>
              </a:rPr>
              <a:t>。</a:t>
            </a:r>
          </a:p>
        </p:txBody>
      </p:sp>
      <p:graphicFrame>
        <p:nvGraphicFramePr>
          <p:cNvPr id="17" name="Object 4"/>
          <p:cNvGraphicFramePr>
            <a:graphicFrameLocks noChangeAspect="1"/>
          </p:cNvGraphicFramePr>
          <p:nvPr>
            <p:extLst>
              <p:ext uri="{D42A27DB-BD31-4B8C-83A1-F6EECF244321}">
                <p14:modId xmlns:p14="http://schemas.microsoft.com/office/powerpoint/2010/main" val="2212499356"/>
              </p:ext>
            </p:extLst>
          </p:nvPr>
        </p:nvGraphicFramePr>
        <p:xfrm>
          <a:off x="2479099" y="5229200"/>
          <a:ext cx="1872208" cy="698774"/>
        </p:xfrm>
        <a:graphic>
          <a:graphicData uri="http://schemas.openxmlformats.org/presentationml/2006/ole">
            <mc:AlternateContent xmlns:mc="http://schemas.openxmlformats.org/markup-compatibility/2006">
              <mc:Choice xmlns:v="urn:schemas-microsoft-com:vml" Requires="v">
                <p:oleObj spid="_x0000_s68845" r:id="rId8" imgW="686993" imgH="432551" progId="Equation.3">
                  <p:embed/>
                </p:oleObj>
              </mc:Choice>
              <mc:Fallback>
                <p:oleObj r:id="rId8" imgW="686993" imgH="432551"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9099" y="5229200"/>
                        <a:ext cx="1872208" cy="698774"/>
                      </a:xfrm>
                      <a:prstGeom prst="rect">
                        <a:avLst/>
                      </a:prstGeom>
                      <a:solidFill>
                        <a:schemeClr val="accent1"/>
                      </a:solidFill>
                      <a:ln>
                        <a:noFill/>
                      </a:ln>
                    </p:spPr>
                  </p:pic>
                </p:oleObj>
              </mc:Fallback>
            </mc:AlternateContent>
          </a:graphicData>
        </a:graphic>
      </p:graphicFrame>
      <p:sp>
        <p:nvSpPr>
          <p:cNvPr id="18" name="Text Box 4"/>
          <p:cNvSpPr txBox="1">
            <a:spLocks noChangeArrowheads="1"/>
          </p:cNvSpPr>
          <p:nvPr/>
        </p:nvSpPr>
        <p:spPr bwMode="auto">
          <a:xfrm>
            <a:off x="611560" y="5938426"/>
            <a:ext cx="80815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t>      该</a:t>
            </a:r>
            <a:r>
              <a:rPr lang="zh-CN" altLang="en-US" sz="2400" dirty="0"/>
              <a:t>指数值小于等于</a:t>
            </a:r>
            <a:r>
              <a:rPr lang="en-US" altLang="zh-CN" sz="2400" dirty="0"/>
              <a:t>1</a:t>
            </a:r>
            <a:r>
              <a:rPr lang="zh-CN" altLang="en-US" sz="2400" dirty="0"/>
              <a:t>。一般认为，</a:t>
            </a:r>
            <a:r>
              <a:rPr lang="en-US" altLang="zh-CN" sz="2400" dirty="0"/>
              <a:t>4-</a:t>
            </a:r>
            <a:r>
              <a:rPr lang="zh-CN" altLang="en-US" sz="2400" dirty="0"/>
              <a:t>企业集中度</a:t>
            </a:r>
            <a:r>
              <a:rPr lang="zh-CN" altLang="en-US" sz="2400" dirty="0" smtClean="0"/>
              <a:t>超过</a:t>
            </a:r>
            <a:r>
              <a:rPr lang="en-US" altLang="zh-CN" sz="2400" dirty="0" smtClean="0"/>
              <a:t>50</a:t>
            </a:r>
            <a:r>
              <a:rPr lang="en-US" altLang="zh-CN" sz="2400" dirty="0"/>
              <a:t>%</a:t>
            </a:r>
            <a:r>
              <a:rPr lang="zh-CN" altLang="en-US" sz="2400" dirty="0"/>
              <a:t>就是高度集中的行业。</a:t>
            </a:r>
          </a:p>
        </p:txBody>
      </p:sp>
    </p:spTree>
    <p:extLst>
      <p:ext uri="{BB962C8B-B14F-4D97-AF65-F5344CB8AC3E}">
        <p14:creationId xmlns:p14="http://schemas.microsoft.com/office/powerpoint/2010/main" val="686664670"/>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039081"/>
            <a:ext cx="6056466" cy="523220"/>
          </a:xfrm>
          <a:prstGeom prst="rect">
            <a:avLst/>
          </a:prstGeom>
        </p:spPr>
        <p:txBody>
          <a:bodyPr wrap="none">
            <a:spAutoFit/>
          </a:bodyPr>
          <a:lstStyle/>
          <a:p>
            <a:pPr eaLnBrk="1" hangingPunct="1">
              <a:defRPr/>
            </a:pPr>
            <a:r>
              <a:rPr lang="en-US" altLang="zh-CN" sz="2800" b="1" kern="0" dirty="0" smtClean="0"/>
              <a:t>5.2.3 </a:t>
            </a:r>
            <a:r>
              <a:rPr lang="zh-CN" altLang="en-US" sz="2800" b="1" kern="0" dirty="0"/>
              <a:t>市场</a:t>
            </a:r>
            <a:r>
              <a:rPr lang="zh-CN" altLang="en-US" sz="2800" b="1" kern="0" dirty="0" smtClean="0"/>
              <a:t>结构的分类和典型市场结构</a:t>
            </a:r>
            <a:endParaRPr lang="zh-CN" altLang="en-US" sz="2800" b="1" kern="0" dirty="0"/>
          </a:p>
        </p:txBody>
      </p:sp>
      <p:sp>
        <p:nvSpPr>
          <p:cNvPr id="2" name="文本框 1"/>
          <p:cNvSpPr txBox="1"/>
          <p:nvPr/>
        </p:nvSpPr>
        <p:spPr>
          <a:xfrm>
            <a:off x="239929" y="1585802"/>
            <a:ext cx="2802370"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）市场结构分类</a:t>
            </a:r>
            <a:endParaRPr lang="zh-CN" altLang="en-US" sz="2400" b="1" dirty="0"/>
          </a:p>
        </p:txBody>
      </p:sp>
      <p:sp>
        <p:nvSpPr>
          <p:cNvPr id="3" name="矩形 2"/>
          <p:cNvSpPr/>
          <p:nvPr/>
        </p:nvSpPr>
        <p:spPr>
          <a:xfrm>
            <a:off x="339464" y="2087186"/>
            <a:ext cx="8048960" cy="3416320"/>
          </a:xfrm>
          <a:prstGeom prst="rect">
            <a:avLst/>
          </a:prstGeom>
        </p:spPr>
        <p:txBody>
          <a:bodyPr wrap="square">
            <a:spAutoFit/>
          </a:bodyPr>
          <a:lstStyle/>
          <a:p>
            <a:pPr eaLnBrk="1" hangingPunct="1">
              <a:defRPr/>
            </a:pPr>
            <a:r>
              <a:rPr lang="zh-CN" altLang="en-US" sz="2400" kern="0" dirty="0" smtClean="0"/>
              <a:t>       按照</a:t>
            </a:r>
            <a:r>
              <a:rPr lang="zh-CN" altLang="en-US" sz="2400" kern="0" dirty="0"/>
              <a:t>市场竞争程度</a:t>
            </a:r>
            <a:r>
              <a:rPr lang="zh-CN" altLang="en-US" sz="2400" kern="0" dirty="0" smtClean="0"/>
              <a:t>，划分</a:t>
            </a:r>
            <a:r>
              <a:rPr lang="zh-CN" altLang="en-US" sz="2400" kern="0" dirty="0"/>
              <a:t>为四</a:t>
            </a:r>
            <a:r>
              <a:rPr lang="zh-CN" altLang="en-US" sz="2400" kern="0" dirty="0" smtClean="0"/>
              <a:t>种典型的市场</a:t>
            </a:r>
            <a:r>
              <a:rPr lang="zh-CN" altLang="en-US" sz="2400" kern="0" dirty="0"/>
              <a:t>结构类型</a:t>
            </a:r>
          </a:p>
          <a:p>
            <a:pPr eaLnBrk="1" hangingPunct="1">
              <a:buFontTx/>
              <a:buNone/>
              <a:defRPr/>
            </a:pPr>
            <a:r>
              <a:rPr lang="zh-CN" altLang="en-US" sz="2400" kern="0" dirty="0"/>
              <a:t>    </a:t>
            </a:r>
            <a:r>
              <a:rPr lang="zh-CN" altLang="en-US" sz="2400" kern="0" dirty="0" smtClean="0"/>
              <a:t>   </a:t>
            </a:r>
            <a:r>
              <a:rPr lang="zh-CN" altLang="en-US" sz="2400" kern="0" dirty="0" smtClean="0">
                <a:sym typeface="Symbol" pitchFamily="18" charset="2"/>
              </a:rPr>
              <a:t></a:t>
            </a:r>
            <a:r>
              <a:rPr lang="zh-CN" altLang="en-US" sz="2400" kern="0" dirty="0">
                <a:sym typeface="Symbol" pitchFamily="18" charset="2"/>
              </a:rPr>
              <a:t>完全</a:t>
            </a:r>
            <a:r>
              <a:rPr lang="zh-CN" altLang="en-US" sz="2400" kern="0" dirty="0" smtClean="0">
                <a:sym typeface="Symbol" pitchFamily="18" charset="2"/>
              </a:rPr>
              <a:t>竞争：产品同质，卖方数量众多，单个企业市场份额很小，市场进入容易。</a:t>
            </a:r>
            <a:endParaRPr lang="en-US" altLang="zh-CN" sz="2400" kern="0" dirty="0" smtClean="0">
              <a:sym typeface="Symbol" pitchFamily="18" charset="2"/>
            </a:endParaRPr>
          </a:p>
          <a:p>
            <a:pPr eaLnBrk="1" hangingPunct="1">
              <a:buFontTx/>
              <a:buNone/>
              <a:defRPr/>
            </a:pPr>
            <a:r>
              <a:rPr lang="zh-CN" altLang="en-US" sz="2400" kern="0" dirty="0" smtClean="0">
                <a:sym typeface="Symbol" pitchFamily="18" charset="2"/>
              </a:rPr>
              <a:t>       垄断竞争：产品存在差异，卖方数量多，单个企业市场份额较大，市场进入较容易。</a:t>
            </a:r>
            <a:endParaRPr lang="en-US" altLang="zh-CN" sz="2400" kern="0" dirty="0" smtClean="0">
              <a:sym typeface="Symbol" pitchFamily="18" charset="2"/>
            </a:endParaRPr>
          </a:p>
          <a:p>
            <a:pPr eaLnBrk="1" hangingPunct="1">
              <a:buFontTx/>
              <a:buNone/>
              <a:defRPr/>
            </a:pPr>
            <a:r>
              <a:rPr lang="zh-CN" altLang="en-US" sz="2400" kern="0" dirty="0" smtClean="0">
                <a:sym typeface="Symbol" pitchFamily="18" charset="2"/>
              </a:rPr>
              <a:t>       寡头垄断：产品存在差异或者同质，卖方数量少，单个企业市场份额大，市场进入难，市场壁垒高。</a:t>
            </a:r>
            <a:endParaRPr lang="en-US" altLang="zh-CN" sz="2400" kern="0" dirty="0" smtClean="0">
              <a:sym typeface="Symbol" pitchFamily="18" charset="2"/>
            </a:endParaRPr>
          </a:p>
          <a:p>
            <a:pPr eaLnBrk="1" hangingPunct="1">
              <a:buFontTx/>
              <a:buNone/>
              <a:defRPr/>
            </a:pPr>
            <a:r>
              <a:rPr lang="zh-CN" altLang="en-US" sz="2400" kern="0" dirty="0" smtClean="0">
                <a:sym typeface="Symbol" pitchFamily="18" charset="2"/>
              </a:rPr>
              <a:t>       完全垄断：产品独特，只有一个企业提供该产品，市场进入难，市场壁垒高，也就是说，一个企业独占市场。</a:t>
            </a:r>
            <a:endParaRPr lang="zh-CN" altLang="en-US" sz="2400" kern="0" dirty="0">
              <a:sym typeface="Symbol" pitchFamily="18" charset="2"/>
            </a:endParaRPr>
          </a:p>
        </p:txBody>
      </p:sp>
    </p:spTree>
    <p:extLst>
      <p:ext uri="{BB962C8B-B14F-4D97-AF65-F5344CB8AC3E}">
        <p14:creationId xmlns:p14="http://schemas.microsoft.com/office/powerpoint/2010/main" val="4090428263"/>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513503" y="1140741"/>
            <a:ext cx="3124573"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）垄断市场的分类</a:t>
            </a:r>
            <a:endParaRPr lang="zh-CN" altLang="en-US" sz="2400" b="1" dirty="0"/>
          </a:p>
        </p:txBody>
      </p:sp>
      <p:sp>
        <p:nvSpPr>
          <p:cNvPr id="2" name="矩形 1"/>
          <p:cNvSpPr/>
          <p:nvPr/>
        </p:nvSpPr>
        <p:spPr>
          <a:xfrm>
            <a:off x="664424" y="1606776"/>
            <a:ext cx="7796008" cy="1569660"/>
          </a:xfrm>
          <a:prstGeom prst="rect">
            <a:avLst/>
          </a:prstGeom>
        </p:spPr>
        <p:txBody>
          <a:bodyPr wrap="square">
            <a:spAutoFit/>
          </a:bodyPr>
          <a:lstStyle/>
          <a:p>
            <a:pPr eaLnBrk="1" hangingPunct="1">
              <a:defRPr/>
            </a:pPr>
            <a:r>
              <a:rPr lang="zh-CN" altLang="en-US" sz="2400" kern="0" dirty="0"/>
              <a:t>对于垄断市场，还可以划分为</a:t>
            </a:r>
            <a:r>
              <a:rPr lang="zh-CN" altLang="en-US" sz="2400" kern="0" dirty="0" smtClean="0"/>
              <a:t>：</a:t>
            </a:r>
            <a:endParaRPr lang="en-US" altLang="zh-CN" sz="2400" kern="0" dirty="0" smtClean="0"/>
          </a:p>
          <a:p>
            <a:pPr eaLnBrk="1" hangingPunct="1">
              <a:defRPr/>
            </a:pPr>
            <a:r>
              <a:rPr lang="zh-CN" altLang="en-US" sz="2400" kern="0" dirty="0" smtClean="0">
                <a:sym typeface="Symbol" pitchFamily="18" charset="2"/>
              </a:rPr>
              <a:t>卖方垄断：只有一个卖方提供产品</a:t>
            </a:r>
            <a:endParaRPr lang="en-US" altLang="zh-CN" sz="2400" kern="0" dirty="0" smtClean="0">
              <a:sym typeface="Symbol" pitchFamily="18" charset="2"/>
            </a:endParaRPr>
          </a:p>
          <a:p>
            <a:pPr eaLnBrk="1" hangingPunct="1">
              <a:defRPr/>
            </a:pPr>
            <a:r>
              <a:rPr lang="zh-CN" altLang="en-US" sz="2400" kern="0" dirty="0" smtClean="0">
                <a:sym typeface="Symbol" pitchFamily="18" charset="2"/>
              </a:rPr>
              <a:t></a:t>
            </a:r>
            <a:r>
              <a:rPr lang="zh-CN" altLang="en-US" sz="2400" kern="0" dirty="0">
                <a:sym typeface="Symbol" pitchFamily="18" charset="2"/>
              </a:rPr>
              <a:t>买</a:t>
            </a:r>
            <a:r>
              <a:rPr lang="zh-CN" altLang="en-US" sz="2400" kern="0" dirty="0" smtClean="0">
                <a:sym typeface="Symbol" pitchFamily="18" charset="2"/>
              </a:rPr>
              <a:t>方垄断：只有一个买方购买产品</a:t>
            </a:r>
            <a:endParaRPr lang="zh-CN" altLang="en-US" sz="2400" kern="0" dirty="0">
              <a:sym typeface="Symbol" pitchFamily="18" charset="2"/>
            </a:endParaRPr>
          </a:p>
          <a:p>
            <a:pPr eaLnBrk="1" hangingPunct="1">
              <a:buFontTx/>
              <a:buNone/>
              <a:defRPr/>
            </a:pPr>
            <a:r>
              <a:rPr lang="zh-CN" altLang="en-US" sz="2400" kern="0" dirty="0" smtClean="0">
                <a:sym typeface="Symbol" pitchFamily="18" charset="2"/>
              </a:rPr>
              <a:t></a:t>
            </a:r>
            <a:r>
              <a:rPr lang="zh-CN" altLang="en-US" sz="2400" kern="0" dirty="0">
                <a:sym typeface="Symbol" pitchFamily="18" charset="2"/>
              </a:rPr>
              <a:t>双头</a:t>
            </a:r>
            <a:r>
              <a:rPr lang="zh-CN" altLang="en-US" sz="2400" kern="0" dirty="0" smtClean="0">
                <a:sym typeface="Symbol" pitchFamily="18" charset="2"/>
              </a:rPr>
              <a:t>垄断：卖方和买方都分别只有一个市场主体</a:t>
            </a:r>
            <a:endParaRPr lang="zh-CN" altLang="en-US" sz="2400" kern="0" dirty="0">
              <a:sym typeface="Symbol" pitchFamily="18" charset="2"/>
            </a:endParaRPr>
          </a:p>
        </p:txBody>
      </p:sp>
    </p:spTree>
    <p:extLst>
      <p:ext uri="{BB962C8B-B14F-4D97-AF65-F5344CB8AC3E}">
        <p14:creationId xmlns:p14="http://schemas.microsoft.com/office/powerpoint/2010/main" val="3573012746"/>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605992" y="2220964"/>
            <a:ext cx="2196435"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）生产效率</a:t>
            </a:r>
            <a:endParaRPr lang="zh-CN" altLang="en-US" sz="2400" b="1" dirty="0"/>
          </a:p>
        </p:txBody>
      </p:sp>
      <p:sp>
        <p:nvSpPr>
          <p:cNvPr id="13" name="矩形 12"/>
          <p:cNvSpPr/>
          <p:nvPr/>
        </p:nvSpPr>
        <p:spPr>
          <a:xfrm>
            <a:off x="323528" y="1039081"/>
            <a:ext cx="3171061" cy="523220"/>
          </a:xfrm>
          <a:prstGeom prst="rect">
            <a:avLst/>
          </a:prstGeom>
        </p:spPr>
        <p:txBody>
          <a:bodyPr wrap="none">
            <a:spAutoFit/>
          </a:bodyPr>
          <a:lstStyle/>
          <a:p>
            <a:pPr eaLnBrk="1" hangingPunct="1">
              <a:defRPr/>
            </a:pPr>
            <a:r>
              <a:rPr lang="en-US" altLang="zh-CN" sz="2800" b="1" kern="0" dirty="0" smtClean="0"/>
              <a:t>5.2.4 </a:t>
            </a:r>
            <a:r>
              <a:rPr lang="zh-CN" altLang="en-US" sz="2800" b="1" kern="0" dirty="0" smtClean="0"/>
              <a:t>市场绩效评价</a:t>
            </a:r>
            <a:endParaRPr lang="zh-CN" altLang="en-US" sz="2800" b="1" kern="0" dirty="0"/>
          </a:p>
        </p:txBody>
      </p:sp>
      <p:sp>
        <p:nvSpPr>
          <p:cNvPr id="14" name="文本框 13"/>
          <p:cNvSpPr txBox="1"/>
          <p:nvPr/>
        </p:nvSpPr>
        <p:spPr>
          <a:xfrm>
            <a:off x="259836" y="1478281"/>
            <a:ext cx="8272604" cy="830997"/>
          </a:xfrm>
          <a:prstGeom prst="rect">
            <a:avLst/>
          </a:prstGeom>
          <a:noFill/>
        </p:spPr>
        <p:txBody>
          <a:bodyPr wrap="square" rtlCol="0">
            <a:spAutoFit/>
          </a:bodyPr>
          <a:lstStyle/>
          <a:p>
            <a:r>
              <a:rPr lang="zh-CN" altLang="en-US" sz="2400" dirty="0" smtClean="0"/>
              <a:t>         在不同市场结构条件下，市场运行结果是否合意？经济学家认为应当从三个方面进行评价。</a:t>
            </a:r>
            <a:endParaRPr lang="zh-CN" altLang="en-US" sz="2400" dirty="0"/>
          </a:p>
        </p:txBody>
      </p:sp>
      <p:sp>
        <p:nvSpPr>
          <p:cNvPr id="15" name="文本框 14"/>
          <p:cNvSpPr txBox="1"/>
          <p:nvPr/>
        </p:nvSpPr>
        <p:spPr>
          <a:xfrm>
            <a:off x="259836" y="2636912"/>
            <a:ext cx="8272604" cy="1200329"/>
          </a:xfrm>
          <a:prstGeom prst="rect">
            <a:avLst/>
          </a:prstGeom>
          <a:noFill/>
        </p:spPr>
        <p:txBody>
          <a:bodyPr wrap="square" rtlCol="0">
            <a:spAutoFit/>
          </a:bodyPr>
          <a:lstStyle/>
          <a:p>
            <a:r>
              <a:rPr lang="zh-CN" altLang="en-US" sz="2400" dirty="0" smtClean="0"/>
              <a:t>         生产效率反映生产是否最有效利用了生产投入资源。如果生产在平均产品最大（或者平均成本最低）位置进行，则是具有生产效率。</a:t>
            </a:r>
            <a:endParaRPr lang="zh-CN" altLang="en-US" sz="2400" dirty="0"/>
          </a:p>
        </p:txBody>
      </p:sp>
      <p:sp>
        <p:nvSpPr>
          <p:cNvPr id="16" name="文本框 15"/>
          <p:cNvSpPr txBox="1"/>
          <p:nvPr/>
        </p:nvSpPr>
        <p:spPr>
          <a:xfrm>
            <a:off x="605992" y="3789040"/>
            <a:ext cx="2196435" cy="461665"/>
          </a:xfrm>
          <a:prstGeom prst="rect">
            <a:avLst/>
          </a:prstGeom>
          <a:noFill/>
        </p:spPr>
        <p:txBody>
          <a:bodyPr wrap="none" rtlCol="0">
            <a:spAutoFit/>
          </a:bodyPr>
          <a:lstStyle/>
          <a:p>
            <a:r>
              <a:rPr lang="zh-CN" altLang="en-US" sz="2400" b="1" dirty="0" smtClean="0"/>
              <a:t>（</a:t>
            </a:r>
            <a:r>
              <a:rPr lang="en-US" altLang="zh-CN" sz="2400" b="1" dirty="0" smtClean="0"/>
              <a:t>2</a:t>
            </a:r>
            <a:r>
              <a:rPr lang="zh-CN" altLang="en-US" sz="2400" b="1" dirty="0" smtClean="0"/>
              <a:t>）配置效率</a:t>
            </a:r>
            <a:endParaRPr lang="zh-CN" altLang="en-US" sz="2400" b="1" dirty="0"/>
          </a:p>
        </p:txBody>
      </p:sp>
      <p:sp>
        <p:nvSpPr>
          <p:cNvPr id="17" name="文本框 16"/>
          <p:cNvSpPr txBox="1"/>
          <p:nvPr/>
        </p:nvSpPr>
        <p:spPr>
          <a:xfrm>
            <a:off x="259836" y="4190133"/>
            <a:ext cx="8272604" cy="830997"/>
          </a:xfrm>
          <a:prstGeom prst="rect">
            <a:avLst/>
          </a:prstGeom>
          <a:noFill/>
        </p:spPr>
        <p:txBody>
          <a:bodyPr wrap="square" rtlCol="0">
            <a:spAutoFit/>
          </a:bodyPr>
          <a:lstStyle/>
          <a:p>
            <a:r>
              <a:rPr lang="zh-CN" altLang="en-US" sz="2400" dirty="0" smtClean="0"/>
              <a:t>         配置效率反映生产是否最大程度满足消费的需要。如果无法改变生产以更大程度满足消费，则生产具有配置效率。</a:t>
            </a:r>
            <a:endParaRPr lang="zh-CN" altLang="en-US" sz="2400" dirty="0"/>
          </a:p>
        </p:txBody>
      </p:sp>
      <p:sp>
        <p:nvSpPr>
          <p:cNvPr id="18" name="文本框 17"/>
          <p:cNvSpPr txBox="1"/>
          <p:nvPr/>
        </p:nvSpPr>
        <p:spPr>
          <a:xfrm>
            <a:off x="594485" y="4954625"/>
            <a:ext cx="2196435" cy="461665"/>
          </a:xfrm>
          <a:prstGeom prst="rect">
            <a:avLst/>
          </a:prstGeom>
          <a:noFill/>
        </p:spPr>
        <p:txBody>
          <a:bodyPr wrap="none" rtlCol="0">
            <a:spAutoFit/>
          </a:bodyPr>
          <a:lstStyle/>
          <a:p>
            <a:r>
              <a:rPr lang="zh-CN" altLang="en-US" sz="2400" b="1" dirty="0" smtClean="0"/>
              <a:t>（</a:t>
            </a:r>
            <a:r>
              <a:rPr lang="en-US" altLang="zh-CN" sz="2400" b="1" dirty="0"/>
              <a:t>3</a:t>
            </a:r>
            <a:r>
              <a:rPr lang="zh-CN" altLang="en-US" sz="2400" b="1" dirty="0" smtClean="0"/>
              <a:t>）动态效率</a:t>
            </a:r>
            <a:endParaRPr lang="zh-CN" altLang="en-US" sz="2400" b="1" dirty="0"/>
          </a:p>
        </p:txBody>
      </p:sp>
      <p:sp>
        <p:nvSpPr>
          <p:cNvPr id="19" name="文本框 18"/>
          <p:cNvSpPr txBox="1"/>
          <p:nvPr/>
        </p:nvSpPr>
        <p:spPr>
          <a:xfrm>
            <a:off x="267313" y="5416290"/>
            <a:ext cx="8272604" cy="1200329"/>
          </a:xfrm>
          <a:prstGeom prst="rect">
            <a:avLst/>
          </a:prstGeom>
          <a:noFill/>
        </p:spPr>
        <p:txBody>
          <a:bodyPr wrap="square" rtlCol="0">
            <a:spAutoFit/>
          </a:bodyPr>
          <a:lstStyle/>
          <a:p>
            <a:r>
              <a:rPr lang="zh-CN" altLang="en-US" sz="2400" dirty="0" smtClean="0"/>
              <a:t>         动态效率反映市场主体的行为是否有利于技术进步和降低成本。如果市场主体尤其是企业有激励推进技术进步和降低成本，则具有动态效率。</a:t>
            </a:r>
            <a:endParaRPr lang="zh-CN" altLang="en-US" sz="2400" dirty="0"/>
          </a:p>
        </p:txBody>
      </p:sp>
    </p:spTree>
    <p:extLst>
      <p:ext uri="{BB962C8B-B14F-4D97-AF65-F5344CB8AC3E}">
        <p14:creationId xmlns:p14="http://schemas.microsoft.com/office/powerpoint/2010/main" val="3514961825"/>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1299" y="973264"/>
            <a:ext cx="5416868" cy="523220"/>
          </a:xfrm>
          <a:prstGeom prst="rect">
            <a:avLst/>
          </a:prstGeom>
        </p:spPr>
        <p:txBody>
          <a:bodyPr wrap="none">
            <a:spAutoFit/>
          </a:bodyPr>
          <a:lstStyle/>
          <a:p>
            <a:r>
              <a:rPr lang="en-US" altLang="zh-CN" sz="2800" b="1" dirty="0" smtClean="0"/>
              <a:t>5.3 </a:t>
            </a:r>
            <a:r>
              <a:rPr lang="zh-CN" altLang="en-US" sz="2800" b="1" dirty="0" smtClean="0"/>
              <a:t>完全竞争产品市场的市场环境</a:t>
            </a:r>
            <a:endParaRPr lang="zh-CN" altLang="en-US" sz="2800" dirty="0"/>
          </a:p>
        </p:txBody>
      </p:sp>
      <p:sp>
        <p:nvSpPr>
          <p:cNvPr id="2" name="矩形 1"/>
          <p:cNvSpPr/>
          <p:nvPr/>
        </p:nvSpPr>
        <p:spPr>
          <a:xfrm>
            <a:off x="321299" y="1486764"/>
            <a:ext cx="3892412" cy="523220"/>
          </a:xfrm>
          <a:prstGeom prst="rect">
            <a:avLst/>
          </a:prstGeom>
        </p:spPr>
        <p:txBody>
          <a:bodyPr wrap="none">
            <a:spAutoFit/>
          </a:bodyPr>
          <a:lstStyle/>
          <a:p>
            <a:r>
              <a:rPr lang="en-US" altLang="zh-CN" sz="2800" b="1" dirty="0" smtClean="0"/>
              <a:t>5.3.1 </a:t>
            </a:r>
            <a:r>
              <a:rPr lang="zh-CN" altLang="en-US" sz="2800" b="1" dirty="0"/>
              <a:t>完全竞争市场特征</a:t>
            </a:r>
            <a:endParaRPr lang="zh-CN" altLang="en-US" sz="2800" dirty="0"/>
          </a:p>
        </p:txBody>
      </p:sp>
      <p:sp>
        <p:nvSpPr>
          <p:cNvPr id="3" name="矩形 2"/>
          <p:cNvSpPr/>
          <p:nvPr/>
        </p:nvSpPr>
        <p:spPr>
          <a:xfrm>
            <a:off x="351653" y="2009984"/>
            <a:ext cx="8211141" cy="2928366"/>
          </a:xfrm>
          <a:prstGeom prst="rect">
            <a:avLst/>
          </a:prstGeom>
        </p:spPr>
        <p:txBody>
          <a:bodyPr wrap="square">
            <a:spAutoFit/>
          </a:bodyPr>
          <a:lstStyle/>
          <a:p>
            <a:pPr eaLnBrk="1" hangingPunct="1">
              <a:lnSpc>
                <a:spcPct val="130000"/>
              </a:lnSpc>
            </a:pPr>
            <a:r>
              <a:rPr lang="zh-CN" altLang="en-US" sz="2400" b="1" dirty="0" smtClean="0">
                <a:latin typeface="Arial" panose="020B0604020202020204" pitchFamily="34" charset="0"/>
                <a:cs typeface="Arial" panose="020B0604020202020204" pitchFamily="34" charset="0"/>
              </a:rPr>
              <a:t>♦</a:t>
            </a:r>
            <a:r>
              <a:rPr lang="zh-CN" altLang="en-US" sz="2400" b="1" dirty="0" smtClean="0"/>
              <a:t>核心</a:t>
            </a:r>
            <a:r>
              <a:rPr lang="zh-CN" altLang="en-US" sz="2400" b="1" dirty="0"/>
              <a:t>特征</a:t>
            </a:r>
            <a:r>
              <a:rPr lang="zh-CN" altLang="en-US" sz="2400" dirty="0"/>
              <a:t>：买方和卖方众多；任何单个经济主体都不能控制市场价格；市场价格是通过买方和卖方整体通过竞争形成的；单个竞争企业是市场价格的接受者</a:t>
            </a:r>
          </a:p>
          <a:p>
            <a:pPr eaLnBrk="1" hangingPunct="1">
              <a:lnSpc>
                <a:spcPct val="130000"/>
              </a:lnSpc>
            </a:pPr>
            <a:r>
              <a:rPr lang="zh-CN" altLang="en-US" sz="2400" b="1" dirty="0" smtClean="0">
                <a:latin typeface="Arial" panose="020B0604020202020204" pitchFamily="34" charset="0"/>
                <a:cs typeface="Arial" panose="020B0604020202020204" pitchFamily="34" charset="0"/>
              </a:rPr>
              <a:t>♦</a:t>
            </a:r>
            <a:r>
              <a:rPr lang="zh-CN" altLang="en-US" sz="2400" b="1" dirty="0" smtClean="0"/>
              <a:t>成因</a:t>
            </a:r>
            <a:r>
              <a:rPr lang="zh-CN" altLang="en-US" sz="2400" b="1" dirty="0"/>
              <a:t>特征</a:t>
            </a:r>
            <a:r>
              <a:rPr lang="zh-CN" altLang="en-US" sz="2400" dirty="0"/>
              <a:t>：产品没有独特性（产品无差异），行业没有进入壁垒，不存在垄断因素（如政府特许、专利技术等）</a:t>
            </a:r>
          </a:p>
          <a:p>
            <a:pPr eaLnBrk="1" hangingPunct="1">
              <a:lnSpc>
                <a:spcPct val="130000"/>
              </a:lnSpc>
            </a:pPr>
            <a:r>
              <a:rPr lang="zh-CN" altLang="en-US" sz="2400" b="1" dirty="0" smtClean="0">
                <a:latin typeface="Arial" panose="020B0604020202020204" pitchFamily="34" charset="0"/>
                <a:cs typeface="Arial" panose="020B0604020202020204" pitchFamily="34" charset="0"/>
              </a:rPr>
              <a:t>♦</a:t>
            </a:r>
            <a:r>
              <a:rPr lang="zh-CN" altLang="en-US" sz="2400" b="1" dirty="0" smtClean="0"/>
              <a:t>其他</a:t>
            </a:r>
            <a:r>
              <a:rPr lang="zh-CN" altLang="en-US" sz="2400" b="1" dirty="0"/>
              <a:t>必要特征</a:t>
            </a:r>
            <a:r>
              <a:rPr lang="zh-CN" altLang="en-US" sz="2400" dirty="0"/>
              <a:t>：完全信息，没有外部性，充分竞争</a:t>
            </a:r>
          </a:p>
        </p:txBody>
      </p:sp>
    </p:spTree>
    <p:extLst>
      <p:ext uri="{BB962C8B-B14F-4D97-AF65-F5344CB8AC3E}">
        <p14:creationId xmlns:p14="http://schemas.microsoft.com/office/powerpoint/2010/main" val="1626285523"/>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48801"/>
            <a:ext cx="4974439" cy="523220"/>
          </a:xfrm>
          <a:prstGeom prst="rect">
            <a:avLst/>
          </a:prstGeom>
        </p:spPr>
        <p:txBody>
          <a:bodyPr wrap="none">
            <a:spAutoFit/>
          </a:bodyPr>
          <a:lstStyle/>
          <a:p>
            <a:r>
              <a:rPr lang="en-US" altLang="zh-CN" sz="2800" b="1" dirty="0" smtClean="0"/>
              <a:t>5.3.2 </a:t>
            </a:r>
            <a:r>
              <a:rPr lang="zh-CN" altLang="en-US" sz="2800" b="1" dirty="0"/>
              <a:t>竞争企业面临的需求曲线</a:t>
            </a:r>
            <a:endParaRPr lang="zh-CN" altLang="en-US" sz="2800" dirty="0"/>
          </a:p>
        </p:txBody>
      </p:sp>
      <p:sp>
        <p:nvSpPr>
          <p:cNvPr id="3" name="矩形 2"/>
          <p:cNvSpPr/>
          <p:nvPr/>
        </p:nvSpPr>
        <p:spPr>
          <a:xfrm>
            <a:off x="395536" y="3658685"/>
            <a:ext cx="8197646" cy="1200329"/>
          </a:xfrm>
          <a:prstGeom prst="rect">
            <a:avLst/>
          </a:prstGeom>
        </p:spPr>
        <p:txBody>
          <a:bodyPr wrap="square">
            <a:spAutoFit/>
          </a:bodyPr>
          <a:lstStyle/>
          <a:p>
            <a:pPr eaLnBrk="1" hangingPunct="1"/>
            <a:r>
              <a:rPr lang="zh-CN" altLang="en-US" sz="2400" dirty="0" smtClean="0"/>
              <a:t>根据完全竞争</a:t>
            </a:r>
            <a:r>
              <a:rPr lang="zh-CN" altLang="en-US" sz="2400" dirty="0"/>
              <a:t>市场的假定，竞争市场价格为</a:t>
            </a:r>
            <a:r>
              <a:rPr lang="en-US" altLang="zh-CN" sz="2400" dirty="0"/>
              <a:t>P</a:t>
            </a:r>
            <a:r>
              <a:rPr lang="zh-CN" altLang="en-US" sz="2400" dirty="0"/>
              <a:t>，任何单个竞争企业可以</a:t>
            </a:r>
            <a:r>
              <a:rPr lang="zh-CN" altLang="en-US" sz="2400" dirty="0" smtClean="0"/>
              <a:t>按照该价格</a:t>
            </a:r>
            <a:r>
              <a:rPr lang="zh-CN" altLang="en-US" sz="2400" dirty="0"/>
              <a:t>销售</a:t>
            </a:r>
            <a:r>
              <a:rPr lang="zh-CN" altLang="en-US" sz="2400" dirty="0" smtClean="0"/>
              <a:t>任何数量的产品，竞争</a:t>
            </a:r>
            <a:r>
              <a:rPr lang="zh-CN" altLang="en-US" sz="2400" dirty="0"/>
              <a:t>企业面临的需求曲线是水平线</a:t>
            </a:r>
          </a:p>
        </p:txBody>
      </p:sp>
      <p:sp>
        <p:nvSpPr>
          <p:cNvPr id="12" name="矩形 11"/>
          <p:cNvSpPr/>
          <p:nvPr/>
        </p:nvSpPr>
        <p:spPr>
          <a:xfrm>
            <a:off x="395536" y="2007123"/>
            <a:ext cx="8197646" cy="1200329"/>
          </a:xfrm>
          <a:prstGeom prst="rect">
            <a:avLst/>
          </a:prstGeom>
        </p:spPr>
        <p:txBody>
          <a:bodyPr wrap="square">
            <a:spAutoFit/>
          </a:bodyPr>
          <a:lstStyle/>
          <a:p>
            <a:pPr eaLnBrk="1" hangingPunct="1"/>
            <a:r>
              <a:rPr lang="zh-CN" altLang="en-US" sz="2400" dirty="0" smtClean="0"/>
              <a:t>分析竞争市场条件下的企业行为，可以选择一个代表性企业进行，因为竞争市场上企业具有相同性质。完全竞争市场条件下的代表性企业，称为竞争企业。</a:t>
            </a:r>
            <a:endParaRPr lang="zh-CN" altLang="en-US" sz="2400" dirty="0"/>
          </a:p>
        </p:txBody>
      </p:sp>
      <p:sp>
        <p:nvSpPr>
          <p:cNvPr id="13" name="文本框 12"/>
          <p:cNvSpPr txBox="1"/>
          <p:nvPr/>
        </p:nvSpPr>
        <p:spPr>
          <a:xfrm>
            <a:off x="252892" y="1558740"/>
            <a:ext cx="2505814"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）代表性企业</a:t>
            </a:r>
            <a:endParaRPr lang="zh-CN" altLang="en-US" sz="2400" b="1" dirty="0"/>
          </a:p>
        </p:txBody>
      </p:sp>
      <p:sp>
        <p:nvSpPr>
          <p:cNvPr id="14" name="文本框 13"/>
          <p:cNvSpPr txBox="1"/>
          <p:nvPr/>
        </p:nvSpPr>
        <p:spPr>
          <a:xfrm>
            <a:off x="263090" y="3180889"/>
            <a:ext cx="4362092"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）竞争企业面临的需求曲线</a:t>
            </a:r>
            <a:endParaRPr lang="zh-CN" altLang="en-US" sz="2400" b="1" dirty="0"/>
          </a:p>
        </p:txBody>
      </p:sp>
    </p:spTree>
    <p:extLst>
      <p:ext uri="{BB962C8B-B14F-4D97-AF65-F5344CB8AC3E}">
        <p14:creationId xmlns:p14="http://schemas.microsoft.com/office/powerpoint/2010/main" val="102991229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99566" y="1060667"/>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2</a:t>
            </a:r>
            <a:r>
              <a:rPr lang="zh-CN" altLang="en-US" sz="2400" b="1" dirty="0" smtClean="0"/>
              <a:t>）政府机制</a:t>
            </a:r>
            <a:endParaRPr lang="zh-CN" altLang="en-US" sz="2400" b="1" dirty="0"/>
          </a:p>
        </p:txBody>
      </p:sp>
      <p:sp>
        <p:nvSpPr>
          <p:cNvPr id="10" name="Text Box 5"/>
          <p:cNvSpPr txBox="1">
            <a:spLocks noChangeArrowheads="1"/>
          </p:cNvSpPr>
          <p:nvPr/>
        </p:nvSpPr>
        <p:spPr bwMode="auto">
          <a:xfrm>
            <a:off x="528960" y="1672431"/>
            <a:ext cx="800348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400" dirty="0">
                <a:latin typeface="宋体" panose="02010600030101010101" pitchFamily="2" charset="-122"/>
              </a:rPr>
              <a:t>◆</a:t>
            </a:r>
            <a:r>
              <a:rPr lang="zh-CN" altLang="en-US" sz="2400" dirty="0">
                <a:ea typeface="楷体_GB2312"/>
                <a:cs typeface="楷体_GB2312"/>
              </a:rPr>
              <a:t>政府反映了人们之间政治上相互作用，这种相互作用的规则就是政治制度。</a:t>
            </a:r>
          </a:p>
          <a:p>
            <a:pPr eaLnBrk="1" hangingPunct="1">
              <a:spcBef>
                <a:spcPct val="0"/>
              </a:spcBef>
              <a:buClrTx/>
              <a:buSzTx/>
              <a:buFont typeface="Arial" panose="020B0604020202020204" pitchFamily="34" charset="0"/>
              <a:buNone/>
            </a:pPr>
            <a:r>
              <a:rPr lang="en-US" altLang="zh-CN" sz="2400" dirty="0">
                <a:latin typeface="宋体" panose="02010600030101010101" pitchFamily="2" charset="-122"/>
              </a:rPr>
              <a:t>◆</a:t>
            </a:r>
            <a:r>
              <a:rPr lang="zh-CN" altLang="en-US" sz="2400" dirty="0">
                <a:latin typeface="宋体" panose="02010600030101010101" pitchFamily="2" charset="-122"/>
                <a:ea typeface="楷体_GB2312"/>
                <a:cs typeface="楷体_GB2312"/>
              </a:rPr>
              <a:t>政治制度就是各种人们相互作用的规则以及为人们普遍接受的各种程序，这些规则决定了个人、政府组织应该做什么、如何做。个人通过参与各种政治制度的运行来反映自己的意愿、需求，承担义务，决定政府决策和决策的实施。</a:t>
            </a:r>
          </a:p>
          <a:p>
            <a:pPr eaLnBrk="1" hangingPunct="1">
              <a:spcBef>
                <a:spcPct val="0"/>
              </a:spcBef>
              <a:buClrTx/>
              <a:buSzTx/>
              <a:buFont typeface="Arial" panose="020B0604020202020204" pitchFamily="34" charset="0"/>
              <a:buNone/>
            </a:pPr>
            <a:r>
              <a:rPr lang="en-US" altLang="zh-CN" sz="2400" dirty="0">
                <a:latin typeface="宋体" panose="02010600030101010101" pitchFamily="2" charset="-122"/>
              </a:rPr>
              <a:t>◆</a:t>
            </a:r>
            <a:r>
              <a:rPr lang="zh-CN" altLang="en-US" sz="2400" dirty="0">
                <a:latin typeface="宋体" panose="02010600030101010101" pitchFamily="2" charset="-122"/>
                <a:ea typeface="楷体_GB2312"/>
                <a:cs typeface="楷体_GB2312"/>
              </a:rPr>
              <a:t>投票选举和代议制民主是当代政府的核心政治制度。政治活动依赖于选票，而市场活动依赖于钞票。</a:t>
            </a:r>
          </a:p>
          <a:p>
            <a:pPr eaLnBrk="1" hangingPunct="1">
              <a:spcBef>
                <a:spcPct val="0"/>
              </a:spcBef>
              <a:buClrTx/>
              <a:buSzTx/>
              <a:buFont typeface="Arial" panose="020B0604020202020204" pitchFamily="34" charset="0"/>
              <a:buNone/>
            </a:pPr>
            <a:r>
              <a:rPr lang="en-US" altLang="zh-CN" sz="2400" dirty="0">
                <a:latin typeface="宋体" panose="02010600030101010101" pitchFamily="2" charset="-122"/>
              </a:rPr>
              <a:t>◆</a:t>
            </a:r>
            <a:r>
              <a:rPr lang="zh-CN" altLang="en-US" sz="2400" dirty="0">
                <a:latin typeface="宋体" panose="02010600030101010101" pitchFamily="2" charset="-122"/>
                <a:ea typeface="楷体_GB2312"/>
                <a:cs typeface="楷体_GB2312"/>
              </a:rPr>
              <a:t>政府一经形成，就获得强制力。</a:t>
            </a:r>
          </a:p>
        </p:txBody>
      </p:sp>
    </p:spTree>
    <p:extLst>
      <p:ext uri="{BB962C8B-B14F-4D97-AF65-F5344CB8AC3E}">
        <p14:creationId xmlns:p14="http://schemas.microsoft.com/office/powerpoint/2010/main" val="458006990"/>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48801"/>
            <a:ext cx="4974439" cy="523220"/>
          </a:xfrm>
          <a:prstGeom prst="rect">
            <a:avLst/>
          </a:prstGeom>
        </p:spPr>
        <p:txBody>
          <a:bodyPr wrap="none">
            <a:spAutoFit/>
          </a:bodyPr>
          <a:lstStyle/>
          <a:p>
            <a:r>
              <a:rPr lang="en-US" altLang="zh-CN" sz="2800" b="1" dirty="0" smtClean="0"/>
              <a:t>5.3.3 </a:t>
            </a:r>
            <a:r>
              <a:rPr lang="zh-CN" altLang="en-US" sz="2800" b="1" dirty="0"/>
              <a:t>竞争</a:t>
            </a:r>
            <a:r>
              <a:rPr lang="zh-CN" altLang="en-US" sz="2800" b="1" dirty="0" smtClean="0"/>
              <a:t>企业的边际收益曲线</a:t>
            </a:r>
            <a:endParaRPr lang="zh-CN" altLang="en-US" sz="2800" dirty="0"/>
          </a:p>
        </p:txBody>
      </p:sp>
      <p:sp>
        <p:nvSpPr>
          <p:cNvPr id="2" name="矩形 1"/>
          <p:cNvSpPr/>
          <p:nvPr/>
        </p:nvSpPr>
        <p:spPr>
          <a:xfrm>
            <a:off x="391506" y="1534770"/>
            <a:ext cx="8212941" cy="830997"/>
          </a:xfrm>
          <a:prstGeom prst="rect">
            <a:avLst/>
          </a:prstGeom>
        </p:spPr>
        <p:txBody>
          <a:bodyPr wrap="square">
            <a:spAutoFit/>
          </a:bodyPr>
          <a:lstStyle/>
          <a:p>
            <a:pPr eaLnBrk="1" hangingPunct="1"/>
            <a:r>
              <a:rPr lang="zh-CN" altLang="en-US" sz="2400" dirty="0" smtClean="0"/>
              <a:t>在完全竞争市场条件</a:t>
            </a:r>
            <a:r>
              <a:rPr lang="zh-CN" altLang="en-US" sz="2400" dirty="0"/>
              <a:t>下</a:t>
            </a:r>
            <a:r>
              <a:rPr lang="zh-CN" altLang="en-US" sz="2400" dirty="0" smtClean="0"/>
              <a:t>，竞争企业的边际</a:t>
            </a:r>
            <a:r>
              <a:rPr lang="zh-CN" altLang="en-US" sz="2400" dirty="0"/>
              <a:t>收益恒等于平均</a:t>
            </a:r>
            <a:r>
              <a:rPr lang="zh-CN" altLang="en-US" sz="2400" dirty="0" smtClean="0"/>
              <a:t>收益，恒等于</a:t>
            </a:r>
            <a:r>
              <a:rPr lang="zh-CN" altLang="en-US" sz="2400" dirty="0"/>
              <a:t>市场价格，即</a:t>
            </a:r>
            <a:r>
              <a:rPr lang="zh-CN" altLang="en-US" sz="2400" dirty="0" smtClean="0"/>
              <a:t>：</a:t>
            </a:r>
            <a:endParaRPr lang="en-US" altLang="zh-CN" sz="2400" i="1" dirty="0"/>
          </a:p>
        </p:txBody>
      </p:sp>
      <mc:AlternateContent xmlns:mc="http://schemas.openxmlformats.org/markup-compatibility/2006" xmlns:a14="http://schemas.microsoft.com/office/drawing/2010/main">
        <mc:Choice Requires="a14">
          <p:sp>
            <p:nvSpPr>
              <p:cNvPr id="3" name="文本框 2"/>
              <p:cNvSpPr txBox="1"/>
              <p:nvPr/>
            </p:nvSpPr>
            <p:spPr>
              <a:xfrm>
                <a:off x="2925055" y="2420888"/>
                <a:ext cx="193360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𝑀𝑅</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𝐴𝑅</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2925055" y="2420888"/>
                <a:ext cx="1933606" cy="369332"/>
              </a:xfrm>
              <a:prstGeom prst="rect">
                <a:avLst/>
              </a:prstGeom>
              <a:blipFill rotWithShape="0">
                <a:blip r:embed="rId5"/>
                <a:stretch>
                  <a:fillRect l="-3470" r="-2839" b="-6557"/>
                </a:stretch>
              </a:blipFill>
            </p:spPr>
            <p:txBody>
              <a:bodyPr/>
              <a:lstStyle/>
              <a:p>
                <a:r>
                  <a:rPr lang="zh-CN" altLang="en-US">
                    <a:noFill/>
                  </a:rPr>
                  <a:t> </a:t>
                </a:r>
              </a:p>
            </p:txBody>
          </p:sp>
        </mc:Fallback>
      </mc:AlternateContent>
      <p:sp>
        <p:nvSpPr>
          <p:cNvPr id="13" name="Line 4"/>
          <p:cNvSpPr>
            <a:spLocks noChangeShapeType="1"/>
          </p:cNvSpPr>
          <p:nvPr/>
        </p:nvSpPr>
        <p:spPr bwMode="auto">
          <a:xfrm>
            <a:off x="2454838" y="5973763"/>
            <a:ext cx="432033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5"/>
          <p:cNvSpPr>
            <a:spLocks noChangeShapeType="1"/>
          </p:cNvSpPr>
          <p:nvPr/>
        </p:nvSpPr>
        <p:spPr bwMode="auto">
          <a:xfrm>
            <a:off x="2454838" y="3489325"/>
            <a:ext cx="0" cy="2484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6"/>
          <p:cNvSpPr>
            <a:spLocks noChangeShapeType="1"/>
          </p:cNvSpPr>
          <p:nvPr/>
        </p:nvSpPr>
        <p:spPr bwMode="auto">
          <a:xfrm flipV="1">
            <a:off x="2454838" y="4941168"/>
            <a:ext cx="3600251" cy="72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7"/>
          <p:cNvSpPr txBox="1">
            <a:spLocks noChangeArrowheads="1"/>
          </p:cNvSpPr>
          <p:nvPr/>
        </p:nvSpPr>
        <p:spPr bwMode="auto">
          <a:xfrm>
            <a:off x="3534809" y="4448320"/>
            <a:ext cx="2995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竞争企业面临的需求曲线</a:t>
            </a:r>
          </a:p>
        </p:txBody>
      </p:sp>
      <p:sp>
        <p:nvSpPr>
          <p:cNvPr id="17" name="Text Box 8"/>
          <p:cNvSpPr txBox="1">
            <a:spLocks noChangeArrowheads="1"/>
          </p:cNvSpPr>
          <p:nvPr/>
        </p:nvSpPr>
        <p:spPr bwMode="auto">
          <a:xfrm>
            <a:off x="2016688" y="3489325"/>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P</a:t>
            </a:r>
          </a:p>
        </p:txBody>
      </p:sp>
      <p:sp>
        <p:nvSpPr>
          <p:cNvPr id="18" name="Text Box 9"/>
          <p:cNvSpPr txBox="1">
            <a:spLocks noChangeArrowheads="1"/>
          </p:cNvSpPr>
          <p:nvPr/>
        </p:nvSpPr>
        <p:spPr bwMode="auto">
          <a:xfrm>
            <a:off x="6564826" y="5941581"/>
            <a:ext cx="3834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Q</a:t>
            </a:r>
          </a:p>
        </p:txBody>
      </p:sp>
      <mc:AlternateContent xmlns:mc="http://schemas.openxmlformats.org/markup-compatibility/2006" xmlns:a14="http://schemas.microsoft.com/office/drawing/2010/main">
        <mc:Choice Requires="a14">
          <p:sp>
            <p:nvSpPr>
              <p:cNvPr id="19" name="文本框 18"/>
              <p:cNvSpPr txBox="1"/>
              <p:nvPr/>
            </p:nvSpPr>
            <p:spPr>
              <a:xfrm>
                <a:off x="6268684" y="4787279"/>
                <a:ext cx="1614288"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000" b="0" i="1" smtClean="0">
                          <a:latin typeface="Cambria Math" panose="02040503050406030204" pitchFamily="18" charset="0"/>
                        </a:rPr>
                        <m:t>𝑀𝑅</m:t>
                      </m:r>
                      <m:r>
                        <a:rPr lang="en-US" altLang="zh-CN" sz="2000" i="1" smtClean="0">
                          <a:latin typeface="Cambria Math" panose="02040503050406030204" pitchFamily="18" charset="0"/>
                        </a:rPr>
                        <m:t>=</m:t>
                      </m:r>
                      <m:r>
                        <a:rPr lang="en-US" altLang="zh-CN" sz="2000" b="0" i="1" smtClean="0">
                          <a:latin typeface="Cambria Math" panose="02040503050406030204" pitchFamily="18" charset="0"/>
                        </a:rPr>
                        <m:t>𝐴𝑅</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𝑃</m:t>
                      </m:r>
                    </m:oMath>
                  </m:oMathPara>
                </a14:m>
                <a:endParaRPr lang="zh-CN" altLang="en-US" sz="2000" dirty="0"/>
              </a:p>
            </p:txBody>
          </p:sp>
        </mc:Choice>
        <mc:Fallback xmlns="">
          <p:sp>
            <p:nvSpPr>
              <p:cNvPr id="19" name="文本框 18"/>
              <p:cNvSpPr txBox="1">
                <a:spLocks noRot="1" noChangeAspect="1" noMove="1" noResize="1" noEditPoints="1" noAdjustHandles="1" noChangeArrowheads="1" noChangeShapeType="1" noTextEdit="1"/>
              </p:cNvSpPr>
              <p:nvPr/>
            </p:nvSpPr>
            <p:spPr>
              <a:xfrm>
                <a:off x="6268684" y="4787279"/>
                <a:ext cx="1614288" cy="307777"/>
              </a:xfrm>
              <a:prstGeom prst="rect">
                <a:avLst/>
              </a:prstGeom>
              <a:blipFill rotWithShape="0">
                <a:blip r:embed="rId6"/>
                <a:stretch>
                  <a:fillRect l="-3019" r="-3019" b="-5882"/>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179020291"/>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1299" y="973264"/>
            <a:ext cx="6498895" cy="523220"/>
          </a:xfrm>
          <a:prstGeom prst="rect">
            <a:avLst/>
          </a:prstGeom>
        </p:spPr>
        <p:txBody>
          <a:bodyPr wrap="none">
            <a:spAutoFit/>
          </a:bodyPr>
          <a:lstStyle/>
          <a:p>
            <a:r>
              <a:rPr lang="en-US" altLang="zh-CN" sz="2800" b="1" dirty="0" smtClean="0"/>
              <a:t>5.4 </a:t>
            </a:r>
            <a:r>
              <a:rPr lang="zh-CN" altLang="en-US" sz="2800" b="1" dirty="0" smtClean="0"/>
              <a:t>竞争企业的市场决策和短期供给曲线</a:t>
            </a:r>
            <a:endParaRPr lang="zh-CN" altLang="en-US" sz="2800" dirty="0"/>
          </a:p>
        </p:txBody>
      </p:sp>
      <p:sp>
        <p:nvSpPr>
          <p:cNvPr id="13" name="矩形 12"/>
          <p:cNvSpPr/>
          <p:nvPr/>
        </p:nvSpPr>
        <p:spPr>
          <a:xfrm>
            <a:off x="325088" y="2011720"/>
            <a:ext cx="8212941"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在完全竞争市场条件</a:t>
            </a:r>
            <a:r>
              <a:rPr lang="zh-CN" altLang="en-US" sz="2400" dirty="0"/>
              <a:t>下</a:t>
            </a:r>
            <a:r>
              <a:rPr lang="zh-CN" altLang="en-US" sz="2400" dirty="0" smtClean="0"/>
              <a:t>，竞争企业决策的核心是决定产量。</a:t>
            </a:r>
            <a:endParaRPr lang="en-US" altLang="zh-CN" sz="2400" i="1" dirty="0"/>
          </a:p>
        </p:txBody>
      </p:sp>
      <p:sp>
        <p:nvSpPr>
          <p:cNvPr id="14" name="矩形 13"/>
          <p:cNvSpPr/>
          <p:nvPr/>
        </p:nvSpPr>
        <p:spPr>
          <a:xfrm>
            <a:off x="323528" y="1465620"/>
            <a:ext cx="4253087" cy="523220"/>
          </a:xfrm>
          <a:prstGeom prst="rect">
            <a:avLst/>
          </a:prstGeom>
        </p:spPr>
        <p:txBody>
          <a:bodyPr wrap="none">
            <a:spAutoFit/>
          </a:bodyPr>
          <a:lstStyle/>
          <a:p>
            <a:r>
              <a:rPr lang="en-US" altLang="zh-CN" sz="2800" b="1" dirty="0" smtClean="0"/>
              <a:t>5.4.1 </a:t>
            </a:r>
            <a:r>
              <a:rPr lang="zh-CN" altLang="en-US" sz="2800" b="1" dirty="0"/>
              <a:t>竞争</a:t>
            </a:r>
            <a:r>
              <a:rPr lang="zh-CN" altLang="en-US" sz="2800" b="1" dirty="0" smtClean="0"/>
              <a:t>企业的产量决策</a:t>
            </a:r>
            <a:endParaRPr lang="zh-CN" altLang="en-US" sz="2800" dirty="0"/>
          </a:p>
        </p:txBody>
      </p:sp>
      <p:sp>
        <p:nvSpPr>
          <p:cNvPr id="15" name="矩形 14"/>
          <p:cNvSpPr/>
          <p:nvPr/>
        </p:nvSpPr>
        <p:spPr>
          <a:xfrm>
            <a:off x="321299" y="2527129"/>
            <a:ext cx="8212941"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在完全竞争市场条件下：</a:t>
            </a:r>
            <a:endParaRPr lang="en-US" altLang="zh-CN" sz="2400" i="1" dirty="0"/>
          </a:p>
        </p:txBody>
      </p:sp>
      <mc:AlternateContent xmlns:mc="http://schemas.openxmlformats.org/markup-compatibility/2006" xmlns:a14="http://schemas.microsoft.com/office/drawing/2010/main">
        <mc:Choice Requires="a14">
          <p:sp>
            <p:nvSpPr>
              <p:cNvPr id="16" name="文本框 15"/>
              <p:cNvSpPr txBox="1"/>
              <p:nvPr/>
            </p:nvSpPr>
            <p:spPr>
              <a:xfrm>
                <a:off x="3086124" y="3106439"/>
                <a:ext cx="1607171"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𝑀𝑅</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𝑄</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oMath>
                  </m:oMathPara>
                </a14:m>
                <a:endParaRPr lang="zh-CN" altLang="en-US" sz="2400" dirty="0"/>
              </a:p>
            </p:txBody>
          </p:sp>
        </mc:Choice>
        <mc:Fallback xmlns="">
          <p:sp>
            <p:nvSpPr>
              <p:cNvPr id="16" name="文本框 15"/>
              <p:cNvSpPr txBox="1">
                <a:spLocks noRot="1" noChangeAspect="1" noMove="1" noResize="1" noEditPoints="1" noAdjustHandles="1" noChangeArrowheads="1" noChangeShapeType="1" noTextEdit="1"/>
              </p:cNvSpPr>
              <p:nvPr/>
            </p:nvSpPr>
            <p:spPr>
              <a:xfrm>
                <a:off x="3086124" y="3106439"/>
                <a:ext cx="1607171" cy="369332"/>
              </a:xfrm>
              <a:prstGeom prst="rect">
                <a:avLst/>
              </a:prstGeom>
              <a:blipFill rotWithShape="0">
                <a:blip r:embed="rId5"/>
                <a:stretch>
                  <a:fillRect l="-3788" r="-3788" b="-35000"/>
                </a:stretch>
              </a:blipFill>
            </p:spPr>
            <p:txBody>
              <a:bodyPr/>
              <a:lstStyle/>
              <a:p>
                <a:r>
                  <a:rPr lang="zh-CN" altLang="en-US">
                    <a:noFill/>
                  </a:rPr>
                  <a:t> </a:t>
                </a:r>
              </a:p>
            </p:txBody>
          </p:sp>
        </mc:Fallback>
      </mc:AlternateContent>
      <p:sp>
        <p:nvSpPr>
          <p:cNvPr id="17" name="矩形 16"/>
          <p:cNvSpPr/>
          <p:nvPr/>
        </p:nvSpPr>
        <p:spPr>
          <a:xfrm>
            <a:off x="446479" y="3527083"/>
            <a:ext cx="8212941" cy="46166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边际成本等于边际收益的决策准则体现为</a:t>
            </a:r>
            <a:r>
              <a:rPr lang="zh-CN" altLang="en-US" sz="2400" dirty="0" smtClean="0"/>
              <a:t>：</a:t>
            </a:r>
            <a:endParaRPr lang="en-US" altLang="zh-CN" sz="2400" i="1" dirty="0"/>
          </a:p>
        </p:txBody>
      </p:sp>
      <mc:AlternateContent xmlns:mc="http://schemas.openxmlformats.org/markup-compatibility/2006" xmlns:a14="http://schemas.microsoft.com/office/drawing/2010/main">
        <mc:Choice Requires="a14">
          <p:sp>
            <p:nvSpPr>
              <p:cNvPr id="18" name="文本框 17"/>
              <p:cNvSpPr txBox="1"/>
              <p:nvPr/>
            </p:nvSpPr>
            <p:spPr>
              <a:xfrm>
                <a:off x="3069712" y="4040060"/>
                <a:ext cx="1600438"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𝑀𝐶</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𝑄</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oMath>
                  </m:oMathPara>
                </a14:m>
                <a:endParaRPr lang="zh-CN" altLang="en-US" sz="2400" dirty="0"/>
              </a:p>
            </p:txBody>
          </p:sp>
        </mc:Choice>
        <mc:Fallback xmlns="">
          <p:sp>
            <p:nvSpPr>
              <p:cNvPr id="18" name="文本框 17"/>
              <p:cNvSpPr txBox="1">
                <a:spLocks noRot="1" noChangeAspect="1" noMove="1" noResize="1" noEditPoints="1" noAdjustHandles="1" noChangeArrowheads="1" noChangeShapeType="1" noTextEdit="1"/>
              </p:cNvSpPr>
              <p:nvPr/>
            </p:nvSpPr>
            <p:spPr>
              <a:xfrm>
                <a:off x="3069712" y="4040060"/>
                <a:ext cx="1600438" cy="369332"/>
              </a:xfrm>
              <a:prstGeom prst="rect">
                <a:avLst/>
              </a:prstGeom>
              <a:blipFill rotWithShape="0">
                <a:blip r:embed="rId6"/>
                <a:stretch>
                  <a:fillRect l="-4198" r="-3435" b="-35000"/>
                </a:stretch>
              </a:blipFill>
            </p:spPr>
            <p:txBody>
              <a:bodyPr/>
              <a:lstStyle/>
              <a:p>
                <a:r>
                  <a:rPr lang="zh-CN" altLang="en-US">
                    <a:noFill/>
                  </a:rPr>
                  <a:t> </a:t>
                </a:r>
              </a:p>
            </p:txBody>
          </p:sp>
        </mc:Fallback>
      </mc:AlternateContent>
      <p:sp>
        <p:nvSpPr>
          <p:cNvPr id="19" name="矩形 18"/>
          <p:cNvSpPr/>
          <p:nvPr/>
        </p:nvSpPr>
        <p:spPr>
          <a:xfrm>
            <a:off x="446480" y="4554269"/>
            <a:ext cx="8353286" cy="83099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       也就是说，竞争企业决定一个产量，在该产量上，边际成本等于产品价格。</a:t>
            </a:r>
            <a:endParaRPr lang="en-US" altLang="zh-CN" sz="2400" i="1" dirty="0"/>
          </a:p>
        </p:txBody>
      </p:sp>
    </p:spTree>
    <p:extLst>
      <p:ext uri="{BB962C8B-B14F-4D97-AF65-F5344CB8AC3E}">
        <p14:creationId xmlns:p14="http://schemas.microsoft.com/office/powerpoint/2010/main" val="1076511200"/>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620838" y="6282580"/>
            <a:ext cx="6335712"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5"/>
          <p:cNvSpPr>
            <a:spLocks noChangeShapeType="1"/>
          </p:cNvSpPr>
          <p:nvPr/>
        </p:nvSpPr>
        <p:spPr bwMode="auto">
          <a:xfrm flipV="1">
            <a:off x="1620838" y="2722362"/>
            <a:ext cx="0" cy="3560218"/>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Arc 8"/>
          <p:cNvSpPr>
            <a:spLocks/>
          </p:cNvSpPr>
          <p:nvPr/>
        </p:nvSpPr>
        <p:spPr bwMode="auto">
          <a:xfrm rot="8202898">
            <a:off x="3132138" y="2826593"/>
            <a:ext cx="3024187" cy="2881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noFill/>
          <a:ln w="28575">
            <a:solidFill>
              <a:schemeClr val="fo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9"/>
          <p:cNvSpPr txBox="1">
            <a:spLocks noChangeArrowheads="1"/>
          </p:cNvSpPr>
          <p:nvPr/>
        </p:nvSpPr>
        <p:spPr bwMode="auto">
          <a:xfrm>
            <a:off x="7145338" y="3323480"/>
            <a:ext cx="5381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t>AC</a:t>
            </a:r>
          </a:p>
        </p:txBody>
      </p:sp>
      <p:sp>
        <p:nvSpPr>
          <p:cNvPr id="16" name="Text Box 10"/>
          <p:cNvSpPr txBox="1">
            <a:spLocks noChangeArrowheads="1"/>
          </p:cNvSpPr>
          <p:nvPr/>
        </p:nvSpPr>
        <p:spPr bwMode="auto">
          <a:xfrm>
            <a:off x="6732588" y="4193430"/>
            <a:ext cx="7080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t>AVC</a:t>
            </a:r>
          </a:p>
        </p:txBody>
      </p:sp>
      <p:sp>
        <p:nvSpPr>
          <p:cNvPr id="17" name="Text Box 11"/>
          <p:cNvSpPr txBox="1">
            <a:spLocks noChangeArrowheads="1"/>
          </p:cNvSpPr>
          <p:nvPr/>
        </p:nvSpPr>
        <p:spPr bwMode="auto">
          <a:xfrm>
            <a:off x="5653088" y="2609105"/>
            <a:ext cx="5794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t>MC</a:t>
            </a:r>
          </a:p>
        </p:txBody>
      </p:sp>
      <p:sp>
        <p:nvSpPr>
          <p:cNvPr id="18" name="Text Box 12"/>
          <p:cNvSpPr txBox="1">
            <a:spLocks noChangeArrowheads="1"/>
          </p:cNvSpPr>
          <p:nvPr/>
        </p:nvSpPr>
        <p:spPr bwMode="auto">
          <a:xfrm>
            <a:off x="4033077" y="5276517"/>
            <a:ext cx="3540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t>A</a:t>
            </a:r>
          </a:p>
        </p:txBody>
      </p:sp>
      <p:sp>
        <p:nvSpPr>
          <p:cNvPr id="19" name="Text Box 13"/>
          <p:cNvSpPr txBox="1">
            <a:spLocks noChangeArrowheads="1"/>
          </p:cNvSpPr>
          <p:nvPr/>
        </p:nvSpPr>
        <p:spPr bwMode="auto">
          <a:xfrm>
            <a:off x="4343400" y="4901455"/>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0" name="Line 15"/>
          <p:cNvSpPr>
            <a:spLocks noChangeShapeType="1"/>
          </p:cNvSpPr>
          <p:nvPr/>
        </p:nvSpPr>
        <p:spPr bwMode="auto">
          <a:xfrm>
            <a:off x="1620838" y="3252888"/>
            <a:ext cx="39592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Text Box 16"/>
          <p:cNvSpPr txBox="1">
            <a:spLocks noChangeArrowheads="1"/>
          </p:cNvSpPr>
          <p:nvPr/>
        </p:nvSpPr>
        <p:spPr bwMode="auto">
          <a:xfrm>
            <a:off x="5468937" y="3043238"/>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2" name="Text Box 17"/>
          <p:cNvSpPr txBox="1">
            <a:spLocks noChangeArrowheads="1"/>
          </p:cNvSpPr>
          <p:nvPr/>
        </p:nvSpPr>
        <p:spPr bwMode="auto">
          <a:xfrm>
            <a:off x="4992688" y="4110880"/>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3" name="Line 18"/>
          <p:cNvSpPr>
            <a:spLocks noChangeShapeType="1"/>
          </p:cNvSpPr>
          <p:nvPr/>
        </p:nvSpPr>
        <p:spPr bwMode="auto">
          <a:xfrm>
            <a:off x="1620838" y="4339480"/>
            <a:ext cx="35274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9"/>
          <p:cNvSpPr>
            <a:spLocks noChangeShapeType="1"/>
          </p:cNvSpPr>
          <p:nvPr/>
        </p:nvSpPr>
        <p:spPr bwMode="auto">
          <a:xfrm>
            <a:off x="1620838" y="4771280"/>
            <a:ext cx="3240087"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Text Box 20"/>
          <p:cNvSpPr txBox="1">
            <a:spLocks noChangeArrowheads="1"/>
          </p:cNvSpPr>
          <p:nvPr/>
        </p:nvSpPr>
        <p:spPr bwMode="auto">
          <a:xfrm>
            <a:off x="4699000" y="4520455"/>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6" name="Line 21"/>
          <p:cNvSpPr>
            <a:spLocks noChangeShapeType="1"/>
          </p:cNvSpPr>
          <p:nvPr/>
        </p:nvSpPr>
        <p:spPr bwMode="auto">
          <a:xfrm>
            <a:off x="1620838" y="5131643"/>
            <a:ext cx="28797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Line 22"/>
          <p:cNvSpPr>
            <a:spLocks noChangeShapeType="1"/>
          </p:cNvSpPr>
          <p:nvPr/>
        </p:nvSpPr>
        <p:spPr bwMode="auto">
          <a:xfrm>
            <a:off x="1620838" y="5418980"/>
            <a:ext cx="24479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Text Box 23"/>
          <p:cNvSpPr txBox="1">
            <a:spLocks noChangeArrowheads="1"/>
          </p:cNvSpPr>
          <p:nvPr/>
        </p:nvSpPr>
        <p:spPr bwMode="auto">
          <a:xfrm>
            <a:off x="3924300" y="5203080"/>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9" name="Text Box 24"/>
          <p:cNvSpPr txBox="1">
            <a:spLocks noChangeArrowheads="1"/>
          </p:cNvSpPr>
          <p:nvPr/>
        </p:nvSpPr>
        <p:spPr bwMode="auto">
          <a:xfrm>
            <a:off x="1117114" y="3054829"/>
            <a:ext cx="42030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smtClean="0"/>
              <a:t>P5</a:t>
            </a:r>
            <a:endParaRPr lang="en-US" altLang="zh-CN" dirty="0"/>
          </a:p>
        </p:txBody>
      </p:sp>
      <p:sp>
        <p:nvSpPr>
          <p:cNvPr id="30" name="Text Box 25"/>
          <p:cNvSpPr txBox="1">
            <a:spLocks noChangeArrowheads="1"/>
          </p:cNvSpPr>
          <p:nvPr/>
        </p:nvSpPr>
        <p:spPr bwMode="auto">
          <a:xfrm>
            <a:off x="1088233" y="4125960"/>
            <a:ext cx="42030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smtClean="0"/>
              <a:t>P4</a:t>
            </a:r>
            <a:endParaRPr lang="en-US" altLang="zh-CN" dirty="0"/>
          </a:p>
        </p:txBody>
      </p:sp>
      <p:sp>
        <p:nvSpPr>
          <p:cNvPr id="31" name="Text Box 26"/>
          <p:cNvSpPr txBox="1">
            <a:spLocks noChangeArrowheads="1"/>
          </p:cNvSpPr>
          <p:nvPr/>
        </p:nvSpPr>
        <p:spPr bwMode="auto">
          <a:xfrm>
            <a:off x="1084262" y="4555380"/>
            <a:ext cx="42030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smtClean="0"/>
              <a:t>P3</a:t>
            </a:r>
            <a:endParaRPr lang="en-US" altLang="zh-CN" dirty="0"/>
          </a:p>
        </p:txBody>
      </p:sp>
      <p:sp>
        <p:nvSpPr>
          <p:cNvPr id="32" name="Text Box 27"/>
          <p:cNvSpPr txBox="1">
            <a:spLocks noChangeArrowheads="1"/>
          </p:cNvSpPr>
          <p:nvPr/>
        </p:nvSpPr>
        <p:spPr bwMode="auto">
          <a:xfrm>
            <a:off x="1073872" y="4922093"/>
            <a:ext cx="46355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P2</a:t>
            </a:r>
            <a:endParaRPr lang="en-US" altLang="zh-CN" dirty="0"/>
          </a:p>
        </p:txBody>
      </p:sp>
      <p:sp>
        <p:nvSpPr>
          <p:cNvPr id="33" name="Text Box 28"/>
          <p:cNvSpPr txBox="1">
            <a:spLocks noChangeArrowheads="1"/>
          </p:cNvSpPr>
          <p:nvPr/>
        </p:nvSpPr>
        <p:spPr bwMode="auto">
          <a:xfrm>
            <a:off x="1084262" y="528880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P1</a:t>
            </a:r>
            <a:endParaRPr lang="en-US" altLang="zh-CN" dirty="0"/>
          </a:p>
        </p:txBody>
      </p:sp>
      <p:sp>
        <p:nvSpPr>
          <p:cNvPr id="34" name="Text Box 29"/>
          <p:cNvSpPr txBox="1">
            <a:spLocks noChangeArrowheads="1"/>
          </p:cNvSpPr>
          <p:nvPr/>
        </p:nvSpPr>
        <p:spPr bwMode="auto">
          <a:xfrm>
            <a:off x="7606975" y="6212123"/>
            <a:ext cx="35779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Q</a:t>
            </a:r>
            <a:endParaRPr lang="zh-CN" altLang="en-US" sz="2000" dirty="0"/>
          </a:p>
        </p:txBody>
      </p:sp>
      <p:sp>
        <p:nvSpPr>
          <p:cNvPr id="35" name="Line 30"/>
          <p:cNvSpPr>
            <a:spLocks noChangeShapeType="1"/>
          </p:cNvSpPr>
          <p:nvPr/>
        </p:nvSpPr>
        <p:spPr bwMode="auto">
          <a:xfrm>
            <a:off x="4502150" y="5131643"/>
            <a:ext cx="0" cy="11525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31"/>
          <p:cNvSpPr>
            <a:spLocks noChangeShapeType="1"/>
          </p:cNvSpPr>
          <p:nvPr/>
        </p:nvSpPr>
        <p:spPr bwMode="auto">
          <a:xfrm>
            <a:off x="4860925" y="4699843"/>
            <a:ext cx="0" cy="15843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2"/>
          <p:cNvSpPr>
            <a:spLocks noChangeShapeType="1"/>
          </p:cNvSpPr>
          <p:nvPr/>
        </p:nvSpPr>
        <p:spPr bwMode="auto">
          <a:xfrm>
            <a:off x="5149850" y="4339480"/>
            <a:ext cx="0" cy="19446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3"/>
          <p:cNvSpPr>
            <a:spLocks noChangeShapeType="1"/>
          </p:cNvSpPr>
          <p:nvPr/>
        </p:nvSpPr>
        <p:spPr bwMode="auto">
          <a:xfrm>
            <a:off x="5605594" y="3203375"/>
            <a:ext cx="7077" cy="307761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Arc 7"/>
          <p:cNvSpPr>
            <a:spLocks/>
          </p:cNvSpPr>
          <p:nvPr/>
        </p:nvSpPr>
        <p:spPr bwMode="auto">
          <a:xfrm rot="11935583" flipH="1">
            <a:off x="2881344" y="2436755"/>
            <a:ext cx="2370326" cy="3378409"/>
          </a:xfrm>
          <a:custGeom>
            <a:avLst/>
            <a:gdLst>
              <a:gd name="G0" fmla="+- 6352 0 0"/>
              <a:gd name="G1" fmla="+- 21600 0 0"/>
              <a:gd name="G2" fmla="+- 21600 0 0"/>
              <a:gd name="T0" fmla="*/ 0 w 27952"/>
              <a:gd name="T1" fmla="*/ 955 h 28145"/>
              <a:gd name="T2" fmla="*/ 26937 w 27952"/>
              <a:gd name="T3" fmla="*/ 28145 h 28145"/>
              <a:gd name="T4" fmla="*/ 6352 w 27952"/>
              <a:gd name="T5" fmla="*/ 21600 h 28145"/>
            </a:gdLst>
            <a:ahLst/>
            <a:cxnLst>
              <a:cxn ang="0">
                <a:pos x="T0" y="T1"/>
              </a:cxn>
              <a:cxn ang="0">
                <a:pos x="T2" y="T3"/>
              </a:cxn>
              <a:cxn ang="0">
                <a:pos x="T4" y="T5"/>
              </a:cxn>
            </a:cxnLst>
            <a:rect l="0" t="0" r="r" b="b"/>
            <a:pathLst>
              <a:path w="27952" h="28145" fill="none" extrusionOk="0">
                <a:moveTo>
                  <a:pt x="0" y="955"/>
                </a:moveTo>
                <a:cubicBezTo>
                  <a:pt x="2057" y="321"/>
                  <a:pt x="4198" y="-1"/>
                  <a:pt x="6352" y="0"/>
                </a:cubicBezTo>
                <a:cubicBezTo>
                  <a:pt x="18281" y="0"/>
                  <a:pt x="27952" y="9670"/>
                  <a:pt x="27952" y="21600"/>
                </a:cubicBezTo>
                <a:cubicBezTo>
                  <a:pt x="27952" y="23820"/>
                  <a:pt x="27609" y="26028"/>
                  <a:pt x="26936" y="28144"/>
                </a:cubicBezTo>
              </a:path>
              <a:path w="27952" h="28145" stroke="0" extrusionOk="0">
                <a:moveTo>
                  <a:pt x="0" y="955"/>
                </a:moveTo>
                <a:cubicBezTo>
                  <a:pt x="2057" y="321"/>
                  <a:pt x="4198" y="-1"/>
                  <a:pt x="6352" y="0"/>
                </a:cubicBezTo>
                <a:cubicBezTo>
                  <a:pt x="18281" y="0"/>
                  <a:pt x="27952" y="9670"/>
                  <a:pt x="27952" y="21600"/>
                </a:cubicBezTo>
                <a:cubicBezTo>
                  <a:pt x="27952" y="23820"/>
                  <a:pt x="27609" y="26028"/>
                  <a:pt x="26936" y="28144"/>
                </a:cubicBezTo>
                <a:lnTo>
                  <a:pt x="6352" y="21600"/>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Arc 6"/>
          <p:cNvSpPr>
            <a:spLocks/>
          </p:cNvSpPr>
          <p:nvPr/>
        </p:nvSpPr>
        <p:spPr bwMode="auto">
          <a:xfrm rot="8202898">
            <a:off x="3401089" y="2036763"/>
            <a:ext cx="3024188" cy="288131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noFill/>
          <a:ln w="28575">
            <a:solidFill>
              <a:srgbClr val="33CC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矩形 40"/>
          <p:cNvSpPr/>
          <p:nvPr/>
        </p:nvSpPr>
        <p:spPr>
          <a:xfrm>
            <a:off x="259836" y="1028703"/>
            <a:ext cx="4974439" cy="523220"/>
          </a:xfrm>
          <a:prstGeom prst="rect">
            <a:avLst/>
          </a:prstGeom>
        </p:spPr>
        <p:txBody>
          <a:bodyPr wrap="none">
            <a:spAutoFit/>
          </a:bodyPr>
          <a:lstStyle/>
          <a:p>
            <a:r>
              <a:rPr lang="en-US" altLang="zh-CN" sz="2800" b="1" dirty="0" smtClean="0"/>
              <a:t>5.4.2 </a:t>
            </a:r>
            <a:r>
              <a:rPr lang="zh-CN" altLang="en-US" sz="2800" b="1" dirty="0"/>
              <a:t>竞争</a:t>
            </a:r>
            <a:r>
              <a:rPr lang="zh-CN" altLang="en-US" sz="2800" b="1" dirty="0" smtClean="0"/>
              <a:t>企业的短期供给曲线</a:t>
            </a:r>
            <a:endParaRPr lang="zh-CN" altLang="en-US" sz="2800" dirty="0"/>
          </a:p>
        </p:txBody>
      </p:sp>
      <p:sp>
        <p:nvSpPr>
          <p:cNvPr id="42" name="Text Box 12"/>
          <p:cNvSpPr txBox="1">
            <a:spLocks noChangeArrowheads="1"/>
          </p:cNvSpPr>
          <p:nvPr/>
        </p:nvSpPr>
        <p:spPr bwMode="auto">
          <a:xfrm>
            <a:off x="4313940" y="4726274"/>
            <a:ext cx="3241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B</a:t>
            </a:r>
            <a:endParaRPr lang="en-US" altLang="zh-CN" sz="2000" dirty="0"/>
          </a:p>
        </p:txBody>
      </p:sp>
      <p:sp>
        <p:nvSpPr>
          <p:cNvPr id="43" name="Text Box 12"/>
          <p:cNvSpPr txBox="1">
            <a:spLocks noChangeArrowheads="1"/>
          </p:cNvSpPr>
          <p:nvPr/>
        </p:nvSpPr>
        <p:spPr bwMode="auto">
          <a:xfrm>
            <a:off x="4606253" y="4360797"/>
            <a:ext cx="32092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t>C</a:t>
            </a:r>
          </a:p>
        </p:txBody>
      </p:sp>
      <p:sp>
        <p:nvSpPr>
          <p:cNvPr id="44" name="Text Box 12"/>
          <p:cNvSpPr txBox="1">
            <a:spLocks noChangeArrowheads="1"/>
          </p:cNvSpPr>
          <p:nvPr/>
        </p:nvSpPr>
        <p:spPr bwMode="auto">
          <a:xfrm>
            <a:off x="4859885" y="3892225"/>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D</a:t>
            </a:r>
            <a:endParaRPr lang="en-US" altLang="zh-CN" sz="2000" dirty="0"/>
          </a:p>
        </p:txBody>
      </p:sp>
      <p:sp>
        <p:nvSpPr>
          <p:cNvPr id="45" name="Text Box 12"/>
          <p:cNvSpPr txBox="1">
            <a:spLocks noChangeArrowheads="1"/>
          </p:cNvSpPr>
          <p:nvPr/>
        </p:nvSpPr>
        <p:spPr bwMode="auto">
          <a:xfrm>
            <a:off x="5642050" y="3203375"/>
            <a:ext cx="3097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t>E</a:t>
            </a:r>
          </a:p>
        </p:txBody>
      </p:sp>
      <p:sp>
        <p:nvSpPr>
          <p:cNvPr id="46" name="Line 30"/>
          <p:cNvSpPr>
            <a:spLocks noChangeShapeType="1"/>
          </p:cNvSpPr>
          <p:nvPr/>
        </p:nvSpPr>
        <p:spPr bwMode="auto">
          <a:xfrm>
            <a:off x="4080669" y="5401517"/>
            <a:ext cx="0" cy="8826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矩形 46"/>
          <p:cNvSpPr/>
          <p:nvPr/>
        </p:nvSpPr>
        <p:spPr>
          <a:xfrm>
            <a:off x="318673" y="1522033"/>
            <a:ext cx="8212941" cy="1200329"/>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如果市场价格上升，竞争企业的产量决策随之调整，价格从</a:t>
            </a:r>
            <a:r>
              <a:rPr lang="en-US" altLang="zh-CN" sz="2400" dirty="0" smtClean="0">
                <a:latin typeface="Arial" panose="020B0604020202020204" pitchFamily="34" charset="0"/>
                <a:cs typeface="Arial" panose="020B0604020202020204" pitchFamily="34" charset="0"/>
              </a:rPr>
              <a:t>P</a:t>
            </a:r>
            <a:r>
              <a:rPr lang="en-US" altLang="zh-CN" sz="2400" baseline="-25000" dirty="0" smtClean="0">
                <a:latin typeface="Arial" panose="020B0604020202020204" pitchFamily="34" charset="0"/>
                <a:cs typeface="Arial" panose="020B0604020202020204" pitchFamily="34" charset="0"/>
              </a:rPr>
              <a:t>1</a:t>
            </a:r>
            <a:r>
              <a:rPr lang="zh-CN" altLang="en-US" sz="2400" dirty="0" smtClean="0">
                <a:latin typeface="Arial" panose="020B0604020202020204" pitchFamily="34" charset="0"/>
                <a:cs typeface="Arial" panose="020B0604020202020204" pitchFamily="34" charset="0"/>
              </a:rPr>
              <a:t>变到</a:t>
            </a:r>
            <a:r>
              <a:rPr lang="en-US" altLang="zh-CN" sz="2400" dirty="0" smtClean="0">
                <a:latin typeface="Arial" panose="020B0604020202020204" pitchFamily="34" charset="0"/>
                <a:cs typeface="Arial" panose="020B0604020202020204" pitchFamily="34" charset="0"/>
              </a:rPr>
              <a:t>P</a:t>
            </a:r>
            <a:r>
              <a:rPr lang="en-US" altLang="zh-CN" sz="2400" baseline="-25000" dirty="0">
                <a:latin typeface="Arial" panose="020B0604020202020204" pitchFamily="34" charset="0"/>
                <a:cs typeface="Arial" panose="020B0604020202020204" pitchFamily="34" charset="0"/>
              </a:rPr>
              <a:t>5</a:t>
            </a:r>
            <a:r>
              <a:rPr lang="zh-CN" altLang="en-US" sz="2400" dirty="0" smtClean="0">
                <a:latin typeface="Arial" panose="020B0604020202020204" pitchFamily="34" charset="0"/>
                <a:cs typeface="Arial" panose="020B0604020202020204" pitchFamily="34" charset="0"/>
              </a:rPr>
              <a:t>，产量从</a:t>
            </a:r>
            <a:r>
              <a:rPr lang="en-US" altLang="zh-CN" sz="2400" dirty="0" smtClean="0">
                <a:latin typeface="Arial" panose="020B0604020202020204" pitchFamily="34" charset="0"/>
                <a:cs typeface="Arial" panose="020B0604020202020204" pitchFamily="34" charset="0"/>
              </a:rPr>
              <a:t>Q</a:t>
            </a:r>
            <a:r>
              <a:rPr lang="en-US" altLang="zh-CN" sz="2400" baseline="-25000" dirty="0">
                <a:latin typeface="Arial" panose="020B0604020202020204" pitchFamily="34" charset="0"/>
                <a:cs typeface="Arial" panose="020B0604020202020204" pitchFamily="34" charset="0"/>
              </a:rPr>
              <a:t>1</a:t>
            </a:r>
            <a:r>
              <a:rPr lang="zh-CN" altLang="en-US" sz="2400" dirty="0" smtClean="0">
                <a:latin typeface="Arial" panose="020B0604020202020204" pitchFamily="34" charset="0"/>
                <a:cs typeface="Arial" panose="020B0604020202020204" pitchFamily="34" charset="0"/>
              </a:rPr>
              <a:t>调整到</a:t>
            </a:r>
            <a:r>
              <a:rPr lang="en-US" altLang="zh-CN" sz="2400" dirty="0" smtClean="0">
                <a:latin typeface="Arial" panose="020B0604020202020204" pitchFamily="34" charset="0"/>
                <a:cs typeface="Arial" panose="020B0604020202020204" pitchFamily="34" charset="0"/>
              </a:rPr>
              <a:t>Q</a:t>
            </a:r>
            <a:r>
              <a:rPr lang="en-US" altLang="zh-CN" sz="2400" baseline="-25000" dirty="0">
                <a:latin typeface="Arial" panose="020B0604020202020204" pitchFamily="34" charset="0"/>
                <a:cs typeface="Arial" panose="020B0604020202020204" pitchFamily="34" charset="0"/>
              </a:rPr>
              <a:t>5</a:t>
            </a:r>
            <a:r>
              <a:rPr lang="zh-CN" altLang="en-US" sz="2400" dirty="0" smtClean="0">
                <a:latin typeface="Arial" panose="020B0604020202020204" pitchFamily="34" charset="0"/>
                <a:cs typeface="Arial" panose="020B0604020202020204" pitchFamily="34" charset="0"/>
              </a:rPr>
              <a:t>，这种变化关系构成竞争企业短期供给曲线，且就是边际成本曲线的</a:t>
            </a:r>
            <a:r>
              <a:rPr lang="en-US" altLang="zh-CN" sz="2400" dirty="0" smtClean="0">
                <a:latin typeface="Arial" panose="020B0604020202020204" pitchFamily="34" charset="0"/>
                <a:cs typeface="Arial" panose="020B0604020202020204" pitchFamily="34" charset="0"/>
              </a:rPr>
              <a:t>AVC</a:t>
            </a:r>
            <a:r>
              <a:rPr lang="zh-CN" altLang="en-US" sz="2400" dirty="0" smtClean="0">
                <a:latin typeface="Arial" panose="020B0604020202020204" pitchFamily="34" charset="0"/>
                <a:cs typeface="Arial" panose="020B0604020202020204" pitchFamily="34" charset="0"/>
              </a:rPr>
              <a:t>以上部分。</a:t>
            </a:r>
            <a:endParaRPr lang="en-US" altLang="zh-CN" sz="2400" i="1" dirty="0"/>
          </a:p>
        </p:txBody>
      </p:sp>
      <p:sp>
        <p:nvSpPr>
          <p:cNvPr id="48" name="Text Box 28"/>
          <p:cNvSpPr txBox="1">
            <a:spLocks noChangeArrowheads="1"/>
          </p:cNvSpPr>
          <p:nvPr/>
        </p:nvSpPr>
        <p:spPr bwMode="auto">
          <a:xfrm>
            <a:off x="3902683" y="626554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a:t>Q</a:t>
            </a:r>
            <a:r>
              <a:rPr lang="en-US" altLang="zh-CN" dirty="0" smtClean="0"/>
              <a:t>1</a:t>
            </a:r>
            <a:endParaRPr lang="en-US" altLang="zh-CN" dirty="0"/>
          </a:p>
        </p:txBody>
      </p:sp>
      <p:sp>
        <p:nvSpPr>
          <p:cNvPr id="49" name="Text Box 28"/>
          <p:cNvSpPr txBox="1">
            <a:spLocks noChangeArrowheads="1"/>
          </p:cNvSpPr>
          <p:nvPr/>
        </p:nvSpPr>
        <p:spPr bwMode="auto">
          <a:xfrm>
            <a:off x="4326352" y="626554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Q2</a:t>
            </a:r>
            <a:endParaRPr lang="en-US" altLang="zh-CN" dirty="0"/>
          </a:p>
        </p:txBody>
      </p:sp>
      <p:sp>
        <p:nvSpPr>
          <p:cNvPr id="50" name="Text Box 28"/>
          <p:cNvSpPr txBox="1">
            <a:spLocks noChangeArrowheads="1"/>
          </p:cNvSpPr>
          <p:nvPr/>
        </p:nvSpPr>
        <p:spPr bwMode="auto">
          <a:xfrm>
            <a:off x="4659313" y="626554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Q3</a:t>
            </a:r>
            <a:endParaRPr lang="en-US" altLang="zh-CN" dirty="0"/>
          </a:p>
        </p:txBody>
      </p:sp>
      <p:sp>
        <p:nvSpPr>
          <p:cNvPr id="51" name="Text Box 28"/>
          <p:cNvSpPr txBox="1">
            <a:spLocks noChangeArrowheads="1"/>
          </p:cNvSpPr>
          <p:nvPr/>
        </p:nvSpPr>
        <p:spPr bwMode="auto">
          <a:xfrm>
            <a:off x="4939127" y="626554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Q4</a:t>
            </a:r>
            <a:endParaRPr lang="en-US" altLang="zh-CN" dirty="0"/>
          </a:p>
        </p:txBody>
      </p:sp>
      <p:sp>
        <p:nvSpPr>
          <p:cNvPr id="52" name="Text Box 28"/>
          <p:cNvSpPr txBox="1">
            <a:spLocks noChangeArrowheads="1"/>
          </p:cNvSpPr>
          <p:nvPr/>
        </p:nvSpPr>
        <p:spPr bwMode="auto">
          <a:xfrm>
            <a:off x="5373819" y="6265545"/>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smtClean="0"/>
              <a:t>Q5</a:t>
            </a:r>
            <a:endParaRPr lang="en-US" altLang="zh-CN" dirty="0"/>
          </a:p>
        </p:txBody>
      </p:sp>
    </p:spTree>
    <p:extLst>
      <p:ext uri="{BB962C8B-B14F-4D97-AF65-F5344CB8AC3E}">
        <p14:creationId xmlns:p14="http://schemas.microsoft.com/office/powerpoint/2010/main" val="2324720769"/>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547862" y="5735548"/>
            <a:ext cx="6335713"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5"/>
          <p:cNvSpPr>
            <a:spLocks noChangeShapeType="1"/>
          </p:cNvSpPr>
          <p:nvPr/>
        </p:nvSpPr>
        <p:spPr bwMode="auto">
          <a:xfrm flipV="1">
            <a:off x="1547862" y="1990636"/>
            <a:ext cx="0" cy="3744912"/>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Arc 7"/>
          <p:cNvSpPr>
            <a:spLocks/>
          </p:cNvSpPr>
          <p:nvPr/>
        </p:nvSpPr>
        <p:spPr bwMode="auto">
          <a:xfrm rot="8202898">
            <a:off x="2986932" y="2279145"/>
            <a:ext cx="3024188" cy="2881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noFill/>
          <a:ln w="28575">
            <a:solidFill>
              <a:schemeClr val="folHlink"/>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8"/>
          <p:cNvSpPr txBox="1">
            <a:spLocks noChangeArrowheads="1"/>
          </p:cNvSpPr>
          <p:nvPr/>
        </p:nvSpPr>
        <p:spPr bwMode="auto">
          <a:xfrm>
            <a:off x="7092847" y="2388869"/>
            <a:ext cx="538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t>AC</a:t>
            </a:r>
          </a:p>
        </p:txBody>
      </p:sp>
      <p:sp>
        <p:nvSpPr>
          <p:cNvPr id="16" name="Text Box 9"/>
          <p:cNvSpPr txBox="1">
            <a:spLocks noChangeArrowheads="1"/>
          </p:cNvSpPr>
          <p:nvPr/>
        </p:nvSpPr>
        <p:spPr bwMode="auto">
          <a:xfrm>
            <a:off x="6534743" y="3511400"/>
            <a:ext cx="7080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t>AVC</a:t>
            </a:r>
          </a:p>
        </p:txBody>
      </p:sp>
      <p:sp>
        <p:nvSpPr>
          <p:cNvPr id="17" name="Text Box 10"/>
          <p:cNvSpPr txBox="1">
            <a:spLocks noChangeArrowheads="1"/>
          </p:cNvSpPr>
          <p:nvPr/>
        </p:nvSpPr>
        <p:spPr bwMode="auto">
          <a:xfrm>
            <a:off x="4757143" y="1742927"/>
            <a:ext cx="220765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dirty="0" smtClean="0"/>
              <a:t>MC=</a:t>
            </a:r>
            <a:r>
              <a:rPr lang="zh-CN" altLang="en-US" sz="2000" b="1" dirty="0" smtClean="0"/>
              <a:t>短期供给曲线</a:t>
            </a:r>
            <a:endParaRPr lang="en-US" altLang="zh-CN" sz="2000" b="1" dirty="0"/>
          </a:p>
        </p:txBody>
      </p:sp>
      <p:sp>
        <p:nvSpPr>
          <p:cNvPr id="18" name="Text Box 11"/>
          <p:cNvSpPr txBox="1">
            <a:spLocks noChangeArrowheads="1"/>
          </p:cNvSpPr>
          <p:nvPr/>
        </p:nvSpPr>
        <p:spPr bwMode="auto">
          <a:xfrm>
            <a:off x="4427587" y="4368711"/>
            <a:ext cx="3241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t>B</a:t>
            </a:r>
          </a:p>
        </p:txBody>
      </p:sp>
      <p:sp>
        <p:nvSpPr>
          <p:cNvPr id="19" name="Text Box 12"/>
          <p:cNvSpPr txBox="1">
            <a:spLocks noChangeArrowheads="1"/>
          </p:cNvSpPr>
          <p:nvPr/>
        </p:nvSpPr>
        <p:spPr bwMode="auto">
          <a:xfrm>
            <a:off x="4270425" y="4354423"/>
            <a:ext cx="301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solidFill>
                  <a:srgbClr val="F34617"/>
                </a:solidFill>
                <a:sym typeface="Symbol" panose="05050102010706020507" pitchFamily="18" charset="2"/>
              </a:rPr>
              <a:t></a:t>
            </a:r>
          </a:p>
        </p:txBody>
      </p:sp>
      <p:sp>
        <p:nvSpPr>
          <p:cNvPr id="20" name="Line 14"/>
          <p:cNvSpPr>
            <a:spLocks noChangeShapeType="1"/>
          </p:cNvSpPr>
          <p:nvPr/>
        </p:nvSpPr>
        <p:spPr bwMode="auto">
          <a:xfrm>
            <a:off x="1547862" y="2568486"/>
            <a:ext cx="39592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Text Box 15"/>
          <p:cNvSpPr txBox="1">
            <a:spLocks noChangeArrowheads="1"/>
          </p:cNvSpPr>
          <p:nvPr/>
        </p:nvSpPr>
        <p:spPr bwMode="auto">
          <a:xfrm>
            <a:off x="5182924" y="3086961"/>
            <a:ext cx="5556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dirty="0">
                <a:solidFill>
                  <a:srgbClr val="F34617"/>
                </a:solidFill>
                <a:sym typeface="Symbol" panose="05050102010706020507" pitchFamily="18" charset="2"/>
              </a:rPr>
              <a:t></a:t>
            </a:r>
            <a:r>
              <a:rPr lang="en-US" altLang="zh-CN" sz="2000" dirty="0">
                <a:sym typeface="Symbol" panose="05050102010706020507" pitchFamily="18" charset="2"/>
              </a:rPr>
              <a:t>D</a:t>
            </a:r>
          </a:p>
        </p:txBody>
      </p:sp>
      <p:sp>
        <p:nvSpPr>
          <p:cNvPr id="22" name="Text Box 16"/>
          <p:cNvSpPr txBox="1">
            <a:spLocks noChangeArrowheads="1"/>
          </p:cNvSpPr>
          <p:nvPr/>
        </p:nvSpPr>
        <p:spPr bwMode="auto">
          <a:xfrm>
            <a:off x="4833565" y="3734661"/>
            <a:ext cx="4857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a:solidFill>
                  <a:srgbClr val="F34617"/>
                </a:solidFill>
                <a:sym typeface="Symbol" panose="05050102010706020507" pitchFamily="18" charset="2"/>
              </a:rPr>
              <a:t></a:t>
            </a:r>
            <a:r>
              <a:rPr lang="en-US" altLang="zh-CN" sz="2000" dirty="0">
                <a:sym typeface="Symbol" panose="05050102010706020507" pitchFamily="18" charset="2"/>
              </a:rPr>
              <a:t>C</a:t>
            </a:r>
          </a:p>
        </p:txBody>
      </p:sp>
      <p:sp>
        <p:nvSpPr>
          <p:cNvPr id="23" name="Line 17"/>
          <p:cNvSpPr>
            <a:spLocks noChangeShapeType="1"/>
          </p:cNvSpPr>
          <p:nvPr/>
        </p:nvSpPr>
        <p:spPr bwMode="auto">
          <a:xfrm>
            <a:off x="1547862" y="3285399"/>
            <a:ext cx="3816226" cy="983"/>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8"/>
          <p:cNvSpPr>
            <a:spLocks noChangeShapeType="1"/>
          </p:cNvSpPr>
          <p:nvPr/>
        </p:nvSpPr>
        <p:spPr bwMode="auto">
          <a:xfrm>
            <a:off x="1547862" y="3943261"/>
            <a:ext cx="3384178"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Line 20"/>
          <p:cNvSpPr>
            <a:spLocks noChangeShapeType="1"/>
          </p:cNvSpPr>
          <p:nvPr/>
        </p:nvSpPr>
        <p:spPr bwMode="auto">
          <a:xfrm>
            <a:off x="1547862" y="4584611"/>
            <a:ext cx="28797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Text Box 21"/>
          <p:cNvSpPr txBox="1">
            <a:spLocks noChangeArrowheads="1"/>
          </p:cNvSpPr>
          <p:nvPr/>
        </p:nvSpPr>
        <p:spPr bwMode="auto">
          <a:xfrm>
            <a:off x="1022400" y="2371636"/>
            <a:ext cx="42030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smtClean="0"/>
              <a:t>P5</a:t>
            </a:r>
            <a:endParaRPr lang="en-US" altLang="zh-CN" dirty="0"/>
          </a:p>
        </p:txBody>
      </p:sp>
      <p:sp>
        <p:nvSpPr>
          <p:cNvPr id="28" name="Text Box 22"/>
          <p:cNvSpPr txBox="1">
            <a:spLocks noChangeArrowheads="1"/>
          </p:cNvSpPr>
          <p:nvPr/>
        </p:nvSpPr>
        <p:spPr bwMode="auto">
          <a:xfrm>
            <a:off x="1012213" y="4432210"/>
            <a:ext cx="46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a:t>P2</a:t>
            </a:r>
          </a:p>
        </p:txBody>
      </p:sp>
      <p:sp>
        <p:nvSpPr>
          <p:cNvPr id="29" name="Text Box 23"/>
          <p:cNvSpPr txBox="1">
            <a:spLocks noChangeArrowheads="1"/>
          </p:cNvSpPr>
          <p:nvPr/>
        </p:nvSpPr>
        <p:spPr bwMode="auto">
          <a:xfrm>
            <a:off x="1033592" y="3767125"/>
            <a:ext cx="463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a:t>P3</a:t>
            </a:r>
          </a:p>
        </p:txBody>
      </p:sp>
      <p:sp>
        <p:nvSpPr>
          <p:cNvPr id="30" name="Text Box 24"/>
          <p:cNvSpPr txBox="1">
            <a:spLocks noChangeArrowheads="1"/>
          </p:cNvSpPr>
          <p:nvPr/>
        </p:nvSpPr>
        <p:spPr bwMode="auto">
          <a:xfrm>
            <a:off x="1033592" y="3102042"/>
            <a:ext cx="463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dirty="0"/>
              <a:t>P4</a:t>
            </a:r>
          </a:p>
        </p:txBody>
      </p:sp>
      <p:sp>
        <p:nvSpPr>
          <p:cNvPr id="31" name="Freeform 25"/>
          <p:cNvSpPr>
            <a:spLocks/>
          </p:cNvSpPr>
          <p:nvPr/>
        </p:nvSpPr>
        <p:spPr bwMode="auto">
          <a:xfrm>
            <a:off x="4406950" y="2135098"/>
            <a:ext cx="1316037" cy="2447925"/>
          </a:xfrm>
          <a:custGeom>
            <a:avLst/>
            <a:gdLst>
              <a:gd name="T0" fmla="*/ 1043 w 1043"/>
              <a:gd name="T1" fmla="*/ 0 h 1633"/>
              <a:gd name="T2" fmla="*/ 907 w 1043"/>
              <a:gd name="T3" fmla="*/ 408 h 1633"/>
              <a:gd name="T4" fmla="*/ 680 w 1043"/>
              <a:gd name="T5" fmla="*/ 862 h 1633"/>
              <a:gd name="T6" fmla="*/ 544 w 1043"/>
              <a:gd name="T7" fmla="*/ 1089 h 1633"/>
              <a:gd name="T8" fmla="*/ 226 w 1043"/>
              <a:gd name="T9" fmla="*/ 1452 h 1633"/>
              <a:gd name="T10" fmla="*/ 0 w 1043"/>
              <a:gd name="T11" fmla="*/ 1633 h 1633"/>
            </a:gdLst>
            <a:ahLst/>
            <a:cxnLst>
              <a:cxn ang="0">
                <a:pos x="T0" y="T1"/>
              </a:cxn>
              <a:cxn ang="0">
                <a:pos x="T2" y="T3"/>
              </a:cxn>
              <a:cxn ang="0">
                <a:pos x="T4" y="T5"/>
              </a:cxn>
              <a:cxn ang="0">
                <a:pos x="T6" y="T7"/>
              </a:cxn>
              <a:cxn ang="0">
                <a:pos x="T8" y="T9"/>
              </a:cxn>
              <a:cxn ang="0">
                <a:pos x="T10" y="T11"/>
              </a:cxn>
            </a:cxnLst>
            <a:rect l="0" t="0" r="r" b="b"/>
            <a:pathLst>
              <a:path w="1043" h="1633">
                <a:moveTo>
                  <a:pt x="1043" y="0"/>
                </a:moveTo>
                <a:cubicBezTo>
                  <a:pt x="1005" y="132"/>
                  <a:pt x="968" y="264"/>
                  <a:pt x="907" y="408"/>
                </a:cubicBezTo>
                <a:cubicBezTo>
                  <a:pt x="846" y="552"/>
                  <a:pt x="741" y="748"/>
                  <a:pt x="680" y="862"/>
                </a:cubicBezTo>
                <a:cubicBezTo>
                  <a:pt x="619" y="976"/>
                  <a:pt x="620" y="991"/>
                  <a:pt x="544" y="1089"/>
                </a:cubicBezTo>
                <a:cubicBezTo>
                  <a:pt x="468" y="1187"/>
                  <a:pt x="317" y="1361"/>
                  <a:pt x="226" y="1452"/>
                </a:cubicBezTo>
                <a:cubicBezTo>
                  <a:pt x="135" y="1543"/>
                  <a:pt x="67" y="1588"/>
                  <a:pt x="0" y="1633"/>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26"/>
          <p:cNvSpPr txBox="1">
            <a:spLocks noChangeArrowheads="1"/>
          </p:cNvSpPr>
          <p:nvPr/>
        </p:nvSpPr>
        <p:spPr bwMode="auto">
          <a:xfrm>
            <a:off x="4787950" y="4798923"/>
            <a:ext cx="14670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000" b="1" dirty="0"/>
              <a:t>停止营业点</a:t>
            </a:r>
          </a:p>
        </p:txBody>
      </p:sp>
      <p:sp>
        <p:nvSpPr>
          <p:cNvPr id="33" name="Text Box 27"/>
          <p:cNvSpPr txBox="1">
            <a:spLocks noChangeArrowheads="1"/>
          </p:cNvSpPr>
          <p:nvPr/>
        </p:nvSpPr>
        <p:spPr bwMode="auto">
          <a:xfrm>
            <a:off x="5447886" y="2364488"/>
            <a:ext cx="42832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solidFill>
                  <a:srgbClr val="F34617"/>
                </a:solidFill>
                <a:sym typeface="Symbol" panose="05050102010706020507" pitchFamily="18" charset="2"/>
              </a:rPr>
              <a:t></a:t>
            </a:r>
            <a:r>
              <a:rPr lang="en-US" altLang="zh-CN" sz="2000" dirty="0" smtClean="0">
                <a:sym typeface="Symbol" panose="05050102010706020507" pitchFamily="18" charset="2"/>
              </a:rPr>
              <a:t>E</a:t>
            </a:r>
            <a:endParaRPr lang="en-US" altLang="zh-CN" sz="2000" dirty="0">
              <a:sym typeface="Symbol" panose="05050102010706020507" pitchFamily="18" charset="2"/>
            </a:endParaRPr>
          </a:p>
        </p:txBody>
      </p:sp>
      <p:sp>
        <p:nvSpPr>
          <p:cNvPr id="34" name="Line 28"/>
          <p:cNvSpPr>
            <a:spLocks noChangeShapeType="1"/>
          </p:cNvSpPr>
          <p:nvPr/>
        </p:nvSpPr>
        <p:spPr bwMode="auto">
          <a:xfrm flipH="1" flipV="1">
            <a:off x="4499025" y="4727486"/>
            <a:ext cx="288925"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Arc 6"/>
          <p:cNvSpPr>
            <a:spLocks/>
          </p:cNvSpPr>
          <p:nvPr/>
        </p:nvSpPr>
        <p:spPr bwMode="auto">
          <a:xfrm rot="8202898">
            <a:off x="3674778" y="979852"/>
            <a:ext cx="3024187" cy="288131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noFill/>
          <a:ln w="28575">
            <a:solidFill>
              <a:srgbClr val="33CC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Text Box 29"/>
          <p:cNvSpPr txBox="1">
            <a:spLocks noChangeArrowheads="1"/>
          </p:cNvSpPr>
          <p:nvPr/>
        </p:nvSpPr>
        <p:spPr bwMode="auto">
          <a:xfrm>
            <a:off x="7491518" y="5661248"/>
            <a:ext cx="35779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Q</a:t>
            </a:r>
            <a:endParaRPr lang="zh-CN" altLang="en-US" sz="2000" dirty="0"/>
          </a:p>
        </p:txBody>
      </p:sp>
    </p:spTree>
    <p:extLst>
      <p:ext uri="{BB962C8B-B14F-4D97-AF65-F5344CB8AC3E}">
        <p14:creationId xmlns:p14="http://schemas.microsoft.com/office/powerpoint/2010/main" val="1035719376"/>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1349" y="1057281"/>
            <a:ext cx="5416868" cy="523220"/>
          </a:xfrm>
          <a:prstGeom prst="rect">
            <a:avLst/>
          </a:prstGeom>
        </p:spPr>
        <p:txBody>
          <a:bodyPr wrap="none">
            <a:spAutoFit/>
          </a:bodyPr>
          <a:lstStyle/>
          <a:p>
            <a:r>
              <a:rPr lang="en-US" altLang="zh-CN" sz="2800" b="1" dirty="0" smtClean="0"/>
              <a:t>5.5 </a:t>
            </a:r>
            <a:r>
              <a:rPr lang="zh-CN" altLang="en-US" sz="2800" b="1" dirty="0" smtClean="0"/>
              <a:t>竞争企业短期均衡与竞争策略</a:t>
            </a:r>
            <a:endParaRPr lang="zh-CN" altLang="en-US" sz="2800" dirty="0"/>
          </a:p>
        </p:txBody>
      </p:sp>
      <p:sp>
        <p:nvSpPr>
          <p:cNvPr id="13" name="矩形 12"/>
          <p:cNvSpPr/>
          <p:nvPr/>
        </p:nvSpPr>
        <p:spPr>
          <a:xfrm>
            <a:off x="291349" y="1521820"/>
            <a:ext cx="3892412" cy="523220"/>
          </a:xfrm>
          <a:prstGeom prst="rect">
            <a:avLst/>
          </a:prstGeom>
        </p:spPr>
        <p:txBody>
          <a:bodyPr wrap="none">
            <a:spAutoFit/>
          </a:bodyPr>
          <a:lstStyle/>
          <a:p>
            <a:r>
              <a:rPr lang="en-US" altLang="zh-CN" sz="2800" b="1" dirty="0" smtClean="0"/>
              <a:t>5.5.1 </a:t>
            </a:r>
            <a:r>
              <a:rPr lang="zh-CN" altLang="en-US" sz="2800" b="1" dirty="0" smtClean="0"/>
              <a:t>竞争企业短期均衡</a:t>
            </a:r>
            <a:endParaRPr lang="zh-CN" altLang="en-US" sz="2800" dirty="0"/>
          </a:p>
        </p:txBody>
      </p:sp>
      <p:sp>
        <p:nvSpPr>
          <p:cNvPr id="2" name="矩形 1"/>
          <p:cNvSpPr/>
          <p:nvPr/>
        </p:nvSpPr>
        <p:spPr>
          <a:xfrm>
            <a:off x="291348" y="1988840"/>
            <a:ext cx="8241091" cy="1200329"/>
          </a:xfrm>
          <a:prstGeom prst="rect">
            <a:avLst/>
          </a:prstGeom>
        </p:spPr>
        <p:txBody>
          <a:bodyPr wrap="square">
            <a:spAutoFit/>
          </a:bodyPr>
          <a:lstStyle/>
          <a:p>
            <a:pPr eaLnBrk="1" hangingPunct="1"/>
            <a:r>
              <a:rPr lang="zh-CN" altLang="en-US" sz="2400" dirty="0"/>
              <a:t>在</a:t>
            </a:r>
            <a:r>
              <a:rPr lang="zh-CN" altLang="en-US" sz="2400" dirty="0" smtClean="0"/>
              <a:t>短期，不同竞争企业（其平均成本曲线不同）的</a:t>
            </a:r>
            <a:r>
              <a:rPr lang="zh-CN" altLang="en-US" sz="2400" dirty="0"/>
              <a:t>盈利状况取决于</a:t>
            </a:r>
            <a:r>
              <a:rPr lang="zh-CN" altLang="en-US" sz="2400" dirty="0" smtClean="0"/>
              <a:t>其平均成本，</a:t>
            </a:r>
            <a:r>
              <a:rPr lang="zh-CN" altLang="en-US" sz="2400" dirty="0"/>
              <a:t>可能存在</a:t>
            </a:r>
            <a:r>
              <a:rPr lang="zh-CN" altLang="en-US" sz="2400" dirty="0" smtClean="0"/>
              <a:t>盈利</a:t>
            </a:r>
            <a:r>
              <a:rPr lang="zh-CN" altLang="en-US" sz="2400" dirty="0"/>
              <a:t>、平衡和</a:t>
            </a:r>
            <a:r>
              <a:rPr lang="zh-CN" altLang="en-US" sz="2400" dirty="0" smtClean="0"/>
              <a:t>亏损，成本高的亏损，成本低的盈利。</a:t>
            </a:r>
            <a:endParaRPr lang="zh-CN" altLang="en-US" sz="2400" dirty="0"/>
          </a:p>
        </p:txBody>
      </p:sp>
      <p:sp>
        <p:nvSpPr>
          <p:cNvPr id="14" name="Line 4"/>
          <p:cNvSpPr>
            <a:spLocks noChangeShapeType="1"/>
          </p:cNvSpPr>
          <p:nvPr/>
        </p:nvSpPr>
        <p:spPr bwMode="auto">
          <a:xfrm>
            <a:off x="898525" y="6428754"/>
            <a:ext cx="7129463"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5" name="Line 5"/>
          <p:cNvSpPr>
            <a:spLocks noChangeShapeType="1"/>
          </p:cNvSpPr>
          <p:nvPr/>
        </p:nvSpPr>
        <p:spPr bwMode="auto">
          <a:xfrm flipV="1">
            <a:off x="898525" y="3260104"/>
            <a:ext cx="0" cy="316865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6" name="Line 6"/>
          <p:cNvSpPr>
            <a:spLocks noChangeShapeType="1"/>
          </p:cNvSpPr>
          <p:nvPr/>
        </p:nvSpPr>
        <p:spPr bwMode="auto">
          <a:xfrm>
            <a:off x="898525" y="4771404"/>
            <a:ext cx="6913563" cy="0"/>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7" name="Freeform 7"/>
          <p:cNvSpPr>
            <a:spLocks/>
          </p:cNvSpPr>
          <p:nvPr/>
        </p:nvSpPr>
        <p:spPr bwMode="auto">
          <a:xfrm>
            <a:off x="6011863" y="4123704"/>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8" name="Freeform 8"/>
          <p:cNvSpPr>
            <a:spLocks/>
          </p:cNvSpPr>
          <p:nvPr/>
        </p:nvSpPr>
        <p:spPr bwMode="auto">
          <a:xfrm>
            <a:off x="6586538" y="3907804"/>
            <a:ext cx="762000" cy="1563688"/>
          </a:xfrm>
          <a:custGeom>
            <a:avLst/>
            <a:gdLst>
              <a:gd name="T0" fmla="*/ 0 w 840"/>
              <a:gd name="T1" fmla="*/ 1352 h 1352"/>
              <a:gd name="T2" fmla="*/ 120 w 840"/>
              <a:gd name="T3" fmla="*/ 1248 h 1352"/>
              <a:gd name="T4" fmla="*/ 360 w 840"/>
              <a:gd name="T5" fmla="*/ 1040 h 1352"/>
              <a:gd name="T6" fmla="*/ 480 w 840"/>
              <a:gd name="T7" fmla="*/ 832 h 1352"/>
              <a:gd name="T8" fmla="*/ 600 w 840"/>
              <a:gd name="T9" fmla="*/ 416 h 1352"/>
              <a:gd name="T10" fmla="*/ 720 w 840"/>
              <a:gd name="T11" fmla="*/ 104 h 1352"/>
              <a:gd name="T12" fmla="*/ 840 w 840"/>
              <a:gd name="T13" fmla="*/ 0 h 1352"/>
            </a:gdLst>
            <a:ahLst/>
            <a:cxnLst>
              <a:cxn ang="0">
                <a:pos x="T0" y="T1"/>
              </a:cxn>
              <a:cxn ang="0">
                <a:pos x="T2" y="T3"/>
              </a:cxn>
              <a:cxn ang="0">
                <a:pos x="T4" y="T5"/>
              </a:cxn>
              <a:cxn ang="0">
                <a:pos x="T6" y="T7"/>
              </a:cxn>
              <a:cxn ang="0">
                <a:pos x="T8" y="T9"/>
              </a:cxn>
              <a:cxn ang="0">
                <a:pos x="T10" y="T11"/>
              </a:cxn>
              <a:cxn ang="0">
                <a:pos x="T12" y="T13"/>
              </a:cxn>
            </a:cxnLst>
            <a:rect l="0" t="0" r="r" b="b"/>
            <a:pathLst>
              <a:path w="840" h="1352">
                <a:moveTo>
                  <a:pt x="0" y="1352"/>
                </a:moveTo>
                <a:cubicBezTo>
                  <a:pt x="30" y="1326"/>
                  <a:pt x="60" y="1300"/>
                  <a:pt x="120" y="1248"/>
                </a:cubicBezTo>
                <a:cubicBezTo>
                  <a:pt x="180" y="1196"/>
                  <a:pt x="300" y="1109"/>
                  <a:pt x="360" y="1040"/>
                </a:cubicBezTo>
                <a:cubicBezTo>
                  <a:pt x="420" y="971"/>
                  <a:pt x="440" y="936"/>
                  <a:pt x="480" y="832"/>
                </a:cubicBezTo>
                <a:cubicBezTo>
                  <a:pt x="520" y="728"/>
                  <a:pt x="560" y="537"/>
                  <a:pt x="600" y="416"/>
                </a:cubicBezTo>
                <a:cubicBezTo>
                  <a:pt x="640" y="295"/>
                  <a:pt x="680" y="173"/>
                  <a:pt x="720" y="104"/>
                </a:cubicBezTo>
                <a:cubicBezTo>
                  <a:pt x="760" y="35"/>
                  <a:pt x="820" y="17"/>
                  <a:pt x="840" y="0"/>
                </a:cubicBezTo>
              </a:path>
            </a:pathLst>
          </a:custGeom>
          <a:noFill/>
          <a:ln w="28575" cmpd="sng">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19" name="Text Box 9"/>
          <p:cNvSpPr txBox="1">
            <a:spLocks noChangeArrowheads="1"/>
          </p:cNvSpPr>
          <p:nvPr/>
        </p:nvSpPr>
        <p:spPr bwMode="auto">
          <a:xfrm>
            <a:off x="7659071" y="3836367"/>
            <a:ext cx="5870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dirty="0">
                <a:latin typeface="Tahoma" panose="020B0604030504040204" pitchFamily="34" charset="0"/>
              </a:rPr>
              <a:t>AC1</a:t>
            </a:r>
          </a:p>
        </p:txBody>
      </p:sp>
      <p:sp>
        <p:nvSpPr>
          <p:cNvPr id="20" name="Text Box 10"/>
          <p:cNvSpPr txBox="1">
            <a:spLocks noChangeArrowheads="1"/>
          </p:cNvSpPr>
          <p:nvPr/>
        </p:nvSpPr>
        <p:spPr bwMode="auto">
          <a:xfrm>
            <a:off x="7233427" y="3476004"/>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MC1</a:t>
            </a:r>
          </a:p>
        </p:txBody>
      </p:sp>
      <p:sp>
        <p:nvSpPr>
          <p:cNvPr id="21" name="Line 11"/>
          <p:cNvSpPr>
            <a:spLocks noChangeShapeType="1"/>
          </p:cNvSpPr>
          <p:nvPr/>
        </p:nvSpPr>
        <p:spPr bwMode="auto">
          <a:xfrm>
            <a:off x="7065963" y="4771404"/>
            <a:ext cx="0" cy="165735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22" name="Freeform 12"/>
          <p:cNvSpPr>
            <a:spLocks/>
          </p:cNvSpPr>
          <p:nvPr/>
        </p:nvSpPr>
        <p:spPr bwMode="auto">
          <a:xfrm>
            <a:off x="4283075" y="3979242"/>
            <a:ext cx="2030413"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3" name="Freeform 13"/>
          <p:cNvSpPr>
            <a:spLocks/>
          </p:cNvSpPr>
          <p:nvPr/>
        </p:nvSpPr>
        <p:spPr bwMode="auto">
          <a:xfrm>
            <a:off x="4859338" y="3691904"/>
            <a:ext cx="762000" cy="1563688"/>
          </a:xfrm>
          <a:custGeom>
            <a:avLst/>
            <a:gdLst>
              <a:gd name="T0" fmla="*/ 0 w 840"/>
              <a:gd name="T1" fmla="*/ 1352 h 1352"/>
              <a:gd name="T2" fmla="*/ 120 w 840"/>
              <a:gd name="T3" fmla="*/ 1248 h 1352"/>
              <a:gd name="T4" fmla="*/ 360 w 840"/>
              <a:gd name="T5" fmla="*/ 1040 h 1352"/>
              <a:gd name="T6" fmla="*/ 480 w 840"/>
              <a:gd name="T7" fmla="*/ 832 h 1352"/>
              <a:gd name="T8" fmla="*/ 600 w 840"/>
              <a:gd name="T9" fmla="*/ 416 h 1352"/>
              <a:gd name="T10" fmla="*/ 720 w 840"/>
              <a:gd name="T11" fmla="*/ 104 h 1352"/>
              <a:gd name="T12" fmla="*/ 840 w 840"/>
              <a:gd name="T13" fmla="*/ 0 h 1352"/>
            </a:gdLst>
            <a:ahLst/>
            <a:cxnLst>
              <a:cxn ang="0">
                <a:pos x="T0" y="T1"/>
              </a:cxn>
              <a:cxn ang="0">
                <a:pos x="T2" y="T3"/>
              </a:cxn>
              <a:cxn ang="0">
                <a:pos x="T4" y="T5"/>
              </a:cxn>
              <a:cxn ang="0">
                <a:pos x="T6" y="T7"/>
              </a:cxn>
              <a:cxn ang="0">
                <a:pos x="T8" y="T9"/>
              </a:cxn>
              <a:cxn ang="0">
                <a:pos x="T10" y="T11"/>
              </a:cxn>
              <a:cxn ang="0">
                <a:pos x="T12" y="T13"/>
              </a:cxn>
            </a:cxnLst>
            <a:rect l="0" t="0" r="r" b="b"/>
            <a:pathLst>
              <a:path w="840" h="1352">
                <a:moveTo>
                  <a:pt x="0" y="1352"/>
                </a:moveTo>
                <a:cubicBezTo>
                  <a:pt x="30" y="1326"/>
                  <a:pt x="60" y="1300"/>
                  <a:pt x="120" y="1248"/>
                </a:cubicBezTo>
                <a:cubicBezTo>
                  <a:pt x="180" y="1196"/>
                  <a:pt x="300" y="1109"/>
                  <a:pt x="360" y="1040"/>
                </a:cubicBezTo>
                <a:cubicBezTo>
                  <a:pt x="420" y="971"/>
                  <a:pt x="440" y="936"/>
                  <a:pt x="480" y="832"/>
                </a:cubicBezTo>
                <a:cubicBezTo>
                  <a:pt x="520" y="728"/>
                  <a:pt x="560" y="537"/>
                  <a:pt x="600" y="416"/>
                </a:cubicBezTo>
                <a:cubicBezTo>
                  <a:pt x="640" y="295"/>
                  <a:pt x="680" y="173"/>
                  <a:pt x="720" y="104"/>
                </a:cubicBezTo>
                <a:cubicBezTo>
                  <a:pt x="760" y="35"/>
                  <a:pt x="820" y="17"/>
                  <a:pt x="840" y="0"/>
                </a:cubicBezTo>
              </a:path>
            </a:pathLst>
          </a:custGeom>
          <a:noFill/>
          <a:ln w="28575" cmpd="sng">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4" name="Text Box 14"/>
          <p:cNvSpPr txBox="1">
            <a:spLocks noChangeArrowheads="1"/>
          </p:cNvSpPr>
          <p:nvPr/>
        </p:nvSpPr>
        <p:spPr bwMode="auto">
          <a:xfrm>
            <a:off x="5290327" y="3260104"/>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MC2</a:t>
            </a:r>
          </a:p>
        </p:txBody>
      </p:sp>
      <p:sp>
        <p:nvSpPr>
          <p:cNvPr id="25" name="Text Box 15"/>
          <p:cNvSpPr txBox="1">
            <a:spLocks noChangeArrowheads="1"/>
          </p:cNvSpPr>
          <p:nvPr/>
        </p:nvSpPr>
        <p:spPr bwMode="auto">
          <a:xfrm>
            <a:off x="6147771" y="3547442"/>
            <a:ext cx="5870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AC2</a:t>
            </a:r>
          </a:p>
        </p:txBody>
      </p:sp>
      <p:sp>
        <p:nvSpPr>
          <p:cNvPr id="26" name="Line 16"/>
          <p:cNvSpPr>
            <a:spLocks noChangeShapeType="1"/>
          </p:cNvSpPr>
          <p:nvPr/>
        </p:nvSpPr>
        <p:spPr bwMode="auto">
          <a:xfrm>
            <a:off x="5265738" y="4780929"/>
            <a:ext cx="0" cy="165735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27" name="Freeform 17"/>
          <p:cNvSpPr>
            <a:spLocks/>
          </p:cNvSpPr>
          <p:nvPr/>
        </p:nvSpPr>
        <p:spPr bwMode="auto">
          <a:xfrm>
            <a:off x="2986088" y="3763342"/>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8" name="Freeform 18"/>
          <p:cNvSpPr>
            <a:spLocks/>
          </p:cNvSpPr>
          <p:nvPr/>
        </p:nvSpPr>
        <p:spPr bwMode="auto">
          <a:xfrm>
            <a:off x="3490913" y="3691904"/>
            <a:ext cx="762000" cy="1563688"/>
          </a:xfrm>
          <a:custGeom>
            <a:avLst/>
            <a:gdLst>
              <a:gd name="T0" fmla="*/ 0 w 840"/>
              <a:gd name="T1" fmla="*/ 1352 h 1352"/>
              <a:gd name="T2" fmla="*/ 120 w 840"/>
              <a:gd name="T3" fmla="*/ 1248 h 1352"/>
              <a:gd name="T4" fmla="*/ 360 w 840"/>
              <a:gd name="T5" fmla="*/ 1040 h 1352"/>
              <a:gd name="T6" fmla="*/ 480 w 840"/>
              <a:gd name="T7" fmla="*/ 832 h 1352"/>
              <a:gd name="T8" fmla="*/ 600 w 840"/>
              <a:gd name="T9" fmla="*/ 416 h 1352"/>
              <a:gd name="T10" fmla="*/ 720 w 840"/>
              <a:gd name="T11" fmla="*/ 104 h 1352"/>
              <a:gd name="T12" fmla="*/ 840 w 840"/>
              <a:gd name="T13" fmla="*/ 0 h 1352"/>
            </a:gdLst>
            <a:ahLst/>
            <a:cxnLst>
              <a:cxn ang="0">
                <a:pos x="T0" y="T1"/>
              </a:cxn>
              <a:cxn ang="0">
                <a:pos x="T2" y="T3"/>
              </a:cxn>
              <a:cxn ang="0">
                <a:pos x="T4" y="T5"/>
              </a:cxn>
              <a:cxn ang="0">
                <a:pos x="T6" y="T7"/>
              </a:cxn>
              <a:cxn ang="0">
                <a:pos x="T8" y="T9"/>
              </a:cxn>
              <a:cxn ang="0">
                <a:pos x="T10" y="T11"/>
              </a:cxn>
              <a:cxn ang="0">
                <a:pos x="T12" y="T13"/>
              </a:cxn>
            </a:cxnLst>
            <a:rect l="0" t="0" r="r" b="b"/>
            <a:pathLst>
              <a:path w="840" h="1352">
                <a:moveTo>
                  <a:pt x="0" y="1352"/>
                </a:moveTo>
                <a:cubicBezTo>
                  <a:pt x="30" y="1326"/>
                  <a:pt x="60" y="1300"/>
                  <a:pt x="120" y="1248"/>
                </a:cubicBezTo>
                <a:cubicBezTo>
                  <a:pt x="180" y="1196"/>
                  <a:pt x="300" y="1109"/>
                  <a:pt x="360" y="1040"/>
                </a:cubicBezTo>
                <a:cubicBezTo>
                  <a:pt x="420" y="971"/>
                  <a:pt x="440" y="936"/>
                  <a:pt x="480" y="832"/>
                </a:cubicBezTo>
                <a:cubicBezTo>
                  <a:pt x="520" y="728"/>
                  <a:pt x="560" y="537"/>
                  <a:pt x="600" y="416"/>
                </a:cubicBezTo>
                <a:cubicBezTo>
                  <a:pt x="640" y="295"/>
                  <a:pt x="680" y="173"/>
                  <a:pt x="720" y="104"/>
                </a:cubicBezTo>
                <a:cubicBezTo>
                  <a:pt x="760" y="35"/>
                  <a:pt x="820" y="17"/>
                  <a:pt x="840" y="0"/>
                </a:cubicBezTo>
              </a:path>
            </a:pathLst>
          </a:custGeom>
          <a:noFill/>
          <a:ln w="28575" cmpd="sng">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9" name="Freeform 19"/>
          <p:cNvSpPr>
            <a:spLocks/>
          </p:cNvSpPr>
          <p:nvPr/>
        </p:nvSpPr>
        <p:spPr bwMode="auto">
          <a:xfrm>
            <a:off x="2986088" y="4195142"/>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30" name="Text Box 20"/>
          <p:cNvSpPr txBox="1">
            <a:spLocks noChangeArrowheads="1"/>
          </p:cNvSpPr>
          <p:nvPr/>
        </p:nvSpPr>
        <p:spPr bwMode="auto">
          <a:xfrm>
            <a:off x="4064777" y="3260104"/>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MC3</a:t>
            </a:r>
          </a:p>
        </p:txBody>
      </p:sp>
      <p:sp>
        <p:nvSpPr>
          <p:cNvPr id="31" name="Text Box 21"/>
          <p:cNvSpPr txBox="1">
            <a:spLocks noChangeArrowheads="1"/>
          </p:cNvSpPr>
          <p:nvPr/>
        </p:nvSpPr>
        <p:spPr bwMode="auto">
          <a:xfrm>
            <a:off x="4707909" y="3476004"/>
            <a:ext cx="5870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AC3</a:t>
            </a:r>
          </a:p>
        </p:txBody>
      </p:sp>
      <p:sp>
        <p:nvSpPr>
          <p:cNvPr id="32" name="Text Box 22"/>
          <p:cNvSpPr txBox="1">
            <a:spLocks noChangeArrowheads="1"/>
          </p:cNvSpPr>
          <p:nvPr/>
        </p:nvSpPr>
        <p:spPr bwMode="auto">
          <a:xfrm>
            <a:off x="4671155" y="3994293"/>
            <a:ext cx="7186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AVC3</a:t>
            </a:r>
          </a:p>
        </p:txBody>
      </p:sp>
      <p:sp>
        <p:nvSpPr>
          <p:cNvPr id="33" name="Freeform 23"/>
          <p:cNvSpPr>
            <a:spLocks/>
          </p:cNvSpPr>
          <p:nvPr/>
        </p:nvSpPr>
        <p:spPr bwMode="auto">
          <a:xfrm>
            <a:off x="1546225" y="3618879"/>
            <a:ext cx="762000" cy="1563688"/>
          </a:xfrm>
          <a:custGeom>
            <a:avLst/>
            <a:gdLst>
              <a:gd name="T0" fmla="*/ 0 w 840"/>
              <a:gd name="T1" fmla="*/ 1352 h 1352"/>
              <a:gd name="T2" fmla="*/ 120 w 840"/>
              <a:gd name="T3" fmla="*/ 1248 h 1352"/>
              <a:gd name="T4" fmla="*/ 360 w 840"/>
              <a:gd name="T5" fmla="*/ 1040 h 1352"/>
              <a:gd name="T6" fmla="*/ 480 w 840"/>
              <a:gd name="T7" fmla="*/ 832 h 1352"/>
              <a:gd name="T8" fmla="*/ 600 w 840"/>
              <a:gd name="T9" fmla="*/ 416 h 1352"/>
              <a:gd name="T10" fmla="*/ 720 w 840"/>
              <a:gd name="T11" fmla="*/ 104 h 1352"/>
              <a:gd name="T12" fmla="*/ 840 w 840"/>
              <a:gd name="T13" fmla="*/ 0 h 1352"/>
            </a:gdLst>
            <a:ahLst/>
            <a:cxnLst>
              <a:cxn ang="0">
                <a:pos x="T0" y="T1"/>
              </a:cxn>
              <a:cxn ang="0">
                <a:pos x="T2" y="T3"/>
              </a:cxn>
              <a:cxn ang="0">
                <a:pos x="T4" y="T5"/>
              </a:cxn>
              <a:cxn ang="0">
                <a:pos x="T6" y="T7"/>
              </a:cxn>
              <a:cxn ang="0">
                <a:pos x="T8" y="T9"/>
              </a:cxn>
              <a:cxn ang="0">
                <a:pos x="T10" y="T11"/>
              </a:cxn>
              <a:cxn ang="0">
                <a:pos x="T12" y="T13"/>
              </a:cxn>
            </a:cxnLst>
            <a:rect l="0" t="0" r="r" b="b"/>
            <a:pathLst>
              <a:path w="840" h="1352">
                <a:moveTo>
                  <a:pt x="0" y="1352"/>
                </a:moveTo>
                <a:cubicBezTo>
                  <a:pt x="30" y="1326"/>
                  <a:pt x="60" y="1300"/>
                  <a:pt x="120" y="1248"/>
                </a:cubicBezTo>
                <a:cubicBezTo>
                  <a:pt x="180" y="1196"/>
                  <a:pt x="300" y="1109"/>
                  <a:pt x="360" y="1040"/>
                </a:cubicBezTo>
                <a:cubicBezTo>
                  <a:pt x="420" y="971"/>
                  <a:pt x="440" y="936"/>
                  <a:pt x="480" y="832"/>
                </a:cubicBezTo>
                <a:cubicBezTo>
                  <a:pt x="520" y="728"/>
                  <a:pt x="560" y="537"/>
                  <a:pt x="600" y="416"/>
                </a:cubicBezTo>
                <a:cubicBezTo>
                  <a:pt x="640" y="295"/>
                  <a:pt x="680" y="173"/>
                  <a:pt x="720" y="104"/>
                </a:cubicBezTo>
                <a:cubicBezTo>
                  <a:pt x="760" y="35"/>
                  <a:pt x="820" y="17"/>
                  <a:pt x="840" y="0"/>
                </a:cubicBezTo>
              </a:path>
            </a:pathLst>
          </a:custGeom>
          <a:noFill/>
          <a:ln w="28575" cmpd="sng">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34" name="Freeform 24"/>
          <p:cNvSpPr>
            <a:spLocks/>
          </p:cNvSpPr>
          <p:nvPr/>
        </p:nvSpPr>
        <p:spPr bwMode="auto">
          <a:xfrm>
            <a:off x="1213801" y="3455771"/>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5" name="Freeform 25"/>
          <p:cNvSpPr>
            <a:spLocks/>
          </p:cNvSpPr>
          <p:nvPr/>
        </p:nvSpPr>
        <p:spPr bwMode="auto">
          <a:xfrm>
            <a:off x="1063365" y="3875661"/>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36" name="Text Box 26"/>
          <p:cNvSpPr txBox="1">
            <a:spLocks noChangeArrowheads="1"/>
          </p:cNvSpPr>
          <p:nvPr/>
        </p:nvSpPr>
        <p:spPr bwMode="auto">
          <a:xfrm>
            <a:off x="1905191" y="3260104"/>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a:latin typeface="Tahoma" panose="020B0604030504040204" pitchFamily="34" charset="0"/>
              </a:rPr>
              <a:t>MC4</a:t>
            </a:r>
          </a:p>
        </p:txBody>
      </p:sp>
      <p:sp>
        <p:nvSpPr>
          <p:cNvPr id="37" name="Text Box 27"/>
          <p:cNvSpPr txBox="1">
            <a:spLocks noChangeArrowheads="1"/>
          </p:cNvSpPr>
          <p:nvPr/>
        </p:nvSpPr>
        <p:spPr bwMode="auto">
          <a:xfrm>
            <a:off x="3049139" y="3233507"/>
            <a:ext cx="5870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dirty="0">
                <a:latin typeface="Tahoma" panose="020B0604030504040204" pitchFamily="34" charset="0"/>
              </a:rPr>
              <a:t>AC4</a:t>
            </a:r>
          </a:p>
        </p:txBody>
      </p:sp>
      <p:sp>
        <p:nvSpPr>
          <p:cNvPr id="38" name="Text Box 28"/>
          <p:cNvSpPr txBox="1">
            <a:spLocks noChangeArrowheads="1"/>
          </p:cNvSpPr>
          <p:nvPr/>
        </p:nvSpPr>
        <p:spPr bwMode="auto">
          <a:xfrm>
            <a:off x="3035320" y="3671237"/>
            <a:ext cx="7186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dirty="0">
                <a:latin typeface="Tahoma" panose="020B0604030504040204" pitchFamily="34" charset="0"/>
              </a:rPr>
              <a:t>AVC4</a:t>
            </a:r>
          </a:p>
        </p:txBody>
      </p:sp>
      <p:sp>
        <p:nvSpPr>
          <p:cNvPr id="39" name="Line 29"/>
          <p:cNvSpPr>
            <a:spLocks noChangeShapeType="1"/>
          </p:cNvSpPr>
          <p:nvPr/>
        </p:nvSpPr>
        <p:spPr bwMode="auto">
          <a:xfrm>
            <a:off x="3876675" y="4771404"/>
            <a:ext cx="0" cy="165735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40" name="Text Box 30"/>
          <p:cNvSpPr txBox="1">
            <a:spLocks noChangeArrowheads="1"/>
          </p:cNvSpPr>
          <p:nvPr/>
        </p:nvSpPr>
        <p:spPr bwMode="auto">
          <a:xfrm>
            <a:off x="6843271" y="6438279"/>
            <a:ext cx="5052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dirty="0">
                <a:latin typeface="Tahoma" panose="020B0604030504040204" pitchFamily="34" charset="0"/>
              </a:rPr>
              <a:t>Q1</a:t>
            </a:r>
            <a:endParaRPr kumimoji="1" lang="en-US" altLang="zh-CN" sz="2000" dirty="0">
              <a:latin typeface="Tahoma" panose="020B0604030504040204" pitchFamily="34" charset="0"/>
            </a:endParaRPr>
          </a:p>
        </p:txBody>
      </p:sp>
      <p:sp>
        <p:nvSpPr>
          <p:cNvPr id="41" name="Text Box 31"/>
          <p:cNvSpPr txBox="1">
            <a:spLocks noChangeArrowheads="1"/>
          </p:cNvSpPr>
          <p:nvPr/>
        </p:nvSpPr>
        <p:spPr bwMode="auto">
          <a:xfrm>
            <a:off x="5054669" y="6447803"/>
            <a:ext cx="5052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dirty="0">
                <a:latin typeface="Tahoma" panose="020B0604030504040204" pitchFamily="34" charset="0"/>
              </a:rPr>
              <a:t>Q2</a:t>
            </a:r>
            <a:endParaRPr kumimoji="1" lang="en-US" altLang="zh-CN" sz="2000" dirty="0">
              <a:latin typeface="Tahoma" panose="020B0604030504040204" pitchFamily="34" charset="0"/>
            </a:endParaRPr>
          </a:p>
        </p:txBody>
      </p:sp>
      <p:sp>
        <p:nvSpPr>
          <p:cNvPr id="42" name="Text Box 32"/>
          <p:cNvSpPr txBox="1">
            <a:spLocks noChangeArrowheads="1"/>
          </p:cNvSpPr>
          <p:nvPr/>
        </p:nvSpPr>
        <p:spPr bwMode="auto">
          <a:xfrm>
            <a:off x="3616170" y="6473283"/>
            <a:ext cx="5052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dirty="0">
                <a:latin typeface="Tahoma" panose="020B0604030504040204" pitchFamily="34" charset="0"/>
              </a:rPr>
              <a:t>Q3</a:t>
            </a:r>
            <a:endParaRPr kumimoji="1" lang="en-US" altLang="zh-CN" sz="2000" dirty="0">
              <a:latin typeface="Tahoma" panose="020B0604030504040204" pitchFamily="34" charset="0"/>
            </a:endParaRPr>
          </a:p>
        </p:txBody>
      </p:sp>
      <p:sp>
        <p:nvSpPr>
          <p:cNvPr id="43" name="Text Box 33"/>
          <p:cNvSpPr txBox="1">
            <a:spLocks noChangeArrowheads="1"/>
          </p:cNvSpPr>
          <p:nvPr/>
        </p:nvSpPr>
        <p:spPr bwMode="auto">
          <a:xfrm>
            <a:off x="847992" y="5267042"/>
            <a:ext cx="194316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2000" b="1" dirty="0" smtClean="0">
                <a:latin typeface="Tahoma" panose="020B0604030504040204" pitchFamily="34" charset="0"/>
              </a:rPr>
              <a:t>亏损，</a:t>
            </a:r>
            <a:r>
              <a:rPr kumimoji="1" lang="en-US" altLang="zh-CN" sz="2000" b="1" dirty="0" smtClean="0">
                <a:latin typeface="Tahoma" panose="020B0604030504040204" pitchFamily="34" charset="0"/>
              </a:rPr>
              <a:t>P&lt;AC</a:t>
            </a:r>
            <a:r>
              <a:rPr kumimoji="1" lang="zh-CN" altLang="en-US" sz="2000" b="1" dirty="0" smtClean="0">
                <a:latin typeface="Tahoma" panose="020B0604030504040204" pitchFamily="34" charset="0"/>
              </a:rPr>
              <a:t>，</a:t>
            </a:r>
            <a:endParaRPr kumimoji="1" lang="en-US" altLang="zh-CN" sz="2000" b="1" dirty="0" smtClean="0">
              <a:latin typeface="Tahoma" panose="020B0604030504040204" pitchFamily="34" charset="0"/>
            </a:endParaRPr>
          </a:p>
          <a:p>
            <a:pPr algn="ctr"/>
            <a:r>
              <a:rPr kumimoji="1" lang="zh-CN" altLang="en-US" sz="2000" b="1" dirty="0" smtClean="0">
                <a:latin typeface="Tahoma" panose="020B0604030504040204" pitchFamily="34" charset="0"/>
              </a:rPr>
              <a:t>且亏损</a:t>
            </a:r>
            <a:r>
              <a:rPr kumimoji="1" lang="zh-CN" altLang="en-US" sz="2000" b="1" dirty="0">
                <a:latin typeface="Tahoma" panose="020B0604030504040204" pitchFamily="34" charset="0"/>
              </a:rPr>
              <a:t>大于</a:t>
            </a:r>
            <a:r>
              <a:rPr kumimoji="1" lang="en-US" altLang="zh-CN" sz="2000" b="1" dirty="0">
                <a:latin typeface="Tahoma" panose="020B0604030504040204" pitchFamily="34" charset="0"/>
              </a:rPr>
              <a:t>FC</a:t>
            </a:r>
          </a:p>
          <a:p>
            <a:pPr algn="ctr"/>
            <a:endParaRPr kumimoji="1" lang="en-US" altLang="zh-CN" sz="2000" dirty="0">
              <a:latin typeface="Tahoma" panose="020B0604030504040204" pitchFamily="34" charset="0"/>
            </a:endParaRPr>
          </a:p>
        </p:txBody>
      </p:sp>
      <p:sp>
        <p:nvSpPr>
          <p:cNvPr id="44" name="Text Box 34"/>
          <p:cNvSpPr txBox="1">
            <a:spLocks noChangeArrowheads="1"/>
          </p:cNvSpPr>
          <p:nvPr/>
        </p:nvSpPr>
        <p:spPr bwMode="auto">
          <a:xfrm>
            <a:off x="2949545" y="5276229"/>
            <a:ext cx="194316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2000" b="1" dirty="0" smtClean="0">
                <a:latin typeface="Tahoma" panose="020B0604030504040204" pitchFamily="34" charset="0"/>
              </a:rPr>
              <a:t>亏损，</a:t>
            </a:r>
            <a:r>
              <a:rPr kumimoji="1" lang="en-US" altLang="zh-CN" sz="2000" b="1" dirty="0" smtClean="0">
                <a:latin typeface="Tahoma" panose="020B0604030504040204" pitchFamily="34" charset="0"/>
              </a:rPr>
              <a:t>P&lt;AC</a:t>
            </a:r>
            <a:r>
              <a:rPr kumimoji="1" lang="zh-CN" altLang="en-US" sz="2000" b="1" dirty="0" smtClean="0">
                <a:latin typeface="Tahoma" panose="020B0604030504040204" pitchFamily="34" charset="0"/>
              </a:rPr>
              <a:t>，</a:t>
            </a:r>
            <a:endParaRPr kumimoji="1" lang="en-US" altLang="zh-CN" sz="2000" b="1" dirty="0" smtClean="0">
              <a:latin typeface="Tahoma" panose="020B0604030504040204" pitchFamily="34" charset="0"/>
            </a:endParaRPr>
          </a:p>
          <a:p>
            <a:pPr algn="ctr"/>
            <a:r>
              <a:rPr kumimoji="1" lang="zh-CN" altLang="en-US" sz="2000" b="1" dirty="0" smtClean="0">
                <a:latin typeface="Tahoma" panose="020B0604030504040204" pitchFamily="34" charset="0"/>
              </a:rPr>
              <a:t>但亏损</a:t>
            </a:r>
            <a:r>
              <a:rPr kumimoji="1" lang="zh-CN" altLang="en-US" sz="2000" b="1" dirty="0">
                <a:latin typeface="Tahoma" panose="020B0604030504040204" pitchFamily="34" charset="0"/>
              </a:rPr>
              <a:t>小于</a:t>
            </a:r>
            <a:r>
              <a:rPr kumimoji="1" lang="en-US" altLang="zh-CN" sz="2000" b="1" dirty="0">
                <a:latin typeface="Tahoma" panose="020B0604030504040204" pitchFamily="34" charset="0"/>
              </a:rPr>
              <a:t>FC</a:t>
            </a:r>
          </a:p>
        </p:txBody>
      </p:sp>
      <p:sp>
        <p:nvSpPr>
          <p:cNvPr id="45" name="Text Box 35"/>
          <p:cNvSpPr txBox="1">
            <a:spLocks noChangeArrowheads="1"/>
          </p:cNvSpPr>
          <p:nvPr/>
        </p:nvSpPr>
        <p:spPr bwMode="auto">
          <a:xfrm>
            <a:off x="4703321" y="5276229"/>
            <a:ext cx="16385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sz="2000" b="1" dirty="0" smtClean="0">
                <a:latin typeface="Tahoma" panose="020B0604030504040204" pitchFamily="34" charset="0"/>
              </a:rPr>
              <a:t>P=AC</a:t>
            </a:r>
          </a:p>
          <a:p>
            <a:pPr algn="ctr"/>
            <a:r>
              <a:rPr kumimoji="1" lang="zh-CN" altLang="en-US" sz="2000" b="1" dirty="0" smtClean="0">
                <a:latin typeface="Tahoma" panose="020B0604030504040204" pitchFamily="34" charset="0"/>
              </a:rPr>
              <a:t>经济利润为</a:t>
            </a:r>
            <a:r>
              <a:rPr kumimoji="1" lang="en-US" altLang="zh-CN" sz="2000" b="1" dirty="0">
                <a:latin typeface="Tahoma" panose="020B0604030504040204" pitchFamily="34" charset="0"/>
              </a:rPr>
              <a:t>0</a:t>
            </a:r>
          </a:p>
        </p:txBody>
      </p:sp>
      <p:sp>
        <p:nvSpPr>
          <p:cNvPr id="46" name="Text Box 36"/>
          <p:cNvSpPr txBox="1">
            <a:spLocks noChangeArrowheads="1"/>
          </p:cNvSpPr>
          <p:nvPr/>
        </p:nvSpPr>
        <p:spPr bwMode="auto">
          <a:xfrm>
            <a:off x="6223424" y="5357442"/>
            <a:ext cx="168507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zh-CN" altLang="en-US" sz="2000" b="1" dirty="0" smtClean="0">
                <a:latin typeface="Tahoma" panose="020B0604030504040204" pitchFamily="34" charset="0"/>
              </a:rPr>
              <a:t>盈利，</a:t>
            </a:r>
            <a:r>
              <a:rPr kumimoji="1" lang="en-US" altLang="zh-CN" sz="2000" b="1" dirty="0" smtClean="0">
                <a:latin typeface="Tahoma" panose="020B0604030504040204" pitchFamily="34" charset="0"/>
              </a:rPr>
              <a:t>P&gt;AC</a:t>
            </a:r>
            <a:endParaRPr kumimoji="1" lang="zh-CN" altLang="en-US" sz="2000" b="1" dirty="0">
              <a:latin typeface="Tahoma" panose="020B0604030504040204" pitchFamily="34" charset="0"/>
            </a:endParaRPr>
          </a:p>
        </p:txBody>
      </p:sp>
      <p:sp>
        <p:nvSpPr>
          <p:cNvPr id="47" name="Line 37"/>
          <p:cNvSpPr>
            <a:spLocks noChangeShapeType="1"/>
          </p:cNvSpPr>
          <p:nvPr/>
        </p:nvSpPr>
        <p:spPr bwMode="auto">
          <a:xfrm>
            <a:off x="1906588" y="4771404"/>
            <a:ext cx="0" cy="165735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48" name="Text Box 38"/>
          <p:cNvSpPr txBox="1">
            <a:spLocks noChangeArrowheads="1"/>
          </p:cNvSpPr>
          <p:nvPr/>
        </p:nvSpPr>
        <p:spPr bwMode="auto">
          <a:xfrm>
            <a:off x="1713471" y="6428754"/>
            <a:ext cx="5052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a:latin typeface="Tahoma" panose="020B0604030504040204" pitchFamily="34" charset="0"/>
              </a:rPr>
              <a:t>Q4</a:t>
            </a:r>
            <a:endParaRPr kumimoji="1" lang="en-US" altLang="zh-CN" sz="2000">
              <a:latin typeface="Tahoma" panose="020B0604030504040204" pitchFamily="34" charset="0"/>
            </a:endParaRPr>
          </a:p>
        </p:txBody>
      </p:sp>
      <p:sp>
        <p:nvSpPr>
          <p:cNvPr id="49" name="Text Box 39"/>
          <p:cNvSpPr txBox="1">
            <a:spLocks noChangeArrowheads="1"/>
          </p:cNvSpPr>
          <p:nvPr/>
        </p:nvSpPr>
        <p:spPr bwMode="auto">
          <a:xfrm>
            <a:off x="370535" y="4557092"/>
            <a:ext cx="32573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a:latin typeface="Tahoma" panose="020B0604030504040204" pitchFamily="34" charset="0"/>
              </a:rPr>
              <a:t>P</a:t>
            </a:r>
            <a:endParaRPr kumimoji="1" lang="en-US" altLang="zh-CN" sz="2000">
              <a:latin typeface="Tahoma" panose="020B0604030504040204" pitchFamily="34" charset="0"/>
            </a:endParaRPr>
          </a:p>
        </p:txBody>
      </p:sp>
      <p:sp>
        <p:nvSpPr>
          <p:cNvPr id="50" name="Freeform 19"/>
          <p:cNvSpPr>
            <a:spLocks/>
          </p:cNvSpPr>
          <p:nvPr/>
        </p:nvSpPr>
        <p:spPr bwMode="auto">
          <a:xfrm rot="423020">
            <a:off x="4215388" y="4332294"/>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51" name="Text Box 15"/>
          <p:cNvSpPr txBox="1">
            <a:spLocks noChangeArrowheads="1"/>
          </p:cNvSpPr>
          <p:nvPr/>
        </p:nvSpPr>
        <p:spPr bwMode="auto">
          <a:xfrm>
            <a:off x="6123550" y="4139887"/>
            <a:ext cx="71865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dirty="0" smtClean="0">
                <a:latin typeface="Tahoma" panose="020B0604030504040204" pitchFamily="34" charset="0"/>
              </a:rPr>
              <a:t>AVC2</a:t>
            </a:r>
            <a:endParaRPr kumimoji="1" lang="en-US" altLang="zh-CN" dirty="0">
              <a:latin typeface="Tahoma" panose="020B0604030504040204" pitchFamily="34" charset="0"/>
            </a:endParaRPr>
          </a:p>
        </p:txBody>
      </p:sp>
      <p:sp>
        <p:nvSpPr>
          <p:cNvPr id="52" name="Freeform 19"/>
          <p:cNvSpPr>
            <a:spLocks/>
          </p:cNvSpPr>
          <p:nvPr/>
        </p:nvSpPr>
        <p:spPr bwMode="auto">
          <a:xfrm rot="423020">
            <a:off x="5888307" y="4531323"/>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53" name="Text Box 9"/>
          <p:cNvSpPr txBox="1">
            <a:spLocks noChangeArrowheads="1"/>
          </p:cNvSpPr>
          <p:nvPr/>
        </p:nvSpPr>
        <p:spPr bwMode="auto">
          <a:xfrm>
            <a:off x="7759983" y="4404728"/>
            <a:ext cx="71865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kumimoji="1" lang="en-US" altLang="zh-CN" dirty="0" smtClean="0">
                <a:latin typeface="Tahoma" panose="020B0604030504040204" pitchFamily="34" charset="0"/>
              </a:rPr>
              <a:t>AVC1</a:t>
            </a:r>
            <a:endParaRPr kumimoji="1" lang="en-US" altLang="zh-CN" dirty="0">
              <a:latin typeface="Tahoma" panose="020B0604030504040204" pitchFamily="34" charset="0"/>
            </a:endParaRPr>
          </a:p>
        </p:txBody>
      </p:sp>
    </p:spTree>
    <p:extLst>
      <p:ext uri="{BB962C8B-B14F-4D97-AF65-F5344CB8AC3E}">
        <p14:creationId xmlns:p14="http://schemas.microsoft.com/office/powerpoint/2010/main" val="715164903"/>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23528" y="1026903"/>
            <a:ext cx="4253087" cy="523220"/>
          </a:xfrm>
          <a:prstGeom prst="rect">
            <a:avLst/>
          </a:prstGeom>
        </p:spPr>
        <p:txBody>
          <a:bodyPr wrap="none">
            <a:spAutoFit/>
          </a:bodyPr>
          <a:lstStyle/>
          <a:p>
            <a:r>
              <a:rPr lang="en-US" altLang="zh-CN" sz="2800" b="1" dirty="0" smtClean="0"/>
              <a:t>5.5.2 </a:t>
            </a:r>
            <a:r>
              <a:rPr lang="zh-CN" altLang="en-US" sz="2800" b="1" dirty="0" smtClean="0"/>
              <a:t>竞争企业的竞争策略</a:t>
            </a:r>
            <a:endParaRPr lang="zh-CN" altLang="en-US" sz="2800" dirty="0"/>
          </a:p>
        </p:txBody>
      </p:sp>
      <p:sp>
        <p:nvSpPr>
          <p:cNvPr id="2" name="矩形 1"/>
          <p:cNvSpPr/>
          <p:nvPr/>
        </p:nvSpPr>
        <p:spPr>
          <a:xfrm>
            <a:off x="323528" y="1658292"/>
            <a:ext cx="8358378" cy="461665"/>
          </a:xfrm>
          <a:prstGeom prst="rect">
            <a:avLst/>
          </a:prstGeom>
        </p:spPr>
        <p:txBody>
          <a:bodyPr wrap="none">
            <a:spAutoFit/>
          </a:bodyPr>
          <a:lstStyle/>
          <a:p>
            <a:pPr eaLnBrk="1" hangingPunct="1"/>
            <a:r>
              <a:rPr lang="zh-CN" altLang="en-US" sz="2400" dirty="0" smtClean="0">
                <a:latin typeface="Arial" panose="020B0604020202020204" pitchFamily="34" charset="0"/>
                <a:cs typeface="Arial" panose="020B0604020202020204" pitchFamily="34" charset="0"/>
              </a:rPr>
              <a:t>（</a:t>
            </a:r>
            <a:r>
              <a:rPr lang="en-US" altLang="zh-CN" sz="2400" dirty="0" smtClean="0">
                <a:latin typeface="Arial" panose="020B0604020202020204" pitchFamily="34" charset="0"/>
                <a:cs typeface="Arial" panose="020B0604020202020204" pitchFamily="34" charset="0"/>
              </a:rPr>
              <a:t>1</a:t>
            </a:r>
            <a:r>
              <a:rPr lang="zh-CN" altLang="en-US" sz="2400" dirty="0" smtClean="0">
                <a:latin typeface="Arial" panose="020B0604020202020204" pitchFamily="34" charset="0"/>
                <a:cs typeface="Arial" panose="020B0604020202020204" pitchFamily="34" charset="0"/>
              </a:rPr>
              <a:t>）</a:t>
            </a:r>
            <a:r>
              <a:rPr lang="zh-CN" altLang="en-US" sz="2400" dirty="0" smtClean="0"/>
              <a:t>企业</a:t>
            </a:r>
            <a:r>
              <a:rPr lang="zh-CN" altLang="en-US" sz="2400" dirty="0"/>
              <a:t>竞争的唯一选择是低成本</a:t>
            </a:r>
            <a:r>
              <a:rPr lang="zh-CN" altLang="en-US" sz="2400" dirty="0" smtClean="0"/>
              <a:t>竞争，实行成本领先战略</a:t>
            </a:r>
            <a:endParaRPr lang="zh-CN" altLang="en-US" sz="2400" dirty="0"/>
          </a:p>
        </p:txBody>
      </p:sp>
      <p:sp>
        <p:nvSpPr>
          <p:cNvPr id="3" name="矩形 2"/>
          <p:cNvSpPr/>
          <p:nvPr/>
        </p:nvSpPr>
        <p:spPr>
          <a:xfrm>
            <a:off x="323528" y="2199853"/>
            <a:ext cx="7488832" cy="2308324"/>
          </a:xfrm>
          <a:prstGeom prst="rect">
            <a:avLst/>
          </a:prstGeom>
        </p:spPr>
        <p:txBody>
          <a:bodyPr wrap="square">
            <a:spAutoFit/>
          </a:bodyPr>
          <a:lstStyle/>
          <a:p>
            <a:r>
              <a:rPr lang="zh-CN" altLang="en-US" sz="2400" dirty="0" smtClean="0"/>
              <a:t>（</a:t>
            </a:r>
            <a:r>
              <a:rPr lang="en-US" altLang="zh-CN" sz="2400" dirty="0" smtClean="0"/>
              <a:t>2</a:t>
            </a:r>
            <a:r>
              <a:rPr lang="zh-CN" altLang="en-US" sz="2400" dirty="0" smtClean="0"/>
              <a:t>）降低成本</a:t>
            </a:r>
            <a:r>
              <a:rPr lang="zh-CN" altLang="en-US" sz="2400" dirty="0"/>
              <a:t>的途径：</a:t>
            </a:r>
          </a:p>
          <a:p>
            <a:r>
              <a:rPr lang="zh-CN" altLang="en-US" sz="2400" dirty="0"/>
              <a:t>      </a:t>
            </a:r>
            <a:r>
              <a:rPr lang="zh-CN" altLang="en-US" sz="2400" dirty="0" smtClean="0">
                <a:latin typeface="Arial" panose="020B0604020202020204" pitchFamily="34" charset="0"/>
                <a:cs typeface="Arial" panose="020B0604020202020204" pitchFamily="34" charset="0"/>
              </a:rPr>
              <a:t>♦</a:t>
            </a:r>
            <a:r>
              <a:rPr lang="zh-CN" altLang="en-US" sz="2400" dirty="0" smtClean="0"/>
              <a:t>技术</a:t>
            </a:r>
            <a:r>
              <a:rPr lang="zh-CN" altLang="en-US" sz="2400" dirty="0"/>
              <a:t>进步；</a:t>
            </a:r>
          </a:p>
          <a:p>
            <a:r>
              <a:rPr lang="zh-CN" altLang="en-US" sz="2400" dirty="0"/>
              <a:t>      ♦降低消耗；</a:t>
            </a:r>
          </a:p>
          <a:p>
            <a:r>
              <a:rPr lang="zh-CN" altLang="en-US" sz="2400" dirty="0"/>
              <a:t> </a:t>
            </a:r>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减少</a:t>
            </a:r>
            <a:r>
              <a:rPr lang="zh-CN" altLang="en-US" sz="2400" dirty="0"/>
              <a:t>雇工</a:t>
            </a:r>
            <a:r>
              <a:rPr lang="zh-CN" altLang="en-US" sz="2400" dirty="0" smtClean="0"/>
              <a:t>或降低工资</a:t>
            </a:r>
            <a:r>
              <a:rPr lang="zh-CN" altLang="en-US" sz="2400" dirty="0"/>
              <a:t>；</a:t>
            </a:r>
          </a:p>
          <a:p>
            <a:r>
              <a:rPr lang="zh-CN" altLang="en-US" sz="2400" dirty="0" smtClean="0"/>
              <a:t>      ♦</a:t>
            </a:r>
            <a:r>
              <a:rPr lang="zh-CN" altLang="en-US" sz="2400" dirty="0"/>
              <a:t>低价格采购原材料</a:t>
            </a:r>
            <a:r>
              <a:rPr lang="zh-CN" altLang="en-US" sz="2400" dirty="0" smtClean="0"/>
              <a:t>；</a:t>
            </a:r>
            <a:endParaRPr lang="en-US" altLang="zh-CN" sz="2400" dirty="0" smtClean="0"/>
          </a:p>
          <a:p>
            <a:r>
              <a:rPr lang="zh-CN" altLang="en-US" sz="2400" dirty="0"/>
              <a:t> </a:t>
            </a:r>
            <a:r>
              <a:rPr lang="zh-CN" altLang="en-US" sz="2400" dirty="0" smtClean="0"/>
              <a:t>     ♦降低管理费用、财务费用，等</a:t>
            </a:r>
            <a:endParaRPr lang="zh-CN" altLang="en-US" sz="2400" dirty="0"/>
          </a:p>
        </p:txBody>
      </p:sp>
      <p:sp>
        <p:nvSpPr>
          <p:cNvPr id="13" name="矩形 12"/>
          <p:cNvSpPr/>
          <p:nvPr/>
        </p:nvSpPr>
        <p:spPr>
          <a:xfrm>
            <a:off x="397426" y="4508177"/>
            <a:ext cx="7742825" cy="461665"/>
          </a:xfrm>
          <a:prstGeom prst="rect">
            <a:avLst/>
          </a:prstGeom>
        </p:spPr>
        <p:txBody>
          <a:bodyPr wrap="none">
            <a:spAutoFit/>
          </a:bodyPr>
          <a:lstStyle/>
          <a:p>
            <a:pPr eaLnBrk="1" hangingPunct="1"/>
            <a:r>
              <a:rPr lang="zh-CN" altLang="en-US" sz="2400" dirty="0" smtClean="0">
                <a:latin typeface="Arial" panose="020B0604020202020204" pitchFamily="34" charset="0"/>
                <a:cs typeface="Arial" panose="020B0604020202020204" pitchFamily="34" charset="0"/>
              </a:rPr>
              <a:t>（</a:t>
            </a:r>
            <a:r>
              <a:rPr lang="en-US" altLang="zh-CN" sz="2400" dirty="0">
                <a:latin typeface="Arial" panose="020B0604020202020204" pitchFamily="34" charset="0"/>
                <a:cs typeface="Arial" panose="020B0604020202020204" pitchFamily="34" charset="0"/>
              </a:rPr>
              <a:t>3</a:t>
            </a:r>
            <a:r>
              <a:rPr lang="zh-CN" altLang="en-US" sz="2400" dirty="0" smtClean="0">
                <a:latin typeface="Arial" panose="020B0604020202020204" pitchFamily="34" charset="0"/>
                <a:cs typeface="Arial" panose="020B0604020202020204" pitchFamily="34" charset="0"/>
              </a:rPr>
              <a:t>）如果成本居高不下且无法降低，</a:t>
            </a:r>
            <a:r>
              <a:rPr lang="zh-CN" altLang="en-US" sz="2400" dirty="0" smtClean="0"/>
              <a:t>企业应当选择退出</a:t>
            </a:r>
            <a:endParaRPr lang="zh-CN" altLang="en-US" sz="2400" dirty="0"/>
          </a:p>
        </p:txBody>
      </p:sp>
    </p:spTree>
    <p:extLst>
      <p:ext uri="{BB962C8B-B14F-4D97-AF65-F5344CB8AC3E}">
        <p14:creationId xmlns:p14="http://schemas.microsoft.com/office/powerpoint/2010/main" val="2412939322"/>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1349" y="1057281"/>
            <a:ext cx="3974165" cy="523220"/>
          </a:xfrm>
          <a:prstGeom prst="rect">
            <a:avLst/>
          </a:prstGeom>
        </p:spPr>
        <p:txBody>
          <a:bodyPr wrap="none">
            <a:spAutoFit/>
          </a:bodyPr>
          <a:lstStyle/>
          <a:p>
            <a:r>
              <a:rPr lang="en-US" altLang="zh-CN" sz="2800" b="1" dirty="0" smtClean="0"/>
              <a:t>5.6 </a:t>
            </a:r>
            <a:r>
              <a:rPr lang="zh-CN" altLang="en-US" sz="2800" b="1" dirty="0" smtClean="0"/>
              <a:t>竞争企业的长期均衡</a:t>
            </a:r>
            <a:endParaRPr lang="zh-CN" altLang="en-US" sz="2800" dirty="0"/>
          </a:p>
        </p:txBody>
      </p:sp>
      <p:sp>
        <p:nvSpPr>
          <p:cNvPr id="13" name="矩形 12"/>
          <p:cNvSpPr/>
          <p:nvPr/>
        </p:nvSpPr>
        <p:spPr>
          <a:xfrm>
            <a:off x="318913" y="1484784"/>
            <a:ext cx="4253087" cy="523220"/>
          </a:xfrm>
          <a:prstGeom prst="rect">
            <a:avLst/>
          </a:prstGeom>
        </p:spPr>
        <p:txBody>
          <a:bodyPr wrap="none">
            <a:spAutoFit/>
          </a:bodyPr>
          <a:lstStyle/>
          <a:p>
            <a:r>
              <a:rPr lang="en-US" altLang="zh-CN" sz="2800" b="1" dirty="0" smtClean="0"/>
              <a:t>5.6.1 </a:t>
            </a:r>
            <a:r>
              <a:rPr lang="zh-CN" altLang="en-US" sz="2800" b="1" dirty="0" smtClean="0"/>
              <a:t>竞争企业的长期均衡</a:t>
            </a:r>
            <a:endParaRPr lang="zh-CN" altLang="en-US" sz="2800" dirty="0"/>
          </a:p>
        </p:txBody>
      </p:sp>
      <p:sp>
        <p:nvSpPr>
          <p:cNvPr id="2" name="矩形 1"/>
          <p:cNvSpPr/>
          <p:nvPr/>
        </p:nvSpPr>
        <p:spPr>
          <a:xfrm>
            <a:off x="318913" y="1960317"/>
            <a:ext cx="8278478" cy="1938992"/>
          </a:xfrm>
          <a:prstGeom prst="rect">
            <a:avLst/>
          </a:prstGeom>
        </p:spPr>
        <p:txBody>
          <a:bodyPr wrap="square">
            <a:spAutoFit/>
          </a:bodyPr>
          <a:lstStyle/>
          <a:p>
            <a:pPr>
              <a:spcBef>
                <a:spcPts val="0"/>
              </a:spcBef>
              <a:buClr>
                <a:schemeClr val="hlink"/>
              </a:buClr>
              <a:buFont typeface="Wingdings" panose="05000000000000000000" pitchFamily="2" charset="2"/>
              <a:buNone/>
            </a:pPr>
            <a:r>
              <a:rPr lang="zh-CN" altLang="en-US" sz="2400" dirty="0"/>
              <a:t>在短期，之所以盈利与</a:t>
            </a:r>
            <a:r>
              <a:rPr lang="zh-CN" altLang="en-US" sz="2400" dirty="0" smtClean="0"/>
              <a:t>亏损企业并存</a:t>
            </a:r>
            <a:r>
              <a:rPr lang="zh-CN" altLang="en-US" sz="2400" dirty="0"/>
              <a:t>，是因为</a:t>
            </a:r>
            <a:r>
              <a:rPr lang="zh-CN" altLang="en-US" sz="2400" dirty="0" smtClean="0"/>
              <a:t>固定投入不能</a:t>
            </a:r>
            <a:endParaRPr lang="zh-CN" altLang="en-US" sz="2400" dirty="0"/>
          </a:p>
          <a:p>
            <a:pPr>
              <a:spcBef>
                <a:spcPts val="0"/>
              </a:spcBef>
              <a:buClr>
                <a:schemeClr val="hlink"/>
              </a:buClr>
              <a:buFont typeface="Wingdings" panose="05000000000000000000" pitchFamily="2" charset="2"/>
              <a:buNone/>
            </a:pPr>
            <a:r>
              <a:rPr lang="zh-CN" altLang="en-US" sz="2400" dirty="0"/>
              <a:t>调整。在</a:t>
            </a:r>
            <a:r>
              <a:rPr lang="zh-CN" altLang="en-US" sz="2400" dirty="0" smtClean="0"/>
              <a:t>长期，所有投入都是可变的、可调整的，且没有进入壁垒。</a:t>
            </a:r>
            <a:r>
              <a:rPr lang="zh-CN" altLang="en-US" sz="2400" dirty="0"/>
              <a:t>在有利可图的</a:t>
            </a:r>
            <a:r>
              <a:rPr lang="zh-CN" altLang="en-US" sz="2400" dirty="0" smtClean="0"/>
              <a:t>情况下</a:t>
            </a:r>
            <a:r>
              <a:rPr lang="zh-CN" altLang="en-US" sz="2400" dirty="0"/>
              <a:t>，</a:t>
            </a:r>
            <a:r>
              <a:rPr lang="zh-CN" altLang="en-US" sz="2400" dirty="0" smtClean="0"/>
              <a:t>盈利企业将</a:t>
            </a:r>
            <a:r>
              <a:rPr lang="zh-CN" altLang="en-US" sz="2400" dirty="0"/>
              <a:t>扩大生产规模，</a:t>
            </a:r>
            <a:r>
              <a:rPr lang="zh-CN" altLang="en-US" sz="2400" dirty="0" smtClean="0"/>
              <a:t>亏损企业将</a:t>
            </a:r>
            <a:r>
              <a:rPr lang="zh-CN" altLang="en-US" sz="2400" dirty="0"/>
              <a:t>改变</a:t>
            </a:r>
            <a:r>
              <a:rPr lang="zh-CN" altLang="en-US" sz="2400" dirty="0" smtClean="0"/>
              <a:t>固定投入或者</a:t>
            </a:r>
            <a:r>
              <a:rPr lang="zh-CN" altLang="en-US" sz="2400" dirty="0"/>
              <a:t>退出，新</a:t>
            </a:r>
            <a:r>
              <a:rPr lang="zh-CN" altLang="en-US" sz="2400" dirty="0" smtClean="0"/>
              <a:t>的企业将</a:t>
            </a:r>
            <a:r>
              <a:rPr lang="zh-CN" altLang="en-US" sz="2400" dirty="0"/>
              <a:t>会进入，最后</a:t>
            </a:r>
            <a:r>
              <a:rPr lang="zh-CN" altLang="en-US" sz="2400" dirty="0" smtClean="0"/>
              <a:t>达到所有竞争企业都相同的均衡状态，</a:t>
            </a:r>
            <a:r>
              <a:rPr lang="zh-CN" altLang="en-US" sz="2400" dirty="0"/>
              <a:t>不</a:t>
            </a:r>
            <a:r>
              <a:rPr lang="zh-CN" altLang="en-US" sz="2400" dirty="0" smtClean="0"/>
              <a:t>存在</a:t>
            </a:r>
            <a:r>
              <a:rPr lang="zh-CN" altLang="en-US" sz="2400" dirty="0"/>
              <a:t>经济</a:t>
            </a:r>
            <a:r>
              <a:rPr lang="zh-CN" altLang="en-US" sz="2400" dirty="0" smtClean="0"/>
              <a:t>利润。</a:t>
            </a:r>
            <a:endParaRPr lang="zh-CN" altLang="en-US" sz="2400" dirty="0"/>
          </a:p>
        </p:txBody>
      </p:sp>
      <mc:AlternateContent xmlns:mc="http://schemas.openxmlformats.org/markup-compatibility/2006" xmlns:a14="http://schemas.microsoft.com/office/drawing/2010/main">
        <mc:Choice Requires="a14">
          <p:sp>
            <p:nvSpPr>
              <p:cNvPr id="14" name="文本框 13"/>
              <p:cNvSpPr txBox="1"/>
              <p:nvPr/>
            </p:nvSpPr>
            <p:spPr>
              <a:xfrm>
                <a:off x="2771800" y="3909793"/>
                <a:ext cx="3192925"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𝐿𝑀𝐶</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𝐿𝐴𝐶</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oMath>
                  </m:oMathPara>
                </a14:m>
                <a:endParaRPr lang="zh-CN" altLang="en-US" sz="2400" dirty="0"/>
              </a:p>
            </p:txBody>
          </p:sp>
        </mc:Choice>
        <mc:Fallback xmlns="">
          <p:sp>
            <p:nvSpPr>
              <p:cNvPr id="14" name="文本框 13"/>
              <p:cNvSpPr txBox="1">
                <a:spLocks noRot="1" noChangeAspect="1" noMove="1" noResize="1" noEditPoints="1" noAdjustHandles="1" noChangeArrowheads="1" noChangeShapeType="1" noTextEdit="1"/>
              </p:cNvSpPr>
              <p:nvPr/>
            </p:nvSpPr>
            <p:spPr>
              <a:xfrm>
                <a:off x="2771800" y="3909793"/>
                <a:ext cx="3192925" cy="369332"/>
              </a:xfrm>
              <a:prstGeom prst="rect">
                <a:avLst/>
              </a:prstGeom>
              <a:blipFill rotWithShape="0">
                <a:blip r:embed="rId5"/>
                <a:stretch>
                  <a:fillRect l="-1912" r="-1530" b="-27869"/>
                </a:stretch>
              </a:blipFill>
            </p:spPr>
            <p:txBody>
              <a:bodyPr/>
              <a:lstStyle/>
              <a:p>
                <a:r>
                  <a:rPr lang="zh-CN" altLang="en-US">
                    <a:noFill/>
                  </a:rPr>
                  <a:t> </a:t>
                </a:r>
              </a:p>
            </p:txBody>
          </p:sp>
        </mc:Fallback>
      </mc:AlternateContent>
      <p:sp>
        <p:nvSpPr>
          <p:cNvPr id="15" name="Line 4"/>
          <p:cNvSpPr>
            <a:spLocks noChangeShapeType="1"/>
          </p:cNvSpPr>
          <p:nvPr/>
        </p:nvSpPr>
        <p:spPr bwMode="auto">
          <a:xfrm>
            <a:off x="1991420" y="6515700"/>
            <a:ext cx="568960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Line 5"/>
          <p:cNvSpPr>
            <a:spLocks noChangeShapeType="1"/>
          </p:cNvSpPr>
          <p:nvPr/>
        </p:nvSpPr>
        <p:spPr bwMode="auto">
          <a:xfrm flipH="1" flipV="1">
            <a:off x="2006526" y="3997764"/>
            <a:ext cx="0" cy="2517935"/>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 name="Arc 6"/>
          <p:cNvSpPr>
            <a:spLocks/>
          </p:cNvSpPr>
          <p:nvPr/>
        </p:nvSpPr>
        <p:spPr bwMode="auto">
          <a:xfrm rot="7976896">
            <a:off x="3275135" y="2597347"/>
            <a:ext cx="3313808" cy="343387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Arc 7"/>
          <p:cNvSpPr>
            <a:spLocks/>
          </p:cNvSpPr>
          <p:nvPr/>
        </p:nvSpPr>
        <p:spPr bwMode="auto">
          <a:xfrm rot="5734206">
            <a:off x="2543172" y="3406493"/>
            <a:ext cx="2621020" cy="3276270"/>
          </a:xfrm>
          <a:custGeom>
            <a:avLst/>
            <a:gdLst>
              <a:gd name="G0" fmla="+- 0 0 0"/>
              <a:gd name="G1" fmla="+- 21364 0 0"/>
              <a:gd name="G2" fmla="+- 21600 0 0"/>
              <a:gd name="T0" fmla="*/ 3184 w 21579"/>
              <a:gd name="T1" fmla="*/ 0 h 21364"/>
              <a:gd name="T2" fmla="*/ 21579 w 21579"/>
              <a:gd name="T3" fmla="*/ 20401 h 21364"/>
              <a:gd name="T4" fmla="*/ 0 w 21579"/>
              <a:gd name="T5" fmla="*/ 21364 h 21364"/>
            </a:gdLst>
            <a:ahLst/>
            <a:cxnLst>
              <a:cxn ang="0">
                <a:pos x="T0" y="T1"/>
              </a:cxn>
              <a:cxn ang="0">
                <a:pos x="T2" y="T3"/>
              </a:cxn>
              <a:cxn ang="0">
                <a:pos x="T4" y="T5"/>
              </a:cxn>
            </a:cxnLst>
            <a:rect l="0" t="0" r="r" b="b"/>
            <a:pathLst>
              <a:path w="21579" h="21364" fill="none" extrusionOk="0">
                <a:moveTo>
                  <a:pt x="3184" y="-1"/>
                </a:moveTo>
                <a:cubicBezTo>
                  <a:pt x="13406" y="1523"/>
                  <a:pt x="21117" y="10075"/>
                  <a:pt x="21578" y="20401"/>
                </a:cubicBezTo>
              </a:path>
              <a:path w="21579" h="21364" stroke="0" extrusionOk="0">
                <a:moveTo>
                  <a:pt x="3184" y="-1"/>
                </a:moveTo>
                <a:cubicBezTo>
                  <a:pt x="13406" y="1523"/>
                  <a:pt x="21117" y="10075"/>
                  <a:pt x="21578" y="20401"/>
                </a:cubicBezTo>
                <a:lnTo>
                  <a:pt x="0" y="21364"/>
                </a:lnTo>
                <a:close/>
              </a:path>
            </a:pathLst>
          </a:cu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Text Box 8"/>
          <p:cNvSpPr txBox="1">
            <a:spLocks noChangeArrowheads="1"/>
          </p:cNvSpPr>
          <p:nvPr/>
        </p:nvSpPr>
        <p:spPr bwMode="auto">
          <a:xfrm>
            <a:off x="6800052" y="4552845"/>
            <a:ext cx="57554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a:t>LAC</a:t>
            </a:r>
          </a:p>
        </p:txBody>
      </p:sp>
      <p:sp>
        <p:nvSpPr>
          <p:cNvPr id="21" name="Text Box 10"/>
          <p:cNvSpPr txBox="1">
            <a:spLocks noChangeArrowheads="1"/>
          </p:cNvSpPr>
          <p:nvPr/>
        </p:nvSpPr>
        <p:spPr bwMode="auto">
          <a:xfrm>
            <a:off x="7370140" y="6469234"/>
            <a:ext cx="3619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a:t>Q</a:t>
            </a:r>
          </a:p>
        </p:txBody>
      </p:sp>
      <p:sp>
        <p:nvSpPr>
          <p:cNvPr id="22" name="Text Box 11"/>
          <p:cNvSpPr txBox="1">
            <a:spLocks noChangeArrowheads="1"/>
          </p:cNvSpPr>
          <p:nvPr/>
        </p:nvSpPr>
        <p:spPr bwMode="auto">
          <a:xfrm>
            <a:off x="1647044" y="3969398"/>
            <a:ext cx="33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dirty="0"/>
              <a:t>P</a:t>
            </a:r>
          </a:p>
        </p:txBody>
      </p:sp>
      <p:sp>
        <p:nvSpPr>
          <p:cNvPr id="23" name="Line 13"/>
          <p:cNvSpPr>
            <a:spLocks noChangeShapeType="1"/>
          </p:cNvSpPr>
          <p:nvPr/>
        </p:nvSpPr>
        <p:spPr bwMode="auto">
          <a:xfrm>
            <a:off x="4932039" y="5301047"/>
            <a:ext cx="1" cy="1214654"/>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4"/>
          <p:cNvSpPr>
            <a:spLocks noChangeShapeType="1"/>
          </p:cNvSpPr>
          <p:nvPr/>
        </p:nvSpPr>
        <p:spPr bwMode="auto">
          <a:xfrm flipH="1" flipV="1">
            <a:off x="1950420" y="5301048"/>
            <a:ext cx="2981620" cy="16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Text Box 8"/>
          <p:cNvSpPr txBox="1">
            <a:spLocks noChangeArrowheads="1"/>
          </p:cNvSpPr>
          <p:nvPr/>
        </p:nvSpPr>
        <p:spPr bwMode="auto">
          <a:xfrm>
            <a:off x="5512734" y="4125829"/>
            <a:ext cx="6479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LMC</a:t>
            </a:r>
            <a:endParaRPr lang="en-US" altLang="zh-CN" sz="2000" dirty="0"/>
          </a:p>
        </p:txBody>
      </p:sp>
      <p:sp>
        <p:nvSpPr>
          <p:cNvPr id="26" name="Freeform 7"/>
          <p:cNvSpPr>
            <a:spLocks/>
          </p:cNvSpPr>
          <p:nvPr/>
        </p:nvSpPr>
        <p:spPr bwMode="auto">
          <a:xfrm>
            <a:off x="3923292" y="4497780"/>
            <a:ext cx="2030412" cy="806450"/>
          </a:xfrm>
          <a:custGeom>
            <a:avLst/>
            <a:gdLst>
              <a:gd name="T0" fmla="*/ 0 w 1800"/>
              <a:gd name="T1" fmla="*/ 0 h 780"/>
              <a:gd name="T2" fmla="*/ 240 w 1800"/>
              <a:gd name="T3" fmla="*/ 520 h 780"/>
              <a:gd name="T4" fmla="*/ 600 w 1800"/>
              <a:gd name="T5" fmla="*/ 728 h 780"/>
              <a:gd name="T6" fmla="*/ 1080 w 1800"/>
              <a:gd name="T7" fmla="*/ 728 h 780"/>
              <a:gd name="T8" fmla="*/ 1560 w 1800"/>
              <a:gd name="T9" fmla="*/ 416 h 780"/>
              <a:gd name="T10" fmla="*/ 1800 w 1800"/>
              <a:gd name="T11" fmla="*/ 0 h 780"/>
            </a:gdLst>
            <a:ahLst/>
            <a:cxnLst>
              <a:cxn ang="0">
                <a:pos x="T0" y="T1"/>
              </a:cxn>
              <a:cxn ang="0">
                <a:pos x="T2" y="T3"/>
              </a:cxn>
              <a:cxn ang="0">
                <a:pos x="T4" y="T5"/>
              </a:cxn>
              <a:cxn ang="0">
                <a:pos x="T6" y="T7"/>
              </a:cxn>
              <a:cxn ang="0">
                <a:pos x="T8" y="T9"/>
              </a:cxn>
              <a:cxn ang="0">
                <a:pos x="T10" y="T11"/>
              </a:cxn>
            </a:cxnLst>
            <a:rect l="0" t="0" r="r" b="b"/>
            <a:pathLst>
              <a:path w="1800" h="780">
                <a:moveTo>
                  <a:pt x="0" y="0"/>
                </a:moveTo>
                <a:cubicBezTo>
                  <a:pt x="70" y="199"/>
                  <a:pt x="140" y="399"/>
                  <a:pt x="240" y="520"/>
                </a:cubicBezTo>
                <a:cubicBezTo>
                  <a:pt x="340" y="641"/>
                  <a:pt x="460" y="693"/>
                  <a:pt x="600" y="728"/>
                </a:cubicBezTo>
                <a:cubicBezTo>
                  <a:pt x="740" y="763"/>
                  <a:pt x="920" y="780"/>
                  <a:pt x="1080" y="728"/>
                </a:cubicBezTo>
                <a:cubicBezTo>
                  <a:pt x="1240" y="676"/>
                  <a:pt x="1440" y="537"/>
                  <a:pt x="1560" y="416"/>
                </a:cubicBezTo>
                <a:cubicBezTo>
                  <a:pt x="1680" y="295"/>
                  <a:pt x="1740" y="147"/>
                  <a:pt x="1800" y="0"/>
                </a:cubicBezTo>
              </a:path>
            </a:pathLst>
          </a:custGeom>
          <a:noFill/>
          <a:ln w="28575" cmpd="sng">
            <a:solidFill>
              <a:srgbClr val="33CC33"/>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7" name="Text Box 8"/>
          <p:cNvSpPr txBox="1">
            <a:spLocks noChangeArrowheads="1"/>
          </p:cNvSpPr>
          <p:nvPr/>
        </p:nvSpPr>
        <p:spPr bwMode="auto">
          <a:xfrm>
            <a:off x="5990971" y="4324169"/>
            <a:ext cx="46814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dirty="0" smtClean="0"/>
              <a:t>AC</a:t>
            </a:r>
            <a:endParaRPr lang="en-US" altLang="zh-CN" sz="2000" dirty="0"/>
          </a:p>
        </p:txBody>
      </p:sp>
    </p:spTree>
    <p:extLst>
      <p:ext uri="{BB962C8B-B14F-4D97-AF65-F5344CB8AC3E}">
        <p14:creationId xmlns:p14="http://schemas.microsoft.com/office/powerpoint/2010/main" val="3715399687"/>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9863" y="1026903"/>
            <a:ext cx="3171061" cy="523220"/>
          </a:xfrm>
          <a:prstGeom prst="rect">
            <a:avLst/>
          </a:prstGeom>
        </p:spPr>
        <p:txBody>
          <a:bodyPr wrap="none">
            <a:spAutoFit/>
          </a:bodyPr>
          <a:lstStyle/>
          <a:p>
            <a:r>
              <a:rPr lang="en-US" altLang="zh-CN" sz="2800" b="1" dirty="0" smtClean="0"/>
              <a:t>5.6.2 </a:t>
            </a:r>
            <a:r>
              <a:rPr lang="zh-CN" altLang="en-US" sz="2800" b="1" dirty="0" smtClean="0"/>
              <a:t>边际成本定价</a:t>
            </a:r>
            <a:endParaRPr lang="zh-CN" altLang="en-US" sz="2800" dirty="0"/>
          </a:p>
        </p:txBody>
      </p:sp>
      <mc:AlternateContent xmlns:mc="http://schemas.openxmlformats.org/markup-compatibility/2006" xmlns:a14="http://schemas.microsoft.com/office/drawing/2010/main">
        <mc:Choice Requires="a14">
          <p:sp>
            <p:nvSpPr>
              <p:cNvPr id="13" name="矩形 12"/>
              <p:cNvSpPr/>
              <p:nvPr/>
            </p:nvSpPr>
            <p:spPr>
              <a:xfrm>
                <a:off x="248329" y="1595951"/>
                <a:ext cx="8353286" cy="3785652"/>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       短期，任何一个竞争企业按照</a:t>
                </a:r>
                <a14:m>
                  <m:oMath xmlns:m="http://schemas.openxmlformats.org/officeDocument/2006/math">
                    <m:r>
                      <a:rPr lang="en-US" altLang="zh-CN" sz="2400" b="0" i="1" smtClean="0">
                        <a:latin typeface="Cambria Math" panose="02040503050406030204" pitchFamily="18" charset="0"/>
                        <a:cs typeface="Arial" panose="020B0604020202020204" pitchFamily="34" charset="0"/>
                      </a:rPr>
                      <m:t>𝑃</m:t>
                    </m:r>
                    <m:r>
                      <a:rPr lang="en-US" altLang="zh-CN" sz="2400" i="1" smtClean="0">
                        <a:latin typeface="Cambria Math" panose="02040503050406030204" pitchFamily="18" charset="0"/>
                        <a:cs typeface="Arial" panose="020B0604020202020204" pitchFamily="34" charset="0"/>
                      </a:rPr>
                      <m:t>=</m:t>
                    </m:r>
                    <m:r>
                      <a:rPr lang="en-US" altLang="zh-CN" sz="2400" b="0" i="1" smtClean="0">
                        <a:latin typeface="Cambria Math" panose="02040503050406030204" pitchFamily="18" charset="0"/>
                        <a:cs typeface="Arial" panose="020B0604020202020204" pitchFamily="34" charset="0"/>
                      </a:rPr>
                      <m:t>𝑀𝐶</m:t>
                    </m:r>
                    <m:r>
                      <a:rPr lang="en-US" altLang="zh-CN" sz="2400" b="0" i="1" smtClean="0">
                        <a:latin typeface="Cambria Math" panose="02040503050406030204" pitchFamily="18" charset="0"/>
                        <a:cs typeface="Arial" panose="020B0604020202020204" pitchFamily="34" charset="0"/>
                      </a:rPr>
                      <m:t>(</m:t>
                    </m:r>
                    <m:r>
                      <a:rPr lang="en-US" altLang="zh-CN" sz="2400" b="0" i="1" smtClean="0">
                        <a:latin typeface="Cambria Math" panose="02040503050406030204" pitchFamily="18" charset="0"/>
                        <a:cs typeface="Arial" panose="020B0604020202020204" pitchFamily="34" charset="0"/>
                      </a:rPr>
                      <m:t>𝑄</m:t>
                    </m:r>
                    <m:r>
                      <a:rPr lang="en-US" altLang="zh-CN" sz="2400" b="0" i="1" smtClean="0">
                        <a:latin typeface="Cambria Math" panose="02040503050406030204" pitchFamily="18" charset="0"/>
                        <a:cs typeface="Arial" panose="020B0604020202020204" pitchFamily="34" charset="0"/>
                      </a:rPr>
                      <m:t>) </m:t>
                    </m:r>
                  </m:oMath>
                </a14:m>
                <a:r>
                  <a:rPr lang="zh-CN" altLang="en-US" sz="2400" dirty="0" smtClean="0">
                    <a:latin typeface="Arial" panose="020B0604020202020204" pitchFamily="34" charset="0"/>
                    <a:cs typeface="Arial" panose="020B0604020202020204" pitchFamily="34" charset="0"/>
                  </a:rPr>
                  <a:t>决定企业的产量以及相应的投入；但是，具体的产量、平均成本并不一定一样，且盈亏不一。经过长期的充分竞争和调整，所有竞争企业都调整到</a:t>
                </a:r>
                <a14:m>
                  <m:oMath xmlns:m="http://schemas.openxmlformats.org/officeDocument/2006/math">
                    <m:r>
                      <a:rPr lang="en-US" altLang="zh-CN" sz="2400" b="0" i="1" smtClean="0">
                        <a:latin typeface="Cambria Math" panose="02040503050406030204" pitchFamily="18" charset="0"/>
                        <a:cs typeface="Arial" panose="020B0604020202020204" pitchFamily="34" charset="0"/>
                      </a:rPr>
                      <m:t>𝑃</m:t>
                    </m:r>
                    <m:r>
                      <a:rPr lang="en-US" altLang="zh-CN" sz="2400" b="0" i="1" smtClean="0">
                        <a:latin typeface="Cambria Math" panose="02040503050406030204" pitchFamily="18" charset="0"/>
                        <a:cs typeface="Arial" panose="020B0604020202020204" pitchFamily="34" charset="0"/>
                      </a:rPr>
                      <m:t>=</m:t>
                    </m:r>
                    <m:r>
                      <a:rPr lang="en-US" altLang="zh-CN" sz="2400" b="0" i="1" smtClean="0">
                        <a:latin typeface="Cambria Math" panose="02040503050406030204" pitchFamily="18" charset="0"/>
                        <a:cs typeface="Arial" panose="020B0604020202020204" pitchFamily="34" charset="0"/>
                      </a:rPr>
                      <m:t>𝐿𝐴𝐶</m:t>
                    </m:r>
                    <m:d>
                      <m:dPr>
                        <m:ctrlPr>
                          <a:rPr lang="en-US" altLang="zh-CN" sz="2400" b="0" i="1" smtClean="0">
                            <a:latin typeface="Cambria Math" panose="02040503050406030204" pitchFamily="18" charset="0"/>
                            <a:cs typeface="Arial" panose="020B0604020202020204" pitchFamily="34" charset="0"/>
                          </a:rPr>
                        </m:ctrlPr>
                      </m:dPr>
                      <m:e>
                        <m:r>
                          <a:rPr lang="en-US" altLang="zh-CN" sz="2400" b="0" i="1" smtClean="0">
                            <a:latin typeface="Cambria Math" panose="02040503050406030204" pitchFamily="18" charset="0"/>
                            <a:cs typeface="Arial" panose="020B0604020202020204" pitchFamily="34" charset="0"/>
                          </a:rPr>
                          <m:t>𝑄</m:t>
                        </m:r>
                      </m:e>
                    </m:d>
                    <m:r>
                      <a:rPr lang="en-US" altLang="zh-CN" sz="2400" b="0" i="1" smtClean="0">
                        <a:latin typeface="Cambria Math" panose="02040503050406030204" pitchFamily="18" charset="0"/>
                        <a:cs typeface="Arial" panose="020B0604020202020204" pitchFamily="34" charset="0"/>
                      </a:rPr>
                      <m:t>=</m:t>
                    </m:r>
                    <m:r>
                      <a:rPr lang="en-US" altLang="zh-CN" sz="2400" b="0" i="1" smtClean="0">
                        <a:latin typeface="Cambria Math" panose="02040503050406030204" pitchFamily="18" charset="0"/>
                        <a:cs typeface="Arial" panose="020B0604020202020204" pitchFamily="34" charset="0"/>
                      </a:rPr>
                      <m:t>𝐿𝑀𝐶</m:t>
                    </m:r>
                    <m:r>
                      <a:rPr lang="en-US" altLang="zh-CN" sz="2400" b="0" i="1" smtClean="0">
                        <a:latin typeface="Cambria Math" panose="02040503050406030204" pitchFamily="18" charset="0"/>
                        <a:cs typeface="Arial" panose="020B0604020202020204" pitchFamily="34" charset="0"/>
                      </a:rPr>
                      <m:t>(</m:t>
                    </m:r>
                    <m:r>
                      <a:rPr lang="en-US" altLang="zh-CN" sz="2400" b="0" i="1" smtClean="0">
                        <a:latin typeface="Cambria Math" panose="02040503050406030204" pitchFamily="18" charset="0"/>
                        <a:cs typeface="Arial" panose="020B0604020202020204" pitchFamily="34" charset="0"/>
                      </a:rPr>
                      <m:t>𝑄</m:t>
                    </m:r>
                    <m:r>
                      <a:rPr lang="en-US" altLang="zh-CN" sz="2400" b="0" i="1" smtClean="0">
                        <a:latin typeface="Cambria Math" panose="02040503050406030204" pitchFamily="18" charset="0"/>
                        <a:cs typeface="Arial" panose="020B0604020202020204" pitchFamily="34" charset="0"/>
                      </a:rPr>
                      <m:t>)</m:t>
                    </m:r>
                  </m:oMath>
                </a14:m>
                <a:r>
                  <a:rPr lang="zh-CN" altLang="en-US" sz="2400" dirty="0" smtClean="0">
                    <a:latin typeface="Arial" panose="020B0604020202020204" pitchFamily="34" charset="0"/>
                    <a:cs typeface="Arial" panose="020B0604020202020204" pitchFamily="34" charset="0"/>
                  </a:rPr>
                  <a:t>的生产经营状态，市场价格与任何竞争企业的边际成本一致。也就是说，市场价格是任何竞争企业生产的边际成本，市场价格调整到边际成本位置上，反映了边际成本，这就是说，价格是按照边际成本确定的，简称边际成本定价。</a:t>
                </a:r>
                <a:endParaRPr lang="en-US" altLang="zh-CN" sz="2400" dirty="0" smtClean="0">
                  <a:latin typeface="Arial" panose="020B0604020202020204" pitchFamily="34" charset="0"/>
                  <a:cs typeface="Arial" panose="020B0604020202020204" pitchFamily="34" charset="0"/>
                </a:endParaRPr>
              </a:p>
              <a:p>
                <a:pPr eaLnBrk="1" hangingPunct="1"/>
                <a:r>
                  <a:rPr lang="zh-CN" altLang="en-US" sz="2400" i="1" dirty="0">
                    <a:latin typeface="Arial" panose="020B0604020202020204" pitchFamily="34" charset="0"/>
                    <a:cs typeface="Arial" panose="020B0604020202020204" pitchFamily="34" charset="0"/>
                  </a:rPr>
                  <a:t> </a:t>
                </a:r>
                <a:r>
                  <a:rPr lang="zh-CN" altLang="en-US" sz="2400" i="1" dirty="0" smtClean="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也可以说，竞争企业的长期均衡，反映了市场按照边际成本定价的机制。</a:t>
                </a:r>
                <a:endParaRPr lang="en-US" altLang="zh-CN" sz="2400" dirty="0"/>
              </a:p>
            </p:txBody>
          </p:sp>
        </mc:Choice>
        <mc:Fallback xmlns="">
          <p:sp>
            <p:nvSpPr>
              <p:cNvPr id="13" name="矩形 12"/>
              <p:cNvSpPr>
                <a:spLocks noRot="1" noChangeAspect="1" noMove="1" noResize="1" noEditPoints="1" noAdjustHandles="1" noChangeArrowheads="1" noChangeShapeType="1" noTextEdit="1"/>
              </p:cNvSpPr>
              <p:nvPr/>
            </p:nvSpPr>
            <p:spPr>
              <a:xfrm>
                <a:off x="248329" y="1595951"/>
                <a:ext cx="8353286" cy="3785652"/>
              </a:xfrm>
              <a:prstGeom prst="rect">
                <a:avLst/>
              </a:prstGeom>
              <a:blipFill rotWithShape="0">
                <a:blip r:embed="rId5"/>
                <a:stretch>
                  <a:fillRect l="-1168" t="-1771" b="-209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28527193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9863" y="1026903"/>
            <a:ext cx="4253087" cy="523220"/>
          </a:xfrm>
          <a:prstGeom prst="rect">
            <a:avLst/>
          </a:prstGeom>
        </p:spPr>
        <p:txBody>
          <a:bodyPr wrap="none">
            <a:spAutoFit/>
          </a:bodyPr>
          <a:lstStyle/>
          <a:p>
            <a:r>
              <a:rPr lang="en-US" altLang="zh-CN" sz="2800" b="1" dirty="0" smtClean="0"/>
              <a:t>5.6.3 </a:t>
            </a:r>
            <a:r>
              <a:rPr lang="zh-CN" altLang="en-US" sz="2800" b="1" dirty="0" smtClean="0"/>
              <a:t>竞争市场的绩效评价</a:t>
            </a:r>
            <a:endParaRPr lang="zh-CN" altLang="en-US" sz="2800" dirty="0"/>
          </a:p>
        </p:txBody>
      </p:sp>
      <p:sp>
        <p:nvSpPr>
          <p:cNvPr id="2" name="矩形 1"/>
          <p:cNvSpPr/>
          <p:nvPr/>
        </p:nvSpPr>
        <p:spPr>
          <a:xfrm>
            <a:off x="395536" y="1545874"/>
            <a:ext cx="8136904"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生产</a:t>
            </a:r>
            <a:r>
              <a:rPr lang="zh-CN" altLang="en-US" sz="2400" b="1" dirty="0">
                <a:latin typeface="宋体" panose="02010600030101010101" pitchFamily="2" charset="-122"/>
              </a:rPr>
              <a:t>效率：</a:t>
            </a:r>
            <a:r>
              <a:rPr lang="zh-CN" altLang="en-US" sz="2400" dirty="0" smtClean="0"/>
              <a:t>长期均衡时，所有企业在</a:t>
            </a:r>
            <a:r>
              <a:rPr lang="zh-CN" altLang="en-US" sz="2400" dirty="0"/>
              <a:t>平均成本最低处（平均产品最大处）进行生产，满足生产效率条件。</a:t>
            </a:r>
          </a:p>
        </p:txBody>
      </p:sp>
      <p:sp>
        <p:nvSpPr>
          <p:cNvPr id="3" name="矩形 2"/>
          <p:cNvSpPr/>
          <p:nvPr/>
        </p:nvSpPr>
        <p:spPr>
          <a:xfrm>
            <a:off x="387330" y="2403637"/>
            <a:ext cx="8145110" cy="2308324"/>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配置</a:t>
            </a:r>
            <a:r>
              <a:rPr lang="zh-CN" altLang="en-US" sz="2400" b="1" dirty="0"/>
              <a:t>效率：</a:t>
            </a:r>
            <a:r>
              <a:rPr lang="zh-CN" altLang="en-US" sz="2400" dirty="0"/>
              <a:t>由于满足</a:t>
            </a:r>
            <a:r>
              <a:rPr lang="en-US" altLang="zh-CN" sz="2400" dirty="0"/>
              <a:t>P=MC</a:t>
            </a:r>
            <a:r>
              <a:rPr lang="zh-CN" altLang="en-US" sz="2400" dirty="0" smtClean="0"/>
              <a:t>，企业</a:t>
            </a:r>
            <a:r>
              <a:rPr lang="zh-CN" altLang="en-US" sz="2400" dirty="0"/>
              <a:t>生产最后一个产品的</a:t>
            </a:r>
            <a:r>
              <a:rPr lang="zh-CN" altLang="en-US" sz="2400" dirty="0" smtClean="0"/>
              <a:t>成本正好</a:t>
            </a:r>
            <a:r>
              <a:rPr lang="zh-CN" altLang="en-US" sz="2400" dirty="0"/>
              <a:t>能够得到补偿，增加生产不利；而且，</a:t>
            </a:r>
            <a:r>
              <a:rPr lang="en-US" altLang="zh-CN" sz="2400" dirty="0" smtClean="0"/>
              <a:t>P=MB</a:t>
            </a:r>
            <a:r>
              <a:rPr lang="zh-CN" altLang="en-US" sz="2400" dirty="0" smtClean="0"/>
              <a:t>，消费者</a:t>
            </a:r>
            <a:r>
              <a:rPr lang="zh-CN" altLang="en-US" sz="2400" dirty="0"/>
              <a:t>的支出</a:t>
            </a:r>
            <a:r>
              <a:rPr lang="zh-CN" altLang="en-US" sz="2400" dirty="0" smtClean="0"/>
              <a:t>价格从其</a:t>
            </a:r>
            <a:r>
              <a:rPr lang="zh-CN" altLang="en-US" sz="2400" dirty="0"/>
              <a:t>消费</a:t>
            </a:r>
            <a:r>
              <a:rPr lang="zh-CN" altLang="en-US" sz="2400" dirty="0" smtClean="0"/>
              <a:t>产品的边际利益上</a:t>
            </a:r>
            <a:r>
              <a:rPr lang="zh-CN" altLang="en-US" sz="2400" dirty="0"/>
              <a:t>恰好得到满足，增加购买不利。无论增加还是减少</a:t>
            </a:r>
            <a:r>
              <a:rPr lang="zh-CN" altLang="en-US" sz="2400" dirty="0" smtClean="0"/>
              <a:t>产量，</a:t>
            </a:r>
            <a:r>
              <a:rPr lang="zh-CN" altLang="en-US" sz="2400" dirty="0"/>
              <a:t>都不能在不</a:t>
            </a:r>
            <a:r>
              <a:rPr lang="zh-CN" altLang="en-US" sz="2400" dirty="0" smtClean="0"/>
              <a:t>损害另一方</a:t>
            </a:r>
            <a:r>
              <a:rPr lang="zh-CN" altLang="en-US" sz="2400" dirty="0"/>
              <a:t>的条件下而增加另一方的利益。竞争市场</a:t>
            </a:r>
            <a:r>
              <a:rPr lang="zh-CN" altLang="en-US" sz="2400" dirty="0" smtClean="0"/>
              <a:t>均衡具有配置效率即达到帕累托效率，其条件</a:t>
            </a:r>
            <a:r>
              <a:rPr lang="zh-CN" altLang="en-US" sz="2400" dirty="0"/>
              <a:t>就是</a:t>
            </a:r>
            <a:r>
              <a:rPr lang="en-US" altLang="zh-CN" sz="2400" dirty="0" smtClean="0"/>
              <a:t>MB(Q)=MC(Q)</a:t>
            </a:r>
            <a:r>
              <a:rPr lang="zh-CN" altLang="en-US" sz="2400" dirty="0" smtClean="0"/>
              <a:t>。</a:t>
            </a:r>
            <a:r>
              <a:rPr lang="en-US" altLang="zh-CN" sz="2400" dirty="0" smtClean="0"/>
              <a:t> </a:t>
            </a:r>
            <a:endParaRPr lang="en-US" altLang="zh-CN" sz="2400" dirty="0"/>
          </a:p>
        </p:txBody>
      </p:sp>
      <p:sp>
        <p:nvSpPr>
          <p:cNvPr id="4" name="矩形 3"/>
          <p:cNvSpPr/>
          <p:nvPr/>
        </p:nvSpPr>
        <p:spPr>
          <a:xfrm>
            <a:off x="395536" y="4738727"/>
            <a:ext cx="8064896"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动态</a:t>
            </a:r>
            <a:r>
              <a:rPr lang="zh-CN" altLang="en-US" sz="2400" b="1" dirty="0"/>
              <a:t>效率：</a:t>
            </a:r>
            <a:r>
              <a:rPr lang="zh-CN" altLang="en-US" sz="2400" dirty="0"/>
              <a:t>完全竞争条件下</a:t>
            </a:r>
            <a:r>
              <a:rPr lang="zh-CN" altLang="en-US" sz="2400" dirty="0" smtClean="0"/>
              <a:t>，</a:t>
            </a:r>
            <a:r>
              <a:rPr lang="zh-CN" altLang="en-US" sz="2400" dirty="0"/>
              <a:t>唯一的</a:t>
            </a:r>
            <a:r>
              <a:rPr lang="zh-CN" altLang="en-US" sz="2400" dirty="0" smtClean="0"/>
              <a:t>企业竞争战略</a:t>
            </a:r>
            <a:r>
              <a:rPr lang="zh-CN" altLang="en-US" sz="2400" dirty="0"/>
              <a:t>是降低成本，而技术进步是重要</a:t>
            </a:r>
            <a:r>
              <a:rPr lang="zh-CN" altLang="en-US" sz="2400" dirty="0" smtClean="0"/>
              <a:t>的途径。所以，竞争市场有利于激励技术进步和降低成本，具有</a:t>
            </a:r>
            <a:r>
              <a:rPr lang="zh-CN" altLang="en-US" sz="2400" dirty="0"/>
              <a:t>动态效率。</a:t>
            </a:r>
          </a:p>
        </p:txBody>
      </p:sp>
    </p:spTree>
    <p:extLst>
      <p:ext uri="{BB962C8B-B14F-4D97-AF65-F5344CB8AC3E}">
        <p14:creationId xmlns:p14="http://schemas.microsoft.com/office/powerpoint/2010/main" val="3007871484"/>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标题 1"/>
          <p:cNvSpPr>
            <a:spLocks noGrp="1"/>
          </p:cNvSpPr>
          <p:nvPr>
            <p:ph type="title"/>
          </p:nvPr>
        </p:nvSpPr>
        <p:spPr>
          <a:xfrm>
            <a:off x="357188" y="928688"/>
            <a:ext cx="8229600" cy="1143000"/>
          </a:xfrm>
        </p:spPr>
        <p:txBody>
          <a:bodyPr/>
          <a:lstStyle/>
          <a:p>
            <a:r>
              <a:rPr lang="zh-CN" altLang="en-US" sz="3600" b="1" dirty="0" smtClean="0"/>
              <a:t>第六章 不完全竞争市场下的企业行为</a:t>
            </a:r>
          </a:p>
        </p:txBody>
      </p:sp>
      <p:sp>
        <p:nvSpPr>
          <p:cNvPr id="13"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spcBef>
                <a:spcPts val="0"/>
              </a:spcBef>
            </a:pPr>
            <a:r>
              <a:rPr lang="en-US" altLang="zh-CN" sz="2800" dirty="0"/>
              <a:t>6</a:t>
            </a:r>
            <a:r>
              <a:rPr lang="en-US" altLang="zh-CN" sz="2800" dirty="0" smtClean="0"/>
              <a:t>.1 </a:t>
            </a:r>
            <a:r>
              <a:rPr lang="zh-CN" altLang="en-US" sz="2800" dirty="0" smtClean="0"/>
              <a:t>垄断市场下的企业行为</a:t>
            </a:r>
          </a:p>
          <a:p>
            <a:pPr>
              <a:lnSpc>
                <a:spcPct val="150000"/>
              </a:lnSpc>
              <a:spcBef>
                <a:spcPts val="0"/>
              </a:spcBef>
            </a:pPr>
            <a:r>
              <a:rPr lang="en-US" altLang="zh-CN" sz="2800" dirty="0"/>
              <a:t>6</a:t>
            </a:r>
            <a:r>
              <a:rPr lang="en-US" altLang="zh-CN" sz="2800" dirty="0" smtClean="0"/>
              <a:t>.2 </a:t>
            </a:r>
            <a:r>
              <a:rPr lang="zh-CN" altLang="en-US" sz="2800" dirty="0" smtClean="0"/>
              <a:t>垄断竞争市场下的企业行为</a:t>
            </a:r>
          </a:p>
          <a:p>
            <a:pPr>
              <a:lnSpc>
                <a:spcPct val="150000"/>
              </a:lnSpc>
              <a:spcBef>
                <a:spcPts val="0"/>
              </a:spcBef>
            </a:pPr>
            <a:r>
              <a:rPr lang="en-US" altLang="zh-CN" sz="2800" dirty="0" smtClean="0"/>
              <a:t>6.3 </a:t>
            </a:r>
            <a:r>
              <a:rPr lang="zh-CN" altLang="en-US" sz="2800" dirty="0" smtClean="0"/>
              <a:t>寡头市场的企业行为</a:t>
            </a:r>
            <a:endParaRPr lang="en-US" altLang="zh-CN" sz="2800" dirty="0" smtClean="0"/>
          </a:p>
          <a:p>
            <a:pPr>
              <a:lnSpc>
                <a:spcPct val="150000"/>
              </a:lnSpc>
              <a:spcBef>
                <a:spcPts val="0"/>
              </a:spcBef>
            </a:pPr>
            <a:r>
              <a:rPr lang="en-US" altLang="zh-CN" sz="2800" dirty="0"/>
              <a:t>6</a:t>
            </a:r>
            <a:r>
              <a:rPr lang="en-US" altLang="zh-CN" sz="2800" dirty="0" smtClean="0"/>
              <a:t>.4 </a:t>
            </a:r>
            <a:r>
              <a:rPr lang="zh-CN" altLang="en-US" sz="2800" dirty="0" smtClean="0"/>
              <a:t>市场结构</a:t>
            </a:r>
            <a:r>
              <a:rPr lang="en-US" altLang="zh-CN" sz="2800" dirty="0" smtClean="0"/>
              <a:t>-</a:t>
            </a:r>
            <a:r>
              <a:rPr lang="zh-CN" altLang="en-US" sz="2800" dirty="0" smtClean="0"/>
              <a:t>企业行为</a:t>
            </a:r>
            <a:r>
              <a:rPr lang="en-US" altLang="zh-CN" sz="2800" dirty="0" smtClean="0"/>
              <a:t>-</a:t>
            </a:r>
            <a:r>
              <a:rPr lang="zh-CN" altLang="en-US" sz="2800" dirty="0" smtClean="0"/>
              <a:t>经济绩效理论</a:t>
            </a:r>
          </a:p>
          <a:p>
            <a:endParaRPr lang="zh-CN" altLang="en-US" dirty="0" smtClean="0"/>
          </a:p>
        </p:txBody>
      </p:sp>
    </p:spTree>
    <p:extLst>
      <p:ext uri="{BB962C8B-B14F-4D97-AF65-F5344CB8AC3E}">
        <p14:creationId xmlns:p14="http://schemas.microsoft.com/office/powerpoint/2010/main" val="87707834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99566" y="1060667"/>
            <a:ext cx="46875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a:t>3</a:t>
            </a:r>
            <a:r>
              <a:rPr lang="zh-CN" altLang="en-US" sz="2400" b="1" dirty="0" smtClean="0"/>
              <a:t>）政府配置资源的机制的特点</a:t>
            </a:r>
            <a:endParaRPr lang="zh-CN" altLang="en-US" sz="2400" b="1" dirty="0"/>
          </a:p>
        </p:txBody>
      </p:sp>
      <p:sp>
        <p:nvSpPr>
          <p:cNvPr id="2" name="矩形 1"/>
          <p:cNvSpPr/>
          <p:nvPr/>
        </p:nvSpPr>
        <p:spPr>
          <a:xfrm>
            <a:off x="520006" y="1522332"/>
            <a:ext cx="7940425" cy="3046988"/>
          </a:xfrm>
          <a:prstGeom prst="rect">
            <a:avLst/>
          </a:prstGeom>
        </p:spPr>
        <p:txBody>
          <a:bodyPr wrap="square">
            <a:spAutoFit/>
          </a:bodyPr>
          <a:lstStyle/>
          <a:p>
            <a:pPr eaLnBrk="1" hangingPunct="1"/>
            <a:r>
              <a:rPr lang="en-US" altLang="zh-CN" sz="2400" dirty="0" smtClean="0">
                <a:latin typeface="宋体" panose="02010600030101010101" pitchFamily="2" charset="-122"/>
                <a:ea typeface="楷体_GB2312"/>
                <a:cs typeface="楷体_GB2312"/>
              </a:rPr>
              <a:t>◆</a:t>
            </a:r>
            <a:r>
              <a:rPr lang="zh-CN" altLang="en-US" sz="2400" dirty="0" smtClean="0">
                <a:latin typeface="宋体" panose="02010600030101010101" pitchFamily="2" charset="-122"/>
                <a:ea typeface="楷体_GB2312"/>
                <a:cs typeface="楷体_GB2312"/>
              </a:rPr>
              <a:t>一般情况下，</a:t>
            </a:r>
            <a:r>
              <a:rPr lang="zh-CN" altLang="en-US" sz="2400" dirty="0" smtClean="0">
                <a:ea typeface="楷体_GB2312"/>
                <a:cs typeface="楷体_GB2312"/>
              </a:rPr>
              <a:t>政府对产品和服务的分配是非市场方式的，公民不是根据价格支付获得使用权，政府提供的产品和服务免费使用、无需付款，很多时候也没有资格限制；</a:t>
            </a:r>
            <a:r>
              <a:rPr lang="zh-CN" altLang="en-US" sz="2400" dirty="0" smtClean="0">
                <a:latin typeface="宋体" panose="02010600030101010101" pitchFamily="2" charset="-122"/>
                <a:ea typeface="楷体_GB2312"/>
                <a:cs typeface="楷体_GB2312"/>
              </a:rPr>
              <a:t>有些情况下，政府提供产品和服务要根据个人或者家庭的收入、年龄、家庭状况以及是否缴纳特定税费等情况决定，并不是任何人都获得配给或者免费获得配给；有些情况下，政府（通过政府企业）也提供价格提供产品和服务，但是其价格是受规制的。</a:t>
            </a:r>
            <a:endParaRPr lang="zh-CN" altLang="en-US" sz="2400" dirty="0">
              <a:latin typeface="宋体" panose="02010600030101010101" pitchFamily="2" charset="-122"/>
              <a:ea typeface="楷体_GB2312"/>
              <a:cs typeface="楷体_GB2312"/>
            </a:endParaRPr>
          </a:p>
        </p:txBody>
      </p:sp>
      <p:sp>
        <p:nvSpPr>
          <p:cNvPr id="12" name="Text Box 5"/>
          <p:cNvSpPr txBox="1">
            <a:spLocks noChangeArrowheads="1"/>
          </p:cNvSpPr>
          <p:nvPr/>
        </p:nvSpPr>
        <p:spPr bwMode="auto">
          <a:xfrm>
            <a:off x="534138" y="4437112"/>
            <a:ext cx="814546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400" dirty="0">
                <a:latin typeface="宋体" panose="02010600030101010101" pitchFamily="2" charset="-122"/>
                <a:ea typeface="楷体_GB2312"/>
                <a:cs typeface="楷体_GB2312"/>
              </a:rPr>
              <a:t>◆</a:t>
            </a:r>
            <a:r>
              <a:rPr lang="zh-CN" altLang="en-US" sz="2400" dirty="0">
                <a:latin typeface="宋体" panose="02010600030101010101" pitchFamily="2" charset="-122"/>
                <a:ea typeface="楷体_GB2312"/>
                <a:cs typeface="楷体_GB2312"/>
              </a:rPr>
              <a:t>很多情况下，</a:t>
            </a:r>
            <a:r>
              <a:rPr lang="zh-CN" altLang="en-US" sz="2400" dirty="0">
                <a:ea typeface="楷体_GB2312"/>
                <a:cs typeface="楷体_GB2312"/>
              </a:rPr>
              <a:t>政府筹集收入也是非市场方式的</a:t>
            </a:r>
            <a:r>
              <a:rPr lang="zh-CN" altLang="en-US" sz="2400" dirty="0" smtClean="0">
                <a:ea typeface="楷体_GB2312"/>
                <a:cs typeface="楷体_GB2312"/>
              </a:rPr>
              <a:t>，而采取强制性的税费方式，与纳税人得到政府</a:t>
            </a:r>
            <a:r>
              <a:rPr lang="zh-CN" altLang="en-US" sz="2400" dirty="0">
                <a:ea typeface="楷体_GB2312"/>
                <a:cs typeface="楷体_GB2312"/>
              </a:rPr>
              <a:t>产品和服务不必要有任何直接</a:t>
            </a:r>
            <a:r>
              <a:rPr lang="zh-CN" altLang="en-US" sz="2400" dirty="0" smtClean="0">
                <a:ea typeface="楷体_GB2312"/>
                <a:cs typeface="楷体_GB2312"/>
              </a:rPr>
              <a:t>关系。</a:t>
            </a:r>
            <a:r>
              <a:rPr lang="zh-CN" altLang="en-US" sz="2400" dirty="0" smtClean="0">
                <a:latin typeface="宋体" panose="02010600030101010101" pitchFamily="2" charset="-122"/>
                <a:ea typeface="楷体_GB2312"/>
                <a:cs typeface="楷体_GB2312"/>
              </a:rPr>
              <a:t>但是</a:t>
            </a:r>
            <a:r>
              <a:rPr lang="zh-CN" altLang="en-US" sz="2400" dirty="0">
                <a:latin typeface="宋体" panose="02010600030101010101" pitchFamily="2" charset="-122"/>
                <a:ea typeface="楷体_GB2312"/>
                <a:cs typeface="楷体_GB2312"/>
              </a:rPr>
              <a:t>税收有各种税种可以选择，对每个人的影响</a:t>
            </a:r>
            <a:r>
              <a:rPr lang="zh-CN" altLang="en-US" sz="2400" dirty="0" smtClean="0">
                <a:latin typeface="宋体" panose="02010600030101010101" pitchFamily="2" charset="-122"/>
                <a:ea typeface="楷体_GB2312"/>
                <a:cs typeface="楷体_GB2312"/>
              </a:rPr>
              <a:t>并不</a:t>
            </a:r>
            <a:r>
              <a:rPr lang="zh-CN" altLang="en-US" sz="2400" dirty="0">
                <a:latin typeface="宋体" panose="02010600030101010101" pitchFamily="2" charset="-122"/>
                <a:ea typeface="楷体_GB2312"/>
                <a:cs typeface="楷体_GB2312"/>
              </a:rPr>
              <a:t>相同</a:t>
            </a:r>
            <a:r>
              <a:rPr lang="zh-CN" altLang="en-US" sz="2400" dirty="0" smtClean="0">
                <a:latin typeface="宋体" panose="02010600030101010101" pitchFamily="2" charset="-122"/>
                <a:ea typeface="楷体_GB2312"/>
                <a:cs typeface="楷体_GB2312"/>
              </a:rPr>
              <a:t>，税种</a:t>
            </a:r>
            <a:r>
              <a:rPr lang="zh-CN" altLang="en-US" sz="2400" dirty="0">
                <a:latin typeface="宋体" panose="02010600030101010101" pitchFamily="2" charset="-122"/>
                <a:ea typeface="楷体_GB2312"/>
                <a:cs typeface="楷体_GB2312"/>
              </a:rPr>
              <a:t>是一</a:t>
            </a:r>
            <a:r>
              <a:rPr lang="zh-CN" altLang="en-US" sz="2400" dirty="0" smtClean="0">
                <a:latin typeface="宋体" panose="02010600030101010101" pitchFamily="2" charset="-122"/>
                <a:ea typeface="楷体_GB2312"/>
                <a:cs typeface="楷体_GB2312"/>
              </a:rPr>
              <a:t>个社会的重要选择。有些</a:t>
            </a:r>
            <a:r>
              <a:rPr lang="zh-CN" altLang="en-US" sz="2400" dirty="0">
                <a:latin typeface="宋体" panose="02010600030101010101" pitchFamily="2" charset="-122"/>
                <a:ea typeface="楷体_GB2312"/>
                <a:cs typeface="楷体_GB2312"/>
              </a:rPr>
              <a:t>情况下，政府收入的筹集借鉴市场的方式，</a:t>
            </a:r>
            <a:r>
              <a:rPr lang="zh-CN" altLang="en-US" sz="2400" dirty="0" smtClean="0">
                <a:latin typeface="宋体" panose="02010600030101010101" pitchFamily="2" charset="-122"/>
                <a:ea typeface="楷体_GB2312"/>
                <a:cs typeface="楷体_GB2312"/>
              </a:rPr>
              <a:t>要求</a:t>
            </a:r>
            <a:r>
              <a:rPr lang="zh-CN" altLang="en-US" sz="2400" dirty="0">
                <a:latin typeface="宋体" panose="02010600030101010101" pitchFamily="2" charset="-122"/>
                <a:ea typeface="楷体_GB2312"/>
                <a:cs typeface="楷体_GB2312"/>
              </a:rPr>
              <a:t>使用者、受益者付</a:t>
            </a:r>
            <a:r>
              <a:rPr lang="zh-CN" altLang="en-US" sz="2400" dirty="0" smtClean="0">
                <a:latin typeface="宋体" panose="02010600030101010101" pitchFamily="2" charset="-122"/>
                <a:ea typeface="楷体_GB2312"/>
                <a:cs typeface="楷体_GB2312"/>
              </a:rPr>
              <a:t>费，但不是主要方式。</a:t>
            </a:r>
            <a:endParaRPr lang="zh-CN" altLang="en-US" sz="2400" dirty="0">
              <a:latin typeface="宋体" panose="02010600030101010101" pitchFamily="2" charset="-122"/>
              <a:ea typeface="楷体_GB2312"/>
              <a:cs typeface="楷体_GB2312"/>
            </a:endParaRPr>
          </a:p>
        </p:txBody>
      </p:sp>
    </p:spTree>
    <p:extLst>
      <p:ext uri="{BB962C8B-B14F-4D97-AF65-F5344CB8AC3E}">
        <p14:creationId xmlns:p14="http://schemas.microsoft.com/office/powerpoint/2010/main" val="341766235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432574" y="1124744"/>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3" name="矩形 1"/>
          <p:cNvSpPr>
            <a:spLocks noChangeArrowheads="1"/>
          </p:cNvSpPr>
          <p:nvPr/>
        </p:nvSpPr>
        <p:spPr bwMode="auto">
          <a:xfrm>
            <a:off x="432574" y="1647964"/>
            <a:ext cx="81718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垄断产品市场中的企业行为：</a:t>
            </a:r>
            <a:r>
              <a:rPr lang="zh-CN" altLang="en-US" sz="2400" dirty="0" smtClean="0"/>
              <a:t>垄断市场的特点，垄断企业面临的需求曲线和边际收益曲线，垄断企业的短期均衡，垄断企业的长期均衡，成本加成定价，歧视定价，垄断企业的竞争战略，垄断的市场绩效，垄断低效率的衡量方法</a:t>
            </a:r>
            <a:endParaRPr lang="zh-CN" altLang="en-US" sz="2400" dirty="0"/>
          </a:p>
        </p:txBody>
      </p:sp>
      <p:sp>
        <p:nvSpPr>
          <p:cNvPr id="16" name="矩形 1"/>
          <p:cNvSpPr>
            <a:spLocks noChangeArrowheads="1"/>
          </p:cNvSpPr>
          <p:nvPr/>
        </p:nvSpPr>
        <p:spPr bwMode="auto">
          <a:xfrm>
            <a:off x="432574" y="3155099"/>
            <a:ext cx="81718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垄断竞争产品市场中的企业行为：</a:t>
            </a:r>
            <a:r>
              <a:rPr lang="zh-CN" altLang="en-US" sz="2400" dirty="0" smtClean="0"/>
              <a:t>垄断竞争市场的特点，垄断竞争企业面临的需求曲线和边际收益</a:t>
            </a:r>
            <a:r>
              <a:rPr lang="zh-CN" altLang="en-US" sz="2400" dirty="0"/>
              <a:t>曲线，垄断竞争企业</a:t>
            </a:r>
            <a:r>
              <a:rPr lang="zh-CN" altLang="en-US" sz="2400" dirty="0" smtClean="0"/>
              <a:t>的短期</a:t>
            </a:r>
            <a:r>
              <a:rPr lang="zh-CN" altLang="en-US" sz="2400" dirty="0"/>
              <a:t>均衡</a:t>
            </a:r>
            <a:r>
              <a:rPr lang="zh-CN" altLang="en-US" sz="2400" dirty="0" smtClean="0"/>
              <a:t>，垄断竞争企业的长期均衡，垄断竞争企业的竞争战略，产品差异化，广告经济学，垄断竞争的市场绩效</a:t>
            </a:r>
            <a:endParaRPr lang="zh-CN" altLang="en-US" sz="2400" dirty="0"/>
          </a:p>
        </p:txBody>
      </p:sp>
      <p:sp>
        <p:nvSpPr>
          <p:cNvPr id="17" name="矩形 1"/>
          <p:cNvSpPr>
            <a:spLocks noChangeArrowheads="1"/>
          </p:cNvSpPr>
          <p:nvPr/>
        </p:nvSpPr>
        <p:spPr bwMode="auto">
          <a:xfrm>
            <a:off x="420809" y="4724759"/>
            <a:ext cx="81718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寡头市场中的企业行为：</a:t>
            </a:r>
            <a:r>
              <a:rPr lang="zh-CN" altLang="en-US" sz="2400" dirty="0" smtClean="0"/>
              <a:t>寡头市场的</a:t>
            </a:r>
            <a:r>
              <a:rPr lang="zh-CN" altLang="en-US" sz="2400" dirty="0"/>
              <a:t>特点，寡头企业</a:t>
            </a:r>
            <a:r>
              <a:rPr lang="zh-CN" altLang="en-US" sz="2400" dirty="0" smtClean="0"/>
              <a:t>面临的需求曲线和边际收益</a:t>
            </a:r>
            <a:r>
              <a:rPr lang="zh-CN" altLang="en-US" sz="2400" dirty="0"/>
              <a:t>曲线，寡头企业</a:t>
            </a:r>
            <a:r>
              <a:rPr lang="zh-CN" altLang="en-US" sz="2400" dirty="0" smtClean="0"/>
              <a:t>的短期</a:t>
            </a:r>
            <a:r>
              <a:rPr lang="zh-CN" altLang="en-US" sz="2400" dirty="0"/>
              <a:t>均衡，寡头</a:t>
            </a:r>
            <a:r>
              <a:rPr lang="zh-CN" altLang="en-US" sz="2400" dirty="0" smtClean="0"/>
              <a:t>企业的长期</a:t>
            </a:r>
            <a:r>
              <a:rPr lang="zh-CN" altLang="en-US" sz="2400" dirty="0"/>
              <a:t>均衡，寡头企业</a:t>
            </a:r>
            <a:r>
              <a:rPr lang="zh-CN" altLang="en-US" sz="2400" dirty="0" smtClean="0"/>
              <a:t>的竞争</a:t>
            </a:r>
            <a:r>
              <a:rPr lang="zh-CN" altLang="en-US" sz="2400" dirty="0"/>
              <a:t>战略，卡特尔，串谋，</a:t>
            </a:r>
            <a:r>
              <a:rPr lang="zh-CN" altLang="en-US" sz="2400" dirty="0" smtClean="0"/>
              <a:t>寡头市场的市场绩效，市场结构</a:t>
            </a:r>
            <a:r>
              <a:rPr lang="en-US" altLang="zh-CN" sz="2400" dirty="0" smtClean="0"/>
              <a:t>-</a:t>
            </a:r>
            <a:r>
              <a:rPr lang="zh-CN" altLang="en-US" sz="2400" dirty="0" smtClean="0"/>
              <a:t>企业行为</a:t>
            </a:r>
            <a:r>
              <a:rPr lang="en-US" altLang="zh-CN" sz="2400" dirty="0" smtClean="0"/>
              <a:t>-</a:t>
            </a:r>
            <a:r>
              <a:rPr lang="zh-CN" altLang="en-US" sz="2400" dirty="0" smtClean="0"/>
              <a:t>市场绩效理论</a:t>
            </a:r>
            <a:endParaRPr lang="zh-CN" altLang="en-US" sz="2400" dirty="0"/>
          </a:p>
        </p:txBody>
      </p:sp>
    </p:spTree>
    <p:extLst>
      <p:ext uri="{BB962C8B-B14F-4D97-AF65-F5344CB8AC3E}">
        <p14:creationId xmlns:p14="http://schemas.microsoft.com/office/powerpoint/2010/main" val="2764119296"/>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942016"/>
            <a:ext cx="4334841" cy="523220"/>
          </a:xfrm>
          <a:prstGeom prst="rect">
            <a:avLst/>
          </a:prstGeom>
        </p:spPr>
        <p:txBody>
          <a:bodyPr wrap="none">
            <a:spAutoFit/>
          </a:bodyPr>
          <a:lstStyle/>
          <a:p>
            <a:pPr>
              <a:spcBef>
                <a:spcPts val="0"/>
              </a:spcBef>
            </a:pPr>
            <a:r>
              <a:rPr lang="en-US" altLang="zh-CN" sz="2800" b="1" dirty="0"/>
              <a:t>6.1 </a:t>
            </a:r>
            <a:r>
              <a:rPr lang="zh-CN" altLang="en-US" sz="2800" b="1" dirty="0"/>
              <a:t>垄断市场下的企业行为</a:t>
            </a:r>
          </a:p>
        </p:txBody>
      </p:sp>
      <p:sp>
        <p:nvSpPr>
          <p:cNvPr id="12" name="矩形 11"/>
          <p:cNvSpPr/>
          <p:nvPr/>
        </p:nvSpPr>
        <p:spPr>
          <a:xfrm>
            <a:off x="534138" y="1531178"/>
            <a:ext cx="4253087" cy="523220"/>
          </a:xfrm>
          <a:prstGeom prst="rect">
            <a:avLst/>
          </a:prstGeom>
        </p:spPr>
        <p:txBody>
          <a:bodyPr wrap="none">
            <a:spAutoFit/>
          </a:bodyPr>
          <a:lstStyle/>
          <a:p>
            <a:pPr>
              <a:spcBef>
                <a:spcPts val="0"/>
              </a:spcBef>
            </a:pPr>
            <a:r>
              <a:rPr lang="en-US" altLang="zh-CN" sz="2800" b="1" dirty="0" smtClean="0"/>
              <a:t>6.1.1 </a:t>
            </a:r>
            <a:r>
              <a:rPr lang="zh-CN" altLang="en-US" sz="2800" b="1" dirty="0" smtClean="0"/>
              <a:t>垄断产品市场的特征</a:t>
            </a:r>
            <a:endParaRPr lang="zh-CN" altLang="en-US" sz="2800" b="1" dirty="0"/>
          </a:p>
        </p:txBody>
      </p:sp>
      <p:sp>
        <p:nvSpPr>
          <p:cNvPr id="3" name="文本框 2"/>
          <p:cNvSpPr txBox="1"/>
          <p:nvPr/>
        </p:nvSpPr>
        <p:spPr>
          <a:xfrm>
            <a:off x="518261" y="2070752"/>
            <a:ext cx="7940024" cy="830997"/>
          </a:xfrm>
          <a:prstGeom prst="rect">
            <a:avLst/>
          </a:prstGeom>
          <a:noFill/>
        </p:spPr>
        <p:txBody>
          <a:bodyPr wrap="square" rtlCol="0">
            <a:spAutoFit/>
          </a:bodyPr>
          <a:lstStyle/>
          <a:p>
            <a:r>
              <a:rPr lang="zh-CN" altLang="en-US" sz="2400" dirty="0" smtClean="0"/>
              <a:t>        垄断（</a:t>
            </a:r>
            <a:r>
              <a:rPr lang="en-US" altLang="zh-CN" sz="2400" dirty="0" smtClean="0"/>
              <a:t>monopoly</a:t>
            </a:r>
            <a:r>
              <a:rPr lang="zh-CN" altLang="en-US" sz="2400" dirty="0" smtClean="0"/>
              <a:t>），就是独占，指一种产品市场上只有一个企业进行生产和销售，是卖方的独占者。</a:t>
            </a:r>
            <a:endParaRPr lang="zh-CN" altLang="en-US" sz="2400" dirty="0"/>
          </a:p>
        </p:txBody>
      </p:sp>
      <p:sp>
        <p:nvSpPr>
          <p:cNvPr id="13" name="文本框 12"/>
          <p:cNvSpPr txBox="1"/>
          <p:nvPr/>
        </p:nvSpPr>
        <p:spPr>
          <a:xfrm>
            <a:off x="518261" y="2893477"/>
            <a:ext cx="7940024" cy="830997"/>
          </a:xfrm>
          <a:prstGeom prst="rect">
            <a:avLst/>
          </a:prstGeom>
          <a:noFill/>
        </p:spPr>
        <p:txBody>
          <a:bodyPr wrap="square" rtlCol="0">
            <a:spAutoFit/>
          </a:bodyPr>
          <a:lstStyle/>
          <a:p>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垄断市场上，一个企业的市场份额为</a:t>
            </a:r>
            <a:r>
              <a:rPr lang="en-US" altLang="zh-CN" sz="2400" dirty="0" smtClean="0"/>
              <a:t>100%</a:t>
            </a:r>
            <a:r>
              <a:rPr lang="zh-CN" altLang="en-US" sz="2400" dirty="0" smtClean="0"/>
              <a:t>，赫芬达尔指数为</a:t>
            </a:r>
            <a:r>
              <a:rPr lang="en-US" altLang="zh-CN" sz="2400" dirty="0" smtClean="0"/>
              <a:t>1</a:t>
            </a:r>
            <a:r>
              <a:rPr lang="zh-CN" altLang="en-US" sz="2400" dirty="0"/>
              <a:t>。行业中只有一</a:t>
            </a:r>
            <a:r>
              <a:rPr lang="zh-CN" altLang="en-US" sz="2400" dirty="0" smtClean="0"/>
              <a:t>个企业，企业代表了行业。</a:t>
            </a:r>
            <a:endParaRPr lang="zh-CN" altLang="en-US" sz="2400" dirty="0"/>
          </a:p>
        </p:txBody>
      </p:sp>
      <p:sp>
        <p:nvSpPr>
          <p:cNvPr id="14" name="文本框 13"/>
          <p:cNvSpPr txBox="1"/>
          <p:nvPr/>
        </p:nvSpPr>
        <p:spPr>
          <a:xfrm>
            <a:off x="467544" y="3749091"/>
            <a:ext cx="7990741" cy="1200329"/>
          </a:xfrm>
          <a:prstGeom prst="rect">
            <a:avLst/>
          </a:prstGeom>
          <a:noFill/>
        </p:spPr>
        <p:txBody>
          <a:bodyPr wrap="square" rtlCol="0">
            <a:spAutoFit/>
          </a:bodyPr>
          <a:lstStyle/>
          <a:p>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dirty="0" smtClean="0"/>
              <a:t>垄断企业具有市场势力，其行为足以影响市场价格，从而具有市场定价</a:t>
            </a:r>
            <a:r>
              <a:rPr lang="zh-CN" altLang="en-US" sz="2400" dirty="0"/>
              <a:t>能力</a:t>
            </a:r>
            <a:r>
              <a:rPr lang="zh-CN" altLang="en-US" sz="2400" dirty="0" smtClean="0"/>
              <a:t>。垄断企业不是</a:t>
            </a:r>
            <a:r>
              <a:rPr lang="zh-CN" altLang="en-US" sz="2400" dirty="0"/>
              <a:t>价格的接受者</a:t>
            </a:r>
            <a:r>
              <a:rPr lang="en-US" altLang="zh-CN" sz="2400" dirty="0"/>
              <a:t>(price taker) </a:t>
            </a:r>
            <a:r>
              <a:rPr lang="zh-CN" altLang="en-US" sz="2400" dirty="0"/>
              <a:t>，而是价格的制定者</a:t>
            </a:r>
            <a:r>
              <a:rPr lang="en-US" altLang="zh-CN" sz="2400" dirty="0"/>
              <a:t>(Price maker</a:t>
            </a:r>
            <a:r>
              <a:rPr lang="zh-CN" altLang="en-US" sz="2400" dirty="0"/>
              <a:t>）</a:t>
            </a:r>
            <a:r>
              <a:rPr lang="zh-CN" altLang="en-US" sz="2400" dirty="0" smtClean="0"/>
              <a:t>。</a:t>
            </a:r>
            <a:endParaRPr lang="zh-CN" altLang="en-US" sz="2400" dirty="0"/>
          </a:p>
        </p:txBody>
      </p:sp>
      <p:sp>
        <p:nvSpPr>
          <p:cNvPr id="4" name="矩形 3"/>
          <p:cNvSpPr/>
          <p:nvPr/>
        </p:nvSpPr>
        <p:spPr>
          <a:xfrm>
            <a:off x="394462" y="5622339"/>
            <a:ext cx="8136904" cy="830997"/>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a:t>
            </a:r>
            <a:r>
              <a:rPr lang="zh-CN" altLang="en-US" sz="2400" dirty="0" smtClean="0"/>
              <a:t>市场</a:t>
            </a:r>
            <a:r>
              <a:rPr lang="zh-CN" altLang="en-US" sz="2400" dirty="0"/>
              <a:t>上存在</a:t>
            </a:r>
            <a:r>
              <a:rPr lang="zh-CN" altLang="en-US" sz="2400" dirty="0" smtClean="0"/>
              <a:t>着强进入壁垒，其他企业难于进入。当然，由于垄断市场存在很高经济利润，市场存在潜在进入者。</a:t>
            </a:r>
            <a:endParaRPr lang="zh-CN" altLang="en-US" sz="2400" dirty="0"/>
          </a:p>
        </p:txBody>
      </p:sp>
      <p:sp>
        <p:nvSpPr>
          <p:cNvPr id="15" name="矩形 14"/>
          <p:cNvSpPr/>
          <p:nvPr/>
        </p:nvSpPr>
        <p:spPr>
          <a:xfrm>
            <a:off x="394462" y="4839156"/>
            <a:ext cx="8136904" cy="830997"/>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a:t>
            </a:r>
            <a:r>
              <a:rPr lang="zh-CN" altLang="en-US" sz="2400" dirty="0" smtClean="0"/>
              <a:t>垄断企业的产品具有独特性，与其他产品的交叉价格弹性很小。</a:t>
            </a:r>
            <a:endParaRPr lang="zh-CN" altLang="en-US" sz="2400" dirty="0"/>
          </a:p>
        </p:txBody>
      </p:sp>
    </p:spTree>
    <p:extLst>
      <p:ext uri="{BB962C8B-B14F-4D97-AF65-F5344CB8AC3E}">
        <p14:creationId xmlns:p14="http://schemas.microsoft.com/office/powerpoint/2010/main" val="2706919896"/>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4462" y="1011695"/>
            <a:ext cx="3531736" cy="523220"/>
          </a:xfrm>
          <a:prstGeom prst="rect">
            <a:avLst/>
          </a:prstGeom>
        </p:spPr>
        <p:txBody>
          <a:bodyPr wrap="none">
            <a:spAutoFit/>
          </a:bodyPr>
          <a:lstStyle/>
          <a:p>
            <a:pPr>
              <a:spcBef>
                <a:spcPts val="0"/>
              </a:spcBef>
            </a:pPr>
            <a:r>
              <a:rPr lang="en-US" altLang="zh-CN" sz="2800" b="1" dirty="0" smtClean="0"/>
              <a:t>6.1.2 </a:t>
            </a:r>
            <a:r>
              <a:rPr lang="zh-CN" altLang="en-US" sz="2800" b="1" dirty="0" smtClean="0"/>
              <a:t>垄断市场的成因</a:t>
            </a:r>
            <a:endParaRPr lang="zh-CN" altLang="en-US" sz="2800" b="1" dirty="0"/>
          </a:p>
        </p:txBody>
      </p:sp>
      <p:sp>
        <p:nvSpPr>
          <p:cNvPr id="16" name="矩形 15"/>
          <p:cNvSpPr/>
          <p:nvPr/>
        </p:nvSpPr>
        <p:spPr>
          <a:xfrm>
            <a:off x="394462" y="1566017"/>
            <a:ext cx="8065970" cy="4931991"/>
          </a:xfrm>
          <a:prstGeom prst="rect">
            <a:avLst/>
          </a:prstGeom>
        </p:spPr>
        <p:txBody>
          <a:bodyPr wrap="square">
            <a:spAutoFit/>
          </a:bodyPr>
          <a:lstStyle/>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t>资源</a:t>
            </a:r>
            <a:r>
              <a:rPr kumimoji="1" lang="zh-CN" altLang="en-US" sz="2400" dirty="0"/>
              <a:t>垄断：占有关键资源</a:t>
            </a:r>
          </a:p>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cs typeface="Arial" panose="020B0604020202020204" pitchFamily="34" charset="0"/>
              </a:rPr>
              <a:t>技术</a:t>
            </a:r>
            <a:r>
              <a:rPr kumimoji="1" lang="zh-CN" altLang="en-US" sz="2400" dirty="0">
                <a:cs typeface="Arial" panose="020B0604020202020204" pitchFamily="34" charset="0"/>
              </a:rPr>
              <a:t>垄断</a:t>
            </a:r>
            <a:r>
              <a:rPr kumimoji="1" lang="zh-CN" altLang="en-US" sz="2400" dirty="0" smtClean="0">
                <a:cs typeface="Arial" panose="020B0604020202020204" pitchFamily="34" charset="0"/>
              </a:rPr>
              <a:t>：依靠特有技术，生产独特</a:t>
            </a:r>
            <a:r>
              <a:rPr kumimoji="1" lang="zh-CN" altLang="en-US" sz="2400" dirty="0">
                <a:cs typeface="Arial" panose="020B0604020202020204" pitchFamily="34" charset="0"/>
              </a:rPr>
              <a:t>的、不可替代的产品</a:t>
            </a:r>
          </a:p>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t>自然</a:t>
            </a:r>
            <a:r>
              <a:rPr kumimoji="1" lang="zh-CN" altLang="en-US" sz="2400" dirty="0"/>
              <a:t>垄断：一个企业能够以低于两个或两个以上企业更低的成本为整个市场提供产品，即规模经济产生垄断。公用事业往往属于自然</a:t>
            </a:r>
            <a:r>
              <a:rPr kumimoji="1" lang="zh-CN" altLang="en-US" sz="2400" dirty="0" smtClean="0"/>
              <a:t>垄断</a:t>
            </a:r>
            <a:endParaRPr kumimoji="1" lang="en-US" altLang="zh-CN" sz="2400" dirty="0" smtClean="0"/>
          </a:p>
          <a:p>
            <a:pPr eaLnBrk="1" hangingPunct="1">
              <a:lnSpc>
                <a:spcPct val="120000"/>
              </a:lnSpc>
            </a:pPr>
            <a:r>
              <a:rPr kumimoji="1" lang="zh-CN" altLang="en-US" sz="2400" dirty="0" smtClean="0">
                <a:latin typeface="Arial" panose="020B0604020202020204" pitchFamily="34" charset="0"/>
                <a:cs typeface="Arial" panose="020B0604020202020204" pitchFamily="34" charset="0"/>
              </a:rPr>
              <a:t>♦勾结和卡特尔。</a:t>
            </a:r>
            <a:r>
              <a:rPr kumimoji="1" lang="zh-CN" altLang="en-US" sz="2400" dirty="0" smtClean="0"/>
              <a:t>行业</a:t>
            </a:r>
            <a:r>
              <a:rPr kumimoji="1" lang="zh-CN" altLang="en-US" sz="2400" dirty="0"/>
              <a:t>中的企业联合起来，限制产量，谋求高价</a:t>
            </a:r>
            <a:r>
              <a:rPr kumimoji="1" lang="zh-CN" altLang="en-US" sz="2400" dirty="0" smtClean="0"/>
              <a:t>。</a:t>
            </a:r>
            <a:endParaRPr kumimoji="1" lang="zh-CN" altLang="en-US" sz="2400" dirty="0"/>
          </a:p>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cs typeface="Arial" panose="020B0604020202020204" pitchFamily="34" charset="0"/>
              </a:rPr>
              <a:t>竞争</a:t>
            </a:r>
            <a:r>
              <a:rPr kumimoji="1" lang="zh-CN" altLang="en-US" sz="2400" dirty="0">
                <a:cs typeface="Arial" panose="020B0604020202020204" pitchFamily="34" charset="0"/>
              </a:rPr>
              <a:t>形成的垄断：</a:t>
            </a:r>
            <a:r>
              <a:rPr kumimoji="1" lang="zh-CN" altLang="en-US" sz="2400" dirty="0" smtClean="0">
                <a:cs typeface="Arial" panose="020B0604020202020204" pitchFamily="34" charset="0"/>
              </a:rPr>
              <a:t>企业之间竞争和并购</a:t>
            </a:r>
            <a:r>
              <a:rPr kumimoji="1" lang="zh-CN" altLang="en-US" sz="2400" dirty="0">
                <a:cs typeface="Arial" panose="020B0604020202020204" pitchFamily="34" charset="0"/>
              </a:rPr>
              <a:t>的结果</a:t>
            </a:r>
          </a:p>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t>政府</a:t>
            </a:r>
            <a:r>
              <a:rPr kumimoji="1" lang="zh-CN" altLang="en-US" sz="2400" dirty="0"/>
              <a:t>创造的垄断：政府给予企业排他性生产或者销售某种产品或者劳务的权利。例如，专利和著作权、烟草专卖权。</a:t>
            </a:r>
          </a:p>
          <a:p>
            <a:pPr eaLnBrk="1" hangingPunct="1">
              <a:lnSpc>
                <a:spcPct val="120000"/>
              </a:lnSpc>
            </a:pPr>
            <a:r>
              <a:rPr lang="zh-CN" altLang="en-US" sz="2400" dirty="0">
                <a:latin typeface="Arial" panose="020B0604020202020204" pitchFamily="34" charset="0"/>
                <a:cs typeface="Arial" panose="020B0604020202020204" pitchFamily="34" charset="0"/>
              </a:rPr>
              <a:t>♦</a:t>
            </a:r>
            <a:r>
              <a:rPr kumimoji="1" lang="zh-CN" altLang="en-US" sz="2400" dirty="0" smtClean="0"/>
              <a:t>近似</a:t>
            </a:r>
            <a:r>
              <a:rPr kumimoji="1" lang="zh-CN" altLang="en-US" sz="2400" dirty="0"/>
              <a:t>垄断</a:t>
            </a:r>
            <a:r>
              <a:rPr kumimoji="1" lang="zh-CN" altLang="en-US" sz="2400" dirty="0" smtClean="0"/>
              <a:t>：指地区性的局部</a:t>
            </a:r>
            <a:r>
              <a:rPr kumimoji="1" lang="zh-CN" altLang="en-US" sz="2400" dirty="0"/>
              <a:t>垄断。</a:t>
            </a:r>
          </a:p>
        </p:txBody>
      </p:sp>
    </p:spTree>
    <p:extLst>
      <p:ext uri="{BB962C8B-B14F-4D97-AF65-F5344CB8AC3E}">
        <p14:creationId xmlns:p14="http://schemas.microsoft.com/office/powerpoint/2010/main" val="1828205197"/>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4"/>
          <p:cNvSpPr>
            <a:spLocks noChangeArrowheads="1"/>
          </p:cNvSpPr>
          <p:nvPr/>
        </p:nvSpPr>
        <p:spPr bwMode="auto">
          <a:xfrm>
            <a:off x="280036" y="1039081"/>
            <a:ext cx="822052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smtClean="0"/>
              <a:t>6.1.3 </a:t>
            </a:r>
            <a:r>
              <a:rPr lang="zh-CN" altLang="en-US" sz="2800" b="1" dirty="0"/>
              <a:t>垄断企业面临的市场需求曲线和边际收益曲线</a:t>
            </a:r>
          </a:p>
        </p:txBody>
      </p:sp>
      <p:sp>
        <p:nvSpPr>
          <p:cNvPr id="13" name="矩形 12"/>
          <p:cNvSpPr/>
          <p:nvPr/>
        </p:nvSpPr>
        <p:spPr>
          <a:xfrm>
            <a:off x="323528" y="1658292"/>
            <a:ext cx="4972836" cy="461665"/>
          </a:xfrm>
          <a:prstGeom prst="rect">
            <a:avLst/>
          </a:prstGeom>
        </p:spPr>
        <p:txBody>
          <a:bodyPr wrap="non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en-US" altLang="zh-CN" sz="2400" b="1" dirty="0" smtClean="0">
                <a:latin typeface="Arial" panose="020B0604020202020204" pitchFamily="34" charset="0"/>
                <a:cs typeface="Arial" panose="020B0604020202020204" pitchFamily="34" charset="0"/>
              </a:rPr>
              <a:t>1</a:t>
            </a:r>
            <a:r>
              <a:rPr lang="zh-CN" altLang="en-US" sz="2400" b="1" dirty="0" smtClean="0">
                <a:latin typeface="Arial" panose="020B0604020202020204" pitchFamily="34" charset="0"/>
                <a:cs typeface="Arial" panose="020B0604020202020204" pitchFamily="34" charset="0"/>
              </a:rPr>
              <a:t>）垄断</a:t>
            </a:r>
            <a:r>
              <a:rPr lang="zh-CN" altLang="en-US" sz="2400" b="1" dirty="0" smtClean="0"/>
              <a:t>企业面临的市场需求曲线</a:t>
            </a:r>
            <a:endParaRPr lang="zh-CN" altLang="en-US" sz="2400" b="1" dirty="0"/>
          </a:p>
        </p:txBody>
      </p:sp>
      <p:sp>
        <p:nvSpPr>
          <p:cNvPr id="14" name="矩形 13"/>
          <p:cNvSpPr/>
          <p:nvPr/>
        </p:nvSpPr>
        <p:spPr>
          <a:xfrm>
            <a:off x="346055" y="2119957"/>
            <a:ext cx="8330402" cy="830997"/>
          </a:xfrm>
          <a:prstGeom prst="rect">
            <a:avLst/>
          </a:prstGeom>
        </p:spPr>
        <p:txBody>
          <a:bodyPr wrap="square">
            <a:spAutoFit/>
          </a:bodyPr>
          <a:lstStyle/>
          <a:p>
            <a:pPr eaLnBrk="1" hangingPunct="1"/>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垄断</a:t>
            </a:r>
            <a:r>
              <a:rPr lang="zh-CN" altLang="en-US" sz="2400" dirty="0" smtClean="0"/>
              <a:t>企业面临的市场需求曲线就是市场需求曲线，向右下方倾斜。垄断企业要想销售更多的产量，必须降低价格。</a:t>
            </a:r>
            <a:endParaRPr lang="zh-CN" altLang="en-US" sz="2400" dirty="0"/>
          </a:p>
        </p:txBody>
      </p:sp>
      <p:sp>
        <p:nvSpPr>
          <p:cNvPr id="15" name="矩形 14"/>
          <p:cNvSpPr/>
          <p:nvPr/>
        </p:nvSpPr>
        <p:spPr>
          <a:xfrm>
            <a:off x="346055" y="2950954"/>
            <a:ext cx="3759362" cy="461665"/>
          </a:xfrm>
          <a:prstGeom prst="rect">
            <a:avLst/>
          </a:prstGeom>
        </p:spPr>
        <p:txBody>
          <a:bodyPr wrap="non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en-US" altLang="zh-CN" sz="2400" b="1" dirty="0">
                <a:latin typeface="Arial" panose="020B0604020202020204" pitchFamily="34" charset="0"/>
                <a:cs typeface="Arial" panose="020B0604020202020204" pitchFamily="34" charset="0"/>
              </a:rPr>
              <a:t>2</a:t>
            </a:r>
            <a:r>
              <a:rPr lang="zh-CN" altLang="en-US" sz="2400" b="1" dirty="0" smtClean="0">
                <a:latin typeface="Arial" panose="020B0604020202020204" pitchFamily="34" charset="0"/>
                <a:cs typeface="Arial" panose="020B0604020202020204" pitchFamily="34" charset="0"/>
              </a:rPr>
              <a:t>）垄断</a:t>
            </a:r>
            <a:r>
              <a:rPr lang="zh-CN" altLang="en-US" sz="2400" b="1" dirty="0" smtClean="0"/>
              <a:t>企业的边际收益</a:t>
            </a:r>
            <a:endParaRPr lang="zh-CN" altLang="en-US" sz="2400" b="1" dirty="0"/>
          </a:p>
        </p:txBody>
      </p:sp>
      <p:graphicFrame>
        <p:nvGraphicFramePr>
          <p:cNvPr id="16" name="Object 10"/>
          <p:cNvGraphicFramePr>
            <a:graphicFrameLocks noChangeAspect="1"/>
          </p:cNvGraphicFramePr>
          <p:nvPr>
            <p:extLst>
              <p:ext uri="{D42A27DB-BD31-4B8C-83A1-F6EECF244321}">
                <p14:modId xmlns:p14="http://schemas.microsoft.com/office/powerpoint/2010/main" val="3117249491"/>
              </p:ext>
            </p:extLst>
          </p:nvPr>
        </p:nvGraphicFramePr>
        <p:xfrm>
          <a:off x="794213" y="4243616"/>
          <a:ext cx="3529013" cy="1928813"/>
        </p:xfrm>
        <a:graphic>
          <a:graphicData uri="http://schemas.openxmlformats.org/presentationml/2006/ole">
            <mc:AlternateContent xmlns:mc="http://schemas.openxmlformats.org/markup-compatibility/2006">
              <mc:Choice xmlns:v="urn:schemas-microsoft-com:vml" Requires="v">
                <p:oleObj spid="_x0000_s69883" r:id="rId6" imgW="1766067" imgH="965619" progId="Equation.3">
                  <p:embed/>
                </p:oleObj>
              </mc:Choice>
              <mc:Fallback>
                <p:oleObj r:id="rId6" imgW="1766067" imgH="965619"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4213" y="4243616"/>
                        <a:ext cx="3529013" cy="1928813"/>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2" name="文本框 1"/>
              <p:cNvSpPr txBox="1"/>
              <p:nvPr/>
            </p:nvSpPr>
            <p:spPr>
              <a:xfrm>
                <a:off x="517339" y="3337049"/>
                <a:ext cx="7983217" cy="830997"/>
              </a:xfrm>
              <a:prstGeom prst="rect">
                <a:avLst/>
              </a:prstGeom>
              <a:noFill/>
            </p:spPr>
            <p:txBody>
              <a:bodyPr wrap="square" rtlCol="0">
                <a:spAutoFit/>
              </a:bodyPr>
              <a:lstStyle/>
              <a:p>
                <a:r>
                  <a:rPr lang="zh-CN" altLang="en-US" sz="2400" dirty="0" smtClean="0"/>
                  <a:t>        可以证明，垄断企业增加一个产品的生产和销售获得的边际收益，小于该产量对应的市场价格，</a:t>
                </a:r>
                <a14:m>
                  <m:oMath xmlns:m="http://schemas.openxmlformats.org/officeDocument/2006/math">
                    <m:r>
                      <m:rPr>
                        <m:sty m:val="p"/>
                      </m:rPr>
                      <a:rPr lang="en-US" altLang="zh-CN" sz="2400" b="0" i="0" smtClean="0">
                        <a:latin typeface="Cambria Math" panose="02040503050406030204" pitchFamily="18" charset="0"/>
                      </a:rPr>
                      <m:t>MR</m:t>
                    </m:r>
                    <m:r>
                      <a:rPr lang="en-US" altLang="zh-CN" sz="2400" b="0" i="0" smtClean="0">
                        <a:latin typeface="Cambria Math" panose="02040503050406030204" pitchFamily="18" charset="0"/>
                      </a:rPr>
                      <m:t>&lt;</m:t>
                    </m:r>
                    <m:r>
                      <m:rPr>
                        <m:sty m:val="p"/>
                      </m:rPr>
                      <a:rPr lang="en-US" altLang="zh-CN" sz="2400" b="0" i="0" smtClean="0">
                        <a:latin typeface="Cambria Math" panose="02040503050406030204" pitchFamily="18" charset="0"/>
                      </a:rPr>
                      <m:t>P</m:t>
                    </m:r>
                  </m:oMath>
                </a14:m>
                <a:endParaRPr lang="zh-CN" altLang="en-US" sz="2400" dirty="0"/>
              </a:p>
            </p:txBody>
          </p:sp>
        </mc:Choice>
        <mc:Fallback xmlns="">
          <p:sp>
            <p:nvSpPr>
              <p:cNvPr id="2" name="文本框 1"/>
              <p:cNvSpPr txBox="1">
                <a:spLocks noRot="1" noChangeAspect="1" noMove="1" noResize="1" noEditPoints="1" noAdjustHandles="1" noChangeArrowheads="1" noChangeShapeType="1" noTextEdit="1"/>
              </p:cNvSpPr>
              <p:nvPr/>
            </p:nvSpPr>
            <p:spPr>
              <a:xfrm>
                <a:off x="517339" y="3337049"/>
                <a:ext cx="7983217" cy="830997"/>
              </a:xfrm>
              <a:prstGeom prst="rect">
                <a:avLst/>
              </a:prstGeom>
              <a:blipFill rotWithShape="0">
                <a:blip r:embed="rId8"/>
                <a:stretch>
                  <a:fillRect l="-1222" t="-8759" b="-12409"/>
                </a:stretch>
              </a:blipFill>
            </p:spPr>
            <p:txBody>
              <a:bodyPr/>
              <a:lstStyle/>
              <a:p>
                <a:r>
                  <a:rPr lang="zh-CN" altLang="en-US">
                    <a:noFill/>
                  </a:rPr>
                  <a:t> </a:t>
                </a:r>
              </a:p>
            </p:txBody>
          </p:sp>
        </mc:Fallback>
      </mc:AlternateContent>
      <p:sp>
        <p:nvSpPr>
          <p:cNvPr id="3" name="文本框 2"/>
          <p:cNvSpPr txBox="1"/>
          <p:nvPr/>
        </p:nvSpPr>
        <p:spPr>
          <a:xfrm>
            <a:off x="5004048" y="4213365"/>
            <a:ext cx="2031325" cy="461665"/>
          </a:xfrm>
          <a:prstGeom prst="rect">
            <a:avLst/>
          </a:prstGeom>
          <a:noFill/>
        </p:spPr>
        <p:txBody>
          <a:bodyPr wrap="none" rtlCol="0">
            <a:spAutoFit/>
          </a:bodyPr>
          <a:lstStyle/>
          <a:p>
            <a:r>
              <a:rPr lang="zh-CN" altLang="en-US" sz="2400" dirty="0" smtClean="0"/>
              <a:t>还可以证明：</a:t>
            </a:r>
            <a:endParaRPr lang="zh-CN" altLang="en-US" sz="2400" dirty="0"/>
          </a:p>
        </p:txBody>
      </p:sp>
      <p:graphicFrame>
        <p:nvGraphicFramePr>
          <p:cNvPr id="17" name="Object 3">
            <a:hlinkClick r:id="" action="ppaction://ole?verb=1"/>
          </p:cNvPr>
          <p:cNvGraphicFramePr>
            <a:graphicFrameLocks noChangeAspect="1"/>
          </p:cNvGraphicFramePr>
          <p:nvPr>
            <p:extLst>
              <p:ext uri="{D42A27DB-BD31-4B8C-83A1-F6EECF244321}">
                <p14:modId xmlns:p14="http://schemas.microsoft.com/office/powerpoint/2010/main" val="10625114"/>
              </p:ext>
            </p:extLst>
          </p:nvPr>
        </p:nvGraphicFramePr>
        <p:xfrm>
          <a:off x="5057297" y="4817497"/>
          <a:ext cx="3165475" cy="781050"/>
        </p:xfrm>
        <a:graphic>
          <a:graphicData uri="http://schemas.openxmlformats.org/presentationml/2006/ole">
            <mc:AlternateContent xmlns:mc="http://schemas.openxmlformats.org/markup-compatibility/2006">
              <mc:Choice xmlns:v="urn:schemas-microsoft-com:vml" Requires="v">
                <p:oleObj spid="_x0000_s69884" name="公式" r:id="rId9" imgW="1701720" imgH="419040" progId="Equation.3">
                  <p:embed/>
                </p:oleObj>
              </mc:Choice>
              <mc:Fallback>
                <p:oleObj name="公式" r:id="rId9" imgW="1701720" imgH="419040" progId="Equation.3">
                  <p:embed/>
                  <p:pic>
                    <p:nvPicPr>
                      <p:cNvPr id="0" name=""/>
                      <p:cNvPicPr>
                        <a:picLocks noChangeAspect="1" noChangeArrowheads="1"/>
                      </p:cNvPicPr>
                      <p:nvPr/>
                    </p:nvPicPr>
                    <p:blipFill>
                      <a:blip r:embed="rId10"/>
                      <a:srcRect/>
                      <a:stretch>
                        <a:fillRect/>
                      </a:stretch>
                    </p:blipFill>
                    <p:spPr bwMode="auto">
                      <a:xfrm>
                        <a:off x="5057297" y="4817497"/>
                        <a:ext cx="3165475" cy="781050"/>
                      </a:xfrm>
                      <a:prstGeom prst="rect">
                        <a:avLst/>
                      </a:prstGeom>
                      <a:noFill/>
                      <a:ln>
                        <a:noFill/>
                      </a:ln>
                      <a:effectLst/>
                    </p:spPr>
                  </p:pic>
                </p:oleObj>
              </mc:Fallback>
            </mc:AlternateContent>
          </a:graphicData>
        </a:graphic>
      </p:graphicFrame>
      <p:sp>
        <p:nvSpPr>
          <p:cNvPr id="4" name="圆角矩形标注 3"/>
          <p:cNvSpPr/>
          <p:nvPr/>
        </p:nvSpPr>
        <p:spPr>
          <a:xfrm>
            <a:off x="5580112" y="5711151"/>
            <a:ext cx="1656184" cy="536847"/>
          </a:xfrm>
          <a:prstGeom prst="wedgeRoundRectCallout">
            <a:avLst>
              <a:gd name="adj1" fmla="val 82800"/>
              <a:gd name="adj2" fmla="val -78273"/>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chemeClr val="tx1"/>
                </a:solidFill>
              </a:rPr>
              <a:t>产量为</a:t>
            </a:r>
            <a:r>
              <a:rPr lang="en-US" altLang="zh-CN" b="1" dirty="0" smtClean="0">
                <a:solidFill>
                  <a:schemeClr val="tx1"/>
                </a:solidFill>
              </a:rPr>
              <a:t>Q</a:t>
            </a:r>
            <a:r>
              <a:rPr lang="zh-CN" altLang="en-US" b="1" dirty="0" smtClean="0">
                <a:solidFill>
                  <a:schemeClr val="tx1"/>
                </a:solidFill>
              </a:rPr>
              <a:t>时的需求价格弹性</a:t>
            </a:r>
            <a:endParaRPr lang="zh-CN" altLang="en-US" b="1" dirty="0">
              <a:solidFill>
                <a:schemeClr val="tx1"/>
              </a:solidFill>
            </a:endParaRPr>
          </a:p>
        </p:txBody>
      </p:sp>
    </p:spTree>
    <p:extLst>
      <p:ext uri="{BB962C8B-B14F-4D97-AF65-F5344CB8AC3E}">
        <p14:creationId xmlns:p14="http://schemas.microsoft.com/office/powerpoint/2010/main" val="1412593041"/>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77234" y="1080499"/>
            <a:ext cx="4378122" cy="461665"/>
          </a:xfrm>
          <a:prstGeom prst="rect">
            <a:avLst/>
          </a:prstGeom>
        </p:spPr>
        <p:txBody>
          <a:bodyPr wrap="non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en-US" altLang="zh-CN" sz="2400" b="1" dirty="0" smtClean="0">
                <a:latin typeface="Arial" panose="020B0604020202020204" pitchFamily="34" charset="0"/>
                <a:cs typeface="Arial" panose="020B0604020202020204" pitchFamily="34" charset="0"/>
              </a:rPr>
              <a:t>3</a:t>
            </a:r>
            <a:r>
              <a:rPr lang="zh-CN" altLang="en-US" sz="2400" b="1" dirty="0" smtClean="0">
                <a:latin typeface="Arial" panose="020B0604020202020204" pitchFamily="34" charset="0"/>
                <a:cs typeface="Arial" panose="020B0604020202020204" pitchFamily="34" charset="0"/>
              </a:rPr>
              <a:t>）垄断</a:t>
            </a:r>
            <a:r>
              <a:rPr lang="zh-CN" altLang="en-US" sz="2400" b="1" dirty="0" smtClean="0"/>
              <a:t>企业的边际收益曲线</a:t>
            </a:r>
            <a:endParaRPr lang="zh-CN" altLang="en-US" sz="2400" b="1" dirty="0"/>
          </a:p>
        </p:txBody>
      </p:sp>
      <p:sp>
        <p:nvSpPr>
          <p:cNvPr id="13" name="Line 3"/>
          <p:cNvSpPr>
            <a:spLocks noChangeShapeType="1"/>
          </p:cNvSpPr>
          <p:nvPr/>
        </p:nvSpPr>
        <p:spPr bwMode="auto">
          <a:xfrm>
            <a:off x="2667792" y="5877272"/>
            <a:ext cx="435247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4" name="Line 4"/>
          <p:cNvSpPr>
            <a:spLocks noChangeShapeType="1"/>
          </p:cNvSpPr>
          <p:nvPr/>
        </p:nvSpPr>
        <p:spPr bwMode="auto">
          <a:xfrm flipV="1">
            <a:off x="2667793" y="2710209"/>
            <a:ext cx="0" cy="3167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5" name="Line 5"/>
          <p:cNvSpPr>
            <a:spLocks noChangeShapeType="1"/>
          </p:cNvSpPr>
          <p:nvPr/>
        </p:nvSpPr>
        <p:spPr bwMode="auto">
          <a:xfrm>
            <a:off x="2667793" y="3307109"/>
            <a:ext cx="4064447" cy="2196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6" name="Line 6"/>
          <p:cNvSpPr>
            <a:spLocks noChangeShapeType="1"/>
          </p:cNvSpPr>
          <p:nvPr/>
        </p:nvSpPr>
        <p:spPr bwMode="auto">
          <a:xfrm>
            <a:off x="2667793" y="3284884"/>
            <a:ext cx="2087563" cy="2520950"/>
          </a:xfrm>
          <a:prstGeom prst="line">
            <a:avLst/>
          </a:prstGeom>
          <a:noFill/>
          <a:ln w="2857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7" name="Text Box 7"/>
          <p:cNvSpPr txBox="1">
            <a:spLocks noChangeArrowheads="1"/>
          </p:cNvSpPr>
          <p:nvPr/>
        </p:nvSpPr>
        <p:spPr bwMode="auto">
          <a:xfrm>
            <a:off x="6030587" y="4942234"/>
            <a:ext cx="5341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zh-CN" sz="2000" dirty="0">
                <a:latin typeface="Tahoma" panose="020B0604030504040204" pitchFamily="34" charset="0"/>
              </a:rPr>
              <a:t>DD</a:t>
            </a:r>
          </a:p>
        </p:txBody>
      </p:sp>
      <p:sp>
        <p:nvSpPr>
          <p:cNvPr id="18" name="Text Box 8"/>
          <p:cNvSpPr txBox="1">
            <a:spLocks noChangeArrowheads="1"/>
          </p:cNvSpPr>
          <p:nvPr/>
        </p:nvSpPr>
        <p:spPr bwMode="auto">
          <a:xfrm>
            <a:off x="4337711" y="5243380"/>
            <a:ext cx="1794218" cy="3987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边际收益</a:t>
            </a:r>
            <a:r>
              <a:rPr lang="zh-CN" altLang="en-US" sz="2000" b="1" dirty="0">
                <a:latin typeface="Tahoma" panose="020B0604030504040204" pitchFamily="34" charset="0"/>
              </a:rPr>
              <a:t>曲线</a:t>
            </a:r>
            <a:endParaRPr lang="zh-CN" altLang="zh-CN" sz="2000" b="1" dirty="0">
              <a:latin typeface="Tahoma" panose="020B0604030504040204" pitchFamily="34" charset="0"/>
            </a:endParaRPr>
          </a:p>
        </p:txBody>
      </p:sp>
      <p:sp>
        <p:nvSpPr>
          <p:cNvPr id="19" name="Text Box 9"/>
          <p:cNvSpPr txBox="1">
            <a:spLocks noChangeArrowheads="1"/>
          </p:cNvSpPr>
          <p:nvPr/>
        </p:nvSpPr>
        <p:spPr bwMode="auto">
          <a:xfrm>
            <a:off x="4505974" y="3951574"/>
            <a:ext cx="82426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zh-CN" sz="2000" dirty="0" smtClean="0">
                <a:latin typeface="Tahoma" panose="020B0604030504040204" pitchFamily="34" charset="0"/>
              </a:rPr>
              <a:t>AR</a:t>
            </a:r>
            <a:r>
              <a:rPr lang="en-US" altLang="zh-CN" sz="2000" dirty="0" smtClean="0">
                <a:latin typeface="Tahoma" panose="020B0604030504040204" pitchFamily="34" charset="0"/>
              </a:rPr>
              <a:t>=P</a:t>
            </a:r>
            <a:endParaRPr lang="zh-CN" altLang="zh-CN" sz="2000" dirty="0">
              <a:latin typeface="Tahoma" panose="020B0604030504040204" pitchFamily="34" charset="0"/>
            </a:endParaRPr>
          </a:p>
        </p:txBody>
      </p:sp>
      <p:sp>
        <p:nvSpPr>
          <p:cNvPr id="20" name="Line 11"/>
          <p:cNvSpPr>
            <a:spLocks noChangeShapeType="1"/>
          </p:cNvSpPr>
          <p:nvPr/>
        </p:nvSpPr>
        <p:spPr bwMode="auto">
          <a:xfrm>
            <a:off x="2667793" y="4221509"/>
            <a:ext cx="1655763"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1" name="Line 12"/>
          <p:cNvSpPr>
            <a:spLocks noChangeShapeType="1"/>
          </p:cNvSpPr>
          <p:nvPr/>
        </p:nvSpPr>
        <p:spPr bwMode="auto">
          <a:xfrm>
            <a:off x="4323556" y="4221509"/>
            <a:ext cx="0" cy="1655763"/>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2" name="Line 13"/>
          <p:cNvSpPr>
            <a:spLocks noChangeShapeType="1"/>
          </p:cNvSpPr>
          <p:nvPr/>
        </p:nvSpPr>
        <p:spPr bwMode="auto">
          <a:xfrm>
            <a:off x="2667793" y="5302597"/>
            <a:ext cx="1655763"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3" name="Text Box 14"/>
          <p:cNvSpPr txBox="1">
            <a:spLocks noChangeArrowheads="1"/>
          </p:cNvSpPr>
          <p:nvPr/>
        </p:nvSpPr>
        <p:spPr bwMode="auto">
          <a:xfrm>
            <a:off x="2073936" y="5103263"/>
            <a:ext cx="6080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zh-CN" sz="2000">
                <a:latin typeface="Tahoma" panose="020B0604030504040204" pitchFamily="34" charset="0"/>
              </a:rPr>
              <a:t>MR</a:t>
            </a:r>
          </a:p>
        </p:txBody>
      </p:sp>
      <p:sp>
        <p:nvSpPr>
          <p:cNvPr id="24" name="Text Box 15"/>
          <p:cNvSpPr txBox="1">
            <a:spLocks noChangeArrowheads="1"/>
          </p:cNvSpPr>
          <p:nvPr/>
        </p:nvSpPr>
        <p:spPr bwMode="auto">
          <a:xfrm>
            <a:off x="2073937" y="3984015"/>
            <a:ext cx="6080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zh-CN" sz="2000" dirty="0">
                <a:latin typeface="Tahoma" panose="020B0604030504040204" pitchFamily="34" charset="0"/>
              </a:rPr>
              <a:t>P</a:t>
            </a:r>
          </a:p>
        </p:txBody>
      </p:sp>
      <p:sp>
        <p:nvSpPr>
          <p:cNvPr id="25" name="Text Box 27"/>
          <p:cNvSpPr txBox="1">
            <a:spLocks noChangeArrowheads="1"/>
          </p:cNvSpPr>
          <p:nvPr/>
        </p:nvSpPr>
        <p:spPr bwMode="auto">
          <a:xfrm>
            <a:off x="4019549" y="5869215"/>
            <a:ext cx="6080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sz="2000" dirty="0" smtClean="0">
                <a:latin typeface="Tahoma" panose="020B0604030504040204" pitchFamily="34" charset="0"/>
              </a:rPr>
              <a:t>Q</a:t>
            </a:r>
            <a:endParaRPr lang="zh-CN" altLang="zh-CN" sz="2000" dirty="0">
              <a:latin typeface="Tahoma" panose="020B0604030504040204" pitchFamily="34" charset="0"/>
            </a:endParaRPr>
          </a:p>
        </p:txBody>
      </p:sp>
      <mc:AlternateContent xmlns:mc="http://schemas.openxmlformats.org/markup-compatibility/2006" xmlns:a14="http://schemas.microsoft.com/office/drawing/2010/main">
        <mc:Choice Requires="a14">
          <p:sp>
            <p:nvSpPr>
              <p:cNvPr id="2" name="矩形 1"/>
              <p:cNvSpPr/>
              <p:nvPr/>
            </p:nvSpPr>
            <p:spPr>
              <a:xfrm>
                <a:off x="664424" y="1557640"/>
                <a:ext cx="7724000" cy="1200329"/>
              </a:xfrm>
              <a:prstGeom prst="rect">
                <a:avLst/>
              </a:prstGeom>
            </p:spPr>
            <p:txBody>
              <a:bodyPr wrap="square">
                <a:spAutoFit/>
              </a:bodyPr>
              <a:lstStyle/>
              <a:p>
                <a:pPr eaLnBrk="1" hangingPunct="1">
                  <a:spcBef>
                    <a:spcPct val="20000"/>
                  </a:spcBef>
                  <a:buClr>
                    <a:schemeClr val="hlink"/>
                  </a:buClr>
                  <a:buFont typeface="Wingdings" panose="05000000000000000000" pitchFamily="2" charset="2"/>
                  <a:buNone/>
                  <a:defRPr/>
                </a:pPr>
                <a:r>
                  <a:rPr lang="zh-CN" altLang="en-US" sz="2400" dirty="0" smtClean="0"/>
                  <a:t>垄断企业的边际收益曲线位于市场需求曲线下方，向右下方倾斜。例如，反需求曲线为</a:t>
                </a:r>
                <a14:m>
                  <m:oMath xmlns:m="http://schemas.openxmlformats.org/officeDocument/2006/math">
                    <m:r>
                      <a:rPr lang="en-US" altLang="zh-CN" sz="2400" b="0" i="1" smtClean="0">
                        <a:latin typeface="Cambria Math" panose="02040503050406030204" pitchFamily="18" charset="0"/>
                      </a:rPr>
                      <m:t>𝑃</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𝑎</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𝑏𝑄</m:t>
                    </m:r>
                  </m:oMath>
                </a14:m>
                <a:r>
                  <a:rPr lang="zh-CN" altLang="en-US" sz="2400" dirty="0" smtClean="0"/>
                  <a:t>，边际收益曲线为</a:t>
                </a:r>
                <a14:m>
                  <m:oMath xmlns:m="http://schemas.openxmlformats.org/officeDocument/2006/math">
                    <m:r>
                      <a:rPr lang="en-US" altLang="zh-CN" sz="2400" b="0" i="1" smtClean="0">
                        <a:latin typeface="Cambria Math" panose="02040503050406030204" pitchFamily="18" charset="0"/>
                      </a:rPr>
                      <m:t>𝑀𝑅</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𝑎</m:t>
                    </m:r>
                    <m:r>
                      <a:rPr lang="en-US" altLang="zh-CN" sz="2400" b="0" i="1" smtClean="0">
                        <a:latin typeface="Cambria Math" panose="02040503050406030204" pitchFamily="18" charset="0"/>
                      </a:rPr>
                      <m:t>−2</m:t>
                    </m:r>
                    <m:r>
                      <a:rPr lang="en-US" altLang="zh-CN" sz="2400" b="0" i="1" smtClean="0">
                        <a:latin typeface="Cambria Math" panose="02040503050406030204" pitchFamily="18" charset="0"/>
                      </a:rPr>
                      <m:t>𝑏𝑄</m:t>
                    </m:r>
                  </m:oMath>
                </a14:m>
                <a:endParaRPr lang="zh-CN" altLang="en-US" sz="2400" dirty="0"/>
              </a:p>
            </p:txBody>
          </p:sp>
        </mc:Choice>
        <mc:Fallback xmlns="">
          <p:sp>
            <p:nvSpPr>
              <p:cNvPr id="2" name="矩形 1"/>
              <p:cNvSpPr>
                <a:spLocks noRot="1" noChangeAspect="1" noMove="1" noResize="1" noEditPoints="1" noAdjustHandles="1" noChangeArrowheads="1" noChangeShapeType="1" noTextEdit="1"/>
              </p:cNvSpPr>
              <p:nvPr/>
            </p:nvSpPr>
            <p:spPr>
              <a:xfrm>
                <a:off x="664424" y="1557640"/>
                <a:ext cx="7724000" cy="1200329"/>
              </a:xfrm>
              <a:prstGeom prst="rect">
                <a:avLst/>
              </a:prstGeom>
              <a:blipFill rotWithShape="0">
                <a:blip r:embed="rId5"/>
                <a:stretch>
                  <a:fillRect l="-1263" t="-4082" r="-237" b="-918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300737627"/>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05099"/>
            <a:ext cx="6417141" cy="523220"/>
          </a:xfrm>
          <a:prstGeom prst="rect">
            <a:avLst/>
          </a:prstGeom>
        </p:spPr>
        <p:txBody>
          <a:bodyPr wrap="none">
            <a:spAutoFit/>
          </a:bodyPr>
          <a:lstStyle/>
          <a:p>
            <a:pPr>
              <a:spcBef>
                <a:spcPts val="0"/>
              </a:spcBef>
            </a:pPr>
            <a:r>
              <a:rPr lang="en-US" altLang="zh-CN" sz="2800" b="1" dirty="0" smtClean="0"/>
              <a:t>6.1.4 </a:t>
            </a:r>
            <a:r>
              <a:rPr lang="zh-CN" altLang="en-US" sz="2800" b="1" dirty="0"/>
              <a:t>垄断市场下的企业</a:t>
            </a:r>
            <a:r>
              <a:rPr lang="zh-CN" altLang="en-US" sz="2800" b="1" dirty="0" smtClean="0"/>
              <a:t>行为和企业均衡</a:t>
            </a:r>
            <a:endParaRPr lang="zh-CN" altLang="en-US" sz="2800" b="1" dirty="0"/>
          </a:p>
        </p:txBody>
      </p:sp>
      <p:sp>
        <p:nvSpPr>
          <p:cNvPr id="13" name="矩形 12"/>
          <p:cNvSpPr/>
          <p:nvPr/>
        </p:nvSpPr>
        <p:spPr>
          <a:xfrm>
            <a:off x="395536" y="1525716"/>
            <a:ext cx="3743332" cy="461665"/>
          </a:xfrm>
          <a:prstGeom prst="rect">
            <a:avLst/>
          </a:prstGeom>
        </p:spPr>
        <p:txBody>
          <a:bodyPr wrap="none">
            <a:spAutoFit/>
          </a:bodyPr>
          <a:lstStyle/>
          <a:p>
            <a:pPr>
              <a:spcBef>
                <a:spcPts val="0"/>
              </a:spcBef>
            </a:pPr>
            <a:r>
              <a:rPr lang="zh-CN" altLang="en-US" sz="2400" b="1" dirty="0" smtClean="0"/>
              <a:t>（</a:t>
            </a:r>
            <a:r>
              <a:rPr lang="en-US" altLang="zh-CN" sz="2400" b="1" dirty="0" smtClean="0"/>
              <a:t>1</a:t>
            </a:r>
            <a:r>
              <a:rPr lang="zh-CN" altLang="en-US" sz="2400" b="1" dirty="0" smtClean="0"/>
              <a:t>）垄断企业的产量决策</a:t>
            </a:r>
            <a:endParaRPr lang="zh-CN" altLang="en-US" sz="2400" b="1" dirty="0"/>
          </a:p>
        </p:txBody>
      </p:sp>
      <mc:AlternateContent xmlns:mc="http://schemas.openxmlformats.org/markup-compatibility/2006" xmlns:a14="http://schemas.microsoft.com/office/drawing/2010/main">
        <mc:Choice Requires="a14">
          <p:sp>
            <p:nvSpPr>
              <p:cNvPr id="14" name="矩形 13"/>
              <p:cNvSpPr/>
              <p:nvPr/>
            </p:nvSpPr>
            <p:spPr>
              <a:xfrm>
                <a:off x="534138" y="2007003"/>
                <a:ext cx="7724000" cy="830997"/>
              </a:xfrm>
              <a:prstGeom prst="rect">
                <a:avLst/>
              </a:prstGeom>
            </p:spPr>
            <p:txBody>
              <a:bodyPr wrap="square">
                <a:spAutoFit/>
              </a:bodyPr>
              <a:lstStyle/>
              <a:p>
                <a:pPr eaLnBrk="1" hangingPunct="1">
                  <a:spcBef>
                    <a:spcPct val="20000"/>
                  </a:spcBef>
                  <a:buClr>
                    <a:schemeClr val="hlink"/>
                  </a:buClr>
                  <a:buFont typeface="Wingdings" panose="05000000000000000000" pitchFamily="2" charset="2"/>
                  <a:buNone/>
                  <a:defRPr/>
                </a:pPr>
                <a:r>
                  <a:rPr lang="zh-CN" altLang="en-US" sz="2400" dirty="0" smtClean="0"/>
                  <a:t>垄断企业将按照边际收益等于边际成本，即</a:t>
                </a:r>
                <a14:m>
                  <m:oMath xmlns:m="http://schemas.openxmlformats.org/officeDocument/2006/math">
                    <m:r>
                      <a:rPr lang="en-US" altLang="zh-CN" sz="2400" b="0" i="1" smtClean="0">
                        <a:latin typeface="Cambria Math" panose="02040503050406030204" pitchFamily="18" charset="0"/>
                      </a:rPr>
                      <m:t>𝑀𝑅</m:t>
                    </m:r>
                    <m:d>
                      <m:dPr>
                        <m:ctrlPr>
                          <a:rPr lang="en-US" altLang="zh-CN" sz="2400" b="0" i="1" smtClean="0">
                            <a:latin typeface="Cambria Math" panose="02040503050406030204" pitchFamily="18" charset="0"/>
                          </a:rPr>
                        </m:ctrlPr>
                      </m:dPr>
                      <m:e>
                        <m:r>
                          <a:rPr lang="en-US" altLang="zh-CN" sz="2400" b="0" i="1" smtClean="0">
                            <a:latin typeface="Cambria Math" panose="02040503050406030204" pitchFamily="18" charset="0"/>
                          </a:rPr>
                          <m:t>𝑄</m:t>
                        </m:r>
                      </m:e>
                    </m:d>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𝑀𝐶</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𝑄</m:t>
                    </m:r>
                    <m:r>
                      <a:rPr lang="en-US" altLang="zh-CN" sz="2400" b="0" i="1" smtClean="0">
                        <a:latin typeface="Cambria Math" panose="02040503050406030204" pitchFamily="18" charset="0"/>
                      </a:rPr>
                      <m:t>)</m:t>
                    </m:r>
                  </m:oMath>
                </a14:m>
                <a:r>
                  <a:rPr lang="zh-CN" altLang="en-US" sz="2400" dirty="0" smtClean="0"/>
                  <a:t>决定产量，按照需求曲线确定市场价格。</a:t>
                </a:r>
                <a:endParaRPr lang="zh-CN" altLang="en-US" sz="2400" dirty="0"/>
              </a:p>
            </p:txBody>
          </p:sp>
        </mc:Choice>
        <mc:Fallback xmlns="">
          <p:sp>
            <p:nvSpPr>
              <p:cNvPr id="14" name="矩形 13"/>
              <p:cNvSpPr>
                <a:spLocks noRot="1" noChangeAspect="1" noMove="1" noResize="1" noEditPoints="1" noAdjustHandles="1" noChangeArrowheads="1" noChangeShapeType="1" noTextEdit="1"/>
              </p:cNvSpPr>
              <p:nvPr/>
            </p:nvSpPr>
            <p:spPr>
              <a:xfrm>
                <a:off x="534138" y="2007003"/>
                <a:ext cx="7724000" cy="830997"/>
              </a:xfrm>
              <a:prstGeom prst="rect">
                <a:avLst/>
              </a:prstGeom>
              <a:blipFill rotWithShape="0">
                <a:blip r:embed="rId5"/>
                <a:stretch>
                  <a:fillRect l="-1263" t="-8029" b="-12409"/>
                </a:stretch>
              </a:blipFill>
            </p:spPr>
            <p:txBody>
              <a:bodyPr/>
              <a:lstStyle/>
              <a:p>
                <a:r>
                  <a:rPr lang="zh-CN" altLang="en-US">
                    <a:noFill/>
                  </a:rPr>
                  <a:t> </a:t>
                </a:r>
              </a:p>
            </p:txBody>
          </p:sp>
        </mc:Fallback>
      </mc:AlternateContent>
      <p:sp>
        <p:nvSpPr>
          <p:cNvPr id="15" name="Line 4"/>
          <p:cNvSpPr>
            <a:spLocks noChangeShapeType="1"/>
          </p:cNvSpPr>
          <p:nvPr/>
        </p:nvSpPr>
        <p:spPr bwMode="auto">
          <a:xfrm>
            <a:off x="2362200" y="5909840"/>
            <a:ext cx="44640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Line 5"/>
          <p:cNvSpPr>
            <a:spLocks noChangeShapeType="1"/>
          </p:cNvSpPr>
          <p:nvPr/>
        </p:nvSpPr>
        <p:spPr bwMode="auto">
          <a:xfrm flipV="1">
            <a:off x="2362200" y="2742778"/>
            <a:ext cx="0" cy="3167062"/>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 name="Line 6"/>
          <p:cNvSpPr>
            <a:spLocks noChangeShapeType="1"/>
          </p:cNvSpPr>
          <p:nvPr/>
        </p:nvSpPr>
        <p:spPr bwMode="auto">
          <a:xfrm>
            <a:off x="2362200" y="3317453"/>
            <a:ext cx="4103688" cy="2233612"/>
          </a:xfrm>
          <a:prstGeom prst="line">
            <a:avLst/>
          </a:prstGeom>
          <a:noFill/>
          <a:ln w="28575">
            <a:solidFill>
              <a:schemeClr val="fo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Line 7"/>
          <p:cNvSpPr>
            <a:spLocks noChangeShapeType="1"/>
          </p:cNvSpPr>
          <p:nvPr/>
        </p:nvSpPr>
        <p:spPr bwMode="auto">
          <a:xfrm>
            <a:off x="2362200" y="3317453"/>
            <a:ext cx="2159000" cy="2592387"/>
          </a:xfrm>
          <a:prstGeom prst="line">
            <a:avLst/>
          </a:prstGeom>
          <a:noFill/>
          <a:ln w="28575">
            <a:solidFill>
              <a:srgbClr val="CC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Text Box 8"/>
          <p:cNvSpPr txBox="1">
            <a:spLocks noChangeArrowheads="1"/>
          </p:cNvSpPr>
          <p:nvPr/>
        </p:nvSpPr>
        <p:spPr bwMode="auto">
          <a:xfrm>
            <a:off x="5994400" y="4830340"/>
            <a:ext cx="533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DD</a:t>
            </a:r>
          </a:p>
        </p:txBody>
      </p:sp>
      <p:sp>
        <p:nvSpPr>
          <p:cNvPr id="20" name="Text Box 9"/>
          <p:cNvSpPr txBox="1">
            <a:spLocks noChangeArrowheads="1"/>
          </p:cNvSpPr>
          <p:nvPr/>
        </p:nvSpPr>
        <p:spPr bwMode="auto">
          <a:xfrm>
            <a:off x="4223182" y="5303415"/>
            <a:ext cx="54133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MR</a:t>
            </a:r>
          </a:p>
        </p:txBody>
      </p:sp>
      <p:sp>
        <p:nvSpPr>
          <p:cNvPr id="21" name="Text Box 11"/>
          <p:cNvSpPr txBox="1">
            <a:spLocks noChangeArrowheads="1"/>
          </p:cNvSpPr>
          <p:nvPr/>
        </p:nvSpPr>
        <p:spPr bwMode="auto">
          <a:xfrm>
            <a:off x="6641085" y="5909840"/>
            <a:ext cx="3841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p>
        </p:txBody>
      </p:sp>
      <p:sp>
        <p:nvSpPr>
          <p:cNvPr id="22" name="Text Box 12"/>
          <p:cNvSpPr txBox="1">
            <a:spLocks noChangeArrowheads="1"/>
          </p:cNvSpPr>
          <p:nvPr/>
        </p:nvSpPr>
        <p:spPr bwMode="auto">
          <a:xfrm>
            <a:off x="1857375" y="2742778"/>
            <a:ext cx="355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a:t>
            </a:r>
          </a:p>
        </p:txBody>
      </p:sp>
      <p:sp>
        <p:nvSpPr>
          <p:cNvPr id="23" name="Line 13"/>
          <p:cNvSpPr>
            <a:spLocks noChangeShapeType="1"/>
          </p:cNvSpPr>
          <p:nvPr/>
        </p:nvSpPr>
        <p:spPr bwMode="auto">
          <a:xfrm>
            <a:off x="3767138" y="4096915"/>
            <a:ext cx="0" cy="18002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14"/>
          <p:cNvSpPr>
            <a:spLocks noChangeShapeType="1"/>
          </p:cNvSpPr>
          <p:nvPr/>
        </p:nvSpPr>
        <p:spPr bwMode="auto">
          <a:xfrm flipH="1">
            <a:off x="2362200" y="4109615"/>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15"/>
          <p:cNvSpPr>
            <a:spLocks noChangeShapeType="1"/>
          </p:cNvSpPr>
          <p:nvPr/>
        </p:nvSpPr>
        <p:spPr bwMode="auto">
          <a:xfrm flipH="1">
            <a:off x="2362200" y="5046240"/>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16"/>
          <p:cNvSpPr txBox="1">
            <a:spLocks noChangeArrowheads="1"/>
          </p:cNvSpPr>
          <p:nvPr/>
        </p:nvSpPr>
        <p:spPr bwMode="auto">
          <a:xfrm>
            <a:off x="1136650" y="4828753"/>
            <a:ext cx="10763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MR=MC</a:t>
            </a:r>
          </a:p>
        </p:txBody>
      </p:sp>
      <p:sp>
        <p:nvSpPr>
          <p:cNvPr id="27" name="Text Box 17"/>
          <p:cNvSpPr txBox="1">
            <a:spLocks noChangeArrowheads="1"/>
          </p:cNvSpPr>
          <p:nvPr/>
        </p:nvSpPr>
        <p:spPr bwMode="auto">
          <a:xfrm>
            <a:off x="1857375" y="3893715"/>
            <a:ext cx="49885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P</a:t>
            </a:r>
            <a:r>
              <a:rPr lang="en-US" altLang="zh-CN" sz="2000" baseline="-25000" dirty="0" smtClean="0">
                <a:solidFill>
                  <a:srgbClr val="000000"/>
                </a:solidFill>
              </a:rPr>
              <a:t>M</a:t>
            </a:r>
            <a:endParaRPr lang="en-US" altLang="zh-CN" sz="2000" baseline="-25000" dirty="0">
              <a:solidFill>
                <a:srgbClr val="000000"/>
              </a:solidFill>
            </a:endParaRPr>
          </a:p>
        </p:txBody>
      </p:sp>
      <p:sp>
        <p:nvSpPr>
          <p:cNvPr id="28" name="Line 18"/>
          <p:cNvSpPr>
            <a:spLocks noChangeShapeType="1"/>
          </p:cNvSpPr>
          <p:nvPr/>
        </p:nvSpPr>
        <p:spPr bwMode="auto">
          <a:xfrm flipV="1">
            <a:off x="2865438" y="3461915"/>
            <a:ext cx="3313112" cy="2159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Text Box 19"/>
          <p:cNvSpPr txBox="1">
            <a:spLocks noChangeArrowheads="1"/>
          </p:cNvSpPr>
          <p:nvPr/>
        </p:nvSpPr>
        <p:spPr bwMode="auto">
          <a:xfrm>
            <a:off x="6105525" y="3317453"/>
            <a:ext cx="5842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MC</a:t>
            </a:r>
          </a:p>
        </p:txBody>
      </p:sp>
      <p:sp>
        <p:nvSpPr>
          <p:cNvPr id="30" name="Text Box 20"/>
          <p:cNvSpPr txBox="1">
            <a:spLocks noChangeArrowheads="1"/>
          </p:cNvSpPr>
          <p:nvPr/>
        </p:nvSpPr>
        <p:spPr bwMode="auto">
          <a:xfrm>
            <a:off x="3873500" y="4828753"/>
            <a:ext cx="355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E</a:t>
            </a:r>
          </a:p>
        </p:txBody>
      </p:sp>
      <p:sp>
        <p:nvSpPr>
          <p:cNvPr id="31" name="Text Box 11"/>
          <p:cNvSpPr txBox="1">
            <a:spLocks noChangeArrowheads="1"/>
          </p:cNvSpPr>
          <p:nvPr/>
        </p:nvSpPr>
        <p:spPr bwMode="auto">
          <a:xfrm>
            <a:off x="3575050" y="5897140"/>
            <a:ext cx="52610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Q</a:t>
            </a:r>
            <a:r>
              <a:rPr lang="en-US" altLang="zh-CN" sz="2000" baseline="-25000" dirty="0" smtClean="0">
                <a:solidFill>
                  <a:srgbClr val="000000"/>
                </a:solidFill>
              </a:rPr>
              <a:t>M</a:t>
            </a:r>
            <a:endParaRPr lang="en-US" altLang="zh-CN" sz="2000" baseline="-25000" dirty="0">
              <a:solidFill>
                <a:srgbClr val="000000"/>
              </a:solidFill>
            </a:endParaRPr>
          </a:p>
        </p:txBody>
      </p:sp>
      <p:sp>
        <p:nvSpPr>
          <p:cNvPr id="32" name="Text Box 20"/>
          <p:cNvSpPr txBox="1">
            <a:spLocks noChangeArrowheads="1"/>
          </p:cNvSpPr>
          <p:nvPr/>
        </p:nvSpPr>
        <p:spPr bwMode="auto">
          <a:xfrm>
            <a:off x="4393621" y="3973870"/>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F</a:t>
            </a:r>
            <a:endParaRPr lang="en-US" altLang="zh-CN" sz="2000" dirty="0">
              <a:solidFill>
                <a:srgbClr val="000000"/>
              </a:solidFill>
            </a:endParaRPr>
          </a:p>
        </p:txBody>
      </p:sp>
      <p:sp>
        <p:nvSpPr>
          <p:cNvPr id="33" name="Line 14"/>
          <p:cNvSpPr>
            <a:spLocks noChangeShapeType="1"/>
          </p:cNvSpPr>
          <p:nvPr/>
        </p:nvSpPr>
        <p:spPr bwMode="auto">
          <a:xfrm flipH="1" flipV="1">
            <a:off x="2349356" y="4514942"/>
            <a:ext cx="2192626" cy="1345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Text Box 17"/>
          <p:cNvSpPr txBox="1">
            <a:spLocks noChangeArrowheads="1"/>
          </p:cNvSpPr>
          <p:nvPr/>
        </p:nvSpPr>
        <p:spPr bwMode="auto">
          <a:xfrm>
            <a:off x="1846119" y="4293704"/>
            <a:ext cx="47961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P</a:t>
            </a:r>
            <a:r>
              <a:rPr lang="en-US" altLang="zh-CN" sz="2000" baseline="-25000" dirty="0" smtClean="0">
                <a:solidFill>
                  <a:srgbClr val="000000"/>
                </a:solidFill>
              </a:rPr>
              <a:t>C</a:t>
            </a:r>
            <a:endParaRPr lang="en-US" altLang="zh-CN" sz="2000" baseline="-25000" dirty="0">
              <a:solidFill>
                <a:srgbClr val="000000"/>
              </a:solidFill>
            </a:endParaRPr>
          </a:p>
        </p:txBody>
      </p:sp>
      <p:sp>
        <p:nvSpPr>
          <p:cNvPr id="35" name="Line 13"/>
          <p:cNvSpPr>
            <a:spLocks noChangeShapeType="1"/>
          </p:cNvSpPr>
          <p:nvPr/>
        </p:nvSpPr>
        <p:spPr bwMode="auto">
          <a:xfrm>
            <a:off x="4554826" y="4528400"/>
            <a:ext cx="4913" cy="138144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17"/>
          <p:cNvSpPr txBox="1">
            <a:spLocks noChangeArrowheads="1"/>
          </p:cNvSpPr>
          <p:nvPr/>
        </p:nvSpPr>
        <p:spPr bwMode="auto">
          <a:xfrm>
            <a:off x="4390658" y="5870596"/>
            <a:ext cx="50687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Q</a:t>
            </a:r>
            <a:r>
              <a:rPr lang="en-US" altLang="zh-CN" sz="2000" baseline="-25000" dirty="0" smtClean="0">
                <a:solidFill>
                  <a:srgbClr val="000000"/>
                </a:solidFill>
              </a:rPr>
              <a:t>C</a:t>
            </a:r>
            <a:endParaRPr lang="en-US" altLang="zh-CN" sz="2000" baseline="-25000" dirty="0">
              <a:solidFill>
                <a:srgbClr val="000000"/>
              </a:solidFill>
            </a:endParaRPr>
          </a:p>
        </p:txBody>
      </p:sp>
    </p:spTree>
    <p:extLst>
      <p:ext uri="{BB962C8B-B14F-4D97-AF65-F5344CB8AC3E}">
        <p14:creationId xmlns:p14="http://schemas.microsoft.com/office/powerpoint/2010/main" val="3522017568"/>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76976" y="1116549"/>
            <a:ext cx="5359159" cy="461665"/>
          </a:xfrm>
          <a:prstGeom prst="rect">
            <a:avLst/>
          </a:prstGeom>
        </p:spPr>
        <p:txBody>
          <a:bodyPr wrap="none">
            <a:spAutoFit/>
          </a:bodyPr>
          <a:lstStyle/>
          <a:p>
            <a:pPr>
              <a:spcBef>
                <a:spcPts val="0"/>
              </a:spcBef>
            </a:pPr>
            <a:r>
              <a:rPr lang="zh-CN" altLang="en-US" sz="2400" b="1" dirty="0" smtClean="0"/>
              <a:t>（</a:t>
            </a:r>
            <a:r>
              <a:rPr lang="en-US" altLang="zh-CN" sz="2400" b="1" dirty="0" smtClean="0"/>
              <a:t>2</a:t>
            </a:r>
            <a:r>
              <a:rPr lang="zh-CN" altLang="en-US" sz="2400" b="1" dirty="0" smtClean="0"/>
              <a:t>）垄断企业的短期均衡和长期均衡</a:t>
            </a:r>
            <a:endParaRPr lang="zh-CN" altLang="en-US" sz="2400" b="1" dirty="0"/>
          </a:p>
        </p:txBody>
      </p:sp>
      <mc:AlternateContent xmlns:mc="http://schemas.openxmlformats.org/markup-compatibility/2006" xmlns:a14="http://schemas.microsoft.com/office/drawing/2010/main">
        <mc:Choice Requires="a14">
          <p:sp>
            <p:nvSpPr>
              <p:cNvPr id="13" name="矩形 12"/>
              <p:cNvSpPr/>
              <p:nvPr/>
            </p:nvSpPr>
            <p:spPr>
              <a:xfrm>
                <a:off x="400828" y="1571689"/>
                <a:ext cx="8254587" cy="1569660"/>
              </a:xfrm>
              <a:prstGeom prst="rect">
                <a:avLst/>
              </a:prstGeom>
            </p:spPr>
            <p:txBody>
              <a:bodyPr wrap="square">
                <a:spAutoFit/>
              </a:bodyPr>
              <a:lstStyle/>
              <a:p>
                <a:pPr eaLnBrk="1" hangingPunct="1">
                  <a:spcBef>
                    <a:spcPct val="20000"/>
                  </a:spcBef>
                  <a:buClr>
                    <a:schemeClr val="hlink"/>
                  </a:buClr>
                  <a:buFont typeface="Wingdings" panose="05000000000000000000" pitchFamily="2" charset="2"/>
                  <a:buNone/>
                  <a:defRPr/>
                </a:pPr>
                <a:r>
                  <a:rPr lang="zh-CN" altLang="en-US" sz="2400" dirty="0" smtClean="0"/>
                  <a:t>在短期，受固定成本的限制，垄断企业的平均成本曲线可能高于、等于或者低于市场价格，因而可能盈利、经济利润为</a:t>
                </a:r>
                <a:r>
                  <a:rPr lang="en-US" altLang="zh-CN" sz="2400" dirty="0" smtClean="0"/>
                  <a:t>0</a:t>
                </a:r>
                <a:r>
                  <a:rPr lang="zh-CN" altLang="en-US" sz="2400" dirty="0" smtClean="0"/>
                  <a:t>或者亏损。下图显示的是</a:t>
                </a:r>
                <a14:m>
                  <m:oMath xmlns:m="http://schemas.openxmlformats.org/officeDocument/2006/math">
                    <m:r>
                      <a:rPr lang="en-US" altLang="zh-CN" sz="2400" b="0" i="1" smtClean="0">
                        <a:latin typeface="Cambria Math" panose="02040503050406030204" pitchFamily="18" charset="0"/>
                      </a:rPr>
                      <m:t>𝐴𝐶</m:t>
                    </m:r>
                    <m:r>
                      <a:rPr lang="en-US" altLang="zh-CN" sz="2400" b="0" i="1" smtClean="0">
                        <a:latin typeface="Cambria Math" panose="02040503050406030204" pitchFamily="18" charset="0"/>
                      </a:rPr>
                      <m:t>&lt;</m:t>
                    </m:r>
                    <m:r>
                      <a:rPr lang="en-US" altLang="zh-CN" sz="2400" b="0" i="1" smtClean="0">
                        <a:latin typeface="Cambria Math" panose="02040503050406030204" pitchFamily="18" charset="0"/>
                      </a:rPr>
                      <m:t>𝑃</m:t>
                    </m:r>
                  </m:oMath>
                </a14:m>
                <a:r>
                  <a:rPr lang="zh-CN" altLang="en-US" sz="2400" dirty="0" smtClean="0"/>
                  <a:t>，因而盈利的情形。在长期，亏损的垄断企业将退出，故一定盈利，如下图。</a:t>
                </a:r>
                <a:endParaRPr lang="zh-CN" altLang="en-US" sz="2400" dirty="0"/>
              </a:p>
            </p:txBody>
          </p:sp>
        </mc:Choice>
        <mc:Fallback xmlns="">
          <p:sp>
            <p:nvSpPr>
              <p:cNvPr id="13" name="矩形 12"/>
              <p:cNvSpPr>
                <a:spLocks noRot="1" noChangeAspect="1" noMove="1" noResize="1" noEditPoints="1" noAdjustHandles="1" noChangeArrowheads="1" noChangeShapeType="1" noTextEdit="1"/>
              </p:cNvSpPr>
              <p:nvPr/>
            </p:nvSpPr>
            <p:spPr>
              <a:xfrm>
                <a:off x="400828" y="1571689"/>
                <a:ext cx="8254587" cy="1569660"/>
              </a:xfrm>
              <a:prstGeom prst="rect">
                <a:avLst/>
              </a:prstGeom>
              <a:blipFill rotWithShape="0">
                <a:blip r:embed="rId5"/>
                <a:stretch>
                  <a:fillRect l="-1182" t="-3113" b="-6615"/>
                </a:stretch>
              </a:blipFill>
            </p:spPr>
            <p:txBody>
              <a:bodyPr/>
              <a:lstStyle/>
              <a:p>
                <a:r>
                  <a:rPr lang="zh-CN" altLang="en-US">
                    <a:noFill/>
                  </a:rPr>
                  <a:t> </a:t>
                </a:r>
              </a:p>
            </p:txBody>
          </p:sp>
        </mc:Fallback>
      </mc:AlternateContent>
      <p:sp>
        <p:nvSpPr>
          <p:cNvPr id="14" name="Line 4"/>
          <p:cNvSpPr>
            <a:spLocks noChangeShapeType="1"/>
          </p:cNvSpPr>
          <p:nvPr/>
        </p:nvSpPr>
        <p:spPr bwMode="auto">
          <a:xfrm>
            <a:off x="2362200" y="6269310"/>
            <a:ext cx="44640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5"/>
          <p:cNvSpPr>
            <a:spLocks noChangeShapeType="1"/>
          </p:cNvSpPr>
          <p:nvPr/>
        </p:nvSpPr>
        <p:spPr bwMode="auto">
          <a:xfrm flipV="1">
            <a:off x="2362200" y="3234676"/>
            <a:ext cx="0" cy="3034634"/>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Line 6"/>
          <p:cNvSpPr>
            <a:spLocks noChangeShapeType="1"/>
          </p:cNvSpPr>
          <p:nvPr/>
        </p:nvSpPr>
        <p:spPr bwMode="auto">
          <a:xfrm>
            <a:off x="2362200" y="3676923"/>
            <a:ext cx="4103688" cy="2233612"/>
          </a:xfrm>
          <a:prstGeom prst="line">
            <a:avLst/>
          </a:prstGeom>
          <a:noFill/>
          <a:ln w="28575">
            <a:solidFill>
              <a:schemeClr val="fo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 name="Line 7"/>
          <p:cNvSpPr>
            <a:spLocks noChangeShapeType="1"/>
          </p:cNvSpPr>
          <p:nvPr/>
        </p:nvSpPr>
        <p:spPr bwMode="auto">
          <a:xfrm>
            <a:off x="2362200" y="3676923"/>
            <a:ext cx="2159000" cy="2592387"/>
          </a:xfrm>
          <a:prstGeom prst="line">
            <a:avLst/>
          </a:prstGeom>
          <a:noFill/>
          <a:ln w="28575">
            <a:solidFill>
              <a:srgbClr val="CC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Text Box 8"/>
          <p:cNvSpPr txBox="1">
            <a:spLocks noChangeArrowheads="1"/>
          </p:cNvSpPr>
          <p:nvPr/>
        </p:nvSpPr>
        <p:spPr bwMode="auto">
          <a:xfrm>
            <a:off x="5994400" y="5189810"/>
            <a:ext cx="533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DD</a:t>
            </a:r>
          </a:p>
        </p:txBody>
      </p:sp>
      <p:sp>
        <p:nvSpPr>
          <p:cNvPr id="19" name="Text Box 9"/>
          <p:cNvSpPr txBox="1">
            <a:spLocks noChangeArrowheads="1"/>
          </p:cNvSpPr>
          <p:nvPr/>
        </p:nvSpPr>
        <p:spPr bwMode="auto">
          <a:xfrm>
            <a:off x="4223182" y="5662885"/>
            <a:ext cx="54133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MR</a:t>
            </a:r>
          </a:p>
        </p:txBody>
      </p:sp>
      <p:sp>
        <p:nvSpPr>
          <p:cNvPr id="20" name="Text Box 11"/>
          <p:cNvSpPr txBox="1">
            <a:spLocks noChangeArrowheads="1"/>
          </p:cNvSpPr>
          <p:nvPr/>
        </p:nvSpPr>
        <p:spPr bwMode="auto">
          <a:xfrm>
            <a:off x="6641085" y="6269310"/>
            <a:ext cx="3841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p>
        </p:txBody>
      </p:sp>
      <p:sp>
        <p:nvSpPr>
          <p:cNvPr id="21" name="Text Box 12"/>
          <p:cNvSpPr txBox="1">
            <a:spLocks noChangeArrowheads="1"/>
          </p:cNvSpPr>
          <p:nvPr/>
        </p:nvSpPr>
        <p:spPr bwMode="auto">
          <a:xfrm>
            <a:off x="1857375" y="3102248"/>
            <a:ext cx="355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a:t>
            </a:r>
          </a:p>
        </p:txBody>
      </p:sp>
      <p:sp>
        <p:nvSpPr>
          <p:cNvPr id="22" name="Line 13"/>
          <p:cNvSpPr>
            <a:spLocks noChangeShapeType="1"/>
          </p:cNvSpPr>
          <p:nvPr/>
        </p:nvSpPr>
        <p:spPr bwMode="auto">
          <a:xfrm>
            <a:off x="3767138" y="4456385"/>
            <a:ext cx="0" cy="18002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4"/>
          <p:cNvSpPr>
            <a:spLocks noChangeShapeType="1"/>
          </p:cNvSpPr>
          <p:nvPr/>
        </p:nvSpPr>
        <p:spPr bwMode="auto">
          <a:xfrm flipH="1">
            <a:off x="2362200" y="4469085"/>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15"/>
          <p:cNvSpPr>
            <a:spLocks noChangeShapeType="1"/>
          </p:cNvSpPr>
          <p:nvPr/>
        </p:nvSpPr>
        <p:spPr bwMode="auto">
          <a:xfrm flipH="1">
            <a:off x="2362200" y="5405710"/>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Text Box 16"/>
          <p:cNvSpPr txBox="1">
            <a:spLocks noChangeArrowheads="1"/>
          </p:cNvSpPr>
          <p:nvPr/>
        </p:nvSpPr>
        <p:spPr bwMode="auto">
          <a:xfrm>
            <a:off x="1136650" y="5188223"/>
            <a:ext cx="10763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MR=MC</a:t>
            </a:r>
          </a:p>
        </p:txBody>
      </p:sp>
      <p:sp>
        <p:nvSpPr>
          <p:cNvPr id="26" name="Text Box 17"/>
          <p:cNvSpPr txBox="1">
            <a:spLocks noChangeArrowheads="1"/>
          </p:cNvSpPr>
          <p:nvPr/>
        </p:nvSpPr>
        <p:spPr bwMode="auto">
          <a:xfrm>
            <a:off x="1857375" y="4253185"/>
            <a:ext cx="49885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P</a:t>
            </a:r>
            <a:r>
              <a:rPr lang="en-US" altLang="zh-CN" sz="2000" baseline="-25000" dirty="0" smtClean="0">
                <a:solidFill>
                  <a:srgbClr val="000000"/>
                </a:solidFill>
              </a:rPr>
              <a:t>M</a:t>
            </a:r>
            <a:endParaRPr lang="en-US" altLang="zh-CN" sz="2000" baseline="-25000" dirty="0">
              <a:solidFill>
                <a:srgbClr val="000000"/>
              </a:solidFill>
            </a:endParaRPr>
          </a:p>
        </p:txBody>
      </p:sp>
      <p:sp>
        <p:nvSpPr>
          <p:cNvPr id="27" name="Line 18"/>
          <p:cNvSpPr>
            <a:spLocks noChangeShapeType="1"/>
          </p:cNvSpPr>
          <p:nvPr/>
        </p:nvSpPr>
        <p:spPr bwMode="auto">
          <a:xfrm flipV="1">
            <a:off x="2865438" y="3821385"/>
            <a:ext cx="3313112" cy="215900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19"/>
          <p:cNvSpPr txBox="1">
            <a:spLocks noChangeArrowheads="1"/>
          </p:cNvSpPr>
          <p:nvPr/>
        </p:nvSpPr>
        <p:spPr bwMode="auto">
          <a:xfrm>
            <a:off x="5912644" y="3500433"/>
            <a:ext cx="5842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MC</a:t>
            </a:r>
          </a:p>
        </p:txBody>
      </p:sp>
      <p:sp>
        <p:nvSpPr>
          <p:cNvPr id="29" name="Text Box 20"/>
          <p:cNvSpPr txBox="1">
            <a:spLocks noChangeArrowheads="1"/>
          </p:cNvSpPr>
          <p:nvPr/>
        </p:nvSpPr>
        <p:spPr bwMode="auto">
          <a:xfrm>
            <a:off x="3873500" y="5188223"/>
            <a:ext cx="355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E</a:t>
            </a:r>
          </a:p>
        </p:txBody>
      </p:sp>
      <p:sp>
        <p:nvSpPr>
          <p:cNvPr id="30" name="Text Box 11"/>
          <p:cNvSpPr txBox="1">
            <a:spLocks noChangeArrowheads="1"/>
          </p:cNvSpPr>
          <p:nvPr/>
        </p:nvSpPr>
        <p:spPr bwMode="auto">
          <a:xfrm>
            <a:off x="3575050" y="6256610"/>
            <a:ext cx="52610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Q</a:t>
            </a:r>
            <a:r>
              <a:rPr lang="en-US" altLang="zh-CN" sz="2000" baseline="-25000" dirty="0" smtClean="0">
                <a:solidFill>
                  <a:srgbClr val="000000"/>
                </a:solidFill>
              </a:rPr>
              <a:t>M</a:t>
            </a:r>
            <a:endParaRPr lang="en-US" altLang="zh-CN" sz="2000" baseline="-25000" dirty="0">
              <a:solidFill>
                <a:srgbClr val="000000"/>
              </a:solidFill>
            </a:endParaRPr>
          </a:p>
        </p:txBody>
      </p:sp>
      <p:sp>
        <p:nvSpPr>
          <p:cNvPr id="31" name="Text Box 20"/>
          <p:cNvSpPr txBox="1">
            <a:spLocks noChangeArrowheads="1"/>
          </p:cNvSpPr>
          <p:nvPr/>
        </p:nvSpPr>
        <p:spPr bwMode="auto">
          <a:xfrm>
            <a:off x="4393621" y="4333340"/>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F</a:t>
            </a:r>
            <a:endParaRPr lang="en-US" altLang="zh-CN" sz="2000" dirty="0">
              <a:solidFill>
                <a:srgbClr val="000000"/>
              </a:solidFill>
            </a:endParaRPr>
          </a:p>
        </p:txBody>
      </p:sp>
      <p:sp>
        <p:nvSpPr>
          <p:cNvPr id="36" name="Freeform 21"/>
          <p:cNvSpPr>
            <a:spLocks/>
          </p:cNvSpPr>
          <p:nvPr/>
        </p:nvSpPr>
        <p:spPr bwMode="auto">
          <a:xfrm>
            <a:off x="2411413" y="3932486"/>
            <a:ext cx="3744912" cy="1116013"/>
          </a:xfrm>
          <a:custGeom>
            <a:avLst/>
            <a:gdLst>
              <a:gd name="T0" fmla="*/ 0 w 2359"/>
              <a:gd name="T1" fmla="*/ 2147483646 h 703"/>
              <a:gd name="T2" fmla="*/ 2147483646 w 2359"/>
              <a:gd name="T3" fmla="*/ 2147483646 h 703"/>
              <a:gd name="T4" fmla="*/ 2147483646 w 2359"/>
              <a:gd name="T5" fmla="*/ 2147483646 h 703"/>
              <a:gd name="T6" fmla="*/ 2147483646 w 2359"/>
              <a:gd name="T7" fmla="*/ 2147483646 h 703"/>
              <a:gd name="T8" fmla="*/ 2147483646 w 2359"/>
              <a:gd name="T9" fmla="*/ 0 h 7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9" h="703">
                <a:moveTo>
                  <a:pt x="0" y="181"/>
                </a:moveTo>
                <a:cubicBezTo>
                  <a:pt x="109" y="298"/>
                  <a:pt x="219" y="416"/>
                  <a:pt x="363" y="499"/>
                </a:cubicBezTo>
                <a:cubicBezTo>
                  <a:pt x="507" y="582"/>
                  <a:pt x="665" y="665"/>
                  <a:pt x="862" y="680"/>
                </a:cubicBezTo>
                <a:cubicBezTo>
                  <a:pt x="1059" y="695"/>
                  <a:pt x="1293" y="703"/>
                  <a:pt x="1543" y="590"/>
                </a:cubicBezTo>
                <a:cubicBezTo>
                  <a:pt x="1793" y="477"/>
                  <a:pt x="2076" y="238"/>
                  <a:pt x="2359" y="0"/>
                </a:cubicBezTo>
              </a:path>
            </a:pathLst>
          </a:custGeom>
          <a:noFill/>
          <a:ln w="28575" cmpd="sng">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19"/>
          <p:cNvSpPr txBox="1">
            <a:spLocks noChangeArrowheads="1"/>
          </p:cNvSpPr>
          <p:nvPr/>
        </p:nvSpPr>
        <p:spPr bwMode="auto">
          <a:xfrm>
            <a:off x="6075362" y="3807626"/>
            <a:ext cx="5565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smtClean="0">
                <a:solidFill>
                  <a:srgbClr val="000000"/>
                </a:solidFill>
              </a:rPr>
              <a:t>AC</a:t>
            </a:r>
            <a:endParaRPr lang="en-US" altLang="zh-CN" sz="2000" b="1" dirty="0">
              <a:solidFill>
                <a:srgbClr val="000000"/>
              </a:solidFill>
            </a:endParaRPr>
          </a:p>
        </p:txBody>
      </p:sp>
    </p:spTree>
    <p:extLst>
      <p:ext uri="{BB962C8B-B14F-4D97-AF65-F5344CB8AC3E}">
        <p14:creationId xmlns:p14="http://schemas.microsoft.com/office/powerpoint/2010/main" val="2958034726"/>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95536" y="1002981"/>
            <a:ext cx="2815194" cy="461665"/>
          </a:xfrm>
          <a:prstGeom prst="rect">
            <a:avLst/>
          </a:prstGeom>
        </p:spPr>
        <p:txBody>
          <a:bodyPr wrap="none">
            <a:spAutoFit/>
          </a:bodyPr>
          <a:lstStyle/>
          <a:p>
            <a:pPr>
              <a:spcBef>
                <a:spcPts val="0"/>
              </a:spcBef>
            </a:pPr>
            <a:r>
              <a:rPr lang="zh-CN" altLang="en-US" sz="2400" b="1" dirty="0" smtClean="0"/>
              <a:t>（</a:t>
            </a:r>
            <a:r>
              <a:rPr lang="en-US" altLang="zh-CN" sz="2400" b="1" dirty="0"/>
              <a:t>3</a:t>
            </a:r>
            <a:r>
              <a:rPr lang="zh-CN" altLang="en-US" sz="2400" b="1" dirty="0" smtClean="0"/>
              <a:t>）成本加成定价</a:t>
            </a:r>
            <a:endParaRPr lang="zh-CN" altLang="en-US" sz="2400" b="1" dirty="0"/>
          </a:p>
        </p:txBody>
      </p:sp>
      <p:grpSp>
        <p:nvGrpSpPr>
          <p:cNvPr id="3" name="组合 7"/>
          <p:cNvGrpSpPr>
            <a:grpSpLocks/>
          </p:cNvGrpSpPr>
          <p:nvPr/>
        </p:nvGrpSpPr>
        <p:grpSpPr bwMode="auto">
          <a:xfrm>
            <a:off x="-19050" y="0"/>
            <a:ext cx="9144000" cy="981075"/>
            <a:chOff x="-18956" y="0"/>
            <a:chExt cx="9144000" cy="981173"/>
          </a:xfrm>
        </p:grpSpPr>
        <p:sp>
          <p:nvSpPr>
            <p:cNvPr id="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5" name="组合 5"/>
            <p:cNvGrpSpPr>
              <a:grpSpLocks/>
            </p:cNvGrpSpPr>
            <p:nvPr/>
          </p:nvGrpSpPr>
          <p:grpSpPr bwMode="auto">
            <a:xfrm>
              <a:off x="259930" y="44627"/>
              <a:ext cx="6381249" cy="795780"/>
              <a:chOff x="308388" y="44258"/>
              <a:chExt cx="7478523" cy="1000728"/>
            </a:xfrm>
          </p:grpSpPr>
          <p:pic>
            <p:nvPicPr>
              <p:cNvPr id="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0" name="Object 3">
            <a:hlinkClick r:id="" action="ppaction://ole?verb=1"/>
          </p:cNvPr>
          <p:cNvGraphicFramePr>
            <a:graphicFrameLocks noChangeAspect="1"/>
          </p:cNvGraphicFramePr>
          <p:nvPr>
            <p:extLst>
              <p:ext uri="{D42A27DB-BD31-4B8C-83A1-F6EECF244321}">
                <p14:modId xmlns:p14="http://schemas.microsoft.com/office/powerpoint/2010/main" val="600769033"/>
              </p:ext>
            </p:extLst>
          </p:nvPr>
        </p:nvGraphicFramePr>
        <p:xfrm>
          <a:off x="4380790" y="1288142"/>
          <a:ext cx="3165475" cy="781050"/>
        </p:xfrm>
        <a:graphic>
          <a:graphicData uri="http://schemas.openxmlformats.org/presentationml/2006/ole">
            <mc:AlternateContent xmlns:mc="http://schemas.openxmlformats.org/markup-compatibility/2006">
              <mc:Choice xmlns:v="urn:schemas-microsoft-com:vml" Requires="v">
                <p:oleObj spid="_x0000_s93194" name="公式" r:id="rId6" imgW="1701720" imgH="419040" progId="Equation.3">
                  <p:embed/>
                </p:oleObj>
              </mc:Choice>
              <mc:Fallback>
                <p:oleObj name="公式" r:id="rId6" imgW="1701720" imgH="419040" progId="Equation.3">
                  <p:embed/>
                  <p:pic>
                    <p:nvPicPr>
                      <p:cNvPr id="0" name=""/>
                      <p:cNvPicPr>
                        <a:picLocks noChangeAspect="1" noChangeArrowheads="1"/>
                      </p:cNvPicPr>
                      <p:nvPr/>
                    </p:nvPicPr>
                    <p:blipFill>
                      <a:blip r:embed="rId7"/>
                      <a:srcRect/>
                      <a:stretch>
                        <a:fillRect/>
                      </a:stretch>
                    </p:blipFill>
                    <p:spPr bwMode="auto">
                      <a:xfrm>
                        <a:off x="4380790" y="1288142"/>
                        <a:ext cx="3165475" cy="781050"/>
                      </a:xfrm>
                      <a:prstGeom prst="rect">
                        <a:avLst/>
                      </a:prstGeom>
                      <a:noFill/>
                      <a:ln>
                        <a:noFill/>
                      </a:ln>
                      <a:effectLst/>
                    </p:spPr>
                  </p:pic>
                </p:oleObj>
              </mc:Fallback>
            </mc:AlternateContent>
          </a:graphicData>
        </a:graphic>
      </p:graphicFrame>
      <p:sp>
        <p:nvSpPr>
          <p:cNvPr id="11" name="文本框 10"/>
          <p:cNvSpPr txBox="1"/>
          <p:nvPr/>
        </p:nvSpPr>
        <p:spPr>
          <a:xfrm>
            <a:off x="534138" y="1495710"/>
            <a:ext cx="3262432" cy="461665"/>
          </a:xfrm>
          <a:prstGeom prst="rect">
            <a:avLst/>
          </a:prstGeom>
          <a:noFill/>
        </p:spPr>
        <p:txBody>
          <a:bodyPr wrap="none" rtlCol="0">
            <a:spAutoFit/>
          </a:bodyPr>
          <a:lstStyle/>
          <a:p>
            <a:r>
              <a:rPr lang="zh-CN" altLang="en-US" sz="2400" dirty="0" smtClean="0"/>
              <a:t>垄断企业的边际收益为</a:t>
            </a:r>
            <a:endParaRPr lang="zh-CN" altLang="en-US" sz="2400" dirty="0"/>
          </a:p>
        </p:txBody>
      </p:sp>
      <p:sp>
        <p:nvSpPr>
          <p:cNvPr id="12" name="文本框 11"/>
          <p:cNvSpPr txBox="1"/>
          <p:nvPr/>
        </p:nvSpPr>
        <p:spPr>
          <a:xfrm>
            <a:off x="484442" y="2132479"/>
            <a:ext cx="5416868" cy="461665"/>
          </a:xfrm>
          <a:prstGeom prst="rect">
            <a:avLst/>
          </a:prstGeom>
          <a:noFill/>
        </p:spPr>
        <p:txBody>
          <a:bodyPr wrap="none" rtlCol="0">
            <a:spAutoFit/>
          </a:bodyPr>
          <a:lstStyle/>
          <a:p>
            <a:r>
              <a:rPr lang="zh-CN" altLang="en-US" sz="2400" dirty="0" smtClean="0"/>
              <a:t>垄断企业的利润最大化的产量满足于：</a:t>
            </a:r>
            <a:endParaRPr lang="zh-CN" altLang="en-US" sz="2400" dirty="0"/>
          </a:p>
        </p:txBody>
      </p:sp>
      <mc:AlternateContent xmlns:mc="http://schemas.openxmlformats.org/markup-compatibility/2006" xmlns:a14="http://schemas.microsoft.com/office/drawing/2010/main">
        <mc:Choice Requires="a14">
          <p:sp>
            <p:nvSpPr>
              <p:cNvPr id="13" name="文本框 12"/>
              <p:cNvSpPr txBox="1"/>
              <p:nvPr/>
            </p:nvSpPr>
            <p:spPr>
              <a:xfrm>
                <a:off x="5882919" y="2176073"/>
                <a:ext cx="2146485" cy="33855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200" b="0" i="1" smtClean="0">
                          <a:latin typeface="Cambria Math" panose="02040503050406030204" pitchFamily="18" charset="0"/>
                        </a:rPr>
                        <m:t>𝑀𝐶</m:t>
                      </m:r>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𝑀𝑅</m:t>
                      </m:r>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𝑄</m:t>
                      </m:r>
                      <m:r>
                        <a:rPr lang="en-US" altLang="zh-CN" sz="2200" b="0" i="1" smtClean="0">
                          <a:latin typeface="Cambria Math" panose="02040503050406030204" pitchFamily="18" charset="0"/>
                        </a:rPr>
                        <m:t>)</m:t>
                      </m:r>
                    </m:oMath>
                  </m:oMathPara>
                </a14:m>
                <a:endParaRPr lang="zh-CN" altLang="en-US" sz="2200" dirty="0"/>
              </a:p>
            </p:txBody>
          </p:sp>
        </mc:Choice>
        <mc:Fallback xmlns="">
          <p:sp>
            <p:nvSpPr>
              <p:cNvPr id="13" name="文本框 12"/>
              <p:cNvSpPr txBox="1">
                <a:spLocks noRot="1" noChangeAspect="1" noMove="1" noResize="1" noEditPoints="1" noAdjustHandles="1" noChangeArrowheads="1" noChangeShapeType="1" noTextEdit="1"/>
              </p:cNvSpPr>
              <p:nvPr/>
            </p:nvSpPr>
            <p:spPr>
              <a:xfrm>
                <a:off x="5882919" y="2176073"/>
                <a:ext cx="2146485" cy="338554"/>
              </a:xfrm>
              <a:prstGeom prst="rect">
                <a:avLst/>
              </a:prstGeom>
              <a:blipFill rotWithShape="0">
                <a:blip r:embed="rId8"/>
                <a:stretch>
                  <a:fillRect l="-2557" r="-4261" b="-3214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文本框 13"/>
              <p:cNvSpPr txBox="1"/>
              <p:nvPr/>
            </p:nvSpPr>
            <p:spPr>
              <a:xfrm>
                <a:off x="2261424" y="2621508"/>
                <a:ext cx="3639886" cy="696153"/>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200" b="0" i="1" smtClean="0">
                          <a:latin typeface="Cambria Math" panose="02040503050406030204" pitchFamily="18" charset="0"/>
                        </a:rPr>
                        <m:t>𝑀𝐶</m:t>
                      </m:r>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𝑃</m:t>
                      </m:r>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[1+</m:t>
                      </m:r>
                      <m:f>
                        <m:fPr>
                          <m:ctrlPr>
                            <a:rPr lang="en-US" altLang="zh-CN" sz="2200" b="0" i="1" smtClean="0">
                              <a:latin typeface="Cambria Math" panose="02040503050406030204" pitchFamily="18" charset="0"/>
                            </a:rPr>
                          </m:ctrlPr>
                        </m:fPr>
                        <m:num>
                          <m:r>
                            <a:rPr lang="en-US" altLang="zh-CN" sz="2200" b="0" i="1" smtClean="0">
                              <a:latin typeface="Cambria Math" panose="02040503050406030204" pitchFamily="18" charset="0"/>
                            </a:rPr>
                            <m:t>1</m:t>
                          </m:r>
                        </m:num>
                        <m:den>
                          <m:sSub>
                            <m:sSubPr>
                              <m:ctrlPr>
                                <a:rPr lang="en-US" altLang="zh-CN" sz="2200" b="0" i="1" smtClean="0">
                                  <a:latin typeface="Cambria Math" panose="02040503050406030204" pitchFamily="18" charset="0"/>
                                </a:rPr>
                              </m:ctrlPr>
                            </m:sSubPr>
                            <m:e>
                              <m:r>
                                <a:rPr lang="en-US" altLang="zh-CN" sz="2200" b="0" i="1" smtClean="0">
                                  <a:latin typeface="Cambria Math" panose="02040503050406030204" pitchFamily="18" charset="0"/>
                                </a:rPr>
                                <m:t>𝐸</m:t>
                              </m:r>
                            </m:e>
                            <m:sub>
                              <m:r>
                                <a:rPr lang="en-US" altLang="zh-CN" sz="2200" b="0" i="1" smtClean="0">
                                  <a:latin typeface="Cambria Math" panose="02040503050406030204" pitchFamily="18" charset="0"/>
                                </a:rPr>
                                <m:t>𝐷</m:t>
                              </m:r>
                            </m:sub>
                          </m:sSub>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𝑄</m:t>
                          </m:r>
                          <m:r>
                            <a:rPr lang="en-US" altLang="zh-CN" sz="2200" b="0" i="1" smtClean="0">
                              <a:latin typeface="Cambria Math" panose="02040503050406030204" pitchFamily="18" charset="0"/>
                            </a:rPr>
                            <m:t>)</m:t>
                          </m:r>
                        </m:den>
                      </m:f>
                      <m:r>
                        <a:rPr lang="en-US" altLang="zh-CN" sz="2200" b="0" i="1" smtClean="0">
                          <a:latin typeface="Cambria Math" panose="02040503050406030204" pitchFamily="18" charset="0"/>
                        </a:rPr>
                        <m:t>]</m:t>
                      </m:r>
                    </m:oMath>
                  </m:oMathPara>
                </a14:m>
                <a:endParaRPr lang="zh-CN" altLang="en-US" sz="2200" dirty="0"/>
              </a:p>
            </p:txBody>
          </p:sp>
        </mc:Choice>
        <mc:Fallback xmlns="">
          <p:sp>
            <p:nvSpPr>
              <p:cNvPr id="14" name="文本框 13"/>
              <p:cNvSpPr txBox="1">
                <a:spLocks noRot="1" noChangeAspect="1" noMove="1" noResize="1" noEditPoints="1" noAdjustHandles="1" noChangeArrowheads="1" noChangeShapeType="1" noTextEdit="1"/>
              </p:cNvSpPr>
              <p:nvPr/>
            </p:nvSpPr>
            <p:spPr>
              <a:xfrm>
                <a:off x="2261424" y="2621508"/>
                <a:ext cx="3639886" cy="696153"/>
              </a:xfrm>
              <a:prstGeom prst="rect">
                <a:avLst/>
              </a:prstGeom>
              <a:blipFill rotWithShape="0">
                <a:blip r:embed="rId9"/>
                <a:stretch>
                  <a:fillRect/>
                </a:stretch>
              </a:blipFill>
            </p:spPr>
            <p:txBody>
              <a:bodyPr/>
              <a:lstStyle/>
              <a:p>
                <a:r>
                  <a:rPr lang="zh-CN" altLang="en-US">
                    <a:noFill/>
                  </a:rPr>
                  <a:t> </a:t>
                </a:r>
              </a:p>
            </p:txBody>
          </p:sp>
        </mc:Fallback>
      </mc:AlternateContent>
      <p:sp>
        <p:nvSpPr>
          <p:cNvPr id="15" name="文本框 14"/>
          <p:cNvSpPr txBox="1"/>
          <p:nvPr/>
        </p:nvSpPr>
        <p:spPr>
          <a:xfrm>
            <a:off x="705580" y="2718745"/>
            <a:ext cx="800219" cy="461665"/>
          </a:xfrm>
          <a:prstGeom prst="rect">
            <a:avLst/>
          </a:prstGeom>
          <a:noFill/>
        </p:spPr>
        <p:txBody>
          <a:bodyPr wrap="none" rtlCol="0">
            <a:spAutoFit/>
          </a:bodyPr>
          <a:lstStyle/>
          <a:p>
            <a:r>
              <a:rPr lang="zh-CN" altLang="en-US" sz="2400" dirty="0" smtClean="0"/>
              <a:t>所以</a:t>
            </a:r>
            <a:endParaRPr lang="zh-CN" altLang="en-US" sz="2400" dirty="0"/>
          </a:p>
        </p:txBody>
      </p:sp>
      <mc:AlternateContent xmlns:mc="http://schemas.openxmlformats.org/markup-compatibility/2006" xmlns:a14="http://schemas.microsoft.com/office/drawing/2010/main">
        <mc:Choice Requires="a14">
          <p:sp>
            <p:nvSpPr>
              <p:cNvPr id="16" name="文本框 15"/>
              <p:cNvSpPr txBox="1"/>
              <p:nvPr/>
            </p:nvSpPr>
            <p:spPr>
              <a:xfrm>
                <a:off x="2649076" y="3358615"/>
                <a:ext cx="2294987" cy="98212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200" b="0" i="1" smtClean="0">
                          <a:latin typeface="Cambria Math" panose="02040503050406030204" pitchFamily="18" charset="0"/>
                        </a:rPr>
                        <m:t>𝑃</m:t>
                      </m:r>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m:t>
                      </m:r>
                      <m:f>
                        <m:fPr>
                          <m:ctrlPr>
                            <a:rPr lang="en-US" altLang="zh-CN" sz="2200" b="0" i="1" smtClean="0">
                              <a:latin typeface="Cambria Math" panose="02040503050406030204" pitchFamily="18" charset="0"/>
                            </a:rPr>
                          </m:ctrlPr>
                        </m:fPr>
                        <m:num>
                          <m:r>
                            <a:rPr lang="en-US" altLang="zh-CN" sz="2200" b="0" i="1" smtClean="0">
                              <a:latin typeface="Cambria Math" panose="02040503050406030204" pitchFamily="18" charset="0"/>
                            </a:rPr>
                            <m:t>𝑀𝐶</m:t>
                          </m:r>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𝑄</m:t>
                          </m:r>
                          <m:r>
                            <a:rPr lang="en-US" altLang="zh-CN" sz="2200" b="0" i="1" smtClean="0">
                              <a:latin typeface="Cambria Math" panose="02040503050406030204" pitchFamily="18" charset="0"/>
                            </a:rPr>
                            <m:t>)</m:t>
                          </m:r>
                        </m:num>
                        <m:den>
                          <m:r>
                            <a:rPr lang="en-US" altLang="zh-CN" sz="2200" b="0" i="1" smtClean="0">
                              <a:latin typeface="Cambria Math" panose="02040503050406030204" pitchFamily="18" charset="0"/>
                            </a:rPr>
                            <m:t>1+</m:t>
                          </m:r>
                          <m:f>
                            <m:fPr>
                              <m:ctrlPr>
                                <a:rPr lang="en-US" altLang="zh-CN" sz="2200" b="0" i="1" smtClean="0">
                                  <a:latin typeface="Cambria Math" panose="02040503050406030204" pitchFamily="18" charset="0"/>
                                </a:rPr>
                              </m:ctrlPr>
                            </m:fPr>
                            <m:num>
                              <m:r>
                                <a:rPr lang="en-US" altLang="zh-CN" sz="2200" b="0" i="1" smtClean="0">
                                  <a:latin typeface="Cambria Math" panose="02040503050406030204" pitchFamily="18" charset="0"/>
                                </a:rPr>
                                <m:t>1</m:t>
                              </m:r>
                            </m:num>
                            <m:den>
                              <m:sSub>
                                <m:sSubPr>
                                  <m:ctrlPr>
                                    <a:rPr lang="en-US" altLang="zh-CN" sz="2200" b="0" i="1" smtClean="0">
                                      <a:latin typeface="Cambria Math" panose="02040503050406030204" pitchFamily="18" charset="0"/>
                                    </a:rPr>
                                  </m:ctrlPr>
                                </m:sSubPr>
                                <m:e>
                                  <m:r>
                                    <a:rPr lang="en-US" altLang="zh-CN" sz="2200" b="0" i="1" smtClean="0">
                                      <a:latin typeface="Cambria Math" panose="02040503050406030204" pitchFamily="18" charset="0"/>
                                    </a:rPr>
                                    <m:t>𝐸</m:t>
                                  </m:r>
                                </m:e>
                                <m:sub>
                                  <m:r>
                                    <a:rPr lang="en-US" altLang="zh-CN" sz="2200" b="0" i="1" smtClean="0">
                                      <a:latin typeface="Cambria Math" panose="02040503050406030204" pitchFamily="18" charset="0"/>
                                    </a:rPr>
                                    <m:t>𝐷</m:t>
                                  </m:r>
                                </m:sub>
                              </m:sSub>
                              <m:r>
                                <a:rPr lang="en-US" altLang="zh-CN" sz="2200" b="0" i="1" smtClean="0">
                                  <a:latin typeface="Cambria Math" panose="02040503050406030204" pitchFamily="18" charset="0"/>
                                </a:rPr>
                                <m:t>(</m:t>
                              </m:r>
                              <m:r>
                                <a:rPr lang="en-US" altLang="zh-CN" sz="2200" b="0" i="1" smtClean="0">
                                  <a:latin typeface="Cambria Math" panose="02040503050406030204" pitchFamily="18" charset="0"/>
                                </a:rPr>
                                <m:t>𝑄</m:t>
                              </m:r>
                              <m:r>
                                <a:rPr lang="en-US" altLang="zh-CN" sz="2200" b="0" i="1" smtClean="0">
                                  <a:latin typeface="Cambria Math" panose="02040503050406030204" pitchFamily="18" charset="0"/>
                                </a:rPr>
                                <m:t>)</m:t>
                              </m:r>
                            </m:den>
                          </m:f>
                        </m:den>
                      </m:f>
                    </m:oMath>
                  </m:oMathPara>
                </a14:m>
                <a:endParaRPr lang="zh-CN" altLang="en-US" sz="2200" dirty="0"/>
              </a:p>
            </p:txBody>
          </p:sp>
        </mc:Choice>
        <mc:Fallback xmlns="">
          <p:sp>
            <p:nvSpPr>
              <p:cNvPr id="16" name="文本框 15"/>
              <p:cNvSpPr txBox="1">
                <a:spLocks noRot="1" noChangeAspect="1" noMove="1" noResize="1" noEditPoints="1" noAdjustHandles="1" noChangeArrowheads="1" noChangeShapeType="1" noTextEdit="1"/>
              </p:cNvSpPr>
              <p:nvPr/>
            </p:nvSpPr>
            <p:spPr>
              <a:xfrm>
                <a:off x="2649076" y="3358615"/>
                <a:ext cx="2294987" cy="982128"/>
              </a:xfrm>
              <a:prstGeom prst="rect">
                <a:avLst/>
              </a:prstGeom>
              <a:blipFill rotWithShape="0">
                <a:blip r:embed="rId10"/>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文本框 16"/>
              <p:cNvSpPr txBox="1"/>
              <p:nvPr/>
            </p:nvSpPr>
            <p:spPr>
              <a:xfrm>
                <a:off x="395536" y="4452630"/>
                <a:ext cx="8208912" cy="985206"/>
              </a:xfrm>
              <a:prstGeom prst="rect">
                <a:avLst/>
              </a:prstGeom>
              <a:noFill/>
            </p:spPr>
            <p:txBody>
              <a:bodyPr wrap="square" rtlCol="0">
                <a:spAutoFit/>
              </a:bodyPr>
              <a:lstStyle/>
              <a:p>
                <a:r>
                  <a:rPr lang="zh-CN" altLang="en-US" sz="2400" dirty="0" smtClean="0"/>
                  <a:t>        垄断企业将在具有需求价格弹性不足的地方经营，</a:t>
                </a:r>
                <a14:m>
                  <m:oMath xmlns:m="http://schemas.openxmlformats.org/officeDocument/2006/math">
                    <m:sSub>
                      <m:sSubPr>
                        <m:ctrlPr>
                          <a:rPr lang="en-US" altLang="zh-CN" sz="2200" i="1" smtClean="0">
                            <a:latin typeface="Cambria Math" panose="02040503050406030204" pitchFamily="18" charset="0"/>
                          </a:rPr>
                        </m:ctrlPr>
                      </m:sSubPr>
                      <m:e>
                        <m:r>
                          <a:rPr lang="en-US" altLang="zh-CN" sz="2200" b="0" i="1" smtClean="0">
                            <a:latin typeface="Cambria Math" panose="02040503050406030204" pitchFamily="18" charset="0"/>
                          </a:rPr>
                          <m:t>𝐸</m:t>
                        </m:r>
                      </m:e>
                      <m:sub>
                        <m:r>
                          <a:rPr lang="en-US" altLang="zh-CN" sz="2200" b="0" i="1" smtClean="0">
                            <a:latin typeface="Cambria Math" panose="02040503050406030204" pitchFamily="18" charset="0"/>
                          </a:rPr>
                          <m:t>𝐷</m:t>
                        </m:r>
                      </m:sub>
                    </m:sSub>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&lt;−1</m:t>
                    </m:r>
                  </m:oMath>
                </a14:m>
                <a:r>
                  <a:rPr lang="zh-CN" altLang="en-US" sz="2200" dirty="0" smtClean="0"/>
                  <a:t>，</a:t>
                </a:r>
                <a14:m>
                  <m:oMath xmlns:m="http://schemas.openxmlformats.org/officeDocument/2006/math">
                    <m:r>
                      <a:rPr lang="en-US" altLang="zh-CN" sz="2200" b="0" i="0" dirty="0" smtClean="0">
                        <a:latin typeface="Cambria Math" panose="02040503050406030204" pitchFamily="18" charset="0"/>
                      </a:rPr>
                      <m:t>−1&lt;</m:t>
                    </m:r>
                    <m:f>
                      <m:fPr>
                        <m:ctrlPr>
                          <a:rPr lang="en-US" altLang="zh-CN" sz="2200" b="0" i="1" dirty="0" smtClean="0">
                            <a:latin typeface="Cambria Math" panose="02040503050406030204" pitchFamily="18" charset="0"/>
                          </a:rPr>
                        </m:ctrlPr>
                      </m:fPr>
                      <m:num>
                        <m:r>
                          <a:rPr lang="en-US" altLang="zh-CN" sz="2200" b="0" i="1" dirty="0" smtClean="0">
                            <a:latin typeface="Cambria Math" panose="02040503050406030204" pitchFamily="18" charset="0"/>
                          </a:rPr>
                          <m:t>1</m:t>
                        </m:r>
                      </m:num>
                      <m:den>
                        <m:sSub>
                          <m:sSubPr>
                            <m:ctrlPr>
                              <a:rPr lang="en-US" altLang="zh-CN" sz="2200" b="0" i="1" dirty="0" smtClean="0">
                                <a:latin typeface="Cambria Math" panose="02040503050406030204" pitchFamily="18" charset="0"/>
                              </a:rPr>
                            </m:ctrlPr>
                          </m:sSubPr>
                          <m:e>
                            <m:r>
                              <a:rPr lang="en-US" altLang="zh-CN" sz="2200" b="0" i="1" dirty="0" smtClean="0">
                                <a:latin typeface="Cambria Math" panose="02040503050406030204" pitchFamily="18" charset="0"/>
                              </a:rPr>
                              <m:t>𝐸</m:t>
                            </m:r>
                          </m:e>
                          <m:sub>
                            <m:r>
                              <a:rPr lang="en-US" altLang="zh-CN" sz="2200" b="0" i="1" dirty="0" smtClean="0">
                                <a:latin typeface="Cambria Math" panose="02040503050406030204" pitchFamily="18" charset="0"/>
                              </a:rPr>
                              <m:t>𝐷</m:t>
                            </m:r>
                          </m:sub>
                        </m:sSub>
                        <m:r>
                          <a:rPr lang="en-US" altLang="zh-CN" sz="2200" b="0" i="1" dirty="0" smtClean="0">
                            <a:latin typeface="Cambria Math" panose="02040503050406030204" pitchFamily="18" charset="0"/>
                          </a:rPr>
                          <m:t>(</m:t>
                        </m:r>
                        <m:r>
                          <a:rPr lang="en-US" altLang="zh-CN" sz="2200" b="0" i="1" dirty="0" smtClean="0">
                            <a:latin typeface="Cambria Math" panose="02040503050406030204" pitchFamily="18" charset="0"/>
                          </a:rPr>
                          <m:t>𝑄</m:t>
                        </m:r>
                        <m:r>
                          <a:rPr lang="en-US" altLang="zh-CN" sz="2200" b="0" i="1" dirty="0" smtClean="0">
                            <a:latin typeface="Cambria Math" panose="02040503050406030204" pitchFamily="18" charset="0"/>
                          </a:rPr>
                          <m:t>)</m:t>
                        </m:r>
                      </m:den>
                    </m:f>
                    <m:r>
                      <a:rPr lang="en-US" altLang="zh-CN" sz="2200" b="0" i="0" dirty="0" smtClean="0">
                        <a:latin typeface="Cambria Math" panose="02040503050406030204" pitchFamily="18" charset="0"/>
                      </a:rPr>
                      <m:t>&lt;0</m:t>
                    </m:r>
                  </m:oMath>
                </a14:m>
                <a:r>
                  <a:rPr lang="zh-CN" altLang="en-US" sz="2200" dirty="0" smtClean="0"/>
                  <a:t>，</a:t>
                </a:r>
                <a14:m>
                  <m:oMath xmlns:m="http://schemas.openxmlformats.org/officeDocument/2006/math">
                    <m:r>
                      <a:rPr lang="en-US" altLang="zh-CN" sz="2200" b="0" i="1" dirty="0" smtClean="0">
                        <a:latin typeface="Cambria Math" panose="02040503050406030204" pitchFamily="18" charset="0"/>
                      </a:rPr>
                      <m:t>1+</m:t>
                    </m:r>
                    <m:f>
                      <m:fPr>
                        <m:ctrlPr>
                          <a:rPr lang="en-US" altLang="zh-CN" sz="2200" b="0" i="1" dirty="0" smtClean="0">
                            <a:latin typeface="Cambria Math" panose="02040503050406030204" pitchFamily="18" charset="0"/>
                          </a:rPr>
                        </m:ctrlPr>
                      </m:fPr>
                      <m:num>
                        <m:r>
                          <a:rPr lang="en-US" altLang="zh-CN" sz="2200" b="0" i="1" dirty="0" smtClean="0">
                            <a:latin typeface="Cambria Math" panose="02040503050406030204" pitchFamily="18" charset="0"/>
                          </a:rPr>
                          <m:t>1</m:t>
                        </m:r>
                      </m:num>
                      <m:den>
                        <m:sSub>
                          <m:sSubPr>
                            <m:ctrlPr>
                              <a:rPr lang="en-US" altLang="zh-CN" sz="2200" b="0" i="1" dirty="0" smtClean="0">
                                <a:latin typeface="Cambria Math" panose="02040503050406030204" pitchFamily="18" charset="0"/>
                              </a:rPr>
                            </m:ctrlPr>
                          </m:sSubPr>
                          <m:e>
                            <m:r>
                              <a:rPr lang="en-US" altLang="zh-CN" sz="2200" b="0" i="1" dirty="0" smtClean="0">
                                <a:latin typeface="Cambria Math" panose="02040503050406030204" pitchFamily="18" charset="0"/>
                              </a:rPr>
                              <m:t>𝐸</m:t>
                            </m:r>
                          </m:e>
                          <m:sub>
                            <m:r>
                              <a:rPr lang="en-US" altLang="zh-CN" sz="2200" b="0" i="1" dirty="0" smtClean="0">
                                <a:latin typeface="Cambria Math" panose="02040503050406030204" pitchFamily="18" charset="0"/>
                              </a:rPr>
                              <m:t>𝐷</m:t>
                            </m:r>
                          </m:sub>
                        </m:sSub>
                        <m:r>
                          <a:rPr lang="en-US" altLang="zh-CN" sz="2200" b="0" i="1" dirty="0" smtClean="0">
                            <a:latin typeface="Cambria Math" panose="02040503050406030204" pitchFamily="18" charset="0"/>
                          </a:rPr>
                          <m:t>(</m:t>
                        </m:r>
                        <m:r>
                          <a:rPr lang="en-US" altLang="zh-CN" sz="2200" b="0" i="1" dirty="0" smtClean="0">
                            <a:latin typeface="Cambria Math" panose="02040503050406030204" pitchFamily="18" charset="0"/>
                          </a:rPr>
                          <m:t>𝑄</m:t>
                        </m:r>
                        <m:r>
                          <a:rPr lang="en-US" altLang="zh-CN" sz="2200" b="0" i="1" dirty="0" smtClean="0">
                            <a:latin typeface="Cambria Math" panose="02040503050406030204" pitchFamily="18" charset="0"/>
                          </a:rPr>
                          <m:t>)</m:t>
                        </m:r>
                      </m:den>
                    </m:f>
                    <m:r>
                      <a:rPr lang="en-US" altLang="zh-CN" sz="2200" b="0" i="1" dirty="0" smtClean="0">
                        <a:latin typeface="Cambria Math" panose="02040503050406030204" pitchFamily="18" charset="0"/>
                      </a:rPr>
                      <m:t>&lt;1</m:t>
                    </m:r>
                  </m:oMath>
                </a14:m>
                <a:r>
                  <a:rPr lang="zh-CN" altLang="en-US" sz="2200" dirty="0" smtClean="0"/>
                  <a:t>，</a:t>
                </a:r>
                <a14:m>
                  <m:oMath xmlns:m="http://schemas.openxmlformats.org/officeDocument/2006/math">
                    <m:r>
                      <a:rPr lang="en-US" altLang="zh-CN" sz="2200" b="0" i="1" dirty="0" smtClean="0">
                        <a:latin typeface="Cambria Math" panose="02040503050406030204" pitchFamily="18" charset="0"/>
                      </a:rPr>
                      <m:t>𝑃</m:t>
                    </m:r>
                    <m:d>
                      <m:dPr>
                        <m:ctrlPr>
                          <a:rPr lang="en-US" altLang="zh-CN" sz="2200" b="0" i="1" dirty="0" smtClean="0">
                            <a:latin typeface="Cambria Math" panose="02040503050406030204" pitchFamily="18" charset="0"/>
                          </a:rPr>
                        </m:ctrlPr>
                      </m:dPr>
                      <m:e>
                        <m:r>
                          <a:rPr lang="en-US" altLang="zh-CN" sz="2200" b="0" i="1" dirty="0" smtClean="0">
                            <a:latin typeface="Cambria Math" panose="02040503050406030204" pitchFamily="18" charset="0"/>
                          </a:rPr>
                          <m:t>𝑄</m:t>
                        </m:r>
                      </m:e>
                    </m:d>
                    <m:r>
                      <a:rPr lang="en-US" altLang="zh-CN" sz="2200" b="0" i="1" dirty="0" smtClean="0">
                        <a:latin typeface="Cambria Math" panose="02040503050406030204" pitchFamily="18" charset="0"/>
                      </a:rPr>
                      <m:t>&gt;</m:t>
                    </m:r>
                    <m:r>
                      <a:rPr lang="en-US" altLang="zh-CN" sz="2200" b="0" i="1" dirty="0" smtClean="0">
                        <a:latin typeface="Cambria Math" panose="02040503050406030204" pitchFamily="18" charset="0"/>
                      </a:rPr>
                      <m:t>𝑀𝐶</m:t>
                    </m:r>
                    <m:r>
                      <a:rPr lang="en-US" altLang="zh-CN" sz="2200" b="0" i="1" dirty="0" smtClean="0">
                        <a:latin typeface="Cambria Math" panose="02040503050406030204" pitchFamily="18" charset="0"/>
                      </a:rPr>
                      <m:t>(</m:t>
                    </m:r>
                    <m:r>
                      <a:rPr lang="en-US" altLang="zh-CN" sz="2200" b="0" i="1" dirty="0" smtClean="0">
                        <a:latin typeface="Cambria Math" panose="02040503050406030204" pitchFamily="18" charset="0"/>
                      </a:rPr>
                      <m:t>𝑄</m:t>
                    </m:r>
                    <m:r>
                      <a:rPr lang="en-US" altLang="zh-CN" sz="2200" b="0" i="1" dirty="0" smtClean="0">
                        <a:latin typeface="Cambria Math" panose="02040503050406030204" pitchFamily="18" charset="0"/>
                      </a:rPr>
                      <m:t>)</m:t>
                    </m:r>
                  </m:oMath>
                </a14:m>
                <a:endParaRPr lang="zh-CN" altLang="en-US" sz="2200" dirty="0"/>
              </a:p>
            </p:txBody>
          </p:sp>
        </mc:Choice>
        <mc:Fallback xmlns="">
          <p:sp>
            <p:nvSpPr>
              <p:cNvPr id="17" name="文本框 16"/>
              <p:cNvSpPr txBox="1">
                <a:spLocks noRot="1" noChangeAspect="1" noMove="1" noResize="1" noEditPoints="1" noAdjustHandles="1" noChangeArrowheads="1" noChangeShapeType="1" noTextEdit="1"/>
              </p:cNvSpPr>
              <p:nvPr/>
            </p:nvSpPr>
            <p:spPr>
              <a:xfrm>
                <a:off x="395536" y="4452630"/>
                <a:ext cx="8208912" cy="985206"/>
              </a:xfrm>
              <a:prstGeom prst="rect">
                <a:avLst/>
              </a:prstGeom>
              <a:blipFill rotWithShape="0">
                <a:blip r:embed="rId11"/>
                <a:stretch>
                  <a:fillRect t="-7407"/>
                </a:stretch>
              </a:blipFill>
            </p:spPr>
            <p:txBody>
              <a:bodyPr/>
              <a:lstStyle/>
              <a:p>
                <a:r>
                  <a:rPr lang="zh-CN" altLang="en-US">
                    <a:noFill/>
                  </a:rPr>
                  <a:t> </a:t>
                </a:r>
              </a:p>
            </p:txBody>
          </p:sp>
        </mc:Fallback>
      </mc:AlternateContent>
      <p:sp>
        <p:nvSpPr>
          <p:cNvPr id="18" name="文本框 17"/>
          <p:cNvSpPr txBox="1"/>
          <p:nvPr/>
        </p:nvSpPr>
        <p:spPr>
          <a:xfrm>
            <a:off x="730934" y="3537028"/>
            <a:ext cx="800219" cy="461665"/>
          </a:xfrm>
          <a:prstGeom prst="rect">
            <a:avLst/>
          </a:prstGeom>
          <a:noFill/>
        </p:spPr>
        <p:txBody>
          <a:bodyPr wrap="none" rtlCol="0">
            <a:spAutoFit/>
          </a:bodyPr>
          <a:lstStyle/>
          <a:p>
            <a:r>
              <a:rPr lang="zh-CN" altLang="en-US" sz="2400" dirty="0" smtClean="0"/>
              <a:t>得到</a:t>
            </a:r>
            <a:endParaRPr lang="zh-CN" altLang="en-US" sz="2400" dirty="0"/>
          </a:p>
        </p:txBody>
      </p:sp>
      <p:sp>
        <p:nvSpPr>
          <p:cNvPr id="19" name="文本框 18"/>
          <p:cNvSpPr txBox="1"/>
          <p:nvPr/>
        </p:nvSpPr>
        <p:spPr>
          <a:xfrm>
            <a:off x="844668" y="5475031"/>
            <a:ext cx="1415772" cy="461665"/>
          </a:xfrm>
          <a:prstGeom prst="rect">
            <a:avLst/>
          </a:prstGeom>
          <a:noFill/>
        </p:spPr>
        <p:txBody>
          <a:bodyPr wrap="none" rtlCol="0">
            <a:spAutoFit/>
          </a:bodyPr>
          <a:lstStyle/>
          <a:p>
            <a:r>
              <a:rPr lang="zh-CN" altLang="en-US" sz="2400" dirty="0" smtClean="0"/>
              <a:t>可以写成</a:t>
            </a:r>
            <a:endParaRPr lang="zh-CN" altLang="en-US" sz="2400" dirty="0"/>
          </a:p>
        </p:txBody>
      </p:sp>
      <mc:AlternateContent xmlns:mc="http://schemas.openxmlformats.org/markup-compatibility/2006" xmlns:a14="http://schemas.microsoft.com/office/drawing/2010/main">
        <mc:Choice Requires="a14">
          <p:sp>
            <p:nvSpPr>
              <p:cNvPr id="20" name="文本框 19"/>
              <p:cNvSpPr txBox="1"/>
              <p:nvPr/>
            </p:nvSpPr>
            <p:spPr>
              <a:xfrm>
                <a:off x="2649076" y="5549221"/>
                <a:ext cx="2732351" cy="33855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200" b="0" i="1" smtClean="0">
                          <a:latin typeface="Cambria Math" panose="02040503050406030204" pitchFamily="18" charset="0"/>
                        </a:rPr>
                        <m:t>𝑃</m:t>
                      </m:r>
                      <m:d>
                        <m:dPr>
                          <m:ctrlPr>
                            <a:rPr lang="en-US" altLang="zh-CN" sz="2200" b="0" i="1" smtClean="0">
                              <a:latin typeface="Cambria Math" panose="02040503050406030204" pitchFamily="18" charset="0"/>
                            </a:rPr>
                          </m:ctrlPr>
                        </m:dPr>
                        <m:e>
                          <m:r>
                            <a:rPr lang="en-US" altLang="zh-CN" sz="2200" b="0" i="1" smtClean="0">
                              <a:latin typeface="Cambria Math" panose="02040503050406030204" pitchFamily="18" charset="0"/>
                            </a:rPr>
                            <m:t>𝑄</m:t>
                          </m:r>
                        </m:e>
                      </m:d>
                      <m:r>
                        <a:rPr lang="en-US" altLang="zh-CN" sz="2200" b="0" i="1" smtClean="0">
                          <a:latin typeface="Cambria Math" panose="02040503050406030204" pitchFamily="18" charset="0"/>
                        </a:rPr>
                        <m:t>=</m:t>
                      </m:r>
                      <m:r>
                        <m:rPr>
                          <m:sty m:val="p"/>
                        </m:rPr>
                        <a:rPr lang="en-US" altLang="zh-CN" sz="2200" b="0" i="0" smtClean="0">
                          <a:latin typeface="Cambria Math" panose="02040503050406030204" pitchFamily="18" charset="0"/>
                        </a:rPr>
                        <m:t>MC</m:t>
                      </m:r>
                      <m:r>
                        <a:rPr lang="en-US" altLang="zh-CN" sz="2200" b="0" i="0" smtClean="0">
                          <a:latin typeface="Cambria Math" panose="02040503050406030204" pitchFamily="18" charset="0"/>
                        </a:rPr>
                        <m:t>(</m:t>
                      </m:r>
                      <m:r>
                        <m:rPr>
                          <m:sty m:val="p"/>
                        </m:rPr>
                        <a:rPr lang="en-US" altLang="zh-CN" sz="2200" b="0" i="0" smtClean="0">
                          <a:latin typeface="Cambria Math" panose="02040503050406030204" pitchFamily="18" charset="0"/>
                        </a:rPr>
                        <m:t>Q</m:t>
                      </m:r>
                      <m:r>
                        <a:rPr lang="en-US" altLang="zh-CN" sz="2200" b="0" i="0" smtClean="0">
                          <a:latin typeface="Cambria Math" panose="02040503050406030204" pitchFamily="18" charset="0"/>
                        </a:rPr>
                        <m:t>)(1+</m:t>
                      </m:r>
                      <m:r>
                        <m:rPr>
                          <m:sty m:val="p"/>
                        </m:rPr>
                        <a:rPr lang="el-GR" altLang="zh-CN" sz="2200" b="0" i="1" smtClean="0">
                          <a:latin typeface="Cambria Math" panose="02040503050406030204" pitchFamily="18" charset="0"/>
                          <a:ea typeface="Cambria Math" panose="02040503050406030204" pitchFamily="18" charset="0"/>
                        </a:rPr>
                        <m:t>μ</m:t>
                      </m:r>
                      <m:r>
                        <a:rPr lang="en-US" altLang="zh-CN" sz="2200" b="0" i="0" smtClean="0">
                          <a:latin typeface="Cambria Math" panose="02040503050406030204" pitchFamily="18" charset="0"/>
                        </a:rPr>
                        <m:t>)</m:t>
                      </m:r>
                    </m:oMath>
                  </m:oMathPara>
                </a14:m>
                <a:endParaRPr lang="zh-CN" altLang="en-US" sz="2200" dirty="0"/>
              </a:p>
            </p:txBody>
          </p:sp>
        </mc:Choice>
        <mc:Fallback xmlns="">
          <p:sp>
            <p:nvSpPr>
              <p:cNvPr id="20" name="文本框 19"/>
              <p:cNvSpPr txBox="1">
                <a:spLocks noRot="1" noChangeAspect="1" noMove="1" noResize="1" noEditPoints="1" noAdjustHandles="1" noChangeArrowheads="1" noChangeShapeType="1" noTextEdit="1"/>
              </p:cNvSpPr>
              <p:nvPr/>
            </p:nvSpPr>
            <p:spPr>
              <a:xfrm>
                <a:off x="2649076" y="5549221"/>
                <a:ext cx="2732351" cy="338554"/>
              </a:xfrm>
              <a:prstGeom prst="rect">
                <a:avLst/>
              </a:prstGeom>
              <a:blipFill rotWithShape="0">
                <a:blip r:embed="rId12"/>
                <a:stretch>
                  <a:fillRect l="-2009" r="-3125" b="-33929"/>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59012622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68550"/>
            <a:ext cx="4253087" cy="523220"/>
          </a:xfrm>
          <a:prstGeom prst="rect">
            <a:avLst/>
          </a:prstGeom>
        </p:spPr>
        <p:txBody>
          <a:bodyPr wrap="none">
            <a:spAutoFit/>
          </a:bodyPr>
          <a:lstStyle/>
          <a:p>
            <a:pPr>
              <a:spcBef>
                <a:spcPts val="0"/>
              </a:spcBef>
            </a:pPr>
            <a:r>
              <a:rPr lang="en-US" altLang="zh-CN" sz="2800" b="1" dirty="0" smtClean="0"/>
              <a:t>6.1.5 </a:t>
            </a:r>
            <a:r>
              <a:rPr lang="zh-CN" altLang="en-US" sz="2800" b="1" dirty="0" smtClean="0"/>
              <a:t>垄断企业的竞争策略</a:t>
            </a:r>
            <a:endParaRPr lang="zh-CN" altLang="en-US" sz="2800" b="1" dirty="0"/>
          </a:p>
        </p:txBody>
      </p:sp>
      <p:sp>
        <p:nvSpPr>
          <p:cNvPr id="13" name="矩形 12"/>
          <p:cNvSpPr/>
          <p:nvPr/>
        </p:nvSpPr>
        <p:spPr>
          <a:xfrm>
            <a:off x="395536" y="1591770"/>
            <a:ext cx="2196435" cy="461665"/>
          </a:xfrm>
          <a:prstGeom prst="rect">
            <a:avLst/>
          </a:prstGeom>
        </p:spPr>
        <p:txBody>
          <a:bodyPr wrap="none">
            <a:spAutoFit/>
          </a:bodyPr>
          <a:lstStyle/>
          <a:p>
            <a:pPr>
              <a:spcBef>
                <a:spcPts val="0"/>
              </a:spcBef>
            </a:pPr>
            <a:r>
              <a:rPr lang="zh-CN" altLang="en-US" sz="2400" b="1" dirty="0" smtClean="0"/>
              <a:t>（</a:t>
            </a:r>
            <a:r>
              <a:rPr lang="en-US" altLang="zh-CN" sz="2400" b="1" dirty="0" smtClean="0"/>
              <a:t>1</a:t>
            </a:r>
            <a:r>
              <a:rPr lang="zh-CN" altLang="en-US" sz="2400" b="1" dirty="0" smtClean="0"/>
              <a:t>）歧视定价</a:t>
            </a:r>
            <a:endParaRPr lang="zh-CN" altLang="en-US" sz="2400" b="1" dirty="0"/>
          </a:p>
        </p:txBody>
      </p:sp>
      <p:sp>
        <p:nvSpPr>
          <p:cNvPr id="2" name="矩形 1"/>
          <p:cNvSpPr/>
          <p:nvPr/>
        </p:nvSpPr>
        <p:spPr>
          <a:xfrm>
            <a:off x="534138" y="1976490"/>
            <a:ext cx="8142318" cy="1200329"/>
          </a:xfrm>
          <a:prstGeom prst="rect">
            <a:avLst/>
          </a:prstGeom>
        </p:spPr>
        <p:txBody>
          <a:bodyPr wrap="square">
            <a:spAutoFit/>
          </a:bodyPr>
          <a:lstStyle/>
          <a:p>
            <a:pPr eaLnBrk="1" hangingPunct="1"/>
            <a:r>
              <a:rPr lang="zh-CN" altLang="en-US" sz="2400" dirty="0"/>
              <a:t>垄断企业可以利用其市场垄断</a:t>
            </a:r>
            <a:r>
              <a:rPr lang="zh-CN" altLang="en-US" sz="2400" dirty="0" smtClean="0"/>
              <a:t>地位和价格控制能力，在可以区分不同购买者的条件下，对于</a:t>
            </a:r>
            <a:r>
              <a:rPr lang="zh-CN" altLang="en-US" sz="2400" dirty="0"/>
              <a:t>不同的购买</a:t>
            </a:r>
            <a:r>
              <a:rPr lang="zh-CN" altLang="en-US" sz="2400" dirty="0" smtClean="0"/>
              <a:t>者，销售</a:t>
            </a:r>
            <a:r>
              <a:rPr lang="zh-CN" altLang="en-US" sz="2400" dirty="0"/>
              <a:t>相同的产品</a:t>
            </a:r>
            <a:r>
              <a:rPr lang="zh-CN" altLang="en-US" sz="2400" dirty="0" smtClean="0"/>
              <a:t>时，索取</a:t>
            </a:r>
            <a:r>
              <a:rPr lang="zh-CN" altLang="en-US" sz="2400" dirty="0"/>
              <a:t>不同的</a:t>
            </a:r>
            <a:r>
              <a:rPr lang="zh-CN" altLang="en-US" sz="2400" dirty="0" smtClean="0"/>
              <a:t>价格，以</a:t>
            </a:r>
            <a:r>
              <a:rPr lang="zh-CN" altLang="en-US" sz="2400" dirty="0"/>
              <a:t>获取</a:t>
            </a:r>
            <a:r>
              <a:rPr lang="zh-CN" altLang="en-US" sz="2400" dirty="0" smtClean="0"/>
              <a:t>超额利润。</a:t>
            </a:r>
            <a:endParaRPr lang="zh-CN" altLang="en-US" sz="2400" dirty="0"/>
          </a:p>
        </p:txBody>
      </p:sp>
      <p:sp>
        <p:nvSpPr>
          <p:cNvPr id="3" name="矩形 2"/>
          <p:cNvSpPr/>
          <p:nvPr/>
        </p:nvSpPr>
        <p:spPr>
          <a:xfrm>
            <a:off x="664424" y="3176819"/>
            <a:ext cx="3984199" cy="3046988"/>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一级</a:t>
            </a:r>
            <a:r>
              <a:rPr lang="zh-CN" altLang="en-US" sz="2400" b="1" dirty="0"/>
              <a:t>歧视定价</a:t>
            </a:r>
            <a:r>
              <a:rPr lang="zh-CN" altLang="en-US" sz="2400" dirty="0" smtClean="0"/>
              <a:t>：垄断企业按照</a:t>
            </a:r>
            <a:r>
              <a:rPr lang="zh-CN" altLang="en-US" sz="2400" dirty="0"/>
              <a:t>消费者的需求</a:t>
            </a:r>
            <a:r>
              <a:rPr lang="zh-CN" altLang="en-US" sz="2400" dirty="0" smtClean="0"/>
              <a:t>价格（愿意支付的最高价格）定价，对于支付</a:t>
            </a:r>
            <a:r>
              <a:rPr lang="zh-CN" altLang="en-US" sz="2400" dirty="0"/>
              <a:t>意愿高的索取高价，反之低价</a:t>
            </a:r>
            <a:r>
              <a:rPr lang="zh-CN" altLang="en-US" sz="2400" dirty="0" smtClean="0"/>
              <a:t>。在此</a:t>
            </a:r>
            <a:r>
              <a:rPr lang="zh-CN" altLang="en-US" sz="2400" dirty="0"/>
              <a:t>条件下，企业将榨干消费者剩余</a:t>
            </a:r>
            <a:r>
              <a:rPr lang="zh-CN" altLang="en-US" sz="2400" dirty="0" smtClean="0"/>
              <a:t>。撇</a:t>
            </a:r>
            <a:r>
              <a:rPr lang="zh-CN" altLang="en-US" sz="2400" dirty="0"/>
              <a:t>油脂定价</a:t>
            </a:r>
            <a:r>
              <a:rPr lang="zh-CN" altLang="en-US" sz="2400" dirty="0" smtClean="0"/>
              <a:t>，为一种时间上的歧视定价。</a:t>
            </a:r>
            <a:endParaRPr lang="zh-CN" altLang="en-US" sz="2400" dirty="0"/>
          </a:p>
        </p:txBody>
      </p:sp>
      <p:sp>
        <p:nvSpPr>
          <p:cNvPr id="14" name="Line 4"/>
          <p:cNvSpPr>
            <a:spLocks noChangeShapeType="1"/>
          </p:cNvSpPr>
          <p:nvPr/>
        </p:nvSpPr>
        <p:spPr bwMode="auto">
          <a:xfrm flipV="1">
            <a:off x="5154662" y="6091058"/>
            <a:ext cx="3402551" cy="127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5"/>
          <p:cNvSpPr>
            <a:spLocks noChangeShapeType="1"/>
          </p:cNvSpPr>
          <p:nvPr/>
        </p:nvSpPr>
        <p:spPr bwMode="auto">
          <a:xfrm flipV="1">
            <a:off x="5154662" y="3308171"/>
            <a:ext cx="0" cy="2795587"/>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Text Box 6"/>
          <p:cNvSpPr txBox="1">
            <a:spLocks noChangeArrowheads="1"/>
          </p:cNvSpPr>
          <p:nvPr/>
        </p:nvSpPr>
        <p:spPr bwMode="auto">
          <a:xfrm>
            <a:off x="4730917" y="3278323"/>
            <a:ext cx="3113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P</a:t>
            </a:r>
          </a:p>
        </p:txBody>
      </p:sp>
      <p:sp>
        <p:nvSpPr>
          <p:cNvPr id="17" name="Text Box 7"/>
          <p:cNvSpPr txBox="1">
            <a:spLocks noChangeArrowheads="1"/>
          </p:cNvSpPr>
          <p:nvPr/>
        </p:nvSpPr>
        <p:spPr bwMode="auto">
          <a:xfrm>
            <a:off x="8331278" y="6091058"/>
            <a:ext cx="348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Q</a:t>
            </a:r>
          </a:p>
        </p:txBody>
      </p:sp>
      <p:sp>
        <p:nvSpPr>
          <p:cNvPr id="18" name="Line 8"/>
          <p:cNvSpPr>
            <a:spLocks noChangeShapeType="1"/>
          </p:cNvSpPr>
          <p:nvPr/>
        </p:nvSpPr>
        <p:spPr bwMode="auto">
          <a:xfrm>
            <a:off x="5194349" y="4841696"/>
            <a:ext cx="1584325" cy="0"/>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9"/>
          <p:cNvSpPr>
            <a:spLocks noChangeShapeType="1"/>
          </p:cNvSpPr>
          <p:nvPr/>
        </p:nvSpPr>
        <p:spPr bwMode="auto">
          <a:xfrm flipH="1">
            <a:off x="6221462" y="4433708"/>
            <a:ext cx="6350" cy="1670050"/>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10"/>
          <p:cNvSpPr>
            <a:spLocks noChangeShapeType="1"/>
          </p:cNvSpPr>
          <p:nvPr/>
        </p:nvSpPr>
        <p:spPr bwMode="auto">
          <a:xfrm>
            <a:off x="6804074" y="4794071"/>
            <a:ext cx="0" cy="1296987"/>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11"/>
          <p:cNvSpPr>
            <a:spLocks noChangeShapeType="1"/>
          </p:cNvSpPr>
          <p:nvPr/>
        </p:nvSpPr>
        <p:spPr bwMode="auto">
          <a:xfrm flipH="1">
            <a:off x="5681712" y="4001908"/>
            <a:ext cx="41275" cy="2066925"/>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Text Box 12"/>
          <p:cNvSpPr txBox="1">
            <a:spLocks noChangeArrowheads="1"/>
          </p:cNvSpPr>
          <p:nvPr/>
        </p:nvSpPr>
        <p:spPr bwMode="auto">
          <a:xfrm>
            <a:off x="4614492" y="5174697"/>
            <a:ext cx="52228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1</a:t>
            </a:r>
          </a:p>
        </p:txBody>
      </p:sp>
      <p:sp>
        <p:nvSpPr>
          <p:cNvPr id="23" name="Text Box 13"/>
          <p:cNvSpPr txBox="1">
            <a:spLocks noChangeArrowheads="1"/>
          </p:cNvSpPr>
          <p:nvPr/>
        </p:nvSpPr>
        <p:spPr bwMode="auto">
          <a:xfrm>
            <a:off x="7400104" y="6162496"/>
            <a:ext cx="3113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4</a:t>
            </a:r>
          </a:p>
        </p:txBody>
      </p:sp>
      <p:sp>
        <p:nvSpPr>
          <p:cNvPr id="24" name="Text Box 14"/>
          <p:cNvSpPr txBox="1">
            <a:spLocks noChangeArrowheads="1"/>
          </p:cNvSpPr>
          <p:nvPr/>
        </p:nvSpPr>
        <p:spPr bwMode="auto">
          <a:xfrm>
            <a:off x="4716016" y="3851756"/>
            <a:ext cx="3113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dirty="0" smtClean="0">
                <a:solidFill>
                  <a:srgbClr val="000000"/>
                </a:solidFill>
                <a:latin typeface="Tahoma" panose="020B0604030504040204" pitchFamily="34" charset="0"/>
              </a:rPr>
              <a:t>4</a:t>
            </a:r>
            <a:endParaRPr kumimoji="1" lang="en-US" altLang="zh-CN" sz="1800" dirty="0">
              <a:solidFill>
                <a:srgbClr val="000000"/>
              </a:solidFill>
              <a:latin typeface="Tahoma" panose="020B0604030504040204" pitchFamily="34" charset="0"/>
            </a:endParaRPr>
          </a:p>
        </p:txBody>
      </p:sp>
      <p:sp>
        <p:nvSpPr>
          <p:cNvPr id="25" name="Text Box 15"/>
          <p:cNvSpPr txBox="1">
            <a:spLocks noChangeArrowheads="1"/>
          </p:cNvSpPr>
          <p:nvPr/>
        </p:nvSpPr>
        <p:spPr bwMode="auto">
          <a:xfrm>
            <a:off x="4734691" y="4290833"/>
            <a:ext cx="3113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dirty="0" smtClean="0">
                <a:solidFill>
                  <a:srgbClr val="000000"/>
                </a:solidFill>
                <a:latin typeface="Tahoma" panose="020B0604030504040204" pitchFamily="34" charset="0"/>
              </a:rPr>
              <a:t>3</a:t>
            </a:r>
            <a:endParaRPr kumimoji="1" lang="en-US" altLang="zh-CN" sz="1800" dirty="0">
              <a:solidFill>
                <a:srgbClr val="000000"/>
              </a:solidFill>
              <a:latin typeface="Tahoma" panose="020B0604030504040204" pitchFamily="34" charset="0"/>
            </a:endParaRPr>
          </a:p>
        </p:txBody>
      </p:sp>
      <p:sp>
        <p:nvSpPr>
          <p:cNvPr id="26" name="Line 16"/>
          <p:cNvSpPr>
            <a:spLocks noChangeShapeType="1"/>
          </p:cNvSpPr>
          <p:nvPr/>
        </p:nvSpPr>
        <p:spPr bwMode="auto">
          <a:xfrm flipH="1">
            <a:off x="5148312" y="4433708"/>
            <a:ext cx="1079500" cy="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Text Box 17"/>
          <p:cNvSpPr txBox="1">
            <a:spLocks noChangeArrowheads="1"/>
          </p:cNvSpPr>
          <p:nvPr/>
        </p:nvSpPr>
        <p:spPr bwMode="auto">
          <a:xfrm>
            <a:off x="4723188" y="4722633"/>
            <a:ext cx="31130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dirty="0" smtClean="0">
                <a:solidFill>
                  <a:srgbClr val="000000"/>
                </a:solidFill>
                <a:latin typeface="Tahoma" panose="020B0604030504040204" pitchFamily="34" charset="0"/>
              </a:rPr>
              <a:t>2</a:t>
            </a:r>
            <a:endParaRPr kumimoji="1" lang="en-US" altLang="zh-CN" sz="1800" dirty="0">
              <a:solidFill>
                <a:srgbClr val="000000"/>
              </a:solidFill>
              <a:latin typeface="Tahoma" panose="020B0604030504040204" pitchFamily="34" charset="0"/>
            </a:endParaRPr>
          </a:p>
        </p:txBody>
      </p:sp>
      <p:sp>
        <p:nvSpPr>
          <p:cNvPr id="28" name="Line 18"/>
          <p:cNvSpPr>
            <a:spLocks noChangeShapeType="1"/>
          </p:cNvSpPr>
          <p:nvPr/>
        </p:nvSpPr>
        <p:spPr bwMode="auto">
          <a:xfrm flipH="1" flipV="1">
            <a:off x="5148312" y="3570108"/>
            <a:ext cx="2735262" cy="20161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Text Box 19"/>
          <p:cNvSpPr txBox="1">
            <a:spLocks noChangeArrowheads="1"/>
          </p:cNvSpPr>
          <p:nvPr/>
        </p:nvSpPr>
        <p:spPr bwMode="auto">
          <a:xfrm>
            <a:off x="6679379" y="6162496"/>
            <a:ext cx="3113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3</a:t>
            </a:r>
          </a:p>
        </p:txBody>
      </p:sp>
      <p:sp>
        <p:nvSpPr>
          <p:cNvPr id="30" name="Text Box 20"/>
          <p:cNvSpPr txBox="1">
            <a:spLocks noChangeArrowheads="1"/>
          </p:cNvSpPr>
          <p:nvPr/>
        </p:nvSpPr>
        <p:spPr bwMode="auto">
          <a:xfrm>
            <a:off x="6103116" y="6162496"/>
            <a:ext cx="3113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2</a:t>
            </a:r>
          </a:p>
        </p:txBody>
      </p:sp>
      <p:sp>
        <p:nvSpPr>
          <p:cNvPr id="31" name="Text Box 21"/>
          <p:cNvSpPr txBox="1">
            <a:spLocks noChangeArrowheads="1"/>
          </p:cNvSpPr>
          <p:nvPr/>
        </p:nvSpPr>
        <p:spPr bwMode="auto">
          <a:xfrm>
            <a:off x="5526854" y="6162496"/>
            <a:ext cx="3113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1800">
                <a:solidFill>
                  <a:srgbClr val="000000"/>
                </a:solidFill>
                <a:latin typeface="Tahoma" panose="020B0604030504040204" pitchFamily="34" charset="0"/>
              </a:rPr>
              <a:t>1</a:t>
            </a:r>
          </a:p>
        </p:txBody>
      </p:sp>
      <p:sp>
        <p:nvSpPr>
          <p:cNvPr id="32" name="Line 22"/>
          <p:cNvSpPr>
            <a:spLocks noChangeShapeType="1"/>
          </p:cNvSpPr>
          <p:nvPr/>
        </p:nvSpPr>
        <p:spPr bwMode="auto">
          <a:xfrm>
            <a:off x="5148312" y="4001908"/>
            <a:ext cx="533400" cy="0"/>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3" name="Line 23"/>
          <p:cNvSpPr>
            <a:spLocks noChangeShapeType="1"/>
          </p:cNvSpPr>
          <p:nvPr/>
        </p:nvSpPr>
        <p:spPr bwMode="auto">
          <a:xfrm>
            <a:off x="7523212" y="5298896"/>
            <a:ext cx="0" cy="803275"/>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4" name="Line 24"/>
          <p:cNvSpPr>
            <a:spLocks noChangeShapeType="1"/>
          </p:cNvSpPr>
          <p:nvPr/>
        </p:nvSpPr>
        <p:spPr bwMode="auto">
          <a:xfrm>
            <a:off x="5148312" y="5340171"/>
            <a:ext cx="2374900" cy="0"/>
          </a:xfrm>
          <a:prstGeom prst="line">
            <a:avLst/>
          </a:prstGeom>
          <a:noFill/>
          <a:ln w="28575">
            <a:solidFill>
              <a:schemeClr val="tx1"/>
            </a:solidFill>
            <a:prstDash val="sysDot"/>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 name="Text Box 26"/>
          <p:cNvSpPr txBox="1">
            <a:spLocks noChangeArrowheads="1"/>
          </p:cNvSpPr>
          <p:nvPr/>
        </p:nvSpPr>
        <p:spPr bwMode="auto">
          <a:xfrm>
            <a:off x="8245524" y="4217808"/>
            <a:ext cx="54373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MC</a:t>
            </a:r>
          </a:p>
        </p:txBody>
      </p:sp>
      <p:sp>
        <p:nvSpPr>
          <p:cNvPr id="36" name="Text Box 27"/>
          <p:cNvSpPr txBox="1">
            <a:spLocks noChangeArrowheads="1"/>
          </p:cNvSpPr>
          <p:nvPr/>
        </p:nvSpPr>
        <p:spPr bwMode="auto">
          <a:xfrm>
            <a:off x="8028037" y="5370333"/>
            <a:ext cx="51809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DD</a:t>
            </a:r>
          </a:p>
        </p:txBody>
      </p:sp>
      <p:sp>
        <p:nvSpPr>
          <p:cNvPr id="37" name="Line 28"/>
          <p:cNvSpPr>
            <a:spLocks noChangeShapeType="1"/>
          </p:cNvSpPr>
          <p:nvPr/>
        </p:nvSpPr>
        <p:spPr bwMode="auto">
          <a:xfrm>
            <a:off x="5168949" y="3616146"/>
            <a:ext cx="1512888" cy="244792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29"/>
          <p:cNvSpPr>
            <a:spLocks noChangeShapeType="1"/>
          </p:cNvSpPr>
          <p:nvPr/>
        </p:nvSpPr>
        <p:spPr bwMode="auto">
          <a:xfrm flipV="1">
            <a:off x="5580112" y="4433708"/>
            <a:ext cx="2592387" cy="1223963"/>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Text Box 26"/>
          <p:cNvSpPr txBox="1">
            <a:spLocks noChangeArrowheads="1"/>
          </p:cNvSpPr>
          <p:nvPr/>
        </p:nvSpPr>
        <p:spPr bwMode="auto">
          <a:xfrm>
            <a:off x="6372275" y="5503554"/>
            <a:ext cx="54373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smtClean="0">
                <a:solidFill>
                  <a:srgbClr val="000000"/>
                </a:solidFill>
              </a:rPr>
              <a:t>MR</a:t>
            </a:r>
            <a:endParaRPr lang="en-US" altLang="zh-CN" sz="1800" dirty="0">
              <a:solidFill>
                <a:srgbClr val="000000"/>
              </a:solidFill>
            </a:endParaRPr>
          </a:p>
        </p:txBody>
      </p:sp>
    </p:spTree>
    <p:extLst>
      <p:ext uri="{BB962C8B-B14F-4D97-AF65-F5344CB8AC3E}">
        <p14:creationId xmlns:p14="http://schemas.microsoft.com/office/powerpoint/2010/main" val="4191056734"/>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矩形 3"/>
          <p:cNvSpPr/>
          <p:nvPr/>
        </p:nvSpPr>
        <p:spPr>
          <a:xfrm>
            <a:off x="395536" y="1218997"/>
            <a:ext cx="7992888" cy="83099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二</a:t>
            </a:r>
            <a:r>
              <a:rPr lang="zh-CN" altLang="en-US" sz="2400" b="1" dirty="0"/>
              <a:t>级歧视定价</a:t>
            </a:r>
            <a:r>
              <a:rPr lang="zh-CN" altLang="en-US" sz="2400" dirty="0"/>
              <a:t>：对产品进行打包销售，一次购买数量多的价格</a:t>
            </a:r>
            <a:r>
              <a:rPr lang="zh-CN" altLang="en-US" sz="2400" dirty="0" smtClean="0"/>
              <a:t>低</a:t>
            </a:r>
            <a:r>
              <a:rPr lang="zh-CN" altLang="en-US" sz="2400" dirty="0"/>
              <a:t>，</a:t>
            </a:r>
            <a:r>
              <a:rPr lang="zh-CN" altLang="en-US" sz="2400" dirty="0" smtClean="0"/>
              <a:t>否则</a:t>
            </a:r>
            <a:r>
              <a:rPr lang="zh-CN" altLang="en-US" sz="2400" dirty="0"/>
              <a:t>价格</a:t>
            </a:r>
            <a:r>
              <a:rPr lang="zh-CN" altLang="en-US" sz="2400" dirty="0" smtClean="0"/>
              <a:t>高。</a:t>
            </a:r>
            <a:endParaRPr lang="zh-CN" altLang="en-US" sz="2400" dirty="0"/>
          </a:p>
        </p:txBody>
      </p:sp>
      <p:sp>
        <p:nvSpPr>
          <p:cNvPr id="40" name="矩形 39"/>
          <p:cNvSpPr/>
          <p:nvPr/>
        </p:nvSpPr>
        <p:spPr>
          <a:xfrm>
            <a:off x="404082" y="2054364"/>
            <a:ext cx="8128357" cy="830997"/>
          </a:xfrm>
          <a:prstGeom prst="rect">
            <a:avLst/>
          </a:prstGeom>
        </p:spPr>
        <p:txBody>
          <a:bodyPr wrap="square">
            <a:spAutoFit/>
          </a:bodyPr>
          <a:lstStyle/>
          <a:p>
            <a:pPr eaLnBrk="1" hangingPunct="1"/>
            <a:r>
              <a:rPr lang="zh-CN" altLang="en-US" dirty="0" smtClean="0">
                <a:latin typeface="Arial" panose="020B0604020202020204" pitchFamily="34" charset="0"/>
                <a:cs typeface="Arial" panose="020B0604020202020204" pitchFamily="34" charset="0"/>
              </a:rPr>
              <a:t>♦</a:t>
            </a:r>
            <a:r>
              <a:rPr lang="zh-CN" altLang="en-US" sz="2400" b="1" dirty="0" smtClean="0"/>
              <a:t>三</a:t>
            </a:r>
            <a:r>
              <a:rPr lang="zh-CN" altLang="en-US" sz="2400" b="1" dirty="0"/>
              <a:t>级歧视定</a:t>
            </a:r>
            <a:r>
              <a:rPr lang="zh-CN" altLang="en-US" sz="2400" dirty="0"/>
              <a:t>价：对于可以分割的目标</a:t>
            </a:r>
            <a:r>
              <a:rPr lang="zh-CN" altLang="en-US" sz="2400" dirty="0" smtClean="0"/>
              <a:t>市场，确定</a:t>
            </a:r>
            <a:r>
              <a:rPr lang="zh-CN" altLang="en-US" sz="2400" dirty="0"/>
              <a:t>不同的</a:t>
            </a:r>
            <a:r>
              <a:rPr lang="zh-CN" altLang="en-US" sz="2400" dirty="0" smtClean="0"/>
              <a:t>价格，需求</a:t>
            </a:r>
            <a:r>
              <a:rPr lang="zh-CN" altLang="en-US" sz="2400" dirty="0"/>
              <a:t>价格弹性高的采取低价，反之</a:t>
            </a:r>
            <a:r>
              <a:rPr lang="zh-CN" altLang="en-US" sz="2400" dirty="0" smtClean="0"/>
              <a:t>高价。</a:t>
            </a:r>
            <a:endParaRPr lang="zh-CN" altLang="en-US" sz="2400" dirty="0"/>
          </a:p>
        </p:txBody>
      </p:sp>
      <p:sp>
        <p:nvSpPr>
          <p:cNvPr id="41" name="Line 5"/>
          <p:cNvSpPr>
            <a:spLocks noChangeShapeType="1"/>
          </p:cNvSpPr>
          <p:nvPr/>
        </p:nvSpPr>
        <p:spPr bwMode="auto">
          <a:xfrm>
            <a:off x="1835546" y="6129039"/>
            <a:ext cx="61928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42" name="Line 7"/>
          <p:cNvSpPr>
            <a:spLocks noChangeShapeType="1"/>
          </p:cNvSpPr>
          <p:nvPr/>
        </p:nvSpPr>
        <p:spPr bwMode="auto">
          <a:xfrm flipH="1">
            <a:off x="2770584" y="3031827"/>
            <a:ext cx="1296987" cy="309721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43" name="Line 8"/>
          <p:cNvSpPr>
            <a:spLocks noChangeShapeType="1"/>
          </p:cNvSpPr>
          <p:nvPr/>
        </p:nvSpPr>
        <p:spPr bwMode="auto">
          <a:xfrm>
            <a:off x="4067571" y="3536652"/>
            <a:ext cx="3671888" cy="25923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44" name="Line 9"/>
          <p:cNvSpPr>
            <a:spLocks noChangeShapeType="1"/>
          </p:cNvSpPr>
          <p:nvPr/>
        </p:nvSpPr>
        <p:spPr bwMode="auto">
          <a:xfrm flipH="1">
            <a:off x="3491309" y="3031827"/>
            <a:ext cx="576262" cy="3097212"/>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45" name="Line 10"/>
          <p:cNvSpPr>
            <a:spLocks noChangeShapeType="1"/>
          </p:cNvSpPr>
          <p:nvPr/>
        </p:nvSpPr>
        <p:spPr bwMode="auto">
          <a:xfrm>
            <a:off x="4067571" y="3536652"/>
            <a:ext cx="2016125" cy="2592387"/>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46" name="Text Box 11"/>
          <p:cNvSpPr txBox="1">
            <a:spLocks noChangeArrowheads="1"/>
          </p:cNvSpPr>
          <p:nvPr/>
        </p:nvSpPr>
        <p:spPr bwMode="auto">
          <a:xfrm>
            <a:off x="3903904" y="6145941"/>
            <a:ext cx="3273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a:solidFill>
                  <a:srgbClr val="000000"/>
                </a:solidFill>
              </a:rPr>
              <a:t>0</a:t>
            </a:r>
          </a:p>
        </p:txBody>
      </p:sp>
      <p:sp>
        <p:nvSpPr>
          <p:cNvPr id="47" name="Text Box 12"/>
          <p:cNvSpPr txBox="1">
            <a:spLocks noChangeArrowheads="1"/>
          </p:cNvSpPr>
          <p:nvPr/>
        </p:nvSpPr>
        <p:spPr bwMode="auto">
          <a:xfrm>
            <a:off x="1012629" y="3189336"/>
            <a:ext cx="28328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低</a:t>
            </a:r>
            <a:r>
              <a:rPr lang="zh-CN" altLang="en-US" sz="2000" b="1" dirty="0" smtClean="0">
                <a:solidFill>
                  <a:srgbClr val="000000"/>
                </a:solidFill>
              </a:rPr>
              <a:t>需求价格弹性</a:t>
            </a:r>
            <a:r>
              <a:rPr lang="zh-CN" altLang="en-US" sz="2000" b="1" dirty="0">
                <a:solidFill>
                  <a:srgbClr val="000000"/>
                </a:solidFill>
              </a:rPr>
              <a:t>的市场</a:t>
            </a:r>
          </a:p>
        </p:txBody>
      </p:sp>
      <p:sp>
        <p:nvSpPr>
          <p:cNvPr id="48" name="Text Box 13"/>
          <p:cNvSpPr txBox="1">
            <a:spLocks noChangeArrowheads="1"/>
          </p:cNvSpPr>
          <p:nvPr/>
        </p:nvSpPr>
        <p:spPr bwMode="auto">
          <a:xfrm>
            <a:off x="4404575" y="3104852"/>
            <a:ext cx="28328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高</a:t>
            </a:r>
            <a:r>
              <a:rPr lang="zh-CN" altLang="en-US" sz="2000" b="1" dirty="0" smtClean="0">
                <a:solidFill>
                  <a:srgbClr val="000000"/>
                </a:solidFill>
              </a:rPr>
              <a:t>需求价格弹性</a:t>
            </a:r>
            <a:r>
              <a:rPr lang="zh-CN" altLang="en-US" sz="2000" b="1" dirty="0">
                <a:solidFill>
                  <a:srgbClr val="000000"/>
                </a:solidFill>
              </a:rPr>
              <a:t>的市场</a:t>
            </a:r>
          </a:p>
        </p:txBody>
      </p:sp>
      <p:sp>
        <p:nvSpPr>
          <p:cNvPr id="49" name="Text Box 14"/>
          <p:cNvSpPr txBox="1">
            <a:spLocks noChangeArrowheads="1"/>
          </p:cNvSpPr>
          <p:nvPr/>
        </p:nvSpPr>
        <p:spPr bwMode="auto">
          <a:xfrm>
            <a:off x="3346846" y="5552777"/>
            <a:ext cx="7072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MR</a:t>
            </a:r>
            <a:r>
              <a:rPr lang="en-US" altLang="zh-CN" sz="2000" b="1" baseline="-25000">
                <a:solidFill>
                  <a:srgbClr val="000000"/>
                </a:solidFill>
              </a:rPr>
              <a:t>H</a:t>
            </a:r>
          </a:p>
        </p:txBody>
      </p:sp>
      <p:sp>
        <p:nvSpPr>
          <p:cNvPr id="50" name="Text Box 15"/>
          <p:cNvSpPr txBox="1">
            <a:spLocks noChangeArrowheads="1"/>
          </p:cNvSpPr>
          <p:nvPr/>
        </p:nvSpPr>
        <p:spPr bwMode="auto">
          <a:xfrm>
            <a:off x="5147071" y="5552777"/>
            <a:ext cx="68800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MR</a:t>
            </a:r>
            <a:r>
              <a:rPr lang="en-US" altLang="zh-CN" sz="2000" b="1" baseline="-25000">
                <a:solidFill>
                  <a:srgbClr val="000000"/>
                </a:solidFill>
              </a:rPr>
              <a:t>L</a:t>
            </a:r>
          </a:p>
        </p:txBody>
      </p:sp>
      <p:sp>
        <p:nvSpPr>
          <p:cNvPr id="51" name="Line 16"/>
          <p:cNvSpPr>
            <a:spLocks noChangeShapeType="1"/>
          </p:cNvSpPr>
          <p:nvPr/>
        </p:nvSpPr>
        <p:spPr bwMode="auto">
          <a:xfrm>
            <a:off x="2194321" y="5120977"/>
            <a:ext cx="5113338" cy="0"/>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52" name="Text Box 17"/>
          <p:cNvSpPr txBox="1">
            <a:spLocks noChangeArrowheads="1"/>
          </p:cNvSpPr>
          <p:nvPr/>
        </p:nvSpPr>
        <p:spPr bwMode="auto">
          <a:xfrm>
            <a:off x="7155645" y="4720867"/>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MC</a:t>
            </a:r>
          </a:p>
        </p:txBody>
      </p:sp>
      <p:sp>
        <p:nvSpPr>
          <p:cNvPr id="53" name="Line 18"/>
          <p:cNvSpPr>
            <a:spLocks noChangeShapeType="1"/>
          </p:cNvSpPr>
          <p:nvPr/>
        </p:nvSpPr>
        <p:spPr bwMode="auto">
          <a:xfrm flipV="1">
            <a:off x="3673871" y="3968452"/>
            <a:ext cx="0" cy="21605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54" name="Line 19"/>
          <p:cNvSpPr>
            <a:spLocks noChangeShapeType="1"/>
          </p:cNvSpPr>
          <p:nvPr/>
        </p:nvSpPr>
        <p:spPr bwMode="auto">
          <a:xfrm>
            <a:off x="3635771" y="3968452"/>
            <a:ext cx="431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55" name="Text Box 20"/>
          <p:cNvSpPr txBox="1">
            <a:spLocks noChangeArrowheads="1"/>
          </p:cNvSpPr>
          <p:nvPr/>
        </p:nvSpPr>
        <p:spPr bwMode="auto">
          <a:xfrm>
            <a:off x="3059509" y="3752552"/>
            <a:ext cx="47961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P</a:t>
            </a:r>
            <a:r>
              <a:rPr lang="en-US" altLang="zh-CN" sz="2000" b="1" baseline="-25000">
                <a:solidFill>
                  <a:srgbClr val="000000"/>
                </a:solidFill>
              </a:rPr>
              <a:t>H</a:t>
            </a:r>
          </a:p>
        </p:txBody>
      </p:sp>
      <p:sp>
        <p:nvSpPr>
          <p:cNvPr id="56" name="Line 21"/>
          <p:cNvSpPr>
            <a:spLocks noChangeShapeType="1"/>
          </p:cNvSpPr>
          <p:nvPr/>
        </p:nvSpPr>
        <p:spPr bwMode="auto">
          <a:xfrm flipV="1">
            <a:off x="5291534" y="4379614"/>
            <a:ext cx="0" cy="17287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57" name="Line 22"/>
          <p:cNvSpPr>
            <a:spLocks noChangeShapeType="1"/>
          </p:cNvSpPr>
          <p:nvPr/>
        </p:nvSpPr>
        <p:spPr bwMode="auto">
          <a:xfrm flipH="1">
            <a:off x="4067571" y="4400252"/>
            <a:ext cx="122396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58" name="Text Box 23"/>
          <p:cNvSpPr txBox="1">
            <a:spLocks noChangeArrowheads="1"/>
          </p:cNvSpPr>
          <p:nvPr/>
        </p:nvSpPr>
        <p:spPr bwMode="auto">
          <a:xfrm>
            <a:off x="5291534" y="4039889"/>
            <a:ext cx="4603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P</a:t>
            </a:r>
            <a:r>
              <a:rPr lang="en-US" altLang="zh-CN" sz="2000" b="1" baseline="-25000">
                <a:solidFill>
                  <a:srgbClr val="000000"/>
                </a:solidFill>
              </a:rPr>
              <a:t>L</a:t>
            </a:r>
          </a:p>
        </p:txBody>
      </p:sp>
      <p:sp>
        <p:nvSpPr>
          <p:cNvPr id="59" name="Text Box 24"/>
          <p:cNvSpPr txBox="1">
            <a:spLocks noChangeArrowheads="1"/>
          </p:cNvSpPr>
          <p:nvPr/>
        </p:nvSpPr>
        <p:spPr bwMode="auto">
          <a:xfrm>
            <a:off x="5075633" y="6145941"/>
            <a:ext cx="48763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Q</a:t>
            </a:r>
            <a:r>
              <a:rPr lang="en-US" altLang="zh-CN" sz="2000" b="1" baseline="-25000">
                <a:solidFill>
                  <a:srgbClr val="000000"/>
                </a:solidFill>
              </a:rPr>
              <a:t>L</a:t>
            </a:r>
          </a:p>
        </p:txBody>
      </p:sp>
      <p:sp>
        <p:nvSpPr>
          <p:cNvPr id="60" name="Text Box 25"/>
          <p:cNvSpPr txBox="1">
            <a:spLocks noChangeArrowheads="1"/>
          </p:cNvSpPr>
          <p:nvPr/>
        </p:nvSpPr>
        <p:spPr bwMode="auto">
          <a:xfrm>
            <a:off x="3491309" y="6129039"/>
            <a:ext cx="50687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Q</a:t>
            </a:r>
            <a:r>
              <a:rPr lang="en-US" altLang="zh-CN" sz="2000" b="1" baseline="-25000">
                <a:solidFill>
                  <a:srgbClr val="000000"/>
                </a:solidFill>
              </a:rPr>
              <a:t>H</a:t>
            </a:r>
          </a:p>
        </p:txBody>
      </p:sp>
      <p:sp>
        <p:nvSpPr>
          <p:cNvPr id="61" name="Line 6"/>
          <p:cNvSpPr>
            <a:spLocks noChangeShapeType="1"/>
          </p:cNvSpPr>
          <p:nvPr/>
        </p:nvSpPr>
        <p:spPr bwMode="auto">
          <a:xfrm>
            <a:off x="4067944" y="2729702"/>
            <a:ext cx="0" cy="3384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326983869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3"/>
          <p:cNvSpPr txBox="1">
            <a:spLocks noChangeArrowheads="1"/>
          </p:cNvSpPr>
          <p:nvPr/>
        </p:nvSpPr>
        <p:spPr bwMode="auto">
          <a:xfrm>
            <a:off x="448468" y="1485031"/>
            <a:ext cx="8208963" cy="5040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buFontTx/>
              <a:buNone/>
            </a:pPr>
            <a:r>
              <a:rPr lang="en-US" altLang="zh-CN" sz="2800" dirty="0" smtClean="0"/>
              <a:t> </a:t>
            </a:r>
            <a:r>
              <a:rPr lang="en-US" altLang="zh-CN" sz="2400" dirty="0" smtClean="0">
                <a:latin typeface="宋体" panose="02010600030101010101" pitchFamily="2" charset="-122"/>
              </a:rPr>
              <a:t>◆</a:t>
            </a:r>
            <a:r>
              <a:rPr lang="zh-CN" altLang="en-US" sz="2400" dirty="0" smtClean="0"/>
              <a:t>基于国家整体利益考虑的计划，在计划之下，家庭和企业都是计划的执行者，并接受政府的管理监督</a:t>
            </a:r>
          </a:p>
          <a:p>
            <a:pPr eaLnBrk="1" hangingPunct="1">
              <a:buFontTx/>
              <a:buNone/>
            </a:pPr>
            <a:r>
              <a:rPr lang="zh-CN" altLang="en-US" sz="2400" dirty="0" smtClean="0"/>
              <a:t> </a:t>
            </a:r>
            <a:r>
              <a:rPr lang="en-US" altLang="zh-CN" sz="2400" dirty="0" smtClean="0">
                <a:latin typeface="宋体" panose="02010600030101010101" pitchFamily="2" charset="-122"/>
              </a:rPr>
              <a:t>◆</a:t>
            </a:r>
            <a:r>
              <a:rPr lang="zh-CN" altLang="en-US" sz="2400" dirty="0" smtClean="0"/>
              <a:t>建立</a:t>
            </a:r>
            <a:r>
              <a:rPr lang="zh-CN" altLang="en-US" sz="2400" dirty="0" smtClean="0">
                <a:sym typeface="Symbol" panose="05050102010706020507" pitchFamily="18" charset="2"/>
              </a:rPr>
              <a:t>公共经济（</a:t>
            </a:r>
            <a:r>
              <a:rPr lang="zh-CN" altLang="en-US" sz="2400" dirty="0" smtClean="0"/>
              <a:t>国家财政</a:t>
            </a:r>
            <a:r>
              <a:rPr lang="zh-CN" altLang="en-US" sz="2400" dirty="0" smtClean="0">
                <a:sym typeface="Symbol" panose="05050102010706020507" pitchFamily="18" charset="2"/>
              </a:rPr>
              <a:t>或者公共财政，</a:t>
            </a:r>
            <a:r>
              <a:rPr lang="en-US" altLang="zh-CN" sz="2400" dirty="0" smtClean="0">
                <a:sym typeface="Symbol" panose="05050102010706020507" pitchFamily="18" charset="2"/>
              </a:rPr>
              <a:t>public finance</a:t>
            </a:r>
            <a:r>
              <a:rPr lang="zh-CN" altLang="en-US" sz="2400" dirty="0" smtClean="0">
                <a:sym typeface="Symbol" panose="05050102010706020507" pitchFamily="18" charset="2"/>
              </a:rPr>
              <a:t>）以实现资源配置效率和收入分配公平</a:t>
            </a:r>
            <a:endParaRPr lang="zh-CN" altLang="en-US" sz="2400" dirty="0" smtClean="0"/>
          </a:p>
          <a:p>
            <a:pPr eaLnBrk="1" hangingPunct="1">
              <a:buFontTx/>
              <a:buNone/>
            </a:pPr>
            <a:r>
              <a:rPr lang="zh-CN" altLang="en-US" sz="2400" dirty="0" smtClean="0">
                <a:sym typeface="Symbol" panose="05050102010706020507" pitchFamily="18" charset="2"/>
              </a:rPr>
              <a:t> </a:t>
            </a:r>
            <a:r>
              <a:rPr lang="en-US" altLang="zh-CN" sz="2400" dirty="0" smtClean="0">
                <a:latin typeface="宋体" panose="02010600030101010101" pitchFamily="2" charset="-122"/>
                <a:sym typeface="Symbol" panose="05050102010706020507" pitchFamily="18" charset="2"/>
              </a:rPr>
              <a:t>◆</a:t>
            </a:r>
            <a:r>
              <a:rPr lang="zh-CN" altLang="en-US" sz="2400" dirty="0" smtClean="0">
                <a:sym typeface="Symbol" panose="05050102010706020507" pitchFamily="18" charset="2"/>
              </a:rPr>
              <a:t>规制（管制，</a:t>
            </a:r>
            <a:r>
              <a:rPr lang="en-US" altLang="zh-CN" sz="2400" dirty="0" smtClean="0">
                <a:sym typeface="Symbol" panose="05050102010706020507" pitchFamily="18" charset="2"/>
              </a:rPr>
              <a:t>regulations</a:t>
            </a:r>
            <a:r>
              <a:rPr lang="zh-CN" altLang="en-US" sz="2400" dirty="0" smtClean="0">
                <a:sym typeface="Symbol" panose="05050102010706020507" pitchFamily="18" charset="2"/>
              </a:rPr>
              <a:t>）：通过法律和行政手段对市场微观主体行为加以禁止、限制或其他激励</a:t>
            </a:r>
          </a:p>
          <a:p>
            <a:pPr eaLnBrk="1" hangingPunct="1">
              <a:buFontTx/>
              <a:buNone/>
            </a:pPr>
            <a:r>
              <a:rPr lang="zh-CN" altLang="en-US" sz="2400" dirty="0" smtClean="0">
                <a:sym typeface="Symbol" panose="05050102010706020507" pitchFamily="18" charset="2"/>
              </a:rPr>
              <a:t> </a:t>
            </a:r>
            <a:r>
              <a:rPr lang="en-US" altLang="zh-CN" sz="2400" dirty="0" smtClean="0">
                <a:latin typeface="宋体" panose="02010600030101010101" pitchFamily="2" charset="-122"/>
                <a:sym typeface="Symbol" panose="05050102010706020507" pitchFamily="18" charset="2"/>
              </a:rPr>
              <a:t>◆</a:t>
            </a:r>
            <a:r>
              <a:rPr lang="zh-CN" altLang="en-US" sz="2400" dirty="0" smtClean="0">
                <a:sym typeface="Symbol" panose="05050102010706020507" pitchFamily="18" charset="2"/>
              </a:rPr>
              <a:t>宏观调控（</a:t>
            </a:r>
            <a:r>
              <a:rPr lang="en-US" altLang="zh-CN" sz="2400" dirty="0" smtClean="0">
                <a:sym typeface="Symbol" panose="05050102010706020507" pitchFamily="18" charset="2"/>
              </a:rPr>
              <a:t>macro-control</a:t>
            </a:r>
            <a:r>
              <a:rPr lang="zh-CN" altLang="en-US" sz="2400" dirty="0" smtClean="0">
                <a:sym typeface="Symbol" panose="05050102010706020507" pitchFamily="18" charset="2"/>
              </a:rPr>
              <a:t>）：通过财政、金融和对外经济政策，对宏观经济进行管理，实现经济增长和稳定</a:t>
            </a:r>
          </a:p>
          <a:p>
            <a:pPr eaLnBrk="1" hangingPunct="1">
              <a:buFontTx/>
              <a:buNone/>
            </a:pPr>
            <a:r>
              <a:rPr lang="zh-CN" altLang="en-US" sz="2400" dirty="0" smtClean="0">
                <a:sym typeface="Symbol" panose="05050102010706020507" pitchFamily="18" charset="2"/>
              </a:rPr>
              <a:t> </a:t>
            </a:r>
            <a:r>
              <a:rPr lang="en-US" altLang="zh-CN" sz="2400" dirty="0" smtClean="0">
                <a:latin typeface="宋体" panose="02010600030101010101" pitchFamily="2" charset="-122"/>
                <a:sym typeface="Symbol" panose="05050102010706020507" pitchFamily="18" charset="2"/>
              </a:rPr>
              <a:t>◆</a:t>
            </a:r>
            <a:r>
              <a:rPr lang="zh-CN" altLang="en-US" sz="2400" dirty="0" smtClean="0"/>
              <a:t>配给：如果供给不能满足人们的需要，实行配给</a:t>
            </a:r>
          </a:p>
          <a:p>
            <a:pPr eaLnBrk="1" hangingPunct="1">
              <a:buFontTx/>
              <a:buNone/>
            </a:pPr>
            <a:r>
              <a:rPr lang="zh-CN" altLang="en-US" sz="2400" dirty="0" smtClean="0"/>
              <a:t> </a:t>
            </a:r>
            <a:r>
              <a:rPr lang="en-US" altLang="zh-CN" sz="2400" dirty="0" smtClean="0">
                <a:latin typeface="宋体" panose="02010600030101010101" pitchFamily="2" charset="-122"/>
              </a:rPr>
              <a:t>◆</a:t>
            </a:r>
            <a:r>
              <a:rPr lang="zh-CN" altLang="en-US" sz="2400" dirty="0" smtClean="0"/>
              <a:t>模拟市场：世界范围内社会主义改革的一种尝试，考虑成本</a:t>
            </a:r>
            <a:r>
              <a:rPr lang="en-US" altLang="zh-CN" sz="2400" dirty="0" smtClean="0"/>
              <a:t>-</a:t>
            </a:r>
            <a:r>
              <a:rPr lang="zh-CN" altLang="en-US" sz="2400" dirty="0" smtClean="0"/>
              <a:t>利益对比，按照测算的供求关系确定价格</a:t>
            </a:r>
            <a:endParaRPr lang="en-US" altLang="zh-CN" sz="2400" dirty="0" smtClean="0"/>
          </a:p>
          <a:p>
            <a:pPr eaLnBrk="1" hangingPunct="1">
              <a:buFontTx/>
              <a:buNone/>
            </a:pPr>
            <a:r>
              <a:rPr lang="en-US" altLang="zh-CN" sz="2400" dirty="0" smtClean="0"/>
              <a:t> </a:t>
            </a:r>
            <a:r>
              <a:rPr lang="en-US" altLang="zh-CN" sz="2400" dirty="0" smtClean="0">
                <a:latin typeface="宋体" panose="02010600030101010101" pitchFamily="2" charset="-122"/>
              </a:rPr>
              <a:t>◆</a:t>
            </a:r>
            <a:r>
              <a:rPr lang="zh-CN" altLang="en-US" sz="2400" dirty="0" smtClean="0"/>
              <a:t>行政规划和指导：引导经济主体的经济活动</a:t>
            </a:r>
          </a:p>
        </p:txBody>
      </p:sp>
      <p:sp>
        <p:nvSpPr>
          <p:cNvPr id="12" name="Text Box 4"/>
          <p:cNvSpPr txBox="1">
            <a:spLocks noChangeArrowheads="1"/>
          </p:cNvSpPr>
          <p:nvPr/>
        </p:nvSpPr>
        <p:spPr bwMode="auto">
          <a:xfrm>
            <a:off x="444478" y="1118293"/>
            <a:ext cx="79200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itchFamily="2" charset="2"/>
              <a:buChar char="n"/>
              <a:defRPr sz="3200">
                <a:solidFill>
                  <a:schemeClr val="tx1"/>
                </a:solidFill>
                <a:latin typeface="Verdana" pitchFamily="34" charset="0"/>
                <a:ea typeface="宋体" pitchFamily="2" charset="-122"/>
              </a:defRPr>
            </a:lvl1pPr>
            <a:lvl2pPr marL="742950" indent="-285750" eaLnBrk="0" hangingPunct="0">
              <a:spcBef>
                <a:spcPct val="20000"/>
              </a:spcBef>
              <a:buClr>
                <a:schemeClr val="tx1"/>
              </a:buClr>
              <a:buFont typeface="Wingdings" pitchFamily="2" charset="2"/>
              <a:buChar char="•"/>
              <a:defRPr sz="2800">
                <a:solidFill>
                  <a:schemeClr val="tx1"/>
                </a:solidFill>
                <a:latin typeface="Verdana" pitchFamily="34" charset="0"/>
                <a:ea typeface="宋体" pitchFamily="2" charset="-122"/>
              </a:defRPr>
            </a:lvl2pPr>
            <a:lvl3pPr marL="1143000" indent="-228600" eaLnBrk="0" hangingPunct="0">
              <a:spcBef>
                <a:spcPct val="20000"/>
              </a:spcBef>
              <a:buClr>
                <a:schemeClr val="accent2"/>
              </a:buClr>
              <a:buSzPct val="60000"/>
              <a:buFont typeface="Wingdings" pitchFamily="2" charset="2"/>
              <a:buChar char="n"/>
              <a:defRPr sz="2400">
                <a:solidFill>
                  <a:schemeClr val="tx1"/>
                </a:solidFill>
                <a:latin typeface="Verdana" pitchFamily="34" charset="0"/>
                <a:ea typeface="宋体" pitchFamily="2" charset="-122"/>
              </a:defRPr>
            </a:lvl3pPr>
            <a:lvl4pPr marL="1600200" indent="-228600" eaLnBrk="0" hangingPunct="0">
              <a:spcBef>
                <a:spcPct val="20000"/>
              </a:spcBef>
              <a:buClr>
                <a:schemeClr val="tx2"/>
              </a:buClr>
              <a:buFont typeface="Wingdings" pitchFamily="2" charset="2"/>
              <a:buChar char="•"/>
              <a:defRPr sz="2000">
                <a:solidFill>
                  <a:schemeClr val="tx1"/>
                </a:solidFill>
                <a:latin typeface="Verdana" pitchFamily="34" charset="0"/>
                <a:ea typeface="宋体" pitchFamily="2" charset="-122"/>
              </a:defRPr>
            </a:lvl4pPr>
            <a:lvl5pPr marL="2057400" indent="-228600" eaLnBrk="0" hangingPunct="0">
              <a:spcBef>
                <a:spcPct val="20000"/>
              </a:spcBef>
              <a:buClr>
                <a:schemeClr val="folHlink"/>
              </a:buClr>
              <a:buSzPct val="60000"/>
              <a:buFont typeface="Wingdings" pitchFamily="2" charset="2"/>
              <a:buChar char="n"/>
              <a:defRPr sz="2000">
                <a:solidFill>
                  <a:schemeClr val="tx1"/>
                </a:solidFill>
                <a:latin typeface="Verdana" pitchFamily="34" charset="0"/>
                <a:ea typeface="宋体" pitchFamily="2" charset="-122"/>
              </a:defRPr>
            </a:lvl5pPr>
            <a:lvl6pPr marL="2514600" indent="-228600" eaLnBrk="0" fontAlgn="base" hangingPunct="0">
              <a:spcBef>
                <a:spcPct val="20000"/>
              </a:spcBef>
              <a:spcAft>
                <a:spcPct val="0"/>
              </a:spcAft>
              <a:buClr>
                <a:schemeClr val="folHlink"/>
              </a:buClr>
              <a:buSzPct val="60000"/>
              <a:buFont typeface="Wingdings" pitchFamily="2" charset="2"/>
              <a:buChar char="n"/>
              <a:defRPr sz="2000">
                <a:solidFill>
                  <a:schemeClr val="tx1"/>
                </a:solidFill>
                <a:latin typeface="Verdana" pitchFamily="34" charset="0"/>
                <a:ea typeface="宋体" pitchFamily="2" charset="-122"/>
              </a:defRPr>
            </a:lvl6pPr>
            <a:lvl7pPr marL="2971800" indent="-228600" eaLnBrk="0" fontAlgn="base" hangingPunct="0">
              <a:spcBef>
                <a:spcPct val="20000"/>
              </a:spcBef>
              <a:spcAft>
                <a:spcPct val="0"/>
              </a:spcAft>
              <a:buClr>
                <a:schemeClr val="folHlink"/>
              </a:buClr>
              <a:buSzPct val="60000"/>
              <a:buFont typeface="Wingdings" pitchFamily="2" charset="2"/>
              <a:buChar char="n"/>
              <a:defRPr sz="2000">
                <a:solidFill>
                  <a:schemeClr val="tx1"/>
                </a:solidFill>
                <a:latin typeface="Verdana" pitchFamily="34" charset="0"/>
                <a:ea typeface="宋体" pitchFamily="2" charset="-122"/>
              </a:defRPr>
            </a:lvl7pPr>
            <a:lvl8pPr marL="3429000" indent="-228600" eaLnBrk="0" fontAlgn="base" hangingPunct="0">
              <a:spcBef>
                <a:spcPct val="20000"/>
              </a:spcBef>
              <a:spcAft>
                <a:spcPct val="0"/>
              </a:spcAft>
              <a:buClr>
                <a:schemeClr val="folHlink"/>
              </a:buClr>
              <a:buSzPct val="60000"/>
              <a:buFont typeface="Wingdings" pitchFamily="2" charset="2"/>
              <a:buChar char="n"/>
              <a:defRPr sz="2000">
                <a:solidFill>
                  <a:schemeClr val="tx1"/>
                </a:solidFill>
                <a:latin typeface="Verdana" pitchFamily="34" charset="0"/>
                <a:ea typeface="宋体" pitchFamily="2" charset="-122"/>
              </a:defRPr>
            </a:lvl8pPr>
            <a:lvl9pPr marL="3886200" indent="-228600" eaLnBrk="0" fontAlgn="base" hangingPunct="0">
              <a:spcBef>
                <a:spcPct val="20000"/>
              </a:spcBef>
              <a:spcAft>
                <a:spcPct val="0"/>
              </a:spcAft>
              <a:buClr>
                <a:schemeClr val="folHlink"/>
              </a:buClr>
              <a:buSzPct val="60000"/>
              <a:buFont typeface="Wingdings" pitchFamily="2" charset="2"/>
              <a:buChar char="n"/>
              <a:defRPr sz="2000">
                <a:solidFill>
                  <a:schemeClr val="tx1"/>
                </a:solidFill>
                <a:latin typeface="Verdana" pitchFamily="34" charset="0"/>
                <a:ea typeface="宋体" pitchFamily="2" charset="-122"/>
              </a:defRPr>
            </a:lvl9pPr>
          </a:lstStyle>
          <a:p>
            <a:pPr eaLnBrk="1" hangingPunct="1">
              <a:spcBef>
                <a:spcPct val="0"/>
              </a:spcBef>
              <a:buClrTx/>
              <a:buSzTx/>
              <a:buFont typeface="Arial" pitchFamily="34" charset="0"/>
              <a:buNone/>
              <a:defRPr/>
            </a:pPr>
            <a:r>
              <a:rPr lang="en-US" altLang="zh-CN" sz="2400" b="1" dirty="0" smtClean="0">
                <a:latin typeface="+mj-lt"/>
                <a:sym typeface="Arial" pitchFamily="34" charset="0"/>
              </a:rPr>
              <a:t> </a:t>
            </a:r>
            <a:r>
              <a:rPr lang="zh-CN" altLang="en-US" sz="2400" dirty="0" smtClean="0">
                <a:latin typeface="宋体" panose="02010600030101010101" pitchFamily="2" charset="-122"/>
                <a:ea typeface="楷体_GB2312"/>
                <a:sym typeface="Arial" pitchFamily="34" charset="0"/>
              </a:rPr>
              <a:t>（</a:t>
            </a:r>
            <a:r>
              <a:rPr lang="en-US" altLang="zh-CN" sz="2400" dirty="0" smtClean="0">
                <a:latin typeface="宋体" panose="02010600030101010101" pitchFamily="2" charset="-122"/>
                <a:ea typeface="楷体_GB2312"/>
                <a:sym typeface="Arial" pitchFamily="34" charset="0"/>
              </a:rPr>
              <a:t>4</a:t>
            </a:r>
            <a:r>
              <a:rPr lang="zh-CN" altLang="en-US" sz="2400" dirty="0" smtClean="0">
                <a:latin typeface="宋体" panose="02010600030101010101" pitchFamily="2" charset="-122"/>
                <a:ea typeface="楷体_GB2312"/>
                <a:sym typeface="Arial" pitchFamily="34" charset="0"/>
              </a:rPr>
              <a:t>）</a:t>
            </a:r>
            <a:r>
              <a:rPr lang="zh-CN" altLang="en-US" sz="2400" dirty="0" smtClean="0">
                <a:latin typeface="+mj-lt"/>
                <a:ea typeface="黑体" pitchFamily="49" charset="-122"/>
              </a:rPr>
              <a:t>政府配置资源的具体方式</a:t>
            </a:r>
          </a:p>
        </p:txBody>
      </p:sp>
    </p:spTree>
    <p:extLst>
      <p:ext uri="{BB962C8B-B14F-4D97-AF65-F5344CB8AC3E}">
        <p14:creationId xmlns:p14="http://schemas.microsoft.com/office/powerpoint/2010/main" val="2118333428"/>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72559" y="1129236"/>
            <a:ext cx="2196435" cy="461665"/>
          </a:xfrm>
          <a:prstGeom prst="rect">
            <a:avLst/>
          </a:prstGeom>
        </p:spPr>
        <p:txBody>
          <a:bodyPr wrap="none">
            <a:spAutoFit/>
          </a:bodyPr>
          <a:lstStyle/>
          <a:p>
            <a:pPr>
              <a:spcBef>
                <a:spcPts val="0"/>
              </a:spcBef>
            </a:pPr>
            <a:r>
              <a:rPr lang="zh-CN" altLang="en-US" sz="2400" b="1" dirty="0" smtClean="0"/>
              <a:t>（</a:t>
            </a:r>
            <a:r>
              <a:rPr lang="en-US" altLang="zh-CN" sz="2400" b="1" dirty="0"/>
              <a:t>2</a:t>
            </a:r>
            <a:r>
              <a:rPr lang="zh-CN" altLang="en-US" sz="2400" b="1" dirty="0" smtClean="0"/>
              <a:t>）建立壁垒</a:t>
            </a:r>
            <a:endParaRPr lang="zh-CN" altLang="en-US" sz="2400" b="1" dirty="0"/>
          </a:p>
        </p:txBody>
      </p:sp>
      <p:sp>
        <p:nvSpPr>
          <p:cNvPr id="2" name="矩形 1"/>
          <p:cNvSpPr/>
          <p:nvPr/>
        </p:nvSpPr>
        <p:spPr>
          <a:xfrm>
            <a:off x="508598" y="1577403"/>
            <a:ext cx="8023842" cy="830997"/>
          </a:xfrm>
          <a:prstGeom prst="rect">
            <a:avLst/>
          </a:prstGeom>
        </p:spPr>
        <p:txBody>
          <a:bodyPr wrap="square">
            <a:spAutoFit/>
          </a:bodyPr>
          <a:lstStyle/>
          <a:p>
            <a:r>
              <a:rPr lang="zh-CN" altLang="en-US" sz="2400" dirty="0"/>
              <a:t>在位的垄断企业还会采取建立</a:t>
            </a:r>
            <a:r>
              <a:rPr lang="zh-CN" altLang="en-US" sz="2400" dirty="0" smtClean="0"/>
              <a:t>壁垒的策略，提高市场进入的难度，保持其垄断地位。</a:t>
            </a:r>
            <a:endParaRPr lang="zh-CN" altLang="en-US" sz="2400" dirty="0"/>
          </a:p>
        </p:txBody>
      </p:sp>
      <p:sp>
        <p:nvSpPr>
          <p:cNvPr id="13" name="矩形 12"/>
          <p:cNvSpPr/>
          <p:nvPr/>
        </p:nvSpPr>
        <p:spPr>
          <a:xfrm>
            <a:off x="476309" y="2783978"/>
            <a:ext cx="8023842" cy="830997"/>
          </a:xfrm>
          <a:prstGeom prst="rect">
            <a:avLst/>
          </a:prstGeom>
        </p:spPr>
        <p:txBody>
          <a:bodyPr wrap="square">
            <a:spAutoFit/>
          </a:bodyPr>
          <a:lstStyle/>
          <a:p>
            <a:r>
              <a:rPr lang="zh-CN" altLang="en-US" sz="2400" dirty="0" smtClean="0"/>
              <a:t>在有新的企业进入或者试图进入的时候，降低价格，击败进入者，之后在逐渐恢复价格。</a:t>
            </a:r>
            <a:endParaRPr lang="zh-CN" altLang="en-US" sz="2400" dirty="0"/>
          </a:p>
        </p:txBody>
      </p:sp>
      <p:sp>
        <p:nvSpPr>
          <p:cNvPr id="14" name="矩形 13"/>
          <p:cNvSpPr/>
          <p:nvPr/>
        </p:nvSpPr>
        <p:spPr>
          <a:xfrm>
            <a:off x="272559" y="2349022"/>
            <a:ext cx="2196435" cy="461665"/>
          </a:xfrm>
          <a:prstGeom prst="rect">
            <a:avLst/>
          </a:prstGeom>
        </p:spPr>
        <p:txBody>
          <a:bodyPr wrap="none">
            <a:spAutoFit/>
          </a:bodyPr>
          <a:lstStyle/>
          <a:p>
            <a:pPr>
              <a:spcBef>
                <a:spcPts val="0"/>
              </a:spcBef>
            </a:pPr>
            <a:r>
              <a:rPr lang="zh-CN" altLang="en-US" sz="2400" b="1" dirty="0" smtClean="0"/>
              <a:t>（</a:t>
            </a:r>
            <a:r>
              <a:rPr lang="en-US" altLang="zh-CN" sz="2400" b="1" dirty="0" smtClean="0"/>
              <a:t>3</a:t>
            </a:r>
            <a:r>
              <a:rPr lang="zh-CN" altLang="en-US" sz="2400" b="1" dirty="0" smtClean="0"/>
              <a:t>）阻止定价</a:t>
            </a:r>
            <a:endParaRPr lang="zh-CN" altLang="en-US" sz="2400" b="1" dirty="0"/>
          </a:p>
        </p:txBody>
      </p:sp>
      <p:sp>
        <p:nvSpPr>
          <p:cNvPr id="15" name="矩形 14"/>
          <p:cNvSpPr/>
          <p:nvPr/>
        </p:nvSpPr>
        <p:spPr>
          <a:xfrm>
            <a:off x="446934" y="4046289"/>
            <a:ext cx="8023842" cy="830997"/>
          </a:xfrm>
          <a:prstGeom prst="rect">
            <a:avLst/>
          </a:prstGeom>
        </p:spPr>
        <p:txBody>
          <a:bodyPr wrap="square">
            <a:spAutoFit/>
          </a:bodyPr>
          <a:lstStyle/>
          <a:p>
            <a:r>
              <a:rPr lang="zh-CN" altLang="en-US" sz="2400" dirty="0" smtClean="0"/>
              <a:t>不断研究新技术、新产品，但不立即上市，保持产品更新能力和竞争能力。</a:t>
            </a:r>
            <a:endParaRPr lang="zh-CN" altLang="en-US" sz="2400" dirty="0"/>
          </a:p>
        </p:txBody>
      </p:sp>
      <p:sp>
        <p:nvSpPr>
          <p:cNvPr id="16" name="矩形 15"/>
          <p:cNvSpPr/>
          <p:nvPr/>
        </p:nvSpPr>
        <p:spPr>
          <a:xfrm>
            <a:off x="272559" y="3528888"/>
            <a:ext cx="2196435" cy="461665"/>
          </a:xfrm>
          <a:prstGeom prst="rect">
            <a:avLst/>
          </a:prstGeom>
        </p:spPr>
        <p:txBody>
          <a:bodyPr wrap="none">
            <a:spAutoFit/>
          </a:bodyPr>
          <a:lstStyle/>
          <a:p>
            <a:pPr>
              <a:spcBef>
                <a:spcPts val="0"/>
              </a:spcBef>
            </a:pPr>
            <a:r>
              <a:rPr lang="zh-CN" altLang="en-US" sz="2400" b="1" dirty="0" smtClean="0"/>
              <a:t>（</a:t>
            </a:r>
            <a:r>
              <a:rPr lang="en-US" altLang="zh-CN" sz="2400" b="1" dirty="0"/>
              <a:t>4</a:t>
            </a:r>
            <a:r>
              <a:rPr lang="zh-CN" altLang="en-US" sz="2400" b="1" dirty="0" smtClean="0"/>
              <a:t>）技术储存</a:t>
            </a:r>
            <a:endParaRPr lang="zh-CN" altLang="en-US" sz="2400" b="1" dirty="0"/>
          </a:p>
        </p:txBody>
      </p:sp>
      <p:sp>
        <p:nvSpPr>
          <p:cNvPr id="17" name="矩形 16"/>
          <p:cNvSpPr/>
          <p:nvPr/>
        </p:nvSpPr>
        <p:spPr>
          <a:xfrm>
            <a:off x="272559" y="4843125"/>
            <a:ext cx="1577676" cy="461665"/>
          </a:xfrm>
          <a:prstGeom prst="rect">
            <a:avLst/>
          </a:prstGeom>
        </p:spPr>
        <p:txBody>
          <a:bodyPr wrap="none">
            <a:spAutoFit/>
          </a:bodyPr>
          <a:lstStyle/>
          <a:p>
            <a:pPr>
              <a:spcBef>
                <a:spcPts val="0"/>
              </a:spcBef>
            </a:pPr>
            <a:r>
              <a:rPr lang="zh-CN" altLang="en-US" sz="2400" b="1" dirty="0" smtClean="0"/>
              <a:t>（</a:t>
            </a:r>
            <a:r>
              <a:rPr lang="en-US" altLang="zh-CN" sz="2400" b="1" dirty="0" smtClean="0"/>
              <a:t>5</a:t>
            </a:r>
            <a:r>
              <a:rPr lang="zh-CN" altLang="en-US" sz="2400" b="1" dirty="0" smtClean="0"/>
              <a:t>）寻租</a:t>
            </a:r>
            <a:endParaRPr lang="zh-CN" altLang="en-US" sz="2400" b="1" dirty="0"/>
          </a:p>
        </p:txBody>
      </p:sp>
      <p:sp>
        <p:nvSpPr>
          <p:cNvPr id="18" name="矩形 17"/>
          <p:cNvSpPr/>
          <p:nvPr/>
        </p:nvSpPr>
        <p:spPr>
          <a:xfrm>
            <a:off x="446934" y="5308740"/>
            <a:ext cx="8023842" cy="830997"/>
          </a:xfrm>
          <a:prstGeom prst="rect">
            <a:avLst/>
          </a:prstGeom>
        </p:spPr>
        <p:txBody>
          <a:bodyPr wrap="square">
            <a:spAutoFit/>
          </a:bodyPr>
          <a:lstStyle/>
          <a:p>
            <a:r>
              <a:rPr lang="zh-CN" altLang="en-US" sz="2400" dirty="0" smtClean="0"/>
              <a:t>垄断企业寻求政府</a:t>
            </a:r>
            <a:r>
              <a:rPr lang="zh-CN" altLang="en-US" sz="2400" dirty="0"/>
              <a:t>和</a:t>
            </a:r>
            <a:r>
              <a:rPr lang="zh-CN" altLang="en-US" sz="2400" dirty="0" smtClean="0"/>
              <a:t>议会支持，</a:t>
            </a:r>
            <a:r>
              <a:rPr lang="zh-CN" altLang="en-US" sz="2400" dirty="0"/>
              <a:t>获得</a:t>
            </a:r>
            <a:r>
              <a:rPr lang="zh-CN" altLang="en-US" sz="2400" dirty="0" smtClean="0"/>
              <a:t>垄断</a:t>
            </a:r>
            <a:r>
              <a:rPr lang="zh-CN" altLang="en-US" sz="2400" dirty="0"/>
              <a:t>地位的行政和法律支持。</a:t>
            </a:r>
          </a:p>
        </p:txBody>
      </p:sp>
    </p:spTree>
    <p:extLst>
      <p:ext uri="{BB962C8B-B14F-4D97-AF65-F5344CB8AC3E}">
        <p14:creationId xmlns:p14="http://schemas.microsoft.com/office/powerpoint/2010/main" val="2546317805"/>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68550"/>
            <a:ext cx="4253087" cy="523220"/>
          </a:xfrm>
          <a:prstGeom prst="rect">
            <a:avLst/>
          </a:prstGeom>
        </p:spPr>
        <p:txBody>
          <a:bodyPr wrap="none">
            <a:spAutoFit/>
          </a:bodyPr>
          <a:lstStyle/>
          <a:p>
            <a:pPr>
              <a:spcBef>
                <a:spcPts val="0"/>
              </a:spcBef>
            </a:pPr>
            <a:r>
              <a:rPr lang="en-US" altLang="zh-CN" sz="2800" b="1" dirty="0" smtClean="0"/>
              <a:t>6.1.6 </a:t>
            </a:r>
            <a:r>
              <a:rPr lang="zh-CN" altLang="en-US" sz="2800" b="1" dirty="0" smtClean="0"/>
              <a:t>垄断市场的经济绩效</a:t>
            </a:r>
            <a:endParaRPr lang="zh-CN" altLang="en-US" sz="2800" b="1" dirty="0"/>
          </a:p>
        </p:txBody>
      </p:sp>
      <p:sp>
        <p:nvSpPr>
          <p:cNvPr id="13" name="矩形 12"/>
          <p:cNvSpPr/>
          <p:nvPr/>
        </p:nvSpPr>
        <p:spPr>
          <a:xfrm>
            <a:off x="395536" y="1545874"/>
            <a:ext cx="8136904"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生产</a:t>
            </a:r>
            <a:r>
              <a:rPr lang="zh-CN" altLang="en-US" sz="2400" b="1" dirty="0">
                <a:latin typeface="宋体" panose="02010600030101010101" pitchFamily="2" charset="-122"/>
              </a:rPr>
              <a:t>效率</a:t>
            </a:r>
            <a:r>
              <a:rPr lang="zh-CN" altLang="en-US" sz="2400" b="1" dirty="0" smtClean="0">
                <a:latin typeface="宋体" panose="02010600030101010101" pitchFamily="2" charset="-122"/>
              </a:rPr>
              <a:t>：</a:t>
            </a:r>
            <a:r>
              <a:rPr lang="zh-CN" altLang="en-US" sz="2400" dirty="0" smtClean="0"/>
              <a:t>企业（市场）均衡时，没有在平均</a:t>
            </a:r>
            <a:r>
              <a:rPr lang="zh-CN" altLang="en-US" sz="2400" dirty="0"/>
              <a:t>成本最低处（平均产品最大处）进行生产</a:t>
            </a:r>
            <a:r>
              <a:rPr lang="zh-CN" altLang="en-US" sz="2400" dirty="0" smtClean="0"/>
              <a:t>，不满足</a:t>
            </a:r>
            <a:r>
              <a:rPr lang="zh-CN" altLang="en-US" sz="2400" dirty="0"/>
              <a:t>生产效率条件。</a:t>
            </a:r>
          </a:p>
        </p:txBody>
      </p:sp>
      <p:sp>
        <p:nvSpPr>
          <p:cNvPr id="14" name="矩形 13"/>
          <p:cNvSpPr/>
          <p:nvPr/>
        </p:nvSpPr>
        <p:spPr>
          <a:xfrm>
            <a:off x="387330" y="2403637"/>
            <a:ext cx="8145110" cy="1569660"/>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配置</a:t>
            </a:r>
            <a:r>
              <a:rPr lang="zh-CN" altLang="en-US" sz="2400" b="1" dirty="0"/>
              <a:t>效率</a:t>
            </a:r>
            <a:r>
              <a:rPr lang="zh-CN" altLang="en-US" sz="2400" b="1" dirty="0" smtClean="0"/>
              <a:t>：</a:t>
            </a:r>
            <a:r>
              <a:rPr lang="zh-CN" altLang="en-US" sz="2400" dirty="0" smtClean="0"/>
              <a:t>垄断企业按照</a:t>
            </a:r>
            <a:r>
              <a:rPr lang="en-US" altLang="zh-CN" sz="2400" dirty="0" smtClean="0"/>
              <a:t>MR(Q</a:t>
            </a:r>
            <a:r>
              <a:rPr lang="en-US" altLang="zh-CN" sz="2400" dirty="0"/>
              <a:t>)=</a:t>
            </a:r>
            <a:r>
              <a:rPr lang="en-US" altLang="zh-CN" sz="2400" dirty="0" smtClean="0"/>
              <a:t>MC(Q)</a:t>
            </a:r>
            <a:r>
              <a:rPr lang="zh-CN" altLang="en-US" sz="2400" dirty="0" smtClean="0"/>
              <a:t>决定产量，按照需求曲线确定价格，满足</a:t>
            </a:r>
            <a:r>
              <a:rPr lang="en-US" altLang="zh-CN" sz="2400" dirty="0" smtClean="0"/>
              <a:t>P=MB</a:t>
            </a:r>
            <a:r>
              <a:rPr lang="zh-CN" altLang="en-US" sz="2400" dirty="0" smtClean="0"/>
              <a:t>，但是</a:t>
            </a:r>
            <a:r>
              <a:rPr lang="en-US" altLang="zh-CN" sz="2400" dirty="0" smtClean="0"/>
              <a:t>P&gt;MC</a:t>
            </a:r>
            <a:r>
              <a:rPr lang="zh-CN" altLang="en-US" sz="2400" dirty="0" smtClean="0"/>
              <a:t>，不具备资源配置效率（帕累托效率），存在改进空间。垄断的低效率可以用垄断导致的市场总剩余减少反映。</a:t>
            </a:r>
            <a:r>
              <a:rPr lang="en-US" altLang="zh-CN" sz="2400" dirty="0" smtClean="0"/>
              <a:t> </a:t>
            </a:r>
            <a:endParaRPr lang="en-US" altLang="zh-CN" sz="2400" dirty="0"/>
          </a:p>
        </p:txBody>
      </p:sp>
      <p:sp>
        <p:nvSpPr>
          <p:cNvPr id="15" name="矩形 14"/>
          <p:cNvSpPr/>
          <p:nvPr/>
        </p:nvSpPr>
        <p:spPr>
          <a:xfrm>
            <a:off x="387330" y="4077072"/>
            <a:ext cx="8064896" cy="1569660"/>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动态</a:t>
            </a:r>
            <a:r>
              <a:rPr lang="zh-CN" altLang="en-US" sz="2400" b="1" dirty="0"/>
              <a:t>效率</a:t>
            </a:r>
            <a:r>
              <a:rPr lang="zh-CN" altLang="en-US" sz="2400" b="1" dirty="0" smtClean="0"/>
              <a:t>：</a:t>
            </a:r>
            <a:r>
              <a:rPr lang="zh-CN" altLang="en-US" sz="2400" dirty="0" smtClean="0"/>
              <a:t>垄断条件</a:t>
            </a:r>
            <a:r>
              <a:rPr lang="zh-CN" altLang="en-US" sz="2400" dirty="0"/>
              <a:t>下</a:t>
            </a:r>
            <a:r>
              <a:rPr lang="zh-CN" altLang="en-US" sz="2400" dirty="0" smtClean="0"/>
              <a:t>，垄断企业存在多种战略选择以谋取利润最大化，技术进步和降低成本的激励有所降低。当然，由于潜在进入者的竞争，垄断企业也存在技术进步和降低成本的激励，但没有竞争企业那么强烈。</a:t>
            </a:r>
            <a:endParaRPr lang="zh-CN" altLang="en-US" sz="2400" dirty="0"/>
          </a:p>
        </p:txBody>
      </p:sp>
    </p:spTree>
    <p:extLst>
      <p:ext uri="{BB962C8B-B14F-4D97-AF65-F5344CB8AC3E}">
        <p14:creationId xmlns:p14="http://schemas.microsoft.com/office/powerpoint/2010/main" val="457024950"/>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2317750" y="4532461"/>
            <a:ext cx="44640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5"/>
          <p:cNvSpPr>
            <a:spLocks noChangeShapeType="1"/>
          </p:cNvSpPr>
          <p:nvPr/>
        </p:nvSpPr>
        <p:spPr bwMode="auto">
          <a:xfrm flipV="1">
            <a:off x="2317750" y="1220936"/>
            <a:ext cx="0" cy="3311525"/>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Line 6"/>
          <p:cNvSpPr>
            <a:spLocks noChangeShapeType="1"/>
          </p:cNvSpPr>
          <p:nvPr/>
        </p:nvSpPr>
        <p:spPr bwMode="auto">
          <a:xfrm>
            <a:off x="2317750" y="1795611"/>
            <a:ext cx="4103688" cy="2235200"/>
          </a:xfrm>
          <a:prstGeom prst="line">
            <a:avLst/>
          </a:prstGeom>
          <a:noFill/>
          <a:ln w="28575">
            <a:solidFill>
              <a:schemeClr val="fo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7"/>
          <p:cNvSpPr>
            <a:spLocks noChangeShapeType="1"/>
          </p:cNvSpPr>
          <p:nvPr/>
        </p:nvSpPr>
        <p:spPr bwMode="auto">
          <a:xfrm>
            <a:off x="2317750" y="1795611"/>
            <a:ext cx="2159000" cy="2593975"/>
          </a:xfrm>
          <a:prstGeom prst="line">
            <a:avLst/>
          </a:prstGeom>
          <a:noFill/>
          <a:ln w="28575">
            <a:solidFill>
              <a:srgbClr val="CC33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Text Box 8"/>
          <p:cNvSpPr txBox="1">
            <a:spLocks noChangeArrowheads="1"/>
          </p:cNvSpPr>
          <p:nvPr/>
        </p:nvSpPr>
        <p:spPr bwMode="auto">
          <a:xfrm>
            <a:off x="5949950" y="3310086"/>
            <a:ext cx="533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DD</a:t>
            </a:r>
          </a:p>
        </p:txBody>
      </p:sp>
      <p:sp>
        <p:nvSpPr>
          <p:cNvPr id="17" name="Text Box 9"/>
          <p:cNvSpPr txBox="1">
            <a:spLocks noChangeArrowheads="1"/>
          </p:cNvSpPr>
          <p:nvPr/>
        </p:nvSpPr>
        <p:spPr bwMode="auto">
          <a:xfrm>
            <a:off x="4362450" y="4459436"/>
            <a:ext cx="484188"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Qc</a:t>
            </a:r>
          </a:p>
        </p:txBody>
      </p:sp>
      <p:sp>
        <p:nvSpPr>
          <p:cNvPr id="18" name="Text Box 10"/>
          <p:cNvSpPr txBox="1">
            <a:spLocks noChangeArrowheads="1"/>
          </p:cNvSpPr>
          <p:nvPr/>
        </p:nvSpPr>
        <p:spPr bwMode="auto">
          <a:xfrm>
            <a:off x="1403350" y="4900761"/>
            <a:ext cx="6322565"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200" dirty="0">
                <a:solidFill>
                  <a:srgbClr val="000000"/>
                </a:solidFill>
                <a:sym typeface="Symbol" panose="05050102010706020507" pitchFamily="18" charset="2"/>
              </a:rPr>
              <a:t></a:t>
            </a:r>
            <a:r>
              <a:rPr lang="zh-CN" altLang="en-US" sz="2200" dirty="0">
                <a:solidFill>
                  <a:srgbClr val="000000"/>
                </a:solidFill>
              </a:rPr>
              <a:t>按照垄断市场进行生产，社会福利为消费者剩余</a:t>
            </a:r>
          </a:p>
          <a:p>
            <a:pPr eaLnBrk="1" hangingPunct="1">
              <a:spcBef>
                <a:spcPct val="0"/>
              </a:spcBef>
              <a:buFontTx/>
              <a:buNone/>
            </a:pPr>
            <a:r>
              <a:rPr lang="en-US" altLang="zh-CN" sz="2200" i="1" dirty="0" err="1">
                <a:solidFill>
                  <a:srgbClr val="000000"/>
                </a:solidFill>
              </a:rPr>
              <a:t>PPmA</a:t>
            </a:r>
            <a:r>
              <a:rPr lang="en-US" altLang="zh-CN" sz="2200" dirty="0">
                <a:solidFill>
                  <a:srgbClr val="000000"/>
                </a:solidFill>
              </a:rPr>
              <a:t>+</a:t>
            </a:r>
            <a:r>
              <a:rPr lang="zh-CN" altLang="en-US" sz="2200" dirty="0">
                <a:solidFill>
                  <a:srgbClr val="000000"/>
                </a:solidFill>
              </a:rPr>
              <a:t>生产者剩余</a:t>
            </a:r>
            <a:r>
              <a:rPr lang="en-US" altLang="zh-CN" sz="2200" i="1" dirty="0" err="1">
                <a:solidFill>
                  <a:srgbClr val="000000"/>
                </a:solidFill>
              </a:rPr>
              <a:t>PcBEmA</a:t>
            </a:r>
            <a:endParaRPr lang="en-US" altLang="zh-CN" sz="2200" i="1" dirty="0">
              <a:solidFill>
                <a:srgbClr val="000000"/>
              </a:solidFill>
            </a:endParaRPr>
          </a:p>
          <a:p>
            <a:pPr eaLnBrk="1" hangingPunct="1">
              <a:spcBef>
                <a:spcPct val="0"/>
              </a:spcBef>
              <a:buFontTx/>
              <a:buNone/>
            </a:pPr>
            <a:r>
              <a:rPr lang="en-US" altLang="zh-CN" sz="2200" dirty="0">
                <a:solidFill>
                  <a:srgbClr val="000000"/>
                </a:solidFill>
                <a:sym typeface="Symbol" panose="05050102010706020507" pitchFamily="18" charset="2"/>
              </a:rPr>
              <a:t></a:t>
            </a:r>
            <a:r>
              <a:rPr lang="zh-CN" altLang="en-US" sz="2200" dirty="0">
                <a:solidFill>
                  <a:srgbClr val="000000"/>
                </a:solidFill>
              </a:rPr>
              <a:t>按照竞争市场生产，则为</a:t>
            </a:r>
            <a:r>
              <a:rPr lang="en-US" altLang="zh-CN" sz="2200" i="1" dirty="0" err="1">
                <a:solidFill>
                  <a:srgbClr val="000000"/>
                </a:solidFill>
              </a:rPr>
              <a:t>PPcEc+PcBEc</a:t>
            </a:r>
            <a:endParaRPr lang="en-US" altLang="zh-CN" sz="2200" i="1" dirty="0">
              <a:solidFill>
                <a:srgbClr val="000000"/>
              </a:solidFill>
            </a:endParaRPr>
          </a:p>
          <a:p>
            <a:pPr eaLnBrk="1" hangingPunct="1">
              <a:spcBef>
                <a:spcPct val="0"/>
              </a:spcBef>
              <a:buFontTx/>
              <a:buNone/>
            </a:pPr>
            <a:r>
              <a:rPr lang="zh-CN" altLang="en-US" sz="2200" dirty="0" smtClean="0">
                <a:solidFill>
                  <a:srgbClr val="000000"/>
                </a:solidFill>
                <a:cs typeface="Arial" panose="020B0604020202020204" pitchFamily="34" charset="0"/>
              </a:rPr>
              <a:t>♦</a:t>
            </a:r>
            <a:r>
              <a:rPr lang="zh-CN" altLang="en-US" sz="2200" dirty="0" smtClean="0">
                <a:solidFill>
                  <a:srgbClr val="000000"/>
                </a:solidFill>
              </a:rPr>
              <a:t>垄断</a:t>
            </a:r>
            <a:r>
              <a:rPr lang="zh-CN" altLang="en-US" sz="2200" dirty="0">
                <a:solidFill>
                  <a:srgbClr val="000000"/>
                </a:solidFill>
              </a:rPr>
              <a:t>与竞争相比，社会福利损失了</a:t>
            </a:r>
            <a:r>
              <a:rPr lang="en-US" altLang="zh-CN" sz="2200" i="1" dirty="0" err="1">
                <a:solidFill>
                  <a:srgbClr val="000000"/>
                </a:solidFill>
              </a:rPr>
              <a:t>AEmEc</a:t>
            </a:r>
            <a:endParaRPr lang="en-US" altLang="zh-CN" sz="2200" i="1" dirty="0">
              <a:solidFill>
                <a:srgbClr val="000000"/>
              </a:solidFill>
            </a:endParaRPr>
          </a:p>
        </p:txBody>
      </p:sp>
      <p:sp>
        <p:nvSpPr>
          <p:cNvPr id="19" name="Text Box 11"/>
          <p:cNvSpPr txBox="1">
            <a:spLocks noChangeArrowheads="1"/>
          </p:cNvSpPr>
          <p:nvPr/>
        </p:nvSpPr>
        <p:spPr bwMode="auto">
          <a:xfrm>
            <a:off x="6977063" y="4265761"/>
            <a:ext cx="3841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p>
        </p:txBody>
      </p:sp>
      <p:sp>
        <p:nvSpPr>
          <p:cNvPr id="20" name="Text Box 12"/>
          <p:cNvSpPr txBox="1">
            <a:spLocks noChangeArrowheads="1"/>
          </p:cNvSpPr>
          <p:nvPr/>
        </p:nvSpPr>
        <p:spPr bwMode="auto">
          <a:xfrm>
            <a:off x="1812925" y="1433661"/>
            <a:ext cx="3556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a:t>
            </a:r>
          </a:p>
        </p:txBody>
      </p:sp>
      <p:sp>
        <p:nvSpPr>
          <p:cNvPr id="21" name="Line 13"/>
          <p:cNvSpPr>
            <a:spLocks noChangeShapeType="1"/>
          </p:cNvSpPr>
          <p:nvPr/>
        </p:nvSpPr>
        <p:spPr bwMode="auto">
          <a:xfrm>
            <a:off x="3722688" y="2576661"/>
            <a:ext cx="34925" cy="1882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4"/>
          <p:cNvSpPr>
            <a:spLocks noChangeShapeType="1"/>
          </p:cNvSpPr>
          <p:nvPr/>
        </p:nvSpPr>
        <p:spPr bwMode="auto">
          <a:xfrm flipH="1">
            <a:off x="2317750" y="2589361"/>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5"/>
          <p:cNvSpPr>
            <a:spLocks noChangeShapeType="1"/>
          </p:cNvSpPr>
          <p:nvPr/>
        </p:nvSpPr>
        <p:spPr bwMode="auto">
          <a:xfrm flipH="1">
            <a:off x="2317750" y="3525986"/>
            <a:ext cx="13668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16"/>
          <p:cNvSpPr txBox="1">
            <a:spLocks noChangeArrowheads="1"/>
          </p:cNvSpPr>
          <p:nvPr/>
        </p:nvSpPr>
        <p:spPr bwMode="auto">
          <a:xfrm>
            <a:off x="1219200" y="3306911"/>
            <a:ext cx="1076325"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MR=MC</a:t>
            </a:r>
          </a:p>
        </p:txBody>
      </p:sp>
      <p:sp>
        <p:nvSpPr>
          <p:cNvPr id="25" name="Text Box 17"/>
          <p:cNvSpPr txBox="1">
            <a:spLocks noChangeArrowheads="1"/>
          </p:cNvSpPr>
          <p:nvPr/>
        </p:nvSpPr>
        <p:spPr bwMode="auto">
          <a:xfrm>
            <a:off x="1668463" y="2373461"/>
            <a:ext cx="56991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Pm</a:t>
            </a:r>
          </a:p>
        </p:txBody>
      </p:sp>
      <p:sp>
        <p:nvSpPr>
          <p:cNvPr id="26" name="Line 18"/>
          <p:cNvSpPr>
            <a:spLocks noChangeShapeType="1"/>
          </p:cNvSpPr>
          <p:nvPr/>
        </p:nvSpPr>
        <p:spPr bwMode="auto">
          <a:xfrm flipV="1">
            <a:off x="2317750" y="1941661"/>
            <a:ext cx="3816350" cy="2447925"/>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19"/>
          <p:cNvSpPr txBox="1">
            <a:spLocks noChangeArrowheads="1"/>
          </p:cNvSpPr>
          <p:nvPr/>
        </p:nvSpPr>
        <p:spPr bwMode="auto">
          <a:xfrm>
            <a:off x="5126038" y="1795611"/>
            <a:ext cx="5842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MC</a:t>
            </a:r>
          </a:p>
        </p:txBody>
      </p:sp>
      <p:sp>
        <p:nvSpPr>
          <p:cNvPr id="28" name="Text Box 20"/>
          <p:cNvSpPr txBox="1">
            <a:spLocks noChangeArrowheads="1"/>
          </p:cNvSpPr>
          <p:nvPr/>
        </p:nvSpPr>
        <p:spPr bwMode="auto">
          <a:xfrm>
            <a:off x="3829050" y="3306911"/>
            <a:ext cx="569913"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Em</a:t>
            </a:r>
          </a:p>
        </p:txBody>
      </p:sp>
      <p:sp>
        <p:nvSpPr>
          <p:cNvPr id="29" name="Line 21"/>
          <p:cNvSpPr>
            <a:spLocks noChangeShapeType="1"/>
          </p:cNvSpPr>
          <p:nvPr/>
        </p:nvSpPr>
        <p:spPr bwMode="auto">
          <a:xfrm flipH="1">
            <a:off x="2295525" y="2973536"/>
            <a:ext cx="2159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Text Box 22"/>
          <p:cNvSpPr txBox="1">
            <a:spLocks noChangeArrowheads="1"/>
          </p:cNvSpPr>
          <p:nvPr/>
        </p:nvSpPr>
        <p:spPr bwMode="auto">
          <a:xfrm>
            <a:off x="1281113" y="2773511"/>
            <a:ext cx="10318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Pc=MC</a:t>
            </a:r>
          </a:p>
        </p:txBody>
      </p:sp>
      <p:sp>
        <p:nvSpPr>
          <p:cNvPr id="31" name="Text Box 23"/>
          <p:cNvSpPr txBox="1">
            <a:spLocks noChangeArrowheads="1"/>
          </p:cNvSpPr>
          <p:nvPr/>
        </p:nvSpPr>
        <p:spPr bwMode="auto">
          <a:xfrm>
            <a:off x="3541713" y="4459436"/>
            <a:ext cx="5969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Qm</a:t>
            </a:r>
          </a:p>
        </p:txBody>
      </p:sp>
      <p:sp>
        <p:nvSpPr>
          <p:cNvPr id="32" name="Line 24"/>
          <p:cNvSpPr>
            <a:spLocks noChangeShapeType="1"/>
          </p:cNvSpPr>
          <p:nvPr/>
        </p:nvSpPr>
        <p:spPr bwMode="auto">
          <a:xfrm>
            <a:off x="4549775" y="3021161"/>
            <a:ext cx="0" cy="1511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Text Box 25"/>
          <p:cNvSpPr txBox="1">
            <a:spLocks noChangeArrowheads="1"/>
          </p:cNvSpPr>
          <p:nvPr/>
        </p:nvSpPr>
        <p:spPr bwMode="auto">
          <a:xfrm>
            <a:off x="4837113" y="2732236"/>
            <a:ext cx="48418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Ec</a:t>
            </a:r>
          </a:p>
        </p:txBody>
      </p:sp>
      <p:sp>
        <p:nvSpPr>
          <p:cNvPr id="34" name="Text Box 26"/>
          <p:cNvSpPr txBox="1">
            <a:spLocks noChangeArrowheads="1"/>
          </p:cNvSpPr>
          <p:nvPr/>
        </p:nvSpPr>
        <p:spPr bwMode="auto">
          <a:xfrm>
            <a:off x="3541713" y="2154386"/>
            <a:ext cx="3556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A</a:t>
            </a:r>
          </a:p>
        </p:txBody>
      </p:sp>
      <p:sp>
        <p:nvSpPr>
          <p:cNvPr id="35" name="Text Box 27"/>
          <p:cNvSpPr txBox="1">
            <a:spLocks noChangeArrowheads="1"/>
          </p:cNvSpPr>
          <p:nvPr/>
        </p:nvSpPr>
        <p:spPr bwMode="auto">
          <a:xfrm>
            <a:off x="1957388" y="4027636"/>
            <a:ext cx="355600"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B</a:t>
            </a:r>
          </a:p>
        </p:txBody>
      </p:sp>
    </p:spTree>
    <p:extLst>
      <p:ext uri="{BB962C8B-B14F-4D97-AF65-F5344CB8AC3E}">
        <p14:creationId xmlns:p14="http://schemas.microsoft.com/office/powerpoint/2010/main" val="677672122"/>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973264"/>
            <a:ext cx="5056192" cy="523220"/>
          </a:xfrm>
          <a:prstGeom prst="rect">
            <a:avLst/>
          </a:prstGeom>
        </p:spPr>
        <p:txBody>
          <a:bodyPr wrap="none">
            <a:spAutoFit/>
          </a:bodyPr>
          <a:lstStyle/>
          <a:p>
            <a:pPr>
              <a:spcBef>
                <a:spcPts val="0"/>
              </a:spcBef>
            </a:pPr>
            <a:r>
              <a:rPr lang="en-US" altLang="zh-CN" sz="2800" b="1" dirty="0" smtClean="0"/>
              <a:t>6.2 </a:t>
            </a:r>
            <a:r>
              <a:rPr lang="zh-CN" altLang="en-US" sz="2800" b="1" dirty="0" smtClean="0"/>
              <a:t>垄断</a:t>
            </a:r>
            <a:r>
              <a:rPr lang="zh-CN" altLang="en-US" sz="2800" b="1" dirty="0"/>
              <a:t>竞争</a:t>
            </a:r>
            <a:r>
              <a:rPr lang="zh-CN" altLang="en-US" sz="2800" b="1" dirty="0" smtClean="0"/>
              <a:t>市场</a:t>
            </a:r>
            <a:r>
              <a:rPr lang="zh-CN" altLang="en-US" sz="2800" b="1" dirty="0"/>
              <a:t>下的企业行为</a:t>
            </a:r>
          </a:p>
        </p:txBody>
      </p:sp>
      <p:sp>
        <p:nvSpPr>
          <p:cNvPr id="2" name="矩形 1"/>
          <p:cNvSpPr/>
          <p:nvPr/>
        </p:nvSpPr>
        <p:spPr>
          <a:xfrm>
            <a:off x="395536" y="1481755"/>
            <a:ext cx="4171335" cy="523220"/>
          </a:xfrm>
          <a:prstGeom prst="rect">
            <a:avLst/>
          </a:prstGeom>
        </p:spPr>
        <p:txBody>
          <a:bodyPr wrap="none">
            <a:spAutoFit/>
          </a:bodyPr>
          <a:lstStyle/>
          <a:p>
            <a:r>
              <a:rPr lang="en-US" altLang="zh-CN" sz="2800" b="1" dirty="0" smtClean="0"/>
              <a:t>6.2.1</a:t>
            </a:r>
            <a:r>
              <a:rPr lang="zh-CN" altLang="en-US" sz="2800" b="1" dirty="0"/>
              <a:t>垄断竞争市场</a:t>
            </a:r>
            <a:r>
              <a:rPr lang="zh-CN" altLang="en-US" sz="2800" b="1" dirty="0" smtClean="0"/>
              <a:t>的特点</a:t>
            </a:r>
            <a:endParaRPr lang="zh-CN" altLang="en-US" sz="2800" dirty="0"/>
          </a:p>
        </p:txBody>
      </p:sp>
      <p:sp>
        <p:nvSpPr>
          <p:cNvPr id="3" name="文本框 2"/>
          <p:cNvSpPr txBox="1"/>
          <p:nvPr/>
        </p:nvSpPr>
        <p:spPr>
          <a:xfrm>
            <a:off x="395536" y="2004975"/>
            <a:ext cx="8064896" cy="1200329"/>
          </a:xfrm>
          <a:prstGeom prst="rect">
            <a:avLst/>
          </a:prstGeom>
          <a:noFill/>
        </p:spPr>
        <p:txBody>
          <a:bodyPr wrap="square" rtlCol="0">
            <a:spAutoFit/>
          </a:bodyPr>
          <a:lstStyle/>
          <a:p>
            <a:r>
              <a:rPr lang="zh-CN" altLang="en-US" sz="2400" dirty="0" smtClean="0"/>
              <a:t>垄断竞争市场，是存在产品差异化的市场，提供产异化产品的企业之间既有垄断，又有竞争，垄断和竞争并存，但竞争强于垄断。</a:t>
            </a:r>
            <a:endParaRPr lang="zh-CN" altLang="en-US" sz="2400" dirty="0"/>
          </a:p>
        </p:txBody>
      </p:sp>
      <p:sp>
        <p:nvSpPr>
          <p:cNvPr id="13" name="Text Box 4"/>
          <p:cNvSpPr txBox="1">
            <a:spLocks noChangeArrowheads="1"/>
          </p:cNvSpPr>
          <p:nvPr/>
        </p:nvSpPr>
        <p:spPr bwMode="auto">
          <a:xfrm>
            <a:off x="539552" y="3284984"/>
            <a:ext cx="79208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dirty="0">
                <a:latin typeface="宋体" panose="02010600030101010101" pitchFamily="2" charset="-122"/>
              </a:rPr>
              <a:t>◆</a:t>
            </a:r>
            <a:r>
              <a:rPr lang="zh-CN" altLang="en-US" sz="2400" dirty="0">
                <a:latin typeface="宋体" panose="02010600030101010101" pitchFamily="2" charset="-122"/>
              </a:rPr>
              <a:t>有许多卖者</a:t>
            </a:r>
            <a:r>
              <a:rPr lang="zh-CN" altLang="en-US" sz="2400" dirty="0" smtClean="0">
                <a:latin typeface="宋体" panose="02010600030101010101" pitchFamily="2" charset="-122"/>
              </a:rPr>
              <a:t>，尽管产品存在差异，但产品之间有不同程度的替代性，企业之间进行</a:t>
            </a:r>
            <a:r>
              <a:rPr lang="zh-CN" altLang="en-US" sz="2400" dirty="0">
                <a:latin typeface="宋体" panose="02010600030101010101" pitchFamily="2" charset="-122"/>
              </a:rPr>
              <a:t>比较激烈的</a:t>
            </a:r>
            <a:r>
              <a:rPr lang="zh-CN" altLang="en-US" sz="2400" dirty="0" smtClean="0">
                <a:latin typeface="宋体" panose="02010600030101010101" pitchFamily="2" charset="-122"/>
              </a:rPr>
              <a:t>竞争。</a:t>
            </a:r>
            <a:endParaRPr lang="zh-CN" altLang="en-US" sz="2400" dirty="0"/>
          </a:p>
        </p:txBody>
      </p:sp>
      <p:sp>
        <p:nvSpPr>
          <p:cNvPr id="14" name="Text Box 4"/>
          <p:cNvSpPr txBox="1">
            <a:spLocks noChangeArrowheads="1"/>
          </p:cNvSpPr>
          <p:nvPr/>
        </p:nvSpPr>
        <p:spPr bwMode="auto">
          <a:xfrm>
            <a:off x="537610" y="4206498"/>
            <a:ext cx="792282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dirty="0">
                <a:latin typeface="宋体" panose="02010600030101010101" pitchFamily="2" charset="-122"/>
              </a:rPr>
              <a:t>◆</a:t>
            </a:r>
            <a:r>
              <a:rPr lang="zh-CN" altLang="en-US" sz="2400" dirty="0">
                <a:latin typeface="宋体" panose="02010600030101010101" pitchFamily="2" charset="-122"/>
              </a:rPr>
              <a:t>不同卖者</a:t>
            </a:r>
            <a:r>
              <a:rPr lang="zh-CN" altLang="en-US" sz="2400" dirty="0" smtClean="0">
                <a:latin typeface="宋体" panose="02010600030101010101" pitchFamily="2" charset="-122"/>
              </a:rPr>
              <a:t>的产品是</a:t>
            </a:r>
            <a:r>
              <a:rPr lang="zh-CN" altLang="en-US" sz="2400" dirty="0">
                <a:latin typeface="宋体" panose="02010600030101010101" pitchFamily="2" charset="-122"/>
              </a:rPr>
              <a:t>有差别的，因差别而形成一定的垄断</a:t>
            </a:r>
            <a:r>
              <a:rPr lang="zh-CN" altLang="en-US" sz="2400" dirty="0" smtClean="0">
                <a:latin typeface="宋体" panose="02010600030101010101" pitchFamily="2" charset="-122"/>
              </a:rPr>
              <a:t>势力，垄断竞争企业具有一定的市场势力和价格控制能力。</a:t>
            </a:r>
            <a:endParaRPr lang="zh-CN" altLang="en-US" sz="2400" dirty="0"/>
          </a:p>
        </p:txBody>
      </p:sp>
      <p:sp>
        <p:nvSpPr>
          <p:cNvPr id="15" name="Text Box 4"/>
          <p:cNvSpPr txBox="1">
            <a:spLocks noChangeArrowheads="1"/>
          </p:cNvSpPr>
          <p:nvPr/>
        </p:nvSpPr>
        <p:spPr bwMode="auto">
          <a:xfrm>
            <a:off x="539552" y="5127278"/>
            <a:ext cx="7850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400" dirty="0" smtClean="0">
                <a:latin typeface="宋体" panose="02010600030101010101" pitchFamily="2" charset="-122"/>
              </a:rPr>
              <a:t>◆</a:t>
            </a:r>
            <a:r>
              <a:rPr lang="zh-CN" altLang="en-US" sz="2400" dirty="0" smtClean="0">
                <a:latin typeface="宋体" panose="02010600030101010101" pitchFamily="2" charset="-122"/>
              </a:rPr>
              <a:t>进入和退出壁垒不强，能够</a:t>
            </a:r>
            <a:r>
              <a:rPr lang="zh-CN" altLang="en-US" sz="2400" dirty="0">
                <a:latin typeface="宋体" panose="02010600030101010101" pitchFamily="2" charset="-122"/>
              </a:rPr>
              <a:t>比较容易地进入和</a:t>
            </a:r>
            <a:r>
              <a:rPr lang="zh-CN" altLang="en-US" sz="2400" dirty="0" smtClean="0">
                <a:latin typeface="宋体" panose="02010600030101010101" pitchFamily="2" charset="-122"/>
              </a:rPr>
              <a:t>退出。</a:t>
            </a:r>
            <a:endParaRPr lang="zh-CN" altLang="en-US" sz="2400" dirty="0"/>
          </a:p>
        </p:txBody>
      </p:sp>
    </p:spTree>
    <p:extLst>
      <p:ext uri="{BB962C8B-B14F-4D97-AF65-F5344CB8AC3E}">
        <p14:creationId xmlns:p14="http://schemas.microsoft.com/office/powerpoint/2010/main" val="3641713895"/>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 Box 16"/>
          <p:cNvSpPr txBox="1">
            <a:spLocks noChangeArrowheads="1"/>
          </p:cNvSpPr>
          <p:nvPr/>
        </p:nvSpPr>
        <p:spPr bwMode="auto">
          <a:xfrm>
            <a:off x="2392618" y="4170010"/>
            <a:ext cx="473075"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smtClean="0">
                <a:latin typeface="Times New Roman" panose="02020603050405020304" pitchFamily="18" charset="0"/>
              </a:rPr>
              <a:t>P</a:t>
            </a:r>
            <a:endParaRPr lang="en-US" altLang="zh-CN" sz="2000" dirty="0">
              <a:latin typeface="Times New Roman" panose="02020603050405020304" pitchFamily="18" charset="0"/>
            </a:endParaRPr>
          </a:p>
        </p:txBody>
      </p:sp>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76486" y="1080636"/>
            <a:ext cx="8352928" cy="523220"/>
          </a:xfrm>
          <a:prstGeom prst="rect">
            <a:avLst/>
          </a:prstGeom>
        </p:spPr>
        <p:txBody>
          <a:bodyPr wrap="square">
            <a:spAutoFit/>
          </a:bodyPr>
          <a:lstStyle/>
          <a:p>
            <a:pPr eaLnBrk="1" hangingPunct="1"/>
            <a:r>
              <a:rPr lang="en-US" altLang="zh-CN" sz="2800" b="1" dirty="0" smtClean="0"/>
              <a:t>6.2.2</a:t>
            </a:r>
            <a:r>
              <a:rPr lang="zh-CN" altLang="en-US" sz="2800" b="1" dirty="0" smtClean="0"/>
              <a:t> 垄断</a:t>
            </a:r>
            <a:r>
              <a:rPr lang="zh-CN" altLang="en-US" sz="2800" b="1" dirty="0"/>
              <a:t>竞争企业面临的需求曲线和边际收益曲线</a:t>
            </a:r>
          </a:p>
        </p:txBody>
      </p:sp>
      <p:sp>
        <p:nvSpPr>
          <p:cNvPr id="3" name="矩形 2"/>
          <p:cNvSpPr/>
          <p:nvPr/>
        </p:nvSpPr>
        <p:spPr>
          <a:xfrm>
            <a:off x="375905" y="1582214"/>
            <a:ext cx="8155954" cy="2308324"/>
          </a:xfrm>
          <a:prstGeom prst="rect">
            <a:avLst/>
          </a:prstGeom>
        </p:spPr>
        <p:txBody>
          <a:bodyPr wrap="square">
            <a:spAutoFit/>
          </a:bodyPr>
          <a:lstStyle/>
          <a:p>
            <a:pPr eaLnBrk="1" hangingPunct="1">
              <a:defRPr/>
            </a:pPr>
            <a:r>
              <a:rPr lang="zh-CN" altLang="en-US" sz="2400" b="1" dirty="0" smtClean="0"/>
              <a:t>（</a:t>
            </a:r>
            <a:r>
              <a:rPr lang="en-US" altLang="zh-CN" sz="2400" b="1" dirty="0" smtClean="0"/>
              <a:t>1</a:t>
            </a:r>
            <a:r>
              <a:rPr lang="zh-CN" altLang="en-US" sz="2400" b="1" dirty="0" smtClean="0"/>
              <a:t>）垄断</a:t>
            </a:r>
            <a:r>
              <a:rPr lang="zh-CN" altLang="en-US" sz="2400" b="1" dirty="0"/>
              <a:t>竞争企业面临的需求曲线</a:t>
            </a:r>
          </a:p>
          <a:p>
            <a:pPr eaLnBrk="1" hangingPunct="1">
              <a:buFontTx/>
              <a:buNone/>
              <a:defRPr/>
            </a:pPr>
            <a:r>
              <a:rPr lang="zh-CN" altLang="en-US" sz="2400" dirty="0"/>
              <a:t>    </a:t>
            </a:r>
            <a:r>
              <a:rPr lang="zh-CN" altLang="en-US" sz="2400" dirty="0" smtClean="0"/>
              <a:t> </a:t>
            </a:r>
            <a:r>
              <a:rPr lang="zh-CN" altLang="en-US" sz="2400" dirty="0" smtClean="0">
                <a:cs typeface="Arial" charset="0"/>
              </a:rPr>
              <a:t>♦</a:t>
            </a:r>
            <a:r>
              <a:rPr lang="zh-CN" altLang="en-US" sz="2400" dirty="0" smtClean="0"/>
              <a:t>都是市场</a:t>
            </a:r>
            <a:r>
              <a:rPr lang="zh-CN" altLang="en-US" sz="2400" dirty="0"/>
              <a:t>需求曲线的</a:t>
            </a:r>
            <a:r>
              <a:rPr lang="zh-CN" altLang="en-US" sz="2400" dirty="0" smtClean="0"/>
              <a:t>一部分。</a:t>
            </a:r>
            <a:endParaRPr lang="zh-CN" altLang="en-US" sz="2400" dirty="0"/>
          </a:p>
          <a:p>
            <a:pPr eaLnBrk="1" hangingPunct="1">
              <a:buFontTx/>
              <a:buNone/>
              <a:defRPr/>
            </a:pPr>
            <a:r>
              <a:rPr lang="zh-CN" altLang="en-US" sz="2400" dirty="0"/>
              <a:t>    </a:t>
            </a:r>
            <a:r>
              <a:rPr lang="zh-CN" altLang="en-US" sz="2400" dirty="0" smtClean="0"/>
              <a:t> </a:t>
            </a:r>
            <a:r>
              <a:rPr lang="zh-CN" altLang="en-US" sz="2400" dirty="0" smtClean="0">
                <a:cs typeface="Arial" charset="0"/>
              </a:rPr>
              <a:t>♦垄断竞争企业面临</a:t>
            </a:r>
            <a:r>
              <a:rPr lang="zh-CN" altLang="en-US" sz="2400" dirty="0">
                <a:cs typeface="Arial" charset="0"/>
              </a:rPr>
              <a:t>的需求曲线是向右下方倾斜的，位于市场需求曲线的</a:t>
            </a:r>
            <a:r>
              <a:rPr lang="zh-CN" altLang="en-US" sz="2400" dirty="0" smtClean="0">
                <a:cs typeface="Arial" charset="0"/>
              </a:rPr>
              <a:t>下方，比市场需求曲线陡峭。</a:t>
            </a:r>
            <a:endParaRPr lang="en-US" altLang="zh-CN" sz="2400" dirty="0" smtClean="0">
              <a:cs typeface="Arial" charset="0"/>
            </a:endParaRPr>
          </a:p>
          <a:p>
            <a:pPr eaLnBrk="1" hangingPunct="1">
              <a:buFontTx/>
              <a:buNone/>
              <a:defRPr/>
            </a:pPr>
            <a:r>
              <a:rPr lang="zh-CN" altLang="en-US" sz="2400" b="1" dirty="0" smtClean="0">
                <a:cs typeface="Arial" charset="0"/>
              </a:rPr>
              <a:t>（</a:t>
            </a:r>
            <a:r>
              <a:rPr lang="en-US" altLang="zh-CN" sz="2400" b="1" dirty="0" smtClean="0">
                <a:cs typeface="Arial" charset="0"/>
              </a:rPr>
              <a:t>2</a:t>
            </a:r>
            <a:r>
              <a:rPr lang="zh-CN" altLang="en-US" sz="2400" b="1" dirty="0" smtClean="0">
                <a:cs typeface="Arial" charset="0"/>
              </a:rPr>
              <a:t>）</a:t>
            </a:r>
            <a:r>
              <a:rPr lang="zh-CN" altLang="en-US" sz="2400" b="1" dirty="0">
                <a:cs typeface="Arial" charset="0"/>
              </a:rPr>
              <a:t>垄断竞争</a:t>
            </a:r>
            <a:r>
              <a:rPr lang="zh-CN" altLang="en-US" sz="2400" b="1" dirty="0" smtClean="0">
                <a:cs typeface="Arial" charset="0"/>
              </a:rPr>
              <a:t>企业的边际收益曲线</a:t>
            </a:r>
            <a:endParaRPr lang="en-US" altLang="zh-CN" sz="2400" b="1" dirty="0" smtClean="0">
              <a:cs typeface="Arial" charset="0"/>
            </a:endParaRPr>
          </a:p>
          <a:p>
            <a:pPr eaLnBrk="1" hangingPunct="1">
              <a:buFontTx/>
              <a:buNone/>
              <a:defRPr/>
            </a:pPr>
            <a:r>
              <a:rPr lang="zh-CN" altLang="en-US" sz="2400" b="1" dirty="0">
                <a:cs typeface="Arial" charset="0"/>
              </a:rPr>
              <a:t> </a:t>
            </a:r>
            <a:r>
              <a:rPr lang="zh-CN" altLang="en-US" sz="2400" b="1" dirty="0" smtClean="0">
                <a:cs typeface="Arial" charset="0"/>
              </a:rPr>
              <a:t>    </a:t>
            </a:r>
            <a:r>
              <a:rPr lang="zh-CN" altLang="en-US" sz="2400" dirty="0" smtClean="0">
                <a:cs typeface="Arial" charset="0"/>
              </a:rPr>
              <a:t>位于垄断竞争企业面临的需求曲线的下方</a:t>
            </a:r>
            <a:endParaRPr lang="zh-CN" altLang="en-US" sz="2400" dirty="0">
              <a:cs typeface="Arial" charset="0"/>
            </a:endParaRPr>
          </a:p>
        </p:txBody>
      </p:sp>
      <p:sp>
        <p:nvSpPr>
          <p:cNvPr id="14" name="Text Box 16"/>
          <p:cNvSpPr txBox="1">
            <a:spLocks noChangeArrowheads="1"/>
          </p:cNvSpPr>
          <p:nvPr/>
        </p:nvSpPr>
        <p:spPr bwMode="auto">
          <a:xfrm>
            <a:off x="6879621" y="6415854"/>
            <a:ext cx="473075"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a:latin typeface="Times New Roman" panose="02020603050405020304" pitchFamily="18" charset="0"/>
              </a:rPr>
              <a:t>Q</a:t>
            </a:r>
          </a:p>
        </p:txBody>
      </p:sp>
      <p:sp>
        <p:nvSpPr>
          <p:cNvPr id="21" name="Line 4"/>
          <p:cNvSpPr>
            <a:spLocks noChangeShapeType="1"/>
          </p:cNvSpPr>
          <p:nvPr/>
        </p:nvSpPr>
        <p:spPr bwMode="auto">
          <a:xfrm flipV="1">
            <a:off x="2820640" y="6439042"/>
            <a:ext cx="4431526" cy="179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2" name="Line 5"/>
          <p:cNvSpPr>
            <a:spLocks noChangeShapeType="1"/>
          </p:cNvSpPr>
          <p:nvPr/>
        </p:nvSpPr>
        <p:spPr bwMode="auto">
          <a:xfrm>
            <a:off x="2820640" y="4170011"/>
            <a:ext cx="0" cy="22869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6"/>
          <p:cNvSpPr>
            <a:spLocks noChangeShapeType="1"/>
          </p:cNvSpPr>
          <p:nvPr/>
        </p:nvSpPr>
        <p:spPr bwMode="auto">
          <a:xfrm>
            <a:off x="2820640" y="4296370"/>
            <a:ext cx="3820445" cy="150033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4" name="Line 7"/>
          <p:cNvSpPr>
            <a:spLocks noChangeShapeType="1"/>
          </p:cNvSpPr>
          <p:nvPr/>
        </p:nvSpPr>
        <p:spPr bwMode="auto">
          <a:xfrm>
            <a:off x="3332354" y="4512372"/>
            <a:ext cx="2031733" cy="15936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5" name="Text Box 8"/>
          <p:cNvSpPr txBox="1">
            <a:spLocks noChangeArrowheads="1"/>
          </p:cNvSpPr>
          <p:nvPr/>
        </p:nvSpPr>
        <p:spPr bwMode="auto">
          <a:xfrm>
            <a:off x="5292080" y="5004618"/>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市场需求曲线</a:t>
            </a:r>
          </a:p>
        </p:txBody>
      </p:sp>
      <p:sp>
        <p:nvSpPr>
          <p:cNvPr id="26" name="Text Box 9"/>
          <p:cNvSpPr txBox="1">
            <a:spLocks noChangeArrowheads="1"/>
          </p:cNvSpPr>
          <p:nvPr/>
        </p:nvSpPr>
        <p:spPr bwMode="auto">
          <a:xfrm>
            <a:off x="5292080" y="5921885"/>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企业需求曲线</a:t>
            </a:r>
          </a:p>
        </p:txBody>
      </p:sp>
      <p:sp>
        <p:nvSpPr>
          <p:cNvPr id="29" name="Line 7"/>
          <p:cNvSpPr>
            <a:spLocks noChangeShapeType="1"/>
          </p:cNvSpPr>
          <p:nvPr/>
        </p:nvSpPr>
        <p:spPr bwMode="auto">
          <a:xfrm>
            <a:off x="3320794" y="4504882"/>
            <a:ext cx="1323214" cy="18171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0" name="Text Box 9"/>
          <p:cNvSpPr txBox="1">
            <a:spLocks noChangeArrowheads="1"/>
          </p:cNvSpPr>
          <p:nvPr/>
        </p:nvSpPr>
        <p:spPr bwMode="auto">
          <a:xfrm>
            <a:off x="3007313" y="5747560"/>
            <a:ext cx="17331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边际收益曲线</a:t>
            </a:r>
            <a:endParaRPr lang="zh-CN" altLang="en-US" sz="2000" b="1" dirty="0">
              <a:solidFill>
                <a:srgbClr val="000000"/>
              </a:solidFill>
            </a:endParaRPr>
          </a:p>
        </p:txBody>
      </p:sp>
    </p:spTree>
    <p:extLst>
      <p:ext uri="{BB962C8B-B14F-4D97-AF65-F5344CB8AC3E}">
        <p14:creationId xmlns:p14="http://schemas.microsoft.com/office/powerpoint/2010/main" val="1150845593"/>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76486" y="1080636"/>
            <a:ext cx="8352928" cy="523220"/>
          </a:xfrm>
          <a:prstGeom prst="rect">
            <a:avLst/>
          </a:prstGeom>
        </p:spPr>
        <p:txBody>
          <a:bodyPr wrap="square">
            <a:spAutoFit/>
          </a:bodyPr>
          <a:lstStyle/>
          <a:p>
            <a:pPr eaLnBrk="1" hangingPunct="1"/>
            <a:r>
              <a:rPr lang="en-US" altLang="zh-CN" sz="2800" b="1" dirty="0" smtClean="0"/>
              <a:t>6.2.3</a:t>
            </a:r>
            <a:r>
              <a:rPr lang="zh-CN" altLang="en-US" sz="2800" b="1" dirty="0" smtClean="0"/>
              <a:t> 垄断</a:t>
            </a:r>
            <a:r>
              <a:rPr lang="zh-CN" altLang="en-US" sz="2800" b="1" dirty="0"/>
              <a:t>竞争</a:t>
            </a:r>
            <a:r>
              <a:rPr lang="zh-CN" altLang="en-US" sz="2800" b="1" dirty="0" smtClean="0"/>
              <a:t>企业的决策、短期均衡和长期均衡</a:t>
            </a:r>
            <a:endParaRPr lang="zh-CN" altLang="en-US" sz="2800" b="1" dirty="0"/>
          </a:p>
        </p:txBody>
      </p:sp>
      <p:sp>
        <p:nvSpPr>
          <p:cNvPr id="2" name="矩形 1"/>
          <p:cNvSpPr/>
          <p:nvPr/>
        </p:nvSpPr>
        <p:spPr>
          <a:xfrm>
            <a:off x="259836" y="1603856"/>
            <a:ext cx="3743332" cy="461665"/>
          </a:xfrm>
          <a:prstGeom prst="rect">
            <a:avLst/>
          </a:prstGeom>
        </p:spPr>
        <p:txBody>
          <a:bodyPr wrap="none">
            <a:spAutoFit/>
          </a:bodyPr>
          <a:lstStyle/>
          <a:p>
            <a:pPr eaLnBrk="1" hangingPunct="1">
              <a:defRPr/>
            </a:pPr>
            <a:r>
              <a:rPr lang="zh-CN" altLang="en-US" sz="2400" b="1" dirty="0"/>
              <a:t>（</a:t>
            </a:r>
            <a:r>
              <a:rPr lang="en-US" altLang="zh-CN" sz="2400" b="1" dirty="0"/>
              <a:t>1</a:t>
            </a:r>
            <a:r>
              <a:rPr lang="zh-CN" altLang="en-US" sz="2400" b="1" dirty="0"/>
              <a:t>）垄断竞争</a:t>
            </a:r>
            <a:r>
              <a:rPr lang="zh-CN" altLang="en-US" sz="2400" b="1" dirty="0" smtClean="0"/>
              <a:t>企业的决策</a:t>
            </a:r>
            <a:endParaRPr lang="zh-CN" altLang="en-US" sz="2400" b="1" dirty="0"/>
          </a:p>
        </p:txBody>
      </p:sp>
      <p:sp>
        <p:nvSpPr>
          <p:cNvPr id="3" name="矩形 2"/>
          <p:cNvSpPr/>
          <p:nvPr/>
        </p:nvSpPr>
        <p:spPr>
          <a:xfrm>
            <a:off x="376486" y="2088137"/>
            <a:ext cx="8155954" cy="1200329"/>
          </a:xfrm>
          <a:prstGeom prst="rect">
            <a:avLst/>
          </a:prstGeom>
        </p:spPr>
        <p:txBody>
          <a:bodyPr wrap="square">
            <a:spAutoFit/>
          </a:bodyPr>
          <a:lstStyle/>
          <a:p>
            <a:pPr marL="0" indent="0" eaLnBrk="1" hangingPunct="1">
              <a:buFontTx/>
              <a:buNone/>
              <a:defRPr/>
            </a:pPr>
            <a:r>
              <a:rPr lang="zh-CN" altLang="en-US" sz="2400" dirty="0" smtClean="0"/>
              <a:t>      与</a:t>
            </a:r>
            <a:r>
              <a:rPr lang="zh-CN" altLang="en-US" sz="2400" dirty="0"/>
              <a:t>垄断企业</a:t>
            </a:r>
            <a:r>
              <a:rPr lang="zh-CN" altLang="en-US" sz="2400" dirty="0" smtClean="0"/>
              <a:t>一样，按照</a:t>
            </a:r>
            <a:r>
              <a:rPr lang="en-US" altLang="zh-CN" sz="2400" i="1" dirty="0"/>
              <a:t>MR</a:t>
            </a:r>
            <a:r>
              <a:rPr lang="zh-CN" altLang="en-US" sz="2400" i="1" dirty="0"/>
              <a:t>（</a:t>
            </a:r>
            <a:r>
              <a:rPr lang="en-US" altLang="zh-CN" sz="2400" i="1" dirty="0"/>
              <a:t>Q</a:t>
            </a:r>
            <a:r>
              <a:rPr lang="zh-CN" altLang="en-US" sz="2400" i="1" dirty="0"/>
              <a:t>）</a:t>
            </a:r>
            <a:r>
              <a:rPr lang="en-US" altLang="zh-CN" sz="2400" i="1" dirty="0"/>
              <a:t>=MC</a:t>
            </a:r>
            <a:r>
              <a:rPr lang="zh-CN" altLang="en-US" sz="2400" i="1" dirty="0"/>
              <a:t>（</a:t>
            </a:r>
            <a:r>
              <a:rPr lang="en-US" altLang="zh-CN" sz="2400" i="1" dirty="0"/>
              <a:t>Q</a:t>
            </a:r>
            <a:r>
              <a:rPr lang="zh-CN" altLang="en-US" sz="2400" i="1" dirty="0"/>
              <a:t>）</a:t>
            </a:r>
            <a:r>
              <a:rPr lang="zh-CN" altLang="en-US" sz="2400" dirty="0"/>
              <a:t>确定产量，并在相应的企业需求曲线的位置上确定</a:t>
            </a:r>
            <a:r>
              <a:rPr lang="zh-CN" altLang="en-US" sz="2400" dirty="0" smtClean="0"/>
              <a:t>价格；不同</a:t>
            </a:r>
            <a:r>
              <a:rPr lang="zh-CN" altLang="en-US" sz="2400" dirty="0"/>
              <a:t>的是，垄断竞争企业面临其他差异化企业的</a:t>
            </a:r>
            <a:r>
              <a:rPr lang="zh-CN" altLang="en-US" sz="2400" dirty="0" smtClean="0"/>
              <a:t>竞争。</a:t>
            </a:r>
            <a:endParaRPr lang="zh-CN" altLang="en-US" sz="2400" dirty="0"/>
          </a:p>
        </p:txBody>
      </p:sp>
      <p:sp>
        <p:nvSpPr>
          <p:cNvPr id="13" name="矩形 12"/>
          <p:cNvSpPr/>
          <p:nvPr/>
        </p:nvSpPr>
        <p:spPr>
          <a:xfrm>
            <a:off x="259836" y="3288030"/>
            <a:ext cx="4362092" cy="461665"/>
          </a:xfrm>
          <a:prstGeom prst="rect">
            <a:avLst/>
          </a:prstGeom>
        </p:spPr>
        <p:txBody>
          <a:bodyPr wrap="none">
            <a:spAutoFit/>
          </a:bodyPr>
          <a:lstStyle/>
          <a:p>
            <a:pPr eaLnBrk="1" hangingPunct="1">
              <a:defRPr/>
            </a:pPr>
            <a:r>
              <a:rPr lang="zh-CN" altLang="en-US" sz="2400" b="1" dirty="0" smtClean="0"/>
              <a:t>（</a:t>
            </a:r>
            <a:r>
              <a:rPr lang="en-US" altLang="zh-CN" sz="2400" b="1" dirty="0" smtClean="0"/>
              <a:t>2</a:t>
            </a:r>
            <a:r>
              <a:rPr lang="zh-CN" altLang="en-US" sz="2400" b="1" dirty="0" smtClean="0"/>
              <a:t>）</a:t>
            </a:r>
            <a:r>
              <a:rPr lang="zh-CN" altLang="en-US" sz="2400" b="1" dirty="0"/>
              <a:t>垄断竞争</a:t>
            </a:r>
            <a:r>
              <a:rPr lang="zh-CN" altLang="en-US" sz="2400" b="1" dirty="0" smtClean="0"/>
              <a:t>企业的短期均衡</a:t>
            </a:r>
            <a:endParaRPr lang="zh-CN" altLang="en-US" sz="2400" b="1" dirty="0"/>
          </a:p>
        </p:txBody>
      </p:sp>
      <p:sp>
        <p:nvSpPr>
          <p:cNvPr id="4" name="矩形 3"/>
          <p:cNvSpPr/>
          <p:nvPr/>
        </p:nvSpPr>
        <p:spPr>
          <a:xfrm>
            <a:off x="376486" y="3772747"/>
            <a:ext cx="4339530" cy="1569660"/>
          </a:xfrm>
          <a:prstGeom prst="rect">
            <a:avLst/>
          </a:prstGeom>
        </p:spPr>
        <p:txBody>
          <a:bodyPr wrap="square">
            <a:spAutoFit/>
          </a:bodyPr>
          <a:lstStyle/>
          <a:p>
            <a:pPr eaLnBrk="1" hangingPunct="1">
              <a:defRPr/>
            </a:pPr>
            <a:r>
              <a:rPr lang="zh-CN" altLang="en-US" sz="2400" dirty="0" smtClean="0"/>
              <a:t>       在短期，垄断</a:t>
            </a:r>
            <a:r>
              <a:rPr lang="zh-CN" altLang="en-US" sz="2400" dirty="0"/>
              <a:t>竞争</a:t>
            </a:r>
            <a:r>
              <a:rPr lang="zh-CN" altLang="en-US" sz="2400" dirty="0" smtClean="0"/>
              <a:t>企业可以盈利、经济利润为</a:t>
            </a:r>
            <a:r>
              <a:rPr lang="en-US" altLang="zh-CN" sz="2400" dirty="0" smtClean="0"/>
              <a:t>0</a:t>
            </a:r>
            <a:r>
              <a:rPr lang="zh-CN" altLang="en-US" sz="2400" dirty="0" smtClean="0"/>
              <a:t>，</a:t>
            </a:r>
            <a:r>
              <a:rPr lang="zh-CN" altLang="en-US" sz="2400" dirty="0"/>
              <a:t>也可能</a:t>
            </a:r>
            <a:r>
              <a:rPr lang="zh-CN" altLang="en-US" sz="2400" dirty="0" smtClean="0"/>
              <a:t>亏损，取决于短期成本曲线位置。</a:t>
            </a:r>
            <a:endParaRPr lang="en-US" altLang="zh-CN" sz="2400" dirty="0" smtClean="0"/>
          </a:p>
          <a:p>
            <a:pPr eaLnBrk="1" hangingPunct="1">
              <a:defRPr/>
            </a:pPr>
            <a:r>
              <a:rPr lang="zh-CN" altLang="en-US" sz="2400" dirty="0" smtClean="0"/>
              <a:t>右图所示，</a:t>
            </a:r>
            <a:r>
              <a:rPr lang="en-US" altLang="zh-CN" sz="2400" dirty="0" smtClean="0"/>
              <a:t>P&gt;AC</a:t>
            </a:r>
            <a:r>
              <a:rPr lang="zh-CN" altLang="en-US" sz="2400" dirty="0" smtClean="0"/>
              <a:t>，是盈利的。</a:t>
            </a:r>
            <a:endParaRPr lang="en-US" altLang="zh-CN" sz="2400" dirty="0"/>
          </a:p>
        </p:txBody>
      </p:sp>
      <p:sp>
        <p:nvSpPr>
          <p:cNvPr id="14" name="Text Box 4"/>
          <p:cNvSpPr txBox="1">
            <a:spLocks noChangeArrowheads="1"/>
          </p:cNvSpPr>
          <p:nvPr/>
        </p:nvSpPr>
        <p:spPr bwMode="auto">
          <a:xfrm>
            <a:off x="8345586" y="3873252"/>
            <a:ext cx="625475" cy="400110"/>
          </a:xfrm>
          <a:prstGeom prst="rect">
            <a:avLst/>
          </a:prstGeom>
          <a:solidFill>
            <a:schemeClr val="bg1"/>
          </a:solidFill>
          <a:ln w="9525">
            <a:solidFill>
              <a:schemeClr val="bg1"/>
            </a:solidFill>
            <a:miter lim="800000"/>
            <a:headEnd/>
            <a:tailEnd/>
          </a:ln>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AC</a:t>
            </a:r>
          </a:p>
        </p:txBody>
      </p:sp>
      <p:sp>
        <p:nvSpPr>
          <p:cNvPr id="16" name="Text Box 6"/>
          <p:cNvSpPr txBox="1">
            <a:spLocks noChangeArrowheads="1"/>
          </p:cNvSpPr>
          <p:nvPr/>
        </p:nvSpPr>
        <p:spPr bwMode="auto">
          <a:xfrm>
            <a:off x="6032500" y="5055953"/>
            <a:ext cx="381000" cy="396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E</a:t>
            </a:r>
          </a:p>
        </p:txBody>
      </p:sp>
      <p:sp>
        <p:nvSpPr>
          <p:cNvPr id="18" name="Line 9"/>
          <p:cNvSpPr>
            <a:spLocks noChangeShapeType="1"/>
          </p:cNvSpPr>
          <p:nvPr/>
        </p:nvSpPr>
        <p:spPr bwMode="auto">
          <a:xfrm>
            <a:off x="5291138" y="3389078"/>
            <a:ext cx="3601342" cy="2560202"/>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9" name="Line 10"/>
          <p:cNvSpPr>
            <a:spLocks noChangeShapeType="1"/>
          </p:cNvSpPr>
          <p:nvPr/>
        </p:nvSpPr>
        <p:spPr bwMode="auto">
          <a:xfrm>
            <a:off x="5324475" y="3438291"/>
            <a:ext cx="1982788" cy="297497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0" name="Line 11"/>
          <p:cNvSpPr>
            <a:spLocks noChangeShapeType="1"/>
          </p:cNvSpPr>
          <p:nvPr/>
        </p:nvSpPr>
        <p:spPr bwMode="auto">
          <a:xfrm flipV="1">
            <a:off x="5291138" y="4044716"/>
            <a:ext cx="2798762" cy="2152650"/>
          </a:xfrm>
          <a:prstGeom prst="line">
            <a:avLst/>
          </a:prstGeom>
          <a:noFill/>
          <a:ln w="28575">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Text Box 12"/>
          <p:cNvSpPr txBox="1">
            <a:spLocks noChangeArrowheads="1"/>
          </p:cNvSpPr>
          <p:nvPr/>
        </p:nvSpPr>
        <p:spPr bwMode="auto">
          <a:xfrm>
            <a:off x="7675490" y="3719617"/>
            <a:ext cx="685800"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MC</a:t>
            </a:r>
          </a:p>
        </p:txBody>
      </p:sp>
      <p:sp>
        <p:nvSpPr>
          <p:cNvPr id="22" name="Line 13"/>
          <p:cNvSpPr>
            <a:spLocks noChangeShapeType="1"/>
          </p:cNvSpPr>
          <p:nvPr/>
        </p:nvSpPr>
        <p:spPr bwMode="auto">
          <a:xfrm>
            <a:off x="6515100" y="4252678"/>
            <a:ext cx="0" cy="2117725"/>
          </a:xfrm>
          <a:prstGeom prst="line">
            <a:avLst/>
          </a:prstGeom>
          <a:noFill/>
          <a:ln w="28575">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Line 14"/>
          <p:cNvSpPr>
            <a:spLocks noChangeShapeType="1"/>
          </p:cNvSpPr>
          <p:nvPr/>
        </p:nvSpPr>
        <p:spPr bwMode="auto">
          <a:xfrm flipH="1">
            <a:off x="5291138" y="4252678"/>
            <a:ext cx="1223962" cy="0"/>
          </a:xfrm>
          <a:prstGeom prst="line">
            <a:avLst/>
          </a:prstGeom>
          <a:noFill/>
          <a:ln w="28575">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4" name="Text Box 15"/>
          <p:cNvSpPr txBox="1">
            <a:spLocks noChangeArrowheads="1"/>
          </p:cNvSpPr>
          <p:nvPr/>
        </p:nvSpPr>
        <p:spPr bwMode="auto">
          <a:xfrm>
            <a:off x="4884738" y="4044716"/>
            <a:ext cx="381000"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P</a:t>
            </a:r>
          </a:p>
        </p:txBody>
      </p:sp>
      <p:sp>
        <p:nvSpPr>
          <p:cNvPr id="25" name="Text Box 16"/>
          <p:cNvSpPr txBox="1">
            <a:spLocks noChangeArrowheads="1"/>
          </p:cNvSpPr>
          <p:nvPr/>
        </p:nvSpPr>
        <p:spPr bwMode="auto">
          <a:xfrm>
            <a:off x="6227763" y="6413266"/>
            <a:ext cx="473075"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Q</a:t>
            </a:r>
          </a:p>
        </p:txBody>
      </p:sp>
      <p:sp>
        <p:nvSpPr>
          <p:cNvPr id="26" name="Text Box 20"/>
          <p:cNvSpPr txBox="1">
            <a:spLocks noChangeArrowheads="1"/>
          </p:cNvSpPr>
          <p:nvPr/>
        </p:nvSpPr>
        <p:spPr bwMode="auto">
          <a:xfrm>
            <a:off x="4747952" y="4668664"/>
            <a:ext cx="609600"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AC</a:t>
            </a:r>
            <a:endParaRPr lang="en-US" altLang="zh-CN" sz="2000" baseline="-25000">
              <a:latin typeface="Times New Roman" panose="02020603050405020304" pitchFamily="18" charset="0"/>
            </a:endParaRPr>
          </a:p>
        </p:txBody>
      </p:sp>
      <p:sp>
        <p:nvSpPr>
          <p:cNvPr id="27" name="Text Box 21"/>
          <p:cNvSpPr txBox="1">
            <a:spLocks noChangeArrowheads="1"/>
          </p:cNvSpPr>
          <p:nvPr/>
        </p:nvSpPr>
        <p:spPr bwMode="auto">
          <a:xfrm>
            <a:off x="5237614" y="5680605"/>
            <a:ext cx="4984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a:latin typeface="Times New Roman" panose="02020603050405020304" pitchFamily="18" charset="0"/>
              </a:rPr>
              <a:t>A</a:t>
            </a:r>
          </a:p>
        </p:txBody>
      </p:sp>
      <p:sp>
        <p:nvSpPr>
          <p:cNvPr id="28" name="Text Box 22"/>
          <p:cNvSpPr txBox="1">
            <a:spLocks noChangeArrowheads="1"/>
          </p:cNvSpPr>
          <p:nvPr/>
        </p:nvSpPr>
        <p:spPr bwMode="auto">
          <a:xfrm>
            <a:off x="5377657" y="3105238"/>
            <a:ext cx="3206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latin typeface="Times New Roman" panose="02020603050405020304" pitchFamily="18" charset="0"/>
              </a:rPr>
              <a:t>B</a:t>
            </a:r>
          </a:p>
        </p:txBody>
      </p:sp>
      <p:sp>
        <p:nvSpPr>
          <p:cNvPr id="29" name="Text Box 23"/>
          <p:cNvSpPr txBox="1">
            <a:spLocks noChangeArrowheads="1"/>
          </p:cNvSpPr>
          <p:nvPr/>
        </p:nvSpPr>
        <p:spPr bwMode="auto">
          <a:xfrm>
            <a:off x="6424719" y="3861651"/>
            <a:ext cx="5032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a:latin typeface="Times New Roman" panose="02020603050405020304" pitchFamily="18" charset="0"/>
              </a:rPr>
              <a:t>C</a:t>
            </a:r>
          </a:p>
        </p:txBody>
      </p:sp>
      <p:sp>
        <p:nvSpPr>
          <p:cNvPr id="30" name="Text Box 25"/>
          <p:cNvSpPr txBox="1">
            <a:spLocks noChangeArrowheads="1"/>
          </p:cNvSpPr>
          <p:nvPr/>
        </p:nvSpPr>
        <p:spPr bwMode="auto">
          <a:xfrm>
            <a:off x="7431932" y="4640943"/>
            <a:ext cx="167629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a:latin typeface="Tahoma" panose="020B0604030504040204" pitchFamily="34" charset="0"/>
              </a:rPr>
              <a:t>差别产品需求曲线</a:t>
            </a:r>
            <a:r>
              <a:rPr lang="en-US" altLang="zh-CN" sz="2000" b="1" dirty="0" err="1">
                <a:latin typeface="Tahoma" panose="020B0604030504040204" pitchFamily="34" charset="0"/>
              </a:rPr>
              <a:t>dd</a:t>
            </a:r>
            <a:endParaRPr lang="en-US" altLang="zh-CN" sz="2000" b="1" dirty="0">
              <a:latin typeface="Tahoma" panose="020B0604030504040204" pitchFamily="34" charset="0"/>
            </a:endParaRPr>
          </a:p>
        </p:txBody>
      </p:sp>
      <p:sp>
        <p:nvSpPr>
          <p:cNvPr id="31" name="Text Box 26"/>
          <p:cNvSpPr txBox="1">
            <a:spLocks noChangeArrowheads="1"/>
          </p:cNvSpPr>
          <p:nvPr/>
        </p:nvSpPr>
        <p:spPr bwMode="auto">
          <a:xfrm>
            <a:off x="6582177" y="5378216"/>
            <a:ext cx="54053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sz="2000">
                <a:latin typeface="Tahoma" panose="020B0604030504040204" pitchFamily="34" charset="0"/>
              </a:rPr>
              <a:t>MR</a:t>
            </a:r>
          </a:p>
        </p:txBody>
      </p:sp>
      <p:sp>
        <p:nvSpPr>
          <p:cNvPr id="32" name="Text Box 27"/>
          <p:cNvSpPr txBox="1">
            <a:spLocks noChangeArrowheads="1"/>
          </p:cNvSpPr>
          <p:nvPr/>
        </p:nvSpPr>
        <p:spPr bwMode="auto">
          <a:xfrm>
            <a:off x="6409494" y="5011503"/>
            <a:ext cx="3032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sz="2000">
                <a:latin typeface="Tahoma" panose="020B0604030504040204" pitchFamily="34" charset="0"/>
                <a:sym typeface="Symbol" panose="05050102010706020507" pitchFamily="18" charset="2"/>
              </a:rPr>
              <a:t></a:t>
            </a:r>
          </a:p>
        </p:txBody>
      </p:sp>
      <p:sp>
        <p:nvSpPr>
          <p:cNvPr id="34" name="Line 30"/>
          <p:cNvSpPr>
            <a:spLocks noChangeShapeType="1"/>
          </p:cNvSpPr>
          <p:nvPr/>
        </p:nvSpPr>
        <p:spPr bwMode="auto">
          <a:xfrm>
            <a:off x="5298250" y="3233758"/>
            <a:ext cx="8763" cy="320029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5" name="Line 14"/>
          <p:cNvSpPr>
            <a:spLocks noChangeShapeType="1"/>
          </p:cNvSpPr>
          <p:nvPr/>
        </p:nvSpPr>
        <p:spPr bwMode="auto">
          <a:xfrm flipH="1">
            <a:off x="5265738" y="4925778"/>
            <a:ext cx="1223962" cy="0"/>
          </a:xfrm>
          <a:prstGeom prst="line">
            <a:avLst/>
          </a:prstGeom>
          <a:noFill/>
          <a:ln w="28575">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7" name="Line 30"/>
          <p:cNvSpPr>
            <a:spLocks noChangeShapeType="1"/>
          </p:cNvSpPr>
          <p:nvPr/>
        </p:nvSpPr>
        <p:spPr bwMode="auto">
          <a:xfrm flipH="1">
            <a:off x="5291138" y="6380431"/>
            <a:ext cx="3852862" cy="5958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8" name="Arc 31"/>
          <p:cNvSpPr>
            <a:spLocks/>
          </p:cNvSpPr>
          <p:nvPr/>
        </p:nvSpPr>
        <p:spPr bwMode="auto">
          <a:xfrm rot="6866972">
            <a:off x="5738002" y="2255491"/>
            <a:ext cx="3024188" cy="2768600"/>
          </a:xfrm>
          <a:custGeom>
            <a:avLst/>
            <a:gdLst>
              <a:gd name="T0" fmla="*/ 2147483647 w 21600"/>
              <a:gd name="T1" fmla="*/ 0 h 27683"/>
              <a:gd name="T2" fmla="*/ 2147483647 w 21600"/>
              <a:gd name="T3" fmla="*/ 2147483647 h 27683"/>
              <a:gd name="T4" fmla="*/ 0 w 21600"/>
              <a:gd name="T5" fmla="*/ 2147483647 h 27683"/>
              <a:gd name="T6" fmla="*/ 0 60000 65536"/>
              <a:gd name="T7" fmla="*/ 0 60000 65536"/>
              <a:gd name="T8" fmla="*/ 0 60000 65536"/>
            </a:gdLst>
            <a:ahLst/>
            <a:cxnLst>
              <a:cxn ang="T6">
                <a:pos x="T0" y="T1"/>
              </a:cxn>
              <a:cxn ang="T7">
                <a:pos x="T2" y="T3"/>
              </a:cxn>
              <a:cxn ang="T8">
                <a:pos x="T4" y="T5"/>
              </a:cxn>
            </a:cxnLst>
            <a:rect l="0" t="0" r="r" b="b"/>
            <a:pathLst>
              <a:path w="21600" h="27683" fill="none" extrusionOk="0">
                <a:moveTo>
                  <a:pt x="10664" y="-1"/>
                </a:moveTo>
                <a:cubicBezTo>
                  <a:pt x="17423" y="3837"/>
                  <a:pt x="21600" y="11011"/>
                  <a:pt x="21600" y="18784"/>
                </a:cubicBezTo>
                <a:cubicBezTo>
                  <a:pt x="21600" y="21852"/>
                  <a:pt x="20946" y="24886"/>
                  <a:pt x="19681" y="27682"/>
                </a:cubicBezTo>
              </a:path>
              <a:path w="21600" h="27683" stroke="0" extrusionOk="0">
                <a:moveTo>
                  <a:pt x="10664" y="-1"/>
                </a:moveTo>
                <a:cubicBezTo>
                  <a:pt x="17423" y="3837"/>
                  <a:pt x="21600" y="11011"/>
                  <a:pt x="21600" y="18784"/>
                </a:cubicBezTo>
                <a:cubicBezTo>
                  <a:pt x="21600" y="21852"/>
                  <a:pt x="20946" y="24886"/>
                  <a:pt x="19681" y="27682"/>
                </a:cubicBezTo>
                <a:lnTo>
                  <a:pt x="0" y="18784"/>
                </a:lnTo>
                <a:lnTo>
                  <a:pt x="10664" y="-1"/>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Tree>
    <p:extLst>
      <p:ext uri="{BB962C8B-B14F-4D97-AF65-F5344CB8AC3E}">
        <p14:creationId xmlns:p14="http://schemas.microsoft.com/office/powerpoint/2010/main" val="2634918657"/>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562301"/>
            <a:ext cx="8136904" cy="830997"/>
          </a:xfrm>
          <a:prstGeom prst="rect">
            <a:avLst/>
          </a:prstGeom>
        </p:spPr>
        <p:txBody>
          <a:bodyPr wrap="square">
            <a:spAutoFit/>
          </a:bodyPr>
          <a:lstStyle/>
          <a:p>
            <a:pPr eaLnBrk="1" hangingPunct="1">
              <a:defRPr/>
            </a:pPr>
            <a:r>
              <a:rPr lang="zh-CN" altLang="en-US" sz="2400" dirty="0" smtClean="0"/>
              <a:t>       在长期，垄断</a:t>
            </a:r>
            <a:r>
              <a:rPr lang="zh-CN" altLang="en-US" sz="2400" dirty="0"/>
              <a:t>竞争</a:t>
            </a:r>
            <a:r>
              <a:rPr lang="zh-CN" altLang="en-US" sz="2400" dirty="0" smtClean="0"/>
              <a:t>企业之间竞争激烈，经济利润将趋于</a:t>
            </a:r>
            <a:r>
              <a:rPr lang="en-US" altLang="zh-CN" sz="2400" dirty="0" smtClean="0"/>
              <a:t>0</a:t>
            </a:r>
            <a:r>
              <a:rPr lang="zh-CN" altLang="en-US" sz="2400" dirty="0" smtClean="0"/>
              <a:t>，</a:t>
            </a:r>
            <a:r>
              <a:rPr lang="en-US" altLang="zh-CN" sz="2400" dirty="0" smtClean="0"/>
              <a:t>P=AC</a:t>
            </a:r>
            <a:r>
              <a:rPr lang="zh-CN" altLang="en-US" sz="2400" dirty="0" smtClean="0"/>
              <a:t>。</a:t>
            </a:r>
            <a:endParaRPr lang="en-US" altLang="zh-CN" sz="2400" dirty="0"/>
          </a:p>
        </p:txBody>
      </p:sp>
      <p:sp>
        <p:nvSpPr>
          <p:cNvPr id="13" name="矩形 12"/>
          <p:cNvSpPr/>
          <p:nvPr/>
        </p:nvSpPr>
        <p:spPr>
          <a:xfrm>
            <a:off x="190858" y="1025895"/>
            <a:ext cx="4362092" cy="461665"/>
          </a:xfrm>
          <a:prstGeom prst="rect">
            <a:avLst/>
          </a:prstGeom>
        </p:spPr>
        <p:txBody>
          <a:bodyPr wrap="none">
            <a:spAutoFit/>
          </a:bodyPr>
          <a:lstStyle/>
          <a:p>
            <a:pPr eaLnBrk="1" hangingPunct="1">
              <a:defRPr/>
            </a:pPr>
            <a:r>
              <a:rPr lang="zh-CN" altLang="en-US" sz="2400" b="1" dirty="0" smtClean="0"/>
              <a:t>（</a:t>
            </a:r>
            <a:r>
              <a:rPr lang="en-US" altLang="zh-CN" sz="2400" b="1" dirty="0"/>
              <a:t>3</a:t>
            </a:r>
            <a:r>
              <a:rPr lang="zh-CN" altLang="en-US" sz="2400" b="1" dirty="0" smtClean="0"/>
              <a:t>）</a:t>
            </a:r>
            <a:r>
              <a:rPr lang="zh-CN" altLang="en-US" sz="2400" b="1" dirty="0"/>
              <a:t>垄断竞争</a:t>
            </a:r>
            <a:r>
              <a:rPr lang="zh-CN" altLang="en-US" sz="2400" b="1" dirty="0" smtClean="0"/>
              <a:t>企业的长期均衡</a:t>
            </a:r>
            <a:endParaRPr lang="zh-CN" altLang="en-US" sz="2400" b="1" dirty="0"/>
          </a:p>
        </p:txBody>
      </p:sp>
      <p:sp>
        <p:nvSpPr>
          <p:cNvPr id="14" name="Line 10"/>
          <p:cNvSpPr>
            <a:spLocks noChangeShapeType="1"/>
          </p:cNvSpPr>
          <p:nvPr/>
        </p:nvSpPr>
        <p:spPr bwMode="auto">
          <a:xfrm flipV="1">
            <a:off x="2367383" y="5551959"/>
            <a:ext cx="4273701"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5" name="Line 11"/>
          <p:cNvSpPr>
            <a:spLocks noChangeShapeType="1"/>
          </p:cNvSpPr>
          <p:nvPr/>
        </p:nvSpPr>
        <p:spPr bwMode="auto">
          <a:xfrm>
            <a:off x="2365796" y="2468039"/>
            <a:ext cx="1588" cy="308550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6" name="Line 12"/>
          <p:cNvSpPr>
            <a:spLocks noChangeShapeType="1"/>
          </p:cNvSpPr>
          <p:nvPr/>
        </p:nvSpPr>
        <p:spPr bwMode="auto">
          <a:xfrm>
            <a:off x="2367384" y="3392959"/>
            <a:ext cx="3284736" cy="19000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7" name="Text Box 14"/>
          <p:cNvSpPr txBox="1">
            <a:spLocks noChangeArrowheads="1"/>
          </p:cNvSpPr>
          <p:nvPr/>
        </p:nvSpPr>
        <p:spPr bwMode="auto">
          <a:xfrm>
            <a:off x="4672434" y="4472459"/>
            <a:ext cx="27494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差别产品市场</a:t>
            </a:r>
            <a:r>
              <a:rPr lang="zh-CN" altLang="en-US" sz="2000" b="1" dirty="0">
                <a:solidFill>
                  <a:srgbClr val="000000"/>
                </a:solidFill>
              </a:rPr>
              <a:t>需求曲线</a:t>
            </a:r>
          </a:p>
        </p:txBody>
      </p:sp>
      <p:sp>
        <p:nvSpPr>
          <p:cNvPr id="18" name="Line 16"/>
          <p:cNvSpPr>
            <a:spLocks noChangeShapeType="1"/>
          </p:cNvSpPr>
          <p:nvPr/>
        </p:nvSpPr>
        <p:spPr bwMode="auto">
          <a:xfrm>
            <a:off x="2367384" y="3391371"/>
            <a:ext cx="1439862" cy="2017713"/>
          </a:xfrm>
          <a:prstGeom prst="line">
            <a:avLst/>
          </a:prstGeom>
          <a:noFill/>
          <a:ln w="28575">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9" name="Freeform 17"/>
          <p:cNvSpPr>
            <a:spLocks/>
          </p:cNvSpPr>
          <p:nvPr/>
        </p:nvSpPr>
        <p:spPr bwMode="auto">
          <a:xfrm rot="228931">
            <a:off x="2748528" y="3079067"/>
            <a:ext cx="3382963" cy="1189038"/>
          </a:xfrm>
          <a:custGeom>
            <a:avLst/>
            <a:gdLst>
              <a:gd name="T0" fmla="*/ 0 w 2359"/>
              <a:gd name="T1" fmla="*/ 2147483646 h 703"/>
              <a:gd name="T2" fmla="*/ 2147483646 w 2359"/>
              <a:gd name="T3" fmla="*/ 2147483646 h 703"/>
              <a:gd name="T4" fmla="*/ 2147483646 w 2359"/>
              <a:gd name="T5" fmla="*/ 2147483646 h 703"/>
              <a:gd name="T6" fmla="*/ 2147483646 w 2359"/>
              <a:gd name="T7" fmla="*/ 2147483646 h 703"/>
              <a:gd name="T8" fmla="*/ 2147483646 w 2359"/>
              <a:gd name="T9" fmla="*/ 0 h 7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9" h="703">
                <a:moveTo>
                  <a:pt x="0" y="181"/>
                </a:moveTo>
                <a:cubicBezTo>
                  <a:pt x="109" y="298"/>
                  <a:pt x="219" y="416"/>
                  <a:pt x="363" y="499"/>
                </a:cubicBezTo>
                <a:cubicBezTo>
                  <a:pt x="507" y="582"/>
                  <a:pt x="665" y="665"/>
                  <a:pt x="862" y="680"/>
                </a:cubicBezTo>
                <a:cubicBezTo>
                  <a:pt x="1059" y="695"/>
                  <a:pt x="1293" y="703"/>
                  <a:pt x="1543" y="590"/>
                </a:cubicBezTo>
                <a:cubicBezTo>
                  <a:pt x="1793" y="477"/>
                  <a:pt x="2076" y="238"/>
                  <a:pt x="2359" y="0"/>
                </a:cubicBezTo>
              </a:path>
            </a:pathLst>
          </a:custGeom>
          <a:noFill/>
          <a:ln w="28575"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Line 18"/>
          <p:cNvSpPr>
            <a:spLocks noChangeShapeType="1"/>
          </p:cNvSpPr>
          <p:nvPr/>
        </p:nvSpPr>
        <p:spPr bwMode="auto">
          <a:xfrm>
            <a:off x="3518321" y="4040659"/>
            <a:ext cx="0" cy="1511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1" name="Freeform 19"/>
          <p:cNvSpPr>
            <a:spLocks/>
          </p:cNvSpPr>
          <p:nvPr/>
        </p:nvSpPr>
        <p:spPr bwMode="auto">
          <a:xfrm>
            <a:off x="2799184" y="2866381"/>
            <a:ext cx="2228849" cy="2325215"/>
          </a:xfrm>
          <a:custGeom>
            <a:avLst/>
            <a:gdLst>
              <a:gd name="T0" fmla="*/ 0 w 1497"/>
              <a:gd name="T1" fmla="*/ 2147483646 h 1633"/>
              <a:gd name="T2" fmla="*/ 2147483646 w 1497"/>
              <a:gd name="T3" fmla="*/ 2147483646 h 1633"/>
              <a:gd name="T4" fmla="*/ 2147483646 w 1497"/>
              <a:gd name="T5" fmla="*/ 2147483646 h 1633"/>
              <a:gd name="T6" fmla="*/ 2147483646 w 1497"/>
              <a:gd name="T7" fmla="*/ 2147483646 h 1633"/>
              <a:gd name="T8" fmla="*/ 2147483646 w 1497"/>
              <a:gd name="T9" fmla="*/ 0 h 16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97" h="1633">
                <a:moveTo>
                  <a:pt x="0" y="1633"/>
                </a:moveTo>
                <a:cubicBezTo>
                  <a:pt x="151" y="1622"/>
                  <a:pt x="302" y="1611"/>
                  <a:pt x="453" y="1543"/>
                </a:cubicBezTo>
                <a:cubicBezTo>
                  <a:pt x="604" y="1475"/>
                  <a:pt x="778" y="1361"/>
                  <a:pt x="907" y="1225"/>
                </a:cubicBezTo>
                <a:cubicBezTo>
                  <a:pt x="1036" y="1089"/>
                  <a:pt x="1127" y="930"/>
                  <a:pt x="1225" y="726"/>
                </a:cubicBezTo>
                <a:cubicBezTo>
                  <a:pt x="1323" y="522"/>
                  <a:pt x="1410" y="261"/>
                  <a:pt x="1497" y="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2" name="Text Box 20"/>
          <p:cNvSpPr txBox="1">
            <a:spLocks noChangeArrowheads="1"/>
          </p:cNvSpPr>
          <p:nvPr/>
        </p:nvSpPr>
        <p:spPr bwMode="auto">
          <a:xfrm>
            <a:off x="4423791" y="2738303"/>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MC</a:t>
            </a:r>
          </a:p>
        </p:txBody>
      </p:sp>
      <p:sp>
        <p:nvSpPr>
          <p:cNvPr id="23" name="Text Box 21"/>
          <p:cNvSpPr txBox="1">
            <a:spLocks noChangeArrowheads="1"/>
          </p:cNvSpPr>
          <p:nvPr/>
        </p:nvSpPr>
        <p:spPr bwMode="auto">
          <a:xfrm>
            <a:off x="5467521" y="3050029"/>
            <a:ext cx="5421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AC</a:t>
            </a:r>
          </a:p>
        </p:txBody>
      </p:sp>
      <p:sp>
        <p:nvSpPr>
          <p:cNvPr id="24" name="Text Box 22"/>
          <p:cNvSpPr txBox="1">
            <a:spLocks noChangeArrowheads="1"/>
          </p:cNvSpPr>
          <p:nvPr/>
        </p:nvSpPr>
        <p:spPr bwMode="auto">
          <a:xfrm>
            <a:off x="2800771" y="5696421"/>
            <a:ext cx="29956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垄断竞争企业的长期均衡</a:t>
            </a:r>
          </a:p>
        </p:txBody>
      </p:sp>
      <p:sp>
        <p:nvSpPr>
          <p:cNvPr id="25" name="Text Box 24"/>
          <p:cNvSpPr txBox="1">
            <a:spLocks noChangeArrowheads="1"/>
          </p:cNvSpPr>
          <p:nvPr/>
        </p:nvSpPr>
        <p:spPr bwMode="auto">
          <a:xfrm>
            <a:off x="3808834" y="5048721"/>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MR</a:t>
            </a:r>
          </a:p>
        </p:txBody>
      </p:sp>
      <p:sp>
        <p:nvSpPr>
          <p:cNvPr id="26" name="Line 18"/>
          <p:cNvSpPr>
            <a:spLocks noChangeShapeType="1"/>
          </p:cNvSpPr>
          <p:nvPr/>
        </p:nvSpPr>
        <p:spPr bwMode="auto">
          <a:xfrm flipV="1">
            <a:off x="2367384" y="4064993"/>
            <a:ext cx="1150938" cy="1"/>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7" name="Text Box 24"/>
          <p:cNvSpPr txBox="1">
            <a:spLocks noChangeArrowheads="1"/>
          </p:cNvSpPr>
          <p:nvPr/>
        </p:nvSpPr>
        <p:spPr bwMode="auto">
          <a:xfrm>
            <a:off x="1979712" y="3892986"/>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P</a:t>
            </a:r>
            <a:endParaRPr lang="en-US" altLang="zh-CN" sz="2000" dirty="0">
              <a:solidFill>
                <a:srgbClr val="000000"/>
              </a:solidFill>
            </a:endParaRPr>
          </a:p>
        </p:txBody>
      </p:sp>
      <p:sp>
        <p:nvSpPr>
          <p:cNvPr id="28" name="Text Box 24"/>
          <p:cNvSpPr txBox="1">
            <a:spLocks noChangeArrowheads="1"/>
          </p:cNvSpPr>
          <p:nvPr/>
        </p:nvSpPr>
        <p:spPr bwMode="auto">
          <a:xfrm>
            <a:off x="3559972" y="3724189"/>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E</a:t>
            </a:r>
            <a:endParaRPr lang="en-US" altLang="zh-CN" sz="2000" dirty="0">
              <a:solidFill>
                <a:srgbClr val="000000"/>
              </a:solidFill>
            </a:endParaRPr>
          </a:p>
        </p:txBody>
      </p:sp>
    </p:spTree>
    <p:extLst>
      <p:ext uri="{BB962C8B-B14F-4D97-AF65-F5344CB8AC3E}">
        <p14:creationId xmlns:p14="http://schemas.microsoft.com/office/powerpoint/2010/main" val="1458311265"/>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矩形 12"/>
          <p:cNvSpPr/>
          <p:nvPr/>
        </p:nvSpPr>
        <p:spPr>
          <a:xfrm>
            <a:off x="376486" y="1080636"/>
            <a:ext cx="8352928" cy="523220"/>
          </a:xfrm>
          <a:prstGeom prst="rect">
            <a:avLst/>
          </a:prstGeom>
        </p:spPr>
        <p:txBody>
          <a:bodyPr wrap="square">
            <a:spAutoFit/>
          </a:bodyPr>
          <a:lstStyle/>
          <a:p>
            <a:pPr eaLnBrk="1" hangingPunct="1"/>
            <a:r>
              <a:rPr lang="en-US" altLang="zh-CN" sz="2800" b="1" dirty="0" smtClean="0"/>
              <a:t>6.2.4</a:t>
            </a:r>
            <a:r>
              <a:rPr lang="zh-CN" altLang="en-US" sz="2800" b="1" dirty="0" smtClean="0"/>
              <a:t> 垄断</a:t>
            </a:r>
            <a:r>
              <a:rPr lang="zh-CN" altLang="en-US" sz="2800" b="1" dirty="0"/>
              <a:t>竞争</a:t>
            </a:r>
            <a:r>
              <a:rPr lang="zh-CN" altLang="en-US" sz="2800" b="1" dirty="0" smtClean="0"/>
              <a:t>企业的竞争策略</a:t>
            </a:r>
            <a:endParaRPr lang="zh-CN" altLang="en-US" sz="2800" b="1" dirty="0"/>
          </a:p>
        </p:txBody>
      </p:sp>
      <p:sp>
        <p:nvSpPr>
          <p:cNvPr id="14" name="矩形 13"/>
          <p:cNvSpPr/>
          <p:nvPr/>
        </p:nvSpPr>
        <p:spPr>
          <a:xfrm>
            <a:off x="190858" y="1599183"/>
            <a:ext cx="4113627" cy="461665"/>
          </a:xfrm>
          <a:prstGeom prst="rect">
            <a:avLst/>
          </a:prstGeom>
        </p:spPr>
        <p:txBody>
          <a:bodyPr wrap="none">
            <a:spAutoFit/>
          </a:bodyPr>
          <a:lstStyle/>
          <a:p>
            <a:pPr eaLnBrk="1" hangingPunct="1">
              <a:defRPr/>
            </a:pPr>
            <a:r>
              <a:rPr lang="zh-CN" altLang="en-US" sz="2400" b="1" dirty="0" smtClean="0"/>
              <a:t>（</a:t>
            </a:r>
            <a:r>
              <a:rPr lang="en-US" altLang="zh-CN" sz="2400" b="1" dirty="0" smtClean="0"/>
              <a:t>1</a:t>
            </a:r>
            <a:r>
              <a:rPr lang="zh-CN" altLang="en-US" sz="2400" b="1" dirty="0" smtClean="0"/>
              <a:t>）产品差别：差异化战略</a:t>
            </a:r>
            <a:endParaRPr lang="zh-CN" altLang="en-US" sz="2400" b="1" dirty="0"/>
          </a:p>
        </p:txBody>
      </p:sp>
      <p:sp>
        <p:nvSpPr>
          <p:cNvPr id="2" name="矩形 1"/>
          <p:cNvSpPr/>
          <p:nvPr/>
        </p:nvSpPr>
        <p:spPr>
          <a:xfrm>
            <a:off x="376486" y="2804735"/>
            <a:ext cx="8155954"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产品</a:t>
            </a:r>
            <a:r>
              <a:rPr lang="zh-CN" altLang="en-US" sz="2400" b="1" dirty="0"/>
              <a:t>差异化的意义</a:t>
            </a:r>
            <a:r>
              <a:rPr lang="zh-CN" altLang="en-US" sz="2400" dirty="0"/>
              <a:t>：经济学认为，差异产生垄断，垄断带来利润；差异减弱了竞争，建立了进入壁垒</a:t>
            </a:r>
            <a:r>
              <a:rPr lang="zh-CN" altLang="en-US" sz="2400" dirty="0" smtClean="0"/>
              <a:t>；产品</a:t>
            </a:r>
            <a:r>
              <a:rPr lang="zh-CN" altLang="en-US" sz="2400" dirty="0"/>
              <a:t>差异也满足了消费者不同的偏好和需求，有利于提高社会福利。</a:t>
            </a:r>
          </a:p>
        </p:txBody>
      </p:sp>
      <p:sp>
        <p:nvSpPr>
          <p:cNvPr id="3" name="矩形 2"/>
          <p:cNvSpPr/>
          <p:nvPr/>
        </p:nvSpPr>
        <p:spPr>
          <a:xfrm>
            <a:off x="376486" y="4040022"/>
            <a:ext cx="8155954" cy="1089529"/>
          </a:xfrm>
          <a:prstGeom prst="rect">
            <a:avLst/>
          </a:prstGeom>
        </p:spPr>
        <p:txBody>
          <a:bodyPr wrap="square">
            <a:spAutoFit/>
          </a:bodyPr>
          <a:lstStyle/>
          <a:p>
            <a:pPr eaLnBrk="1" hangingPunct="1">
              <a:lnSpc>
                <a:spcPct val="90000"/>
              </a:lnSpc>
            </a:pPr>
            <a:r>
              <a:rPr lang="zh-CN" altLang="en-US" sz="2400" dirty="0" smtClean="0">
                <a:latin typeface="Arial" panose="020B0604020202020204" pitchFamily="34" charset="0"/>
                <a:cs typeface="Arial" panose="020B0604020202020204" pitchFamily="34" charset="0"/>
              </a:rPr>
              <a:t>♦</a:t>
            </a:r>
            <a:r>
              <a:rPr lang="zh-CN" altLang="en-US" sz="2400" b="1" dirty="0" smtClean="0"/>
              <a:t>产品</a:t>
            </a:r>
            <a:r>
              <a:rPr lang="zh-CN" altLang="en-US" sz="2400" b="1" dirty="0"/>
              <a:t>差异</a:t>
            </a:r>
            <a:r>
              <a:rPr lang="zh-CN" altLang="en-US" sz="2400" b="1" dirty="0" smtClean="0"/>
              <a:t>来源：</a:t>
            </a:r>
            <a:r>
              <a:rPr lang="zh-CN" altLang="en-US" sz="2400" dirty="0" smtClean="0"/>
              <a:t>有客观</a:t>
            </a:r>
            <a:r>
              <a:rPr lang="zh-CN" altLang="en-US" sz="2400" dirty="0"/>
              <a:t>方面的质量、包装和性能差异，也来源于人为方面的品牌、服务的</a:t>
            </a:r>
            <a:r>
              <a:rPr lang="zh-CN" altLang="en-US" sz="2400" dirty="0" smtClean="0"/>
              <a:t>差异。一个企业可以在一个或者若干方面形成特色和优势，获得差别垄断地位。</a:t>
            </a:r>
            <a:endParaRPr lang="zh-CN" altLang="en-US" sz="2400" dirty="0"/>
          </a:p>
        </p:txBody>
      </p:sp>
      <p:sp>
        <p:nvSpPr>
          <p:cNvPr id="4" name="矩形 3"/>
          <p:cNvSpPr/>
          <p:nvPr/>
        </p:nvSpPr>
        <p:spPr>
          <a:xfrm>
            <a:off x="376486" y="2029548"/>
            <a:ext cx="8149593" cy="830997"/>
          </a:xfrm>
          <a:prstGeom prst="rect">
            <a:avLst/>
          </a:prstGeom>
        </p:spPr>
        <p:txBody>
          <a:bodyPr wrap="square">
            <a:spAutoFit/>
          </a:bodyPr>
          <a:lstStyle/>
          <a:p>
            <a:pPr eaLnBrk="1" hangingPunct="1">
              <a:buFontTx/>
              <a:buNone/>
            </a:pPr>
            <a:r>
              <a:rPr lang="zh-CN" altLang="en-US" sz="2400" dirty="0" smtClean="0">
                <a:latin typeface="Arial" panose="020B0604020202020204" pitchFamily="34" charset="0"/>
                <a:ea typeface="楷体_GB2312"/>
                <a:cs typeface="Arial" panose="020B0604020202020204" pitchFamily="34" charset="0"/>
              </a:rPr>
              <a:t>♦</a:t>
            </a:r>
            <a:r>
              <a:rPr lang="zh-CN" altLang="en-US" sz="2400" dirty="0" smtClean="0">
                <a:ea typeface="楷体_GB2312"/>
                <a:cs typeface="楷体_GB2312"/>
              </a:rPr>
              <a:t>产品</a:t>
            </a:r>
            <a:r>
              <a:rPr lang="zh-CN" altLang="en-US" sz="2400" dirty="0">
                <a:ea typeface="楷体_GB2312"/>
                <a:cs typeface="楷体_GB2312"/>
              </a:rPr>
              <a:t>差别：指同一行业中不同厂商提供的同一种类产品，在质量、性能、品牌、包装、服务等方面的差别。</a:t>
            </a:r>
          </a:p>
        </p:txBody>
      </p:sp>
    </p:spTree>
    <p:extLst>
      <p:ext uri="{BB962C8B-B14F-4D97-AF65-F5344CB8AC3E}">
        <p14:creationId xmlns:p14="http://schemas.microsoft.com/office/powerpoint/2010/main" val="641170519"/>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4"/>
          <p:cNvSpPr>
            <a:spLocks noChangeArrowheads="1"/>
          </p:cNvSpPr>
          <p:nvPr/>
        </p:nvSpPr>
        <p:spPr bwMode="auto">
          <a:xfrm>
            <a:off x="421497" y="1510466"/>
            <a:ext cx="8262905"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200" b="1" dirty="0">
                <a:cs typeface="Arial" panose="020B0604020202020204" pitchFamily="34" charset="0"/>
              </a:rPr>
              <a:t>♦</a:t>
            </a:r>
            <a:r>
              <a:rPr lang="zh-CN" altLang="en-US" sz="2200" b="1" dirty="0" smtClean="0"/>
              <a:t>产品</a:t>
            </a:r>
            <a:r>
              <a:rPr lang="zh-CN" altLang="en-US" sz="2200" b="1" dirty="0"/>
              <a:t>质量的差异化战略。</a:t>
            </a:r>
            <a:r>
              <a:rPr lang="zh-CN" altLang="en-US" sz="2200" dirty="0"/>
              <a:t>产品质量的差异化战略是指企业为向市场提供竞争对手不可比拟的高质量产品所采取的战略。奔驰汽车依靠其高质量的差异，售价比一般轿车</a:t>
            </a:r>
            <a:r>
              <a:rPr lang="zh-CN" altLang="en-US" sz="2200" dirty="0" smtClean="0"/>
              <a:t>高，</a:t>
            </a:r>
            <a:r>
              <a:rPr lang="zh-CN" altLang="en-US" sz="2200" dirty="0"/>
              <a:t>从而为公司创造了很高的投资收益。</a:t>
            </a:r>
          </a:p>
          <a:p>
            <a:pPr eaLnBrk="1" hangingPunct="1"/>
            <a:r>
              <a:rPr lang="en-US" altLang="zh-CN" sz="2200" b="1" dirty="0" smtClean="0">
                <a:cs typeface="Arial" panose="020B0604020202020204" pitchFamily="34" charset="0"/>
              </a:rPr>
              <a:t>♦</a:t>
            </a:r>
            <a:r>
              <a:rPr lang="zh-CN" altLang="en-US" sz="2200" b="1" dirty="0" smtClean="0"/>
              <a:t>产品</a:t>
            </a:r>
            <a:r>
              <a:rPr lang="zh-CN" altLang="en-US" sz="2200" b="1" dirty="0"/>
              <a:t>可靠性的差异化战略。</a:t>
            </a:r>
            <a:r>
              <a:rPr lang="zh-CN" altLang="en-US" sz="2200" dirty="0"/>
              <a:t>产品可靠性的差异化战略是与质量差异化相关的一种战略。企业产品具有绝对的可靠性，甚至出现意外故障时，也不会丧失使用价值。</a:t>
            </a:r>
          </a:p>
          <a:p>
            <a:pPr eaLnBrk="1" hangingPunct="1"/>
            <a:r>
              <a:rPr lang="en-US" altLang="zh-CN" sz="2200" b="1" dirty="0" smtClean="0">
                <a:cs typeface="Arial" panose="020B0604020202020204" pitchFamily="34" charset="0"/>
              </a:rPr>
              <a:t>♦</a:t>
            </a:r>
            <a:r>
              <a:rPr lang="zh-CN" altLang="en-US" sz="2200" b="1" dirty="0" smtClean="0"/>
              <a:t>产品</a:t>
            </a:r>
            <a:r>
              <a:rPr lang="zh-CN" altLang="en-US" sz="2200" b="1" dirty="0"/>
              <a:t>创新的差异化战略。</a:t>
            </a:r>
            <a:r>
              <a:rPr lang="zh-CN" altLang="en-US" sz="2200" dirty="0"/>
              <a:t>研究开发实力的高技术公司，普遍采用以产品创新为主的差异化战略</a:t>
            </a:r>
            <a:r>
              <a:rPr lang="zh-CN" altLang="en-US" sz="2200" dirty="0" smtClean="0"/>
              <a:t>。通过该战略</a:t>
            </a:r>
            <a:r>
              <a:rPr lang="zh-CN" altLang="en-US" sz="2200" dirty="0"/>
              <a:t>，不仅可以保持企业在科技的领先地位，而且大大增加企业的竞争优势和获利能力。</a:t>
            </a:r>
          </a:p>
          <a:p>
            <a:pPr eaLnBrk="1" hangingPunct="1"/>
            <a:r>
              <a:rPr lang="en-US" altLang="zh-CN" sz="2200" b="1" dirty="0" smtClean="0">
                <a:cs typeface="Arial" panose="020B0604020202020204" pitchFamily="34" charset="0"/>
              </a:rPr>
              <a:t>♦</a:t>
            </a:r>
            <a:r>
              <a:rPr lang="zh-CN" altLang="en-US" sz="2200" b="1" dirty="0" smtClean="0"/>
              <a:t>产品</a:t>
            </a:r>
            <a:r>
              <a:rPr lang="zh-CN" altLang="en-US" sz="2200" b="1" dirty="0"/>
              <a:t>特性的差异化战略。</a:t>
            </a:r>
            <a:r>
              <a:rPr lang="zh-CN" altLang="en-US" sz="2200" dirty="0"/>
              <a:t>如果产品中具有顾客</a:t>
            </a:r>
            <a:r>
              <a:rPr lang="zh-CN" altLang="en-US" sz="2200" dirty="0" smtClean="0"/>
              <a:t>需要而</a:t>
            </a:r>
            <a:r>
              <a:rPr lang="zh-CN" altLang="en-US" sz="2200" dirty="0"/>
              <a:t>其他产品不具备的某些特性，就会产生别具一格的形象。在世界汽车市场上，奔驰轿车是优质、豪华、地位和高价格的象征，丰田汽车具有质量高、可靠性强、价格合理的特征。</a:t>
            </a:r>
          </a:p>
        </p:txBody>
      </p:sp>
      <p:sp>
        <p:nvSpPr>
          <p:cNvPr id="2" name="文本框 1"/>
          <p:cNvSpPr txBox="1"/>
          <p:nvPr/>
        </p:nvSpPr>
        <p:spPr>
          <a:xfrm>
            <a:off x="395536" y="1048801"/>
            <a:ext cx="3570208" cy="461665"/>
          </a:xfrm>
          <a:prstGeom prst="rect">
            <a:avLst/>
          </a:prstGeom>
          <a:noFill/>
        </p:spPr>
        <p:txBody>
          <a:bodyPr wrap="none" rtlCol="0">
            <a:spAutoFit/>
          </a:bodyPr>
          <a:lstStyle/>
          <a:p>
            <a:r>
              <a:rPr lang="zh-CN" altLang="en-US" sz="2400" b="1" dirty="0" smtClean="0"/>
              <a:t>附录：差异化战略的选择</a:t>
            </a:r>
            <a:endParaRPr lang="zh-CN" altLang="en-US" sz="2400" b="1" dirty="0"/>
          </a:p>
        </p:txBody>
      </p:sp>
    </p:spTree>
    <p:extLst>
      <p:ext uri="{BB962C8B-B14F-4D97-AF65-F5344CB8AC3E}">
        <p14:creationId xmlns:p14="http://schemas.microsoft.com/office/powerpoint/2010/main" val="2495818321"/>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68189" y="1035876"/>
            <a:ext cx="1577676" cy="461665"/>
          </a:xfrm>
          <a:prstGeom prst="rect">
            <a:avLst/>
          </a:prstGeom>
        </p:spPr>
        <p:txBody>
          <a:bodyPr wrap="none">
            <a:spAutoFit/>
          </a:bodyPr>
          <a:lstStyle/>
          <a:p>
            <a:pPr eaLnBrk="1" hangingPunct="1">
              <a:defRPr/>
            </a:pPr>
            <a:r>
              <a:rPr lang="zh-CN" altLang="en-US" sz="2400" b="1" dirty="0" smtClean="0"/>
              <a:t>（</a:t>
            </a:r>
            <a:r>
              <a:rPr lang="en-US" altLang="zh-CN" sz="2400" b="1" dirty="0"/>
              <a:t>2</a:t>
            </a:r>
            <a:r>
              <a:rPr lang="zh-CN" altLang="en-US" sz="2400" b="1" dirty="0" smtClean="0"/>
              <a:t>）广告</a:t>
            </a:r>
            <a:endParaRPr lang="zh-CN" altLang="en-US" sz="2400" b="1" dirty="0"/>
          </a:p>
        </p:txBody>
      </p:sp>
      <p:sp>
        <p:nvSpPr>
          <p:cNvPr id="13" name="矩形 12"/>
          <p:cNvSpPr/>
          <p:nvPr/>
        </p:nvSpPr>
        <p:spPr>
          <a:xfrm>
            <a:off x="454855" y="1484784"/>
            <a:ext cx="8149593" cy="830997"/>
          </a:xfrm>
          <a:prstGeom prst="rect">
            <a:avLst/>
          </a:prstGeom>
        </p:spPr>
        <p:txBody>
          <a:bodyPr wrap="square">
            <a:spAutoFit/>
          </a:bodyPr>
          <a:lstStyle/>
          <a:p>
            <a:pPr eaLnBrk="1" hangingPunct="1">
              <a:buFontTx/>
              <a:buNone/>
            </a:pPr>
            <a:r>
              <a:rPr lang="zh-CN" altLang="en-US" sz="2400" dirty="0" smtClean="0">
                <a:latin typeface="Arial" panose="020B0604020202020204" pitchFamily="34" charset="0"/>
                <a:ea typeface="楷体_GB2312"/>
                <a:cs typeface="Arial" panose="020B0604020202020204" pitchFamily="34" charset="0"/>
              </a:rPr>
              <a:t>♦</a:t>
            </a:r>
            <a:r>
              <a:rPr lang="zh-CN" altLang="en-US" sz="2400" dirty="0" smtClean="0">
                <a:ea typeface="楷体_GB2312"/>
                <a:cs typeface="楷体_GB2312"/>
              </a:rPr>
              <a:t>广告：指企业促使消费者了解产品信息、认可产品品牌从而购买的行为。</a:t>
            </a:r>
            <a:endParaRPr lang="zh-CN" altLang="en-US" sz="2400" dirty="0">
              <a:ea typeface="楷体_GB2312"/>
              <a:cs typeface="楷体_GB2312"/>
            </a:endParaRPr>
          </a:p>
        </p:txBody>
      </p:sp>
      <p:sp>
        <p:nvSpPr>
          <p:cNvPr id="14" name="矩形 13"/>
          <p:cNvSpPr/>
          <p:nvPr/>
        </p:nvSpPr>
        <p:spPr>
          <a:xfrm>
            <a:off x="441357" y="2270278"/>
            <a:ext cx="8149593" cy="1200329"/>
          </a:xfrm>
          <a:prstGeom prst="rect">
            <a:avLst/>
          </a:prstGeom>
        </p:spPr>
        <p:txBody>
          <a:bodyPr wrap="square">
            <a:spAutoFit/>
          </a:bodyPr>
          <a:lstStyle/>
          <a:p>
            <a:pPr eaLnBrk="1" hangingPunct="1">
              <a:buFontTx/>
              <a:buNone/>
            </a:pPr>
            <a:r>
              <a:rPr lang="zh-CN" altLang="en-US" sz="2400" dirty="0" smtClean="0">
                <a:latin typeface="Arial" panose="020B0604020202020204" pitchFamily="34" charset="0"/>
                <a:ea typeface="楷体_GB2312"/>
                <a:cs typeface="Arial" panose="020B0604020202020204" pitchFamily="34" charset="0"/>
              </a:rPr>
              <a:t>♦</a:t>
            </a:r>
            <a:r>
              <a:rPr lang="zh-CN" altLang="en-US" sz="2400" dirty="0" smtClean="0">
                <a:ea typeface="楷体_GB2312"/>
                <a:cs typeface="楷体_GB2312"/>
              </a:rPr>
              <a:t>广告成本及其作用：广告费用属于企业的一种固定成本，从而使平均成本曲线上移；但广告费并是作为生产投入，而是扩大需求，使需求曲线外移。</a:t>
            </a:r>
            <a:endParaRPr lang="zh-CN" altLang="en-US" sz="2400" dirty="0">
              <a:ea typeface="楷体_GB2312"/>
              <a:cs typeface="楷体_GB2312"/>
            </a:endParaRPr>
          </a:p>
        </p:txBody>
      </p:sp>
      <p:sp>
        <p:nvSpPr>
          <p:cNvPr id="15" name="Line 10"/>
          <p:cNvSpPr>
            <a:spLocks noChangeShapeType="1"/>
          </p:cNvSpPr>
          <p:nvPr/>
        </p:nvSpPr>
        <p:spPr bwMode="auto">
          <a:xfrm flipV="1">
            <a:off x="2367383" y="6560071"/>
            <a:ext cx="4273701"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6" name="Line 11"/>
          <p:cNvSpPr>
            <a:spLocks noChangeShapeType="1"/>
          </p:cNvSpPr>
          <p:nvPr/>
        </p:nvSpPr>
        <p:spPr bwMode="auto">
          <a:xfrm>
            <a:off x="2365796" y="3476151"/>
            <a:ext cx="1588" cy="308550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7" name="Line 12"/>
          <p:cNvSpPr>
            <a:spLocks noChangeShapeType="1"/>
          </p:cNvSpPr>
          <p:nvPr/>
        </p:nvSpPr>
        <p:spPr bwMode="auto">
          <a:xfrm>
            <a:off x="2367384" y="4401071"/>
            <a:ext cx="3284736" cy="190008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8" name="Text Box 14"/>
          <p:cNvSpPr txBox="1">
            <a:spLocks noChangeArrowheads="1"/>
          </p:cNvSpPr>
          <p:nvPr/>
        </p:nvSpPr>
        <p:spPr bwMode="auto">
          <a:xfrm>
            <a:off x="5459833" y="6108397"/>
            <a:ext cx="27494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差别产品市场</a:t>
            </a:r>
            <a:r>
              <a:rPr lang="zh-CN" altLang="en-US" sz="2000" b="1" dirty="0">
                <a:solidFill>
                  <a:srgbClr val="000000"/>
                </a:solidFill>
              </a:rPr>
              <a:t>需求曲线</a:t>
            </a:r>
          </a:p>
        </p:txBody>
      </p:sp>
      <p:sp>
        <p:nvSpPr>
          <p:cNvPr id="19" name="Line 16"/>
          <p:cNvSpPr>
            <a:spLocks noChangeShapeType="1"/>
          </p:cNvSpPr>
          <p:nvPr/>
        </p:nvSpPr>
        <p:spPr bwMode="auto">
          <a:xfrm>
            <a:off x="2367384" y="4399483"/>
            <a:ext cx="1439862" cy="2017713"/>
          </a:xfrm>
          <a:prstGeom prst="line">
            <a:avLst/>
          </a:prstGeom>
          <a:noFill/>
          <a:ln w="28575">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Freeform 17"/>
          <p:cNvSpPr>
            <a:spLocks/>
          </p:cNvSpPr>
          <p:nvPr/>
        </p:nvSpPr>
        <p:spPr bwMode="auto">
          <a:xfrm rot="228931">
            <a:off x="2748528" y="4087179"/>
            <a:ext cx="3382963" cy="1189038"/>
          </a:xfrm>
          <a:custGeom>
            <a:avLst/>
            <a:gdLst>
              <a:gd name="T0" fmla="*/ 0 w 2359"/>
              <a:gd name="T1" fmla="*/ 2147483646 h 703"/>
              <a:gd name="T2" fmla="*/ 2147483646 w 2359"/>
              <a:gd name="T3" fmla="*/ 2147483646 h 703"/>
              <a:gd name="T4" fmla="*/ 2147483646 w 2359"/>
              <a:gd name="T5" fmla="*/ 2147483646 h 703"/>
              <a:gd name="T6" fmla="*/ 2147483646 w 2359"/>
              <a:gd name="T7" fmla="*/ 2147483646 h 703"/>
              <a:gd name="T8" fmla="*/ 2147483646 w 2359"/>
              <a:gd name="T9" fmla="*/ 0 h 7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9" h="703">
                <a:moveTo>
                  <a:pt x="0" y="181"/>
                </a:moveTo>
                <a:cubicBezTo>
                  <a:pt x="109" y="298"/>
                  <a:pt x="219" y="416"/>
                  <a:pt x="363" y="499"/>
                </a:cubicBezTo>
                <a:cubicBezTo>
                  <a:pt x="507" y="582"/>
                  <a:pt x="665" y="665"/>
                  <a:pt x="862" y="680"/>
                </a:cubicBezTo>
                <a:cubicBezTo>
                  <a:pt x="1059" y="695"/>
                  <a:pt x="1293" y="703"/>
                  <a:pt x="1543" y="590"/>
                </a:cubicBezTo>
                <a:cubicBezTo>
                  <a:pt x="1793" y="477"/>
                  <a:pt x="2076" y="238"/>
                  <a:pt x="2359" y="0"/>
                </a:cubicBezTo>
              </a:path>
            </a:pathLst>
          </a:custGeom>
          <a:noFill/>
          <a:ln w="28575"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1" name="Line 18"/>
          <p:cNvSpPr>
            <a:spLocks noChangeShapeType="1"/>
          </p:cNvSpPr>
          <p:nvPr/>
        </p:nvSpPr>
        <p:spPr bwMode="auto">
          <a:xfrm>
            <a:off x="3518321" y="5048771"/>
            <a:ext cx="0" cy="1511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2" name="Freeform 19"/>
          <p:cNvSpPr>
            <a:spLocks/>
          </p:cNvSpPr>
          <p:nvPr/>
        </p:nvSpPr>
        <p:spPr bwMode="auto">
          <a:xfrm>
            <a:off x="2799184" y="3874493"/>
            <a:ext cx="2228849" cy="2325215"/>
          </a:xfrm>
          <a:custGeom>
            <a:avLst/>
            <a:gdLst>
              <a:gd name="T0" fmla="*/ 0 w 1497"/>
              <a:gd name="T1" fmla="*/ 2147483646 h 1633"/>
              <a:gd name="T2" fmla="*/ 2147483646 w 1497"/>
              <a:gd name="T3" fmla="*/ 2147483646 h 1633"/>
              <a:gd name="T4" fmla="*/ 2147483646 w 1497"/>
              <a:gd name="T5" fmla="*/ 2147483646 h 1633"/>
              <a:gd name="T6" fmla="*/ 2147483646 w 1497"/>
              <a:gd name="T7" fmla="*/ 2147483646 h 1633"/>
              <a:gd name="T8" fmla="*/ 2147483646 w 1497"/>
              <a:gd name="T9" fmla="*/ 0 h 16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97" h="1633">
                <a:moveTo>
                  <a:pt x="0" y="1633"/>
                </a:moveTo>
                <a:cubicBezTo>
                  <a:pt x="151" y="1622"/>
                  <a:pt x="302" y="1611"/>
                  <a:pt x="453" y="1543"/>
                </a:cubicBezTo>
                <a:cubicBezTo>
                  <a:pt x="604" y="1475"/>
                  <a:pt x="778" y="1361"/>
                  <a:pt x="907" y="1225"/>
                </a:cubicBezTo>
                <a:cubicBezTo>
                  <a:pt x="1036" y="1089"/>
                  <a:pt x="1127" y="930"/>
                  <a:pt x="1225" y="726"/>
                </a:cubicBezTo>
                <a:cubicBezTo>
                  <a:pt x="1323" y="522"/>
                  <a:pt x="1410" y="261"/>
                  <a:pt x="1497" y="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3" name="Text Box 20"/>
          <p:cNvSpPr txBox="1">
            <a:spLocks noChangeArrowheads="1"/>
          </p:cNvSpPr>
          <p:nvPr/>
        </p:nvSpPr>
        <p:spPr bwMode="auto">
          <a:xfrm>
            <a:off x="4423791" y="3746415"/>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MC</a:t>
            </a:r>
          </a:p>
        </p:txBody>
      </p:sp>
      <p:sp>
        <p:nvSpPr>
          <p:cNvPr id="24" name="Text Box 21"/>
          <p:cNvSpPr txBox="1">
            <a:spLocks noChangeArrowheads="1"/>
          </p:cNvSpPr>
          <p:nvPr/>
        </p:nvSpPr>
        <p:spPr bwMode="auto">
          <a:xfrm>
            <a:off x="6100566" y="4070122"/>
            <a:ext cx="5421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AC</a:t>
            </a:r>
          </a:p>
        </p:txBody>
      </p:sp>
      <p:sp>
        <p:nvSpPr>
          <p:cNvPr id="26" name="Text Box 24"/>
          <p:cNvSpPr txBox="1">
            <a:spLocks noChangeArrowheads="1"/>
          </p:cNvSpPr>
          <p:nvPr/>
        </p:nvSpPr>
        <p:spPr bwMode="auto">
          <a:xfrm>
            <a:off x="3808834" y="6056833"/>
            <a:ext cx="5838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MR</a:t>
            </a:r>
          </a:p>
        </p:txBody>
      </p:sp>
      <p:sp>
        <p:nvSpPr>
          <p:cNvPr id="27" name="Line 18"/>
          <p:cNvSpPr>
            <a:spLocks noChangeShapeType="1"/>
          </p:cNvSpPr>
          <p:nvPr/>
        </p:nvSpPr>
        <p:spPr bwMode="auto">
          <a:xfrm flipV="1">
            <a:off x="2367384" y="5073105"/>
            <a:ext cx="1150938" cy="1"/>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8" name="Text Box 24"/>
          <p:cNvSpPr txBox="1">
            <a:spLocks noChangeArrowheads="1"/>
          </p:cNvSpPr>
          <p:nvPr/>
        </p:nvSpPr>
        <p:spPr bwMode="auto">
          <a:xfrm>
            <a:off x="1979712" y="4901098"/>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P</a:t>
            </a:r>
            <a:endParaRPr lang="en-US" altLang="zh-CN" sz="2000" dirty="0">
              <a:solidFill>
                <a:srgbClr val="000000"/>
              </a:solidFill>
            </a:endParaRPr>
          </a:p>
        </p:txBody>
      </p:sp>
      <p:sp>
        <p:nvSpPr>
          <p:cNvPr id="29" name="Text Box 24"/>
          <p:cNvSpPr txBox="1">
            <a:spLocks noChangeArrowheads="1"/>
          </p:cNvSpPr>
          <p:nvPr/>
        </p:nvSpPr>
        <p:spPr bwMode="auto">
          <a:xfrm>
            <a:off x="3559972" y="4732301"/>
            <a:ext cx="3561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rPr>
              <a:t>E</a:t>
            </a:r>
            <a:endParaRPr lang="en-US" altLang="zh-CN" sz="2000" dirty="0">
              <a:solidFill>
                <a:srgbClr val="000000"/>
              </a:solidFill>
            </a:endParaRPr>
          </a:p>
        </p:txBody>
      </p:sp>
      <p:sp>
        <p:nvSpPr>
          <p:cNvPr id="30" name="Freeform 17"/>
          <p:cNvSpPr>
            <a:spLocks/>
          </p:cNvSpPr>
          <p:nvPr/>
        </p:nvSpPr>
        <p:spPr bwMode="auto">
          <a:xfrm rot="228931">
            <a:off x="3061520" y="3581848"/>
            <a:ext cx="3382963" cy="1189038"/>
          </a:xfrm>
          <a:custGeom>
            <a:avLst/>
            <a:gdLst>
              <a:gd name="T0" fmla="*/ 0 w 2359"/>
              <a:gd name="T1" fmla="*/ 2147483646 h 703"/>
              <a:gd name="T2" fmla="*/ 2147483646 w 2359"/>
              <a:gd name="T3" fmla="*/ 2147483646 h 703"/>
              <a:gd name="T4" fmla="*/ 2147483646 w 2359"/>
              <a:gd name="T5" fmla="*/ 2147483646 h 703"/>
              <a:gd name="T6" fmla="*/ 2147483646 w 2359"/>
              <a:gd name="T7" fmla="*/ 2147483646 h 703"/>
              <a:gd name="T8" fmla="*/ 2147483646 w 2359"/>
              <a:gd name="T9" fmla="*/ 0 h 7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9" h="703">
                <a:moveTo>
                  <a:pt x="0" y="181"/>
                </a:moveTo>
                <a:cubicBezTo>
                  <a:pt x="109" y="298"/>
                  <a:pt x="219" y="416"/>
                  <a:pt x="363" y="499"/>
                </a:cubicBezTo>
                <a:cubicBezTo>
                  <a:pt x="507" y="582"/>
                  <a:pt x="665" y="665"/>
                  <a:pt x="862" y="680"/>
                </a:cubicBezTo>
                <a:cubicBezTo>
                  <a:pt x="1059" y="695"/>
                  <a:pt x="1293" y="703"/>
                  <a:pt x="1543" y="590"/>
                </a:cubicBezTo>
                <a:cubicBezTo>
                  <a:pt x="1793" y="477"/>
                  <a:pt x="2076" y="238"/>
                  <a:pt x="2359" y="0"/>
                </a:cubicBezTo>
              </a:path>
            </a:pathLst>
          </a:custGeom>
          <a:noFill/>
          <a:ln w="28575"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1" name="Text Box 21"/>
          <p:cNvSpPr txBox="1">
            <a:spLocks noChangeArrowheads="1"/>
          </p:cNvSpPr>
          <p:nvPr/>
        </p:nvSpPr>
        <p:spPr bwMode="auto">
          <a:xfrm>
            <a:off x="6480296" y="3470607"/>
            <a:ext cx="158889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广告后的</a:t>
            </a:r>
            <a:r>
              <a:rPr lang="en-US" altLang="zh-CN" sz="2000" b="1" dirty="0" smtClean="0">
                <a:solidFill>
                  <a:srgbClr val="000000"/>
                </a:solidFill>
              </a:rPr>
              <a:t>AC</a:t>
            </a:r>
            <a:endParaRPr lang="en-US" altLang="zh-CN" sz="2000" b="1" dirty="0">
              <a:solidFill>
                <a:srgbClr val="000000"/>
              </a:solidFill>
            </a:endParaRPr>
          </a:p>
        </p:txBody>
      </p:sp>
      <p:sp>
        <p:nvSpPr>
          <p:cNvPr id="32" name="Line 12"/>
          <p:cNvSpPr>
            <a:spLocks noChangeShapeType="1"/>
          </p:cNvSpPr>
          <p:nvPr/>
        </p:nvSpPr>
        <p:spPr bwMode="auto">
          <a:xfrm>
            <a:off x="2367384" y="3718702"/>
            <a:ext cx="4112912" cy="233654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3" name="Text Box 14"/>
          <p:cNvSpPr txBox="1">
            <a:spLocks noChangeArrowheads="1"/>
          </p:cNvSpPr>
          <p:nvPr/>
        </p:nvSpPr>
        <p:spPr bwMode="auto">
          <a:xfrm>
            <a:off x="5604923" y="5016950"/>
            <a:ext cx="224933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广告后的差别产品</a:t>
            </a:r>
            <a:endParaRPr lang="en-US" altLang="zh-CN" sz="2000" b="1" dirty="0" smtClean="0">
              <a:solidFill>
                <a:srgbClr val="000000"/>
              </a:solidFill>
            </a:endParaRPr>
          </a:p>
          <a:p>
            <a:pPr eaLnBrk="1" hangingPunct="1">
              <a:spcBef>
                <a:spcPct val="0"/>
              </a:spcBef>
              <a:buFontTx/>
              <a:buNone/>
            </a:pPr>
            <a:r>
              <a:rPr lang="zh-CN" altLang="en-US" sz="2000" b="1" dirty="0" smtClean="0">
                <a:solidFill>
                  <a:srgbClr val="000000"/>
                </a:solidFill>
              </a:rPr>
              <a:t>市场</a:t>
            </a:r>
            <a:r>
              <a:rPr lang="zh-CN" altLang="en-US" sz="2000" b="1" dirty="0">
                <a:solidFill>
                  <a:srgbClr val="000000"/>
                </a:solidFill>
              </a:rPr>
              <a:t>需求曲线</a:t>
            </a:r>
          </a:p>
        </p:txBody>
      </p:sp>
    </p:spTree>
    <p:extLst>
      <p:ext uri="{BB962C8B-B14F-4D97-AF65-F5344CB8AC3E}">
        <p14:creationId xmlns:p14="http://schemas.microsoft.com/office/powerpoint/2010/main" val="96781197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
          <p:cNvSpPr txBox="1">
            <a:spLocks noChangeArrowheads="1"/>
          </p:cNvSpPr>
          <p:nvPr/>
        </p:nvSpPr>
        <p:spPr bwMode="auto">
          <a:xfrm>
            <a:off x="399566" y="1060667"/>
            <a:ext cx="25266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1.3.3</a:t>
            </a:r>
            <a:r>
              <a:rPr lang="zh-CN" altLang="en-US" sz="2800" b="1" dirty="0" smtClean="0"/>
              <a:t> 混合经济</a:t>
            </a:r>
            <a:endParaRPr lang="zh-CN" altLang="en-US" sz="2800" b="1" dirty="0"/>
          </a:p>
        </p:txBody>
      </p:sp>
      <p:sp>
        <p:nvSpPr>
          <p:cNvPr id="10" name="Rectangle 3"/>
          <p:cNvSpPr txBox="1">
            <a:spLocks noChangeArrowheads="1"/>
          </p:cNvSpPr>
          <p:nvPr/>
        </p:nvSpPr>
        <p:spPr bwMode="auto">
          <a:xfrm>
            <a:off x="468313" y="1580877"/>
            <a:ext cx="8064127" cy="1594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Tx/>
              <a:buNone/>
            </a:pPr>
            <a:r>
              <a:rPr lang="zh-CN" altLang="en-US" sz="2400" dirty="0" smtClean="0"/>
              <a:t>         现代国家之中，政府和市场作为资源配置机制共同存在于大多数经济体，称之为混合经济（</a:t>
            </a:r>
            <a:r>
              <a:rPr lang="en-US" altLang="zh-CN" sz="2400" dirty="0" smtClean="0"/>
              <a:t>mixed economy</a:t>
            </a:r>
            <a:r>
              <a:rPr lang="zh-CN" altLang="en-US" sz="2400" dirty="0" smtClean="0"/>
              <a:t>）。混合经济就是市场机制和政府机制都发挥资源配置作用的经济。</a:t>
            </a:r>
          </a:p>
          <a:p>
            <a:pPr marL="0" indent="0" eaLnBrk="1" hangingPunct="1">
              <a:buFontTx/>
              <a:buNone/>
            </a:pPr>
            <a:endParaRPr lang="en-US" altLang="zh-CN" sz="2400" dirty="0" smtClean="0"/>
          </a:p>
        </p:txBody>
      </p:sp>
      <p:sp>
        <p:nvSpPr>
          <p:cNvPr id="11" name="矩形 1"/>
          <p:cNvSpPr>
            <a:spLocks noChangeArrowheads="1"/>
          </p:cNvSpPr>
          <p:nvPr/>
        </p:nvSpPr>
        <p:spPr bwMode="auto">
          <a:xfrm>
            <a:off x="468313" y="3177038"/>
            <a:ext cx="7848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t>        我们所说的市场经济，实际上是混合经济。在各国的混合经济中，有的市场机制程度高一些，有的政府机制程度高一些。</a:t>
            </a:r>
          </a:p>
        </p:txBody>
      </p:sp>
    </p:spTree>
    <p:extLst>
      <p:ext uri="{BB962C8B-B14F-4D97-AF65-F5344CB8AC3E}">
        <p14:creationId xmlns:p14="http://schemas.microsoft.com/office/powerpoint/2010/main" val="174041015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76486" y="1080636"/>
            <a:ext cx="8352928" cy="523220"/>
          </a:xfrm>
          <a:prstGeom prst="rect">
            <a:avLst/>
          </a:prstGeom>
        </p:spPr>
        <p:txBody>
          <a:bodyPr wrap="square">
            <a:spAutoFit/>
          </a:bodyPr>
          <a:lstStyle/>
          <a:p>
            <a:pPr eaLnBrk="1" hangingPunct="1"/>
            <a:r>
              <a:rPr lang="en-US" altLang="zh-CN" sz="2800" b="1" dirty="0" smtClean="0"/>
              <a:t>6.2.5</a:t>
            </a:r>
            <a:r>
              <a:rPr lang="zh-CN" altLang="en-US" sz="2800" b="1" dirty="0" smtClean="0"/>
              <a:t> 垄断竞争市场的经济绩效</a:t>
            </a:r>
            <a:endParaRPr lang="zh-CN" altLang="en-US" sz="2800" b="1" dirty="0"/>
          </a:p>
        </p:txBody>
      </p:sp>
      <p:sp>
        <p:nvSpPr>
          <p:cNvPr id="13" name="矩形 12"/>
          <p:cNvSpPr/>
          <p:nvPr/>
        </p:nvSpPr>
        <p:spPr>
          <a:xfrm>
            <a:off x="395536" y="1545874"/>
            <a:ext cx="8136904" cy="1569660"/>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生产</a:t>
            </a:r>
            <a:r>
              <a:rPr lang="zh-CN" altLang="en-US" sz="2400" b="1" dirty="0">
                <a:latin typeface="宋体" panose="02010600030101010101" pitchFamily="2" charset="-122"/>
              </a:rPr>
              <a:t>效率</a:t>
            </a:r>
            <a:r>
              <a:rPr lang="zh-CN" altLang="en-US" sz="2400" b="1" dirty="0" smtClean="0">
                <a:latin typeface="宋体" panose="02010600030101010101" pitchFamily="2" charset="-122"/>
              </a:rPr>
              <a:t>：</a:t>
            </a:r>
            <a:r>
              <a:rPr lang="zh-CN" altLang="en-US" sz="2400" dirty="0" smtClean="0"/>
              <a:t>企业（市场）均衡时，没有在平均</a:t>
            </a:r>
            <a:r>
              <a:rPr lang="zh-CN" altLang="en-US" sz="2400" dirty="0"/>
              <a:t>成本最低处（平均产品最大处）进行生产</a:t>
            </a:r>
            <a:r>
              <a:rPr lang="zh-CN" altLang="en-US" sz="2400" dirty="0" smtClean="0"/>
              <a:t>，不满足</a:t>
            </a:r>
            <a:r>
              <a:rPr lang="zh-CN" altLang="en-US" sz="2400" dirty="0"/>
              <a:t>生产效率条件。由于没有达到平均成本最低点进行生产，也被认为存在过剩生产能力</a:t>
            </a:r>
            <a:r>
              <a:rPr lang="zh-CN" altLang="en-US" sz="2400" dirty="0" smtClean="0"/>
              <a:t>。但也不总是坏事，也可以满足紧急产生的需求。</a:t>
            </a:r>
            <a:endParaRPr lang="zh-CN" altLang="en-US" sz="2400" dirty="0"/>
          </a:p>
        </p:txBody>
      </p:sp>
      <p:sp>
        <p:nvSpPr>
          <p:cNvPr id="14" name="矩形 13"/>
          <p:cNvSpPr/>
          <p:nvPr/>
        </p:nvSpPr>
        <p:spPr>
          <a:xfrm>
            <a:off x="387330" y="3164775"/>
            <a:ext cx="8145110"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配置</a:t>
            </a:r>
            <a:r>
              <a:rPr lang="zh-CN" altLang="en-US" sz="2400" b="1" dirty="0"/>
              <a:t>效率</a:t>
            </a:r>
            <a:r>
              <a:rPr lang="zh-CN" altLang="en-US" sz="2400" b="1" dirty="0" smtClean="0"/>
              <a:t>：</a:t>
            </a:r>
            <a:r>
              <a:rPr lang="zh-CN" altLang="en-US" sz="2400" dirty="0" smtClean="0"/>
              <a:t>垄断竞争企业按照</a:t>
            </a:r>
            <a:r>
              <a:rPr lang="en-US" altLang="zh-CN" sz="2400" dirty="0" smtClean="0"/>
              <a:t>MR(Q</a:t>
            </a:r>
            <a:r>
              <a:rPr lang="en-US" altLang="zh-CN" sz="2400" dirty="0"/>
              <a:t>)=</a:t>
            </a:r>
            <a:r>
              <a:rPr lang="en-US" altLang="zh-CN" sz="2400" dirty="0" smtClean="0"/>
              <a:t>MC(Q)</a:t>
            </a:r>
            <a:r>
              <a:rPr lang="zh-CN" altLang="en-US" sz="2400" dirty="0" smtClean="0"/>
              <a:t>决定产量，按照需求曲线确定价格，满足</a:t>
            </a:r>
            <a:r>
              <a:rPr lang="en-US" altLang="zh-CN" sz="2400" dirty="0" smtClean="0"/>
              <a:t>P=MB</a:t>
            </a:r>
            <a:r>
              <a:rPr lang="zh-CN" altLang="en-US" sz="2400" dirty="0" smtClean="0"/>
              <a:t>，但是</a:t>
            </a:r>
            <a:r>
              <a:rPr lang="en-US" altLang="zh-CN" sz="2400" dirty="0" smtClean="0"/>
              <a:t>P&gt;MC</a:t>
            </a:r>
            <a:r>
              <a:rPr lang="zh-CN" altLang="en-US" sz="2400" dirty="0" smtClean="0"/>
              <a:t>，不具备资源配置效率（帕累托效率），存在改进空间。</a:t>
            </a:r>
            <a:endParaRPr lang="en-US" altLang="zh-CN" sz="2400" dirty="0"/>
          </a:p>
        </p:txBody>
      </p:sp>
      <p:sp>
        <p:nvSpPr>
          <p:cNvPr id="15" name="矩形 14"/>
          <p:cNvSpPr/>
          <p:nvPr/>
        </p:nvSpPr>
        <p:spPr>
          <a:xfrm>
            <a:off x="376486" y="4414345"/>
            <a:ext cx="8064896"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动态</a:t>
            </a:r>
            <a:r>
              <a:rPr lang="zh-CN" altLang="en-US" sz="2400" b="1" dirty="0"/>
              <a:t>效率</a:t>
            </a:r>
            <a:r>
              <a:rPr lang="zh-CN" altLang="en-US" sz="2400" b="1" dirty="0" smtClean="0"/>
              <a:t>：</a:t>
            </a:r>
            <a:r>
              <a:rPr lang="zh-CN" altLang="en-US" sz="2400" dirty="0" smtClean="0"/>
              <a:t>垄断竞争条件</a:t>
            </a:r>
            <a:r>
              <a:rPr lang="zh-CN" altLang="en-US" sz="2400" dirty="0"/>
              <a:t>下</a:t>
            </a:r>
            <a:r>
              <a:rPr lang="zh-CN" altLang="en-US" sz="2400" dirty="0" smtClean="0"/>
              <a:t>，垄断企业存在产品差异化、广告等竞争策略以谋取利润最大化，技术进步和降低成本的激励有所降低。但是，垄断竞争市场竞争激烈，且差异产品之间替代性强，垄断竞争企业的技术进步和降低成本激励仍然强烈，动态效率较高。</a:t>
            </a:r>
            <a:endParaRPr lang="zh-CN" altLang="en-US" sz="2400" dirty="0"/>
          </a:p>
        </p:txBody>
      </p:sp>
    </p:spTree>
    <p:extLst>
      <p:ext uri="{BB962C8B-B14F-4D97-AF65-F5344CB8AC3E}">
        <p14:creationId xmlns:p14="http://schemas.microsoft.com/office/powerpoint/2010/main" val="1095776180"/>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973264"/>
            <a:ext cx="4334841" cy="523220"/>
          </a:xfrm>
          <a:prstGeom prst="rect">
            <a:avLst/>
          </a:prstGeom>
        </p:spPr>
        <p:txBody>
          <a:bodyPr wrap="none">
            <a:spAutoFit/>
          </a:bodyPr>
          <a:lstStyle/>
          <a:p>
            <a:pPr>
              <a:spcBef>
                <a:spcPts val="0"/>
              </a:spcBef>
            </a:pPr>
            <a:r>
              <a:rPr lang="en-US" altLang="zh-CN" sz="2800" b="1" dirty="0" smtClean="0"/>
              <a:t>6.3 </a:t>
            </a:r>
            <a:r>
              <a:rPr lang="zh-CN" altLang="en-US" sz="2800" b="1" dirty="0" smtClean="0"/>
              <a:t>寡头市场</a:t>
            </a:r>
            <a:r>
              <a:rPr lang="zh-CN" altLang="en-US" sz="2800" b="1" dirty="0"/>
              <a:t>下的企业行为</a:t>
            </a:r>
          </a:p>
        </p:txBody>
      </p:sp>
      <p:sp>
        <p:nvSpPr>
          <p:cNvPr id="3" name="矩形 2"/>
          <p:cNvSpPr/>
          <p:nvPr/>
        </p:nvSpPr>
        <p:spPr>
          <a:xfrm>
            <a:off x="395536" y="1923383"/>
            <a:ext cx="8280920" cy="1200329"/>
          </a:xfrm>
          <a:prstGeom prst="rect">
            <a:avLst/>
          </a:prstGeom>
        </p:spPr>
        <p:txBody>
          <a:bodyPr wrap="square">
            <a:spAutoFit/>
          </a:bodyPr>
          <a:lstStyle/>
          <a:p>
            <a:r>
              <a:rPr lang="zh-CN" altLang="en-US" sz="2400" dirty="0" smtClean="0"/>
              <a:t>       寡头</a:t>
            </a:r>
            <a:r>
              <a:rPr lang="zh-CN" altLang="en-US" sz="2400" dirty="0"/>
              <a:t>垄断</a:t>
            </a:r>
            <a:r>
              <a:rPr lang="en-US" altLang="zh-CN" sz="2400" dirty="0"/>
              <a:t>(oligopoly)</a:t>
            </a:r>
            <a:r>
              <a:rPr lang="zh-CN" altLang="en-US" sz="2400" dirty="0"/>
              <a:t>，即寡占，是由几个厂商所控制的市场，这些厂商的单个规模大到足以影响市场价格，是垄断与竞争因素并存，并以垄断因素为主的一种市场结构。 </a:t>
            </a:r>
          </a:p>
        </p:txBody>
      </p:sp>
      <p:sp>
        <p:nvSpPr>
          <p:cNvPr id="13" name="矩形 12"/>
          <p:cNvSpPr/>
          <p:nvPr/>
        </p:nvSpPr>
        <p:spPr>
          <a:xfrm>
            <a:off x="376486" y="1419822"/>
            <a:ext cx="8352928" cy="523220"/>
          </a:xfrm>
          <a:prstGeom prst="rect">
            <a:avLst/>
          </a:prstGeom>
        </p:spPr>
        <p:txBody>
          <a:bodyPr wrap="square">
            <a:spAutoFit/>
          </a:bodyPr>
          <a:lstStyle/>
          <a:p>
            <a:pPr eaLnBrk="1" hangingPunct="1"/>
            <a:r>
              <a:rPr lang="en-US" altLang="zh-CN" sz="2800" b="1" dirty="0" smtClean="0"/>
              <a:t>6.3.1</a:t>
            </a:r>
            <a:r>
              <a:rPr lang="zh-CN" altLang="en-US" sz="2800" b="1" dirty="0" smtClean="0"/>
              <a:t> 寡头市场的特点</a:t>
            </a:r>
            <a:endParaRPr lang="zh-CN" altLang="en-US" sz="2800" b="1" dirty="0"/>
          </a:p>
        </p:txBody>
      </p:sp>
      <p:sp>
        <p:nvSpPr>
          <p:cNvPr id="4" name="矩形 3"/>
          <p:cNvSpPr/>
          <p:nvPr/>
        </p:nvSpPr>
        <p:spPr>
          <a:xfrm>
            <a:off x="467544" y="3123712"/>
            <a:ext cx="8064895" cy="3416320"/>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      </a:t>
            </a:r>
            <a:r>
              <a:rPr lang="zh-CN" altLang="en-US" sz="2400" dirty="0">
                <a:latin typeface="Arial" panose="020B0604020202020204" pitchFamily="34" charset="0"/>
                <a:cs typeface="Arial" panose="020B0604020202020204" pitchFamily="34" charset="0"/>
              </a:rPr>
              <a:t>♦</a:t>
            </a:r>
            <a:r>
              <a:rPr lang="zh-CN" altLang="en-US" sz="2400" b="1" dirty="0"/>
              <a:t>竞争性。</a:t>
            </a:r>
            <a:r>
              <a:rPr lang="zh-CN" altLang="en-US" sz="2400" dirty="0" smtClean="0"/>
              <a:t>寡头的</a:t>
            </a:r>
            <a:r>
              <a:rPr lang="zh-CN" altLang="en-US" sz="2400" dirty="0"/>
              <a:t>产品相同或相似</a:t>
            </a:r>
            <a:r>
              <a:rPr lang="zh-CN" altLang="en-US" sz="2400" dirty="0" smtClean="0"/>
              <a:t>，之间存在相互</a:t>
            </a:r>
            <a:r>
              <a:rPr lang="zh-CN" altLang="en-US" sz="2400" dirty="0"/>
              <a:t>竞争；</a:t>
            </a:r>
          </a:p>
          <a:p>
            <a:pPr eaLnBrk="1" hangingPunct="1"/>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b="1" dirty="0" smtClean="0"/>
              <a:t>可</a:t>
            </a:r>
            <a:r>
              <a:rPr lang="zh-CN" altLang="en-US" sz="2400" b="1" dirty="0"/>
              <a:t>合作性。</a:t>
            </a:r>
            <a:r>
              <a:rPr lang="zh-CN" altLang="en-US" sz="2400" dirty="0"/>
              <a:t>厂商数量少，有合作空间</a:t>
            </a:r>
            <a:r>
              <a:rPr lang="zh-CN" altLang="en-US" sz="2400" dirty="0" smtClean="0"/>
              <a:t>。寡头之间的合作，被称为勾结、串谋，可以形成卡特尔；</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      ♦</a:t>
            </a:r>
            <a:r>
              <a:rPr lang="zh-CN" altLang="en-US" sz="2400" b="1" dirty="0" smtClean="0">
                <a:latin typeface="Arial" panose="020B0604020202020204" pitchFamily="34" charset="0"/>
                <a:cs typeface="Arial" panose="020B0604020202020204" pitchFamily="34" charset="0"/>
              </a:rPr>
              <a:t>寡头认识到的</a:t>
            </a:r>
            <a:r>
              <a:rPr lang="zh-CN" altLang="en-US" sz="2400" b="1" dirty="0" smtClean="0"/>
              <a:t>相互</a:t>
            </a:r>
            <a:r>
              <a:rPr lang="zh-CN" altLang="en-US" sz="2400" b="1" dirty="0"/>
              <a:t>依存性。</a:t>
            </a:r>
            <a:r>
              <a:rPr lang="zh-CN" altLang="en-US" sz="2400" dirty="0" smtClean="0"/>
              <a:t>每个寡头都认识到，自己的行为对其他寡头有</a:t>
            </a:r>
            <a:r>
              <a:rPr lang="zh-CN" altLang="en-US" sz="2400" dirty="0"/>
              <a:t>影响，也受</a:t>
            </a:r>
            <a:r>
              <a:rPr lang="zh-CN" altLang="en-US" sz="2400" dirty="0" smtClean="0"/>
              <a:t>其他寡头影响</a:t>
            </a:r>
            <a:r>
              <a:rPr lang="zh-CN" altLang="en-US" sz="2400" dirty="0"/>
              <a:t>；</a:t>
            </a:r>
          </a:p>
          <a:p>
            <a:pPr eaLnBrk="1" hangingPunct="1"/>
            <a:r>
              <a:rPr lang="zh-CN" altLang="en-US" sz="2400" dirty="0" smtClean="0"/>
              <a:t>       </a:t>
            </a:r>
            <a:r>
              <a:rPr lang="zh-CN" altLang="en-US" sz="2400" dirty="0" smtClean="0">
                <a:latin typeface="Arial" panose="020B0604020202020204" pitchFamily="34" charset="0"/>
                <a:cs typeface="Arial" panose="020B0604020202020204" pitchFamily="34" charset="0"/>
              </a:rPr>
              <a:t>♦寡头</a:t>
            </a:r>
            <a:r>
              <a:rPr lang="zh-CN" altLang="en-US" sz="2400" b="1" dirty="0" smtClean="0"/>
              <a:t>具有趋同模式</a:t>
            </a:r>
            <a:r>
              <a:rPr lang="zh-CN" altLang="en-US" sz="2400" b="1" dirty="0"/>
              <a:t>。</a:t>
            </a:r>
            <a:r>
              <a:rPr lang="zh-CN" altLang="en-US" sz="2400" dirty="0"/>
              <a:t>经过长期经验，形成</a:t>
            </a:r>
            <a:r>
              <a:rPr lang="zh-CN" altLang="en-US" sz="2400" dirty="0" smtClean="0"/>
              <a:t>行为模式；</a:t>
            </a:r>
            <a:endParaRPr lang="zh-CN" altLang="en-US" sz="2400" dirty="0"/>
          </a:p>
          <a:p>
            <a:pPr eaLnBrk="1" hangingPunct="1"/>
            <a:r>
              <a:rPr lang="zh-CN" altLang="en-US" sz="2400" dirty="0"/>
              <a:t> </a:t>
            </a:r>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b="1" dirty="0" smtClean="0"/>
              <a:t>策略</a:t>
            </a:r>
            <a:r>
              <a:rPr lang="zh-CN" altLang="en-US" sz="2400" b="1" dirty="0"/>
              <a:t>性。</a:t>
            </a:r>
            <a:r>
              <a:rPr lang="zh-CN" altLang="en-US" sz="2400" dirty="0"/>
              <a:t>与完全竞争相对应，一个企业行为的效果</a:t>
            </a:r>
            <a:r>
              <a:rPr lang="zh-CN" altLang="en-US" sz="2400" dirty="0" smtClean="0"/>
              <a:t>取决于</a:t>
            </a:r>
            <a:r>
              <a:rPr lang="zh-CN" altLang="en-US" sz="2400" dirty="0"/>
              <a:t>其他企业的</a:t>
            </a:r>
            <a:r>
              <a:rPr lang="zh-CN" altLang="en-US" sz="2400" dirty="0" smtClean="0"/>
              <a:t>反应，寡头之间存在博弈关系，其行为具有策略性。</a:t>
            </a:r>
            <a:endParaRPr lang="zh-CN" altLang="en-US" sz="2400" dirty="0"/>
          </a:p>
        </p:txBody>
      </p:sp>
    </p:spTree>
    <p:extLst>
      <p:ext uri="{BB962C8B-B14F-4D97-AF65-F5344CB8AC3E}">
        <p14:creationId xmlns:p14="http://schemas.microsoft.com/office/powerpoint/2010/main" val="3609975261"/>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2"/>
          <p:cNvSpPr>
            <a:spLocks noChangeArrowheads="1"/>
          </p:cNvSpPr>
          <p:nvPr/>
        </p:nvSpPr>
        <p:spPr bwMode="auto">
          <a:xfrm>
            <a:off x="396875" y="1111275"/>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rPr>
              <a:t>6</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3</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2</a:t>
            </a:r>
            <a:r>
              <a:rPr lang="zh-CN" altLang="en-US" sz="2800" b="1" dirty="0" smtClean="0">
                <a:effectLst>
                  <a:outerShdw blurRad="38100" dist="38100" dir="2700000" algn="tl">
                    <a:srgbClr val="C0C0C0"/>
                  </a:outerShdw>
                </a:effectLst>
              </a:rPr>
              <a:t> </a:t>
            </a:r>
            <a:r>
              <a:rPr lang="zh-CN" altLang="en-US" sz="2800" b="1" dirty="0"/>
              <a:t>寡头面临的市场需求曲线和边际收益曲线</a:t>
            </a:r>
          </a:p>
        </p:txBody>
      </p:sp>
      <p:sp>
        <p:nvSpPr>
          <p:cNvPr id="13" name="Rectangle 3"/>
          <p:cNvSpPr>
            <a:spLocks noChangeArrowheads="1"/>
          </p:cNvSpPr>
          <p:nvPr/>
        </p:nvSpPr>
        <p:spPr bwMode="auto">
          <a:xfrm>
            <a:off x="396875" y="1748374"/>
            <a:ext cx="8294536" cy="2012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spcBef>
                <a:spcPct val="20000"/>
              </a:spcBef>
              <a:buClr>
                <a:schemeClr val="hlink"/>
              </a:buClr>
              <a:buFont typeface="Wingdings" panose="05000000000000000000" pitchFamily="2" charset="2"/>
              <a:buNone/>
              <a:defRPr/>
            </a:pPr>
            <a:r>
              <a:rPr lang="zh-CN" altLang="en-US" sz="2400" dirty="0" smtClean="0">
                <a:sym typeface="Arial" panose="020B0604020202020204" pitchFamily="34" charset="0"/>
              </a:rPr>
              <a:t>♦</a:t>
            </a:r>
            <a:r>
              <a:rPr lang="zh-CN" altLang="en-US" sz="2400" dirty="0" smtClean="0"/>
              <a:t>寡头</a:t>
            </a:r>
            <a:r>
              <a:rPr lang="zh-CN" altLang="en-US" sz="2400" dirty="0"/>
              <a:t>面临的市场需求曲线是市场需求曲线的一部分</a:t>
            </a:r>
            <a:r>
              <a:rPr lang="zh-CN" altLang="en-US" sz="2400" dirty="0" smtClean="0"/>
              <a:t>，向</a:t>
            </a:r>
            <a:r>
              <a:rPr lang="zh-CN" altLang="en-US" sz="2400" dirty="0"/>
              <a:t>右下方倾斜，比整个市场的需求曲线要陡峭，没有</a:t>
            </a:r>
            <a:r>
              <a:rPr lang="zh-CN" altLang="en-US" sz="2400" dirty="0" smtClean="0"/>
              <a:t>完全垄断</a:t>
            </a:r>
            <a:r>
              <a:rPr lang="zh-CN" altLang="en-US" sz="2400" dirty="0"/>
              <a:t>企业那样的价格控制</a:t>
            </a:r>
            <a:r>
              <a:rPr lang="zh-CN" altLang="en-US" sz="2400" dirty="0" smtClean="0"/>
              <a:t>能力。</a:t>
            </a:r>
            <a:endParaRPr lang="zh-CN" altLang="en-US" sz="2400" dirty="0"/>
          </a:p>
          <a:p>
            <a:pPr eaLnBrk="1" hangingPunct="1">
              <a:spcBef>
                <a:spcPct val="20000"/>
              </a:spcBef>
              <a:buClr>
                <a:schemeClr val="hlink"/>
              </a:buClr>
              <a:buFont typeface="Wingdings" panose="05000000000000000000" pitchFamily="2" charset="2"/>
              <a:buNone/>
              <a:defRPr/>
            </a:pPr>
            <a:r>
              <a:rPr lang="zh-CN" altLang="en-US" sz="2400" dirty="0">
                <a:sym typeface="Arial" panose="020B0604020202020204" pitchFamily="34" charset="0"/>
              </a:rPr>
              <a:t>♦</a:t>
            </a:r>
            <a:r>
              <a:rPr lang="zh-CN" altLang="en-US" sz="2400" dirty="0"/>
              <a:t>边际收益曲线则位于需求曲线下方，</a:t>
            </a:r>
            <a:r>
              <a:rPr lang="zh-CN" altLang="en-US" sz="2400" dirty="0" smtClean="0"/>
              <a:t>与垄断竞争企业相似，但比垄断竞争企业平缓。</a:t>
            </a:r>
            <a:endParaRPr lang="zh-CN" altLang="en-US" sz="2400" dirty="0"/>
          </a:p>
        </p:txBody>
      </p:sp>
      <p:sp>
        <p:nvSpPr>
          <p:cNvPr id="14" name="Text Box 16"/>
          <p:cNvSpPr txBox="1">
            <a:spLocks noChangeArrowheads="1"/>
          </p:cNvSpPr>
          <p:nvPr/>
        </p:nvSpPr>
        <p:spPr bwMode="auto">
          <a:xfrm>
            <a:off x="2123728" y="3933056"/>
            <a:ext cx="473075"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smtClean="0">
                <a:latin typeface="Times New Roman" panose="02020603050405020304" pitchFamily="18" charset="0"/>
              </a:rPr>
              <a:t>P</a:t>
            </a:r>
            <a:endParaRPr lang="en-US" altLang="zh-CN" sz="2000" dirty="0">
              <a:latin typeface="Times New Roman" panose="02020603050405020304" pitchFamily="18" charset="0"/>
            </a:endParaRPr>
          </a:p>
        </p:txBody>
      </p:sp>
      <p:sp>
        <p:nvSpPr>
          <p:cNvPr id="15" name="Text Box 16"/>
          <p:cNvSpPr txBox="1">
            <a:spLocks noChangeArrowheads="1"/>
          </p:cNvSpPr>
          <p:nvPr/>
        </p:nvSpPr>
        <p:spPr bwMode="auto">
          <a:xfrm>
            <a:off x="6610731" y="6178900"/>
            <a:ext cx="473075" cy="40011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a:latin typeface="Times New Roman" panose="02020603050405020304" pitchFamily="18" charset="0"/>
              </a:rPr>
              <a:t>Q</a:t>
            </a:r>
          </a:p>
        </p:txBody>
      </p:sp>
      <p:sp>
        <p:nvSpPr>
          <p:cNvPr id="16" name="Line 4"/>
          <p:cNvSpPr>
            <a:spLocks noChangeShapeType="1"/>
          </p:cNvSpPr>
          <p:nvPr/>
        </p:nvSpPr>
        <p:spPr bwMode="auto">
          <a:xfrm flipV="1">
            <a:off x="2551750" y="6202088"/>
            <a:ext cx="4431526" cy="179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7" name="Line 5"/>
          <p:cNvSpPr>
            <a:spLocks noChangeShapeType="1"/>
          </p:cNvSpPr>
          <p:nvPr/>
        </p:nvSpPr>
        <p:spPr bwMode="auto">
          <a:xfrm>
            <a:off x="2551750" y="3933057"/>
            <a:ext cx="0" cy="228694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6"/>
          <p:cNvSpPr>
            <a:spLocks noChangeShapeType="1"/>
          </p:cNvSpPr>
          <p:nvPr/>
        </p:nvSpPr>
        <p:spPr bwMode="auto">
          <a:xfrm>
            <a:off x="2551750" y="4059416"/>
            <a:ext cx="3820445" cy="150033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9" name="Line 7"/>
          <p:cNvSpPr>
            <a:spLocks noChangeShapeType="1"/>
          </p:cNvSpPr>
          <p:nvPr/>
        </p:nvSpPr>
        <p:spPr bwMode="auto">
          <a:xfrm>
            <a:off x="3063464" y="4275418"/>
            <a:ext cx="2031733" cy="15936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Text Box 8"/>
          <p:cNvSpPr txBox="1">
            <a:spLocks noChangeArrowheads="1"/>
          </p:cNvSpPr>
          <p:nvPr/>
        </p:nvSpPr>
        <p:spPr bwMode="auto">
          <a:xfrm>
            <a:off x="5023190" y="4767664"/>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市场需求曲线</a:t>
            </a:r>
          </a:p>
        </p:txBody>
      </p:sp>
      <p:sp>
        <p:nvSpPr>
          <p:cNvPr id="21" name="Text Box 9"/>
          <p:cNvSpPr txBox="1">
            <a:spLocks noChangeArrowheads="1"/>
          </p:cNvSpPr>
          <p:nvPr/>
        </p:nvSpPr>
        <p:spPr bwMode="auto">
          <a:xfrm>
            <a:off x="5023190" y="5684931"/>
            <a:ext cx="250741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寡头面临的需求</a:t>
            </a:r>
            <a:r>
              <a:rPr lang="zh-CN" altLang="en-US" sz="2000" b="1" dirty="0">
                <a:solidFill>
                  <a:srgbClr val="000000"/>
                </a:solidFill>
              </a:rPr>
              <a:t>曲线</a:t>
            </a:r>
          </a:p>
        </p:txBody>
      </p:sp>
      <p:sp>
        <p:nvSpPr>
          <p:cNvPr id="22" name="Line 7"/>
          <p:cNvSpPr>
            <a:spLocks noChangeShapeType="1"/>
          </p:cNvSpPr>
          <p:nvPr/>
        </p:nvSpPr>
        <p:spPr bwMode="auto">
          <a:xfrm>
            <a:off x="3051904" y="4267928"/>
            <a:ext cx="1323214" cy="18171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3" name="Text Box 9"/>
          <p:cNvSpPr txBox="1">
            <a:spLocks noChangeArrowheads="1"/>
          </p:cNvSpPr>
          <p:nvPr/>
        </p:nvSpPr>
        <p:spPr bwMode="auto">
          <a:xfrm>
            <a:off x="2738423" y="5510606"/>
            <a:ext cx="17331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smtClean="0">
                <a:solidFill>
                  <a:srgbClr val="000000"/>
                </a:solidFill>
              </a:rPr>
              <a:t>边际收益曲线</a:t>
            </a:r>
            <a:endParaRPr lang="zh-CN" altLang="en-US" sz="2000" b="1" dirty="0">
              <a:solidFill>
                <a:srgbClr val="000000"/>
              </a:solidFill>
            </a:endParaRPr>
          </a:p>
        </p:txBody>
      </p:sp>
    </p:spTree>
    <p:extLst>
      <p:ext uri="{BB962C8B-B14F-4D97-AF65-F5344CB8AC3E}">
        <p14:creationId xmlns:p14="http://schemas.microsoft.com/office/powerpoint/2010/main" val="457935320"/>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2"/>
          <p:cNvSpPr>
            <a:spLocks noChangeArrowheads="1"/>
          </p:cNvSpPr>
          <p:nvPr/>
        </p:nvSpPr>
        <p:spPr bwMode="auto">
          <a:xfrm>
            <a:off x="396875" y="1111275"/>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rPr>
              <a:t>6</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3</a:t>
            </a:r>
            <a:r>
              <a:rPr lang="zh-CN" altLang="en-US" sz="2800" b="1" dirty="0" smtClean="0">
                <a:effectLst>
                  <a:outerShdw blurRad="38100" dist="38100" dir="2700000" algn="tl">
                    <a:srgbClr val="C0C0C0"/>
                  </a:outerShdw>
                </a:effectLst>
              </a:rPr>
              <a:t>.</a:t>
            </a:r>
            <a:r>
              <a:rPr lang="en-US" altLang="zh-CN" sz="2800" b="1" dirty="0">
                <a:effectLst>
                  <a:outerShdw blurRad="38100" dist="38100" dir="2700000" algn="tl">
                    <a:srgbClr val="C0C0C0"/>
                  </a:outerShdw>
                </a:effectLst>
              </a:rPr>
              <a:t>3</a:t>
            </a:r>
            <a:r>
              <a:rPr lang="zh-CN" altLang="en-US" sz="2800" b="1" dirty="0" smtClean="0">
                <a:effectLst>
                  <a:outerShdw blurRad="38100" dist="38100" dir="2700000" algn="tl">
                    <a:srgbClr val="C0C0C0"/>
                  </a:outerShdw>
                </a:effectLst>
              </a:rPr>
              <a:t> </a:t>
            </a:r>
            <a:r>
              <a:rPr lang="zh-CN" altLang="en-US" sz="2800" b="1" dirty="0" smtClean="0"/>
              <a:t>寡头均衡</a:t>
            </a:r>
            <a:endParaRPr lang="zh-CN" altLang="en-US" sz="2800" b="1" dirty="0"/>
          </a:p>
        </p:txBody>
      </p:sp>
      <p:sp>
        <p:nvSpPr>
          <p:cNvPr id="3" name="矩形 2"/>
          <p:cNvSpPr/>
          <p:nvPr/>
        </p:nvSpPr>
        <p:spPr>
          <a:xfrm>
            <a:off x="396874" y="1748374"/>
            <a:ext cx="8207574" cy="2308324"/>
          </a:xfrm>
          <a:prstGeom prst="rect">
            <a:avLst/>
          </a:prstGeom>
        </p:spPr>
        <p:txBody>
          <a:bodyPr wrap="square">
            <a:spAutoFit/>
          </a:bodyPr>
          <a:lstStyle/>
          <a:p>
            <a:r>
              <a:rPr lang="zh-CN" altLang="en-US" sz="2400" dirty="0"/>
              <a:t>♦</a:t>
            </a:r>
            <a:r>
              <a:rPr lang="zh-CN" altLang="en-US" sz="2400" dirty="0" smtClean="0"/>
              <a:t>寡头短期</a:t>
            </a:r>
            <a:r>
              <a:rPr lang="zh-CN" altLang="en-US" sz="2400" dirty="0"/>
              <a:t>均衡和完全垄断企业、垄断竞争</a:t>
            </a:r>
            <a:r>
              <a:rPr lang="zh-CN" altLang="en-US" sz="2400" dirty="0" smtClean="0"/>
              <a:t>企业</a:t>
            </a:r>
            <a:r>
              <a:rPr lang="zh-CN" altLang="en-US" sz="2400" dirty="0"/>
              <a:t>类似，按照</a:t>
            </a:r>
            <a:r>
              <a:rPr lang="en-US" altLang="zh-CN" sz="2400" dirty="0" smtClean="0"/>
              <a:t>MC(Q)=MR(Q)</a:t>
            </a:r>
            <a:r>
              <a:rPr lang="zh-CN" altLang="en-US" sz="2400" dirty="0" smtClean="0"/>
              <a:t>决定产量，按照寡头面临的需求曲线确定价格。</a:t>
            </a:r>
            <a:endParaRPr lang="zh-CN" altLang="en-US" sz="2400" dirty="0"/>
          </a:p>
          <a:p>
            <a:r>
              <a:rPr lang="zh-CN" altLang="en-US" sz="2400" dirty="0"/>
              <a:t>♦</a:t>
            </a:r>
            <a:r>
              <a:rPr lang="zh-CN" altLang="en-US" sz="2400" dirty="0" smtClean="0"/>
              <a:t>短期，寡头可能赢利、无经济利润或者</a:t>
            </a:r>
            <a:r>
              <a:rPr lang="zh-CN" altLang="en-US" sz="2400" dirty="0"/>
              <a:t>亏损</a:t>
            </a:r>
            <a:r>
              <a:rPr lang="zh-CN" altLang="en-US" sz="2400" dirty="0" smtClean="0"/>
              <a:t>，与垄断竞争企业类似；长期，寡头会赢利，与垄断企业类似，否则会退出。</a:t>
            </a:r>
            <a:endParaRPr lang="zh-CN" altLang="en-US" sz="2400" dirty="0"/>
          </a:p>
        </p:txBody>
      </p:sp>
    </p:spTree>
    <p:extLst>
      <p:ext uri="{BB962C8B-B14F-4D97-AF65-F5344CB8AC3E}">
        <p14:creationId xmlns:p14="http://schemas.microsoft.com/office/powerpoint/2010/main" val="604574563"/>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2"/>
          <p:cNvSpPr>
            <a:spLocks noChangeArrowheads="1"/>
          </p:cNvSpPr>
          <p:nvPr/>
        </p:nvSpPr>
        <p:spPr bwMode="auto">
          <a:xfrm>
            <a:off x="396875" y="1005099"/>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rPr>
              <a:t>6</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3</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4</a:t>
            </a:r>
            <a:r>
              <a:rPr lang="zh-CN" altLang="en-US" sz="2800" b="1" dirty="0" smtClean="0">
                <a:effectLst>
                  <a:outerShdw blurRad="38100" dist="38100" dir="2700000" algn="tl">
                    <a:srgbClr val="C0C0C0"/>
                  </a:outerShdw>
                </a:effectLst>
              </a:rPr>
              <a:t> </a:t>
            </a:r>
            <a:r>
              <a:rPr lang="zh-CN" altLang="en-US" sz="2800" b="1" dirty="0" smtClean="0"/>
              <a:t>寡头的竞争策略</a:t>
            </a:r>
            <a:endParaRPr lang="zh-CN" altLang="en-US" sz="2800" b="1" dirty="0"/>
          </a:p>
        </p:txBody>
      </p:sp>
      <p:sp>
        <p:nvSpPr>
          <p:cNvPr id="2" name="矩形 1"/>
          <p:cNvSpPr/>
          <p:nvPr/>
        </p:nvSpPr>
        <p:spPr>
          <a:xfrm>
            <a:off x="179512" y="1516106"/>
            <a:ext cx="4052713" cy="461665"/>
          </a:xfrm>
          <a:prstGeom prst="rect">
            <a:avLst/>
          </a:prstGeom>
        </p:spPr>
        <p:txBody>
          <a:bodyPr wrap="none">
            <a:spAutoFit/>
          </a:bodyPr>
          <a:lstStyle/>
          <a:p>
            <a:pPr eaLnBrk="1" hangingPunct="1"/>
            <a:r>
              <a:rPr lang="zh-CN" altLang="en-US" sz="2400" b="1" dirty="0" smtClean="0"/>
              <a:t>（</a:t>
            </a:r>
            <a:r>
              <a:rPr lang="en-US" altLang="zh-CN" sz="2400" b="1" dirty="0" smtClean="0"/>
              <a:t>1</a:t>
            </a:r>
            <a:r>
              <a:rPr lang="zh-CN" altLang="en-US" sz="2400" b="1" dirty="0" smtClean="0"/>
              <a:t>）串</a:t>
            </a:r>
            <a:r>
              <a:rPr lang="zh-CN" altLang="en-US" sz="2400" b="1" dirty="0"/>
              <a:t>谋（勾结）和卡特尔</a:t>
            </a:r>
            <a:endParaRPr lang="zh-CN" altLang="en-US" sz="2400" dirty="0"/>
          </a:p>
        </p:txBody>
      </p:sp>
      <p:sp>
        <p:nvSpPr>
          <p:cNvPr id="4" name="矩形 3"/>
          <p:cNvSpPr/>
          <p:nvPr/>
        </p:nvSpPr>
        <p:spPr>
          <a:xfrm>
            <a:off x="374055" y="1949521"/>
            <a:ext cx="8167130" cy="4370427"/>
          </a:xfrm>
          <a:prstGeom prst="rect">
            <a:avLst/>
          </a:prstGeom>
        </p:spPr>
        <p:txBody>
          <a:bodyPr wrap="square">
            <a:spAutoFit/>
          </a:bodyPr>
          <a:lstStyle/>
          <a:p>
            <a:r>
              <a:rPr lang="zh-CN" altLang="en-US" sz="2400" dirty="0"/>
              <a:t>♦</a:t>
            </a:r>
            <a:r>
              <a:rPr lang="zh-CN" altLang="en-US" sz="2400" b="1" dirty="0"/>
              <a:t>勾结</a:t>
            </a:r>
            <a:r>
              <a:rPr lang="en-US" altLang="zh-CN" sz="2400" dirty="0"/>
              <a:t>(Collude)</a:t>
            </a:r>
            <a:r>
              <a:rPr lang="zh-CN" altLang="en-US" sz="2400" dirty="0"/>
              <a:t>：垄断厂商公开达成协定，共同决定价格，统筹分配产量，分享利润。</a:t>
            </a:r>
          </a:p>
          <a:p>
            <a:r>
              <a:rPr lang="zh-CN" altLang="en-US" sz="2400" dirty="0"/>
              <a:t>♦</a:t>
            </a:r>
            <a:r>
              <a:rPr lang="zh-CN" altLang="en-US" sz="2400" b="1" dirty="0"/>
              <a:t>勾结的</a:t>
            </a:r>
            <a:r>
              <a:rPr lang="zh-CN" altLang="en-US" sz="2400" b="1" dirty="0" smtClean="0"/>
              <a:t>动机和条件</a:t>
            </a:r>
            <a:r>
              <a:rPr lang="zh-CN" altLang="en-US" sz="2400" dirty="0" smtClean="0"/>
              <a:t>：</a:t>
            </a:r>
            <a:r>
              <a:rPr lang="zh-CN" altLang="en-US" sz="2400" dirty="0"/>
              <a:t>寡头市场结构使勾结成为可能。当</a:t>
            </a:r>
            <a:r>
              <a:rPr lang="zh-CN" altLang="en-US" sz="2400" dirty="0" smtClean="0"/>
              <a:t>寡头勾结</a:t>
            </a:r>
            <a:r>
              <a:rPr lang="zh-CN" altLang="en-US" sz="2400" dirty="0"/>
              <a:t>时，它们象一个</a:t>
            </a:r>
            <a:r>
              <a:rPr lang="zh-CN" altLang="en-US" sz="2400" dirty="0" smtClean="0"/>
              <a:t>垄断企业那样行动，通过</a:t>
            </a:r>
            <a:r>
              <a:rPr lang="zh-CN" altLang="en-US" sz="2400" dirty="0"/>
              <a:t>减少产量和提高价格来增加利润，并对利润加以瓜分。</a:t>
            </a:r>
          </a:p>
          <a:p>
            <a:r>
              <a:rPr lang="zh-CN" altLang="en-US" sz="2400" dirty="0"/>
              <a:t>♦</a:t>
            </a:r>
            <a:r>
              <a:rPr lang="zh-CN" altLang="en-US" sz="2400" b="1" dirty="0"/>
              <a:t>卡特尔</a:t>
            </a:r>
            <a:r>
              <a:rPr lang="zh-CN" altLang="en-US" sz="2400" dirty="0"/>
              <a:t>（</a:t>
            </a:r>
            <a:r>
              <a:rPr lang="en-US" altLang="zh-CN" sz="2400" dirty="0"/>
              <a:t>Cartel)</a:t>
            </a:r>
            <a:r>
              <a:rPr lang="zh-CN" altLang="en-US" sz="2400" dirty="0"/>
              <a:t>：正式勾结在一起</a:t>
            </a:r>
            <a:r>
              <a:rPr lang="zh-CN" altLang="en-US" sz="2400" dirty="0" smtClean="0"/>
              <a:t>的</a:t>
            </a:r>
            <a:r>
              <a:rPr lang="zh-CN" altLang="en-US" sz="2400" dirty="0"/>
              <a:t>企业</a:t>
            </a:r>
            <a:r>
              <a:rPr lang="zh-CN" altLang="en-US" sz="2400" dirty="0" smtClean="0"/>
              <a:t>组织（联盟）。</a:t>
            </a:r>
            <a:endParaRPr lang="en-US" altLang="zh-CN" sz="2400" dirty="0" smtClean="0"/>
          </a:p>
          <a:p>
            <a:r>
              <a:rPr lang="zh-CN" altLang="en-US" sz="2400" dirty="0"/>
              <a:t>♦</a:t>
            </a:r>
            <a:r>
              <a:rPr lang="zh-CN" altLang="en-US" sz="2400" b="1" dirty="0" smtClean="0"/>
              <a:t>卡特尔方法</a:t>
            </a:r>
            <a:endParaRPr lang="en-US" altLang="zh-CN" sz="2400" dirty="0" smtClean="0"/>
          </a:p>
          <a:p>
            <a:r>
              <a:rPr lang="zh-CN" altLang="en-US" sz="2200" dirty="0"/>
              <a:t>（</a:t>
            </a:r>
            <a:r>
              <a:rPr lang="en-US" altLang="zh-CN" sz="2200" dirty="0"/>
              <a:t>1</a:t>
            </a:r>
            <a:r>
              <a:rPr lang="zh-CN" altLang="en-US" sz="2200" dirty="0"/>
              <a:t>）测算统一生产的</a:t>
            </a:r>
            <a:r>
              <a:rPr lang="en-US" altLang="zh-CN" sz="2200" dirty="0"/>
              <a:t>MC</a:t>
            </a:r>
            <a:r>
              <a:rPr lang="zh-CN" altLang="en-US" sz="2200" dirty="0"/>
              <a:t>；</a:t>
            </a:r>
          </a:p>
          <a:p>
            <a:r>
              <a:rPr lang="zh-CN" altLang="en-US" sz="2200" dirty="0"/>
              <a:t>（</a:t>
            </a:r>
            <a:r>
              <a:rPr lang="en-US" altLang="zh-CN" sz="2200" dirty="0"/>
              <a:t>2</a:t>
            </a:r>
            <a:r>
              <a:rPr lang="zh-CN" altLang="en-US" sz="2200" dirty="0"/>
              <a:t>）</a:t>
            </a:r>
            <a:r>
              <a:rPr lang="zh-CN" altLang="en-US" sz="2200" dirty="0" smtClean="0"/>
              <a:t>根据统一市场的</a:t>
            </a:r>
            <a:r>
              <a:rPr lang="en-US" altLang="zh-CN" sz="2200" dirty="0" smtClean="0"/>
              <a:t>MC=MR</a:t>
            </a:r>
            <a:r>
              <a:rPr lang="zh-CN" altLang="en-US" sz="2200" dirty="0"/>
              <a:t>确定总产量</a:t>
            </a:r>
            <a:r>
              <a:rPr lang="zh-CN" altLang="en-US" sz="2200" dirty="0" smtClean="0"/>
              <a:t>；</a:t>
            </a:r>
            <a:endParaRPr lang="zh-CN" altLang="en-US" sz="2200" dirty="0"/>
          </a:p>
          <a:p>
            <a:r>
              <a:rPr lang="zh-CN" altLang="en-US" sz="2200" dirty="0"/>
              <a:t>（</a:t>
            </a:r>
            <a:r>
              <a:rPr lang="en-US" altLang="zh-CN" sz="2200" dirty="0"/>
              <a:t>3</a:t>
            </a:r>
            <a:r>
              <a:rPr lang="zh-CN" altLang="en-US" sz="2200" dirty="0"/>
              <a:t>）根据市场需求曲线确定价格；</a:t>
            </a:r>
          </a:p>
          <a:p>
            <a:r>
              <a:rPr lang="zh-CN" altLang="en-US" sz="2200" dirty="0"/>
              <a:t>（</a:t>
            </a:r>
            <a:r>
              <a:rPr lang="en-US" altLang="zh-CN" sz="2200" dirty="0"/>
              <a:t>4</a:t>
            </a:r>
            <a:r>
              <a:rPr lang="zh-CN" altLang="en-US" sz="2200" dirty="0"/>
              <a:t>）根据</a:t>
            </a:r>
            <a:r>
              <a:rPr lang="zh-CN" altLang="en-US" sz="2200" dirty="0" smtClean="0"/>
              <a:t>各寡头边际成本与边际收益相等</a:t>
            </a:r>
            <a:r>
              <a:rPr lang="zh-CN" altLang="en-US" sz="2200" dirty="0"/>
              <a:t>的原则确定</a:t>
            </a:r>
            <a:r>
              <a:rPr lang="zh-CN" altLang="en-US" sz="2200" dirty="0" smtClean="0"/>
              <a:t>各自产量</a:t>
            </a:r>
            <a:r>
              <a:rPr lang="zh-CN" altLang="en-US" sz="2200" dirty="0"/>
              <a:t>；</a:t>
            </a:r>
          </a:p>
          <a:p>
            <a:r>
              <a:rPr lang="zh-CN" altLang="en-US" sz="2200" dirty="0"/>
              <a:t>（</a:t>
            </a:r>
            <a:r>
              <a:rPr lang="en-US" altLang="zh-CN" sz="2200" dirty="0"/>
              <a:t>5</a:t>
            </a:r>
            <a:r>
              <a:rPr lang="zh-CN" altLang="en-US" sz="2200" dirty="0"/>
              <a:t>）分享利润</a:t>
            </a:r>
            <a:r>
              <a:rPr lang="zh-CN" altLang="en-US" sz="2200" dirty="0" smtClean="0"/>
              <a:t>。各寡头获得各自产量下的利润。</a:t>
            </a:r>
            <a:endParaRPr lang="zh-CN" altLang="en-US" sz="2200" dirty="0"/>
          </a:p>
        </p:txBody>
      </p:sp>
    </p:spTree>
    <p:extLst>
      <p:ext uri="{BB962C8B-B14F-4D97-AF65-F5344CB8AC3E}">
        <p14:creationId xmlns:p14="http://schemas.microsoft.com/office/powerpoint/2010/main" val="1738010229"/>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矩形 3"/>
          <p:cNvSpPr/>
          <p:nvPr/>
        </p:nvSpPr>
        <p:spPr>
          <a:xfrm>
            <a:off x="266718" y="1004041"/>
            <a:ext cx="3743332"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smtClean="0"/>
              <a:t>）寡头</a:t>
            </a:r>
            <a:r>
              <a:rPr lang="zh-CN" altLang="en-US" sz="2400" b="1" dirty="0"/>
              <a:t>市场的自觉趋同</a:t>
            </a:r>
            <a:endParaRPr lang="zh-CN" altLang="en-US" sz="2400" dirty="0"/>
          </a:p>
        </p:txBody>
      </p:sp>
      <p:sp>
        <p:nvSpPr>
          <p:cNvPr id="12" name="Rectangle 50"/>
          <p:cNvSpPr>
            <a:spLocks noRot="1" noChangeArrowheads="1"/>
          </p:cNvSpPr>
          <p:nvPr/>
        </p:nvSpPr>
        <p:spPr bwMode="auto">
          <a:xfrm>
            <a:off x="467544" y="1488672"/>
            <a:ext cx="8136904" cy="309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ts val="0"/>
              </a:spcBef>
              <a:buFontTx/>
              <a:buNone/>
            </a:pPr>
            <a:r>
              <a:rPr lang="zh-CN" altLang="zh-CN" sz="2400" dirty="0" smtClean="0">
                <a:cs typeface="Arial" panose="020B0604020202020204" pitchFamily="34" charset="0"/>
              </a:rPr>
              <a:t>♦</a:t>
            </a:r>
            <a:r>
              <a:rPr lang="zh-CN" sz="2400" b="1" dirty="0" smtClean="0">
                <a:latin typeface="楷体_GB2312"/>
                <a:ea typeface="楷体_GB2312"/>
                <a:cs typeface="楷体_GB2312"/>
              </a:rPr>
              <a:t>联合</a:t>
            </a:r>
            <a:r>
              <a:rPr lang="zh-CN" sz="2400" b="1" dirty="0">
                <a:latin typeface="楷体_GB2312"/>
                <a:ea typeface="楷体_GB2312"/>
                <a:cs typeface="楷体_GB2312"/>
              </a:rPr>
              <a:t>定产：</a:t>
            </a:r>
            <a:r>
              <a:rPr lang="zh-CN" sz="2400" dirty="0">
                <a:latin typeface="楷体_GB2312"/>
                <a:ea typeface="楷体_GB2312"/>
                <a:cs typeface="楷体_GB2312"/>
              </a:rPr>
              <a:t>寡头企业在考虑</a:t>
            </a:r>
            <a:r>
              <a:rPr lang="zh-CN" sz="2400" dirty="0" smtClean="0">
                <a:latin typeface="楷体_GB2312"/>
                <a:ea typeface="楷体_GB2312"/>
                <a:cs typeface="楷体_GB2312"/>
              </a:rPr>
              <a:t>其他</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行为</a:t>
            </a:r>
            <a:r>
              <a:rPr lang="zh-CN" sz="2400" dirty="0">
                <a:latin typeface="楷体_GB2312"/>
                <a:ea typeface="楷体_GB2312"/>
                <a:cs typeface="楷体_GB2312"/>
              </a:rPr>
              <a:t>的条件下，同时进行产量决策</a:t>
            </a:r>
          </a:p>
          <a:p>
            <a:pPr eaLnBrk="1" hangingPunct="1">
              <a:spcBef>
                <a:spcPts val="0"/>
              </a:spcBef>
              <a:buFontTx/>
              <a:buNone/>
            </a:pPr>
            <a:r>
              <a:rPr lang="zh-CN" altLang="en-US" sz="2400" dirty="0" smtClean="0">
                <a:ea typeface="楷体_GB2312"/>
                <a:cs typeface="Arial" panose="020B0604020202020204" pitchFamily="34" charset="0"/>
              </a:rPr>
              <a:t>♦</a:t>
            </a:r>
            <a:r>
              <a:rPr lang="zh-CN" sz="2400" b="1" dirty="0" smtClean="0">
                <a:latin typeface="楷体_GB2312"/>
                <a:ea typeface="楷体_GB2312"/>
                <a:cs typeface="楷体_GB2312"/>
              </a:rPr>
              <a:t>联合</a:t>
            </a:r>
            <a:r>
              <a:rPr lang="zh-CN" sz="2400" b="1" dirty="0">
                <a:latin typeface="楷体_GB2312"/>
                <a:ea typeface="楷体_GB2312"/>
                <a:cs typeface="楷体_GB2312"/>
              </a:rPr>
              <a:t>定价：</a:t>
            </a:r>
            <a:r>
              <a:rPr lang="zh-CN" sz="2400" dirty="0">
                <a:latin typeface="楷体_GB2312"/>
                <a:ea typeface="楷体_GB2312"/>
                <a:cs typeface="楷体_GB2312"/>
              </a:rPr>
              <a:t>寡头企业在考虑</a:t>
            </a:r>
            <a:r>
              <a:rPr lang="zh-CN" sz="2400" dirty="0" smtClean="0">
                <a:latin typeface="楷体_GB2312"/>
                <a:ea typeface="楷体_GB2312"/>
                <a:cs typeface="楷体_GB2312"/>
              </a:rPr>
              <a:t>其他</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行为</a:t>
            </a:r>
            <a:r>
              <a:rPr lang="zh-CN" sz="2400" dirty="0">
                <a:latin typeface="楷体_GB2312"/>
                <a:ea typeface="楷体_GB2312"/>
                <a:cs typeface="楷体_GB2312"/>
              </a:rPr>
              <a:t>的条件下，同时进行价格决策</a:t>
            </a:r>
          </a:p>
          <a:p>
            <a:pPr eaLnBrk="1" hangingPunct="1">
              <a:spcBef>
                <a:spcPts val="0"/>
              </a:spcBef>
              <a:buFontTx/>
              <a:buNone/>
            </a:pPr>
            <a:r>
              <a:rPr lang="zh-CN" altLang="en-US" sz="2400" b="1" dirty="0" smtClean="0">
                <a:ea typeface="楷体_GB2312"/>
                <a:cs typeface="Arial" panose="020B0604020202020204" pitchFamily="34" charset="0"/>
              </a:rPr>
              <a:t>♦</a:t>
            </a:r>
            <a:r>
              <a:rPr lang="zh-CN" sz="2400" b="1" dirty="0" smtClean="0">
                <a:latin typeface="楷体_GB2312"/>
                <a:ea typeface="楷体_GB2312"/>
                <a:cs typeface="楷体_GB2312"/>
              </a:rPr>
              <a:t>产量</a:t>
            </a:r>
            <a:r>
              <a:rPr lang="zh-CN" sz="2400" b="1" dirty="0">
                <a:latin typeface="楷体_GB2312"/>
                <a:ea typeface="楷体_GB2312"/>
                <a:cs typeface="楷体_GB2312"/>
              </a:rPr>
              <a:t>领导：</a:t>
            </a:r>
            <a:r>
              <a:rPr lang="zh-CN" sz="2400" dirty="0" smtClean="0">
                <a:latin typeface="楷体_GB2312"/>
                <a:ea typeface="楷体_GB2312"/>
                <a:cs typeface="楷体_GB2312"/>
              </a:rPr>
              <a:t>大</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在</a:t>
            </a:r>
            <a:r>
              <a:rPr lang="zh-CN" sz="2400" dirty="0">
                <a:latin typeface="楷体_GB2312"/>
                <a:ea typeface="楷体_GB2312"/>
                <a:cs typeface="楷体_GB2312"/>
              </a:rPr>
              <a:t>考虑</a:t>
            </a:r>
            <a:r>
              <a:rPr lang="zh-CN" sz="2400" dirty="0" smtClean="0">
                <a:latin typeface="楷体_GB2312"/>
                <a:ea typeface="楷体_GB2312"/>
                <a:cs typeface="楷体_GB2312"/>
              </a:rPr>
              <a:t>其他</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企业</a:t>
            </a:r>
            <a:r>
              <a:rPr lang="zh-CN" altLang="en-US" sz="2400" dirty="0" smtClean="0">
                <a:latin typeface="楷体_GB2312"/>
                <a:ea typeface="楷体_GB2312"/>
                <a:cs typeface="楷体_GB2312"/>
              </a:rPr>
              <a:t>）</a:t>
            </a:r>
            <a:r>
              <a:rPr lang="zh-CN" sz="2400" dirty="0" smtClean="0">
                <a:latin typeface="楷体_GB2312"/>
                <a:ea typeface="楷体_GB2312"/>
                <a:cs typeface="楷体_GB2312"/>
              </a:rPr>
              <a:t>行为</a:t>
            </a:r>
            <a:r>
              <a:rPr lang="zh-CN" sz="2400" dirty="0">
                <a:latin typeface="楷体_GB2312"/>
                <a:ea typeface="楷体_GB2312"/>
                <a:cs typeface="楷体_GB2312"/>
              </a:rPr>
              <a:t>的条件下进行产量决策，</a:t>
            </a:r>
            <a:r>
              <a:rPr lang="zh-CN" sz="2400" dirty="0" smtClean="0">
                <a:latin typeface="楷体_GB2312"/>
                <a:ea typeface="楷体_GB2312"/>
                <a:cs typeface="楷体_GB2312"/>
              </a:rPr>
              <a:t>其他</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做出反应</a:t>
            </a:r>
            <a:r>
              <a:rPr lang="zh-CN" altLang="en-US" sz="2400" dirty="0" smtClean="0">
                <a:latin typeface="楷体_GB2312"/>
                <a:ea typeface="楷体_GB2312"/>
                <a:cs typeface="楷体_GB2312"/>
              </a:rPr>
              <a:t>，跟随定产</a:t>
            </a:r>
            <a:r>
              <a:rPr lang="zh-CN" sz="2400" dirty="0" smtClean="0">
                <a:latin typeface="楷体_GB2312"/>
                <a:ea typeface="楷体_GB2312"/>
                <a:cs typeface="楷体_GB2312"/>
              </a:rPr>
              <a:t> </a:t>
            </a:r>
            <a:endParaRPr lang="zh-CN" sz="2400" dirty="0">
              <a:latin typeface="楷体_GB2312"/>
              <a:ea typeface="楷体_GB2312"/>
              <a:cs typeface="楷体_GB2312"/>
            </a:endParaRPr>
          </a:p>
          <a:p>
            <a:pPr eaLnBrk="1" hangingPunct="1">
              <a:spcBef>
                <a:spcPts val="0"/>
              </a:spcBef>
              <a:buFontTx/>
              <a:buNone/>
            </a:pPr>
            <a:r>
              <a:rPr lang="zh-CN" altLang="en-US" sz="2400" b="1" dirty="0" smtClean="0">
                <a:latin typeface="楷体_GB2312"/>
                <a:ea typeface="楷体_GB2312"/>
                <a:cs typeface="楷体_GB2312"/>
              </a:rPr>
              <a:t>♦</a:t>
            </a:r>
            <a:r>
              <a:rPr lang="zh-CN" sz="2400" b="1" dirty="0" smtClean="0">
                <a:latin typeface="楷体_GB2312"/>
                <a:ea typeface="楷体_GB2312"/>
                <a:cs typeface="楷体_GB2312"/>
              </a:rPr>
              <a:t>价格</a:t>
            </a:r>
            <a:r>
              <a:rPr lang="zh-CN" sz="2400" b="1" dirty="0">
                <a:latin typeface="楷体_GB2312"/>
                <a:ea typeface="楷体_GB2312"/>
                <a:cs typeface="楷体_GB2312"/>
              </a:rPr>
              <a:t>领导</a:t>
            </a:r>
            <a:r>
              <a:rPr lang="zh-CN" sz="2400" b="1" dirty="0" smtClean="0">
                <a:latin typeface="楷体_GB2312"/>
                <a:ea typeface="楷体_GB2312"/>
                <a:cs typeface="楷体_GB2312"/>
              </a:rPr>
              <a:t>：</a:t>
            </a:r>
            <a:r>
              <a:rPr lang="zh-CN" altLang="en-US" sz="2400" dirty="0">
                <a:latin typeface="楷体_GB2312"/>
                <a:ea typeface="楷体_GB2312"/>
                <a:cs typeface="楷体_GB2312"/>
              </a:rPr>
              <a:t>大</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企业</a:t>
            </a:r>
            <a:r>
              <a:rPr lang="zh-CN" sz="2400" dirty="0">
                <a:latin typeface="楷体_GB2312"/>
                <a:ea typeface="楷体_GB2312"/>
                <a:cs typeface="楷体_GB2312"/>
              </a:rPr>
              <a:t>在考虑</a:t>
            </a:r>
            <a:r>
              <a:rPr lang="zh-CN" sz="2400" dirty="0" smtClean="0">
                <a:latin typeface="楷体_GB2312"/>
                <a:ea typeface="楷体_GB2312"/>
                <a:cs typeface="楷体_GB2312"/>
              </a:rPr>
              <a:t>其他</a:t>
            </a:r>
            <a:r>
              <a:rPr lang="zh-CN" altLang="en-US" sz="2400" dirty="0" smtClean="0">
                <a:latin typeface="楷体_GB2312"/>
                <a:ea typeface="楷体_GB2312"/>
                <a:cs typeface="楷体_GB2312"/>
              </a:rPr>
              <a:t>寡头</a:t>
            </a:r>
            <a:r>
              <a:rPr lang="zh-CN" sz="2400" dirty="0" smtClean="0">
                <a:latin typeface="楷体_GB2312"/>
                <a:ea typeface="楷体_GB2312"/>
                <a:cs typeface="楷体_GB2312"/>
              </a:rPr>
              <a:t>行为</a:t>
            </a:r>
            <a:r>
              <a:rPr lang="zh-CN" sz="2400" dirty="0">
                <a:latin typeface="楷体_GB2312"/>
                <a:ea typeface="楷体_GB2312"/>
                <a:cs typeface="楷体_GB2312"/>
              </a:rPr>
              <a:t>的条件下进行价格决策，其他企业使用该价格决定</a:t>
            </a:r>
            <a:r>
              <a:rPr lang="zh-CN" sz="2400" dirty="0" smtClean="0">
                <a:latin typeface="楷体_GB2312"/>
                <a:ea typeface="楷体_GB2312"/>
                <a:cs typeface="楷体_GB2312"/>
              </a:rPr>
              <a:t>产量</a:t>
            </a:r>
            <a:endParaRPr lang="zh-CN" sz="2400" dirty="0">
              <a:latin typeface="楷体_GB2312"/>
              <a:ea typeface="楷体_GB2312"/>
              <a:cs typeface="楷体_GB2312"/>
            </a:endParaRPr>
          </a:p>
        </p:txBody>
      </p:sp>
      <p:sp>
        <p:nvSpPr>
          <p:cNvPr id="13" name="文本框 12"/>
          <p:cNvSpPr txBox="1"/>
          <p:nvPr/>
        </p:nvSpPr>
        <p:spPr>
          <a:xfrm>
            <a:off x="460213" y="4586955"/>
            <a:ext cx="8072227" cy="830997"/>
          </a:xfrm>
          <a:prstGeom prst="rect">
            <a:avLst/>
          </a:prstGeom>
          <a:noFill/>
        </p:spPr>
        <p:txBody>
          <a:bodyPr wrap="square" rtlCol="0">
            <a:spAutoFit/>
          </a:bodyPr>
          <a:lstStyle/>
          <a:p>
            <a:r>
              <a:rPr lang="zh-CN" altLang="en-US" sz="2400" dirty="0" smtClean="0"/>
              <a:t>       以上寡头之间自觉趋同的形式，实际上一个博弈过程，并形成博弈均衡。</a:t>
            </a:r>
            <a:endParaRPr lang="zh-CN" altLang="en-US" sz="2400" dirty="0"/>
          </a:p>
        </p:txBody>
      </p:sp>
    </p:spTree>
    <p:extLst>
      <p:ext uri="{BB962C8B-B14F-4D97-AF65-F5344CB8AC3E}">
        <p14:creationId xmlns:p14="http://schemas.microsoft.com/office/powerpoint/2010/main" val="363668320"/>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3925" y="1080499"/>
            <a:ext cx="4671472" cy="461665"/>
          </a:xfrm>
          <a:prstGeom prst="rect">
            <a:avLst/>
          </a:prstGeom>
        </p:spPr>
        <p:txBody>
          <a:bodyPr wrap="none">
            <a:spAutoFit/>
          </a:bodyPr>
          <a:lstStyle/>
          <a:p>
            <a:r>
              <a:rPr lang="zh-CN" altLang="en-US" sz="2400" b="1" dirty="0" smtClean="0">
                <a:effectLst>
                  <a:outerShdw blurRad="38100" dist="38100" dir="2700000" algn="tl">
                    <a:srgbClr val="C0C0C0"/>
                  </a:outerShdw>
                </a:effectLst>
              </a:rPr>
              <a:t>（</a:t>
            </a:r>
            <a:r>
              <a:rPr lang="en-US" altLang="zh-CN" sz="2400" b="1" dirty="0" smtClean="0">
                <a:effectLst>
                  <a:outerShdw blurRad="38100" dist="38100" dir="2700000" algn="tl">
                    <a:srgbClr val="C0C0C0"/>
                  </a:outerShdw>
                </a:effectLst>
              </a:rPr>
              <a:t>3</a:t>
            </a:r>
            <a:r>
              <a:rPr lang="zh-CN" altLang="en-US" sz="2400" b="1" dirty="0" smtClean="0">
                <a:effectLst>
                  <a:outerShdw blurRad="38100" dist="38100" dir="2700000" algn="tl">
                    <a:srgbClr val="C0C0C0"/>
                  </a:outerShdw>
                </a:effectLst>
              </a:rPr>
              <a:t>）串谋的不稳定性和惩罚策略</a:t>
            </a:r>
            <a:endParaRPr lang="zh-CN" altLang="en-US" sz="2400" dirty="0"/>
          </a:p>
        </p:txBody>
      </p:sp>
      <p:sp>
        <p:nvSpPr>
          <p:cNvPr id="3" name="矩形 2"/>
          <p:cNvSpPr/>
          <p:nvPr/>
        </p:nvSpPr>
        <p:spPr>
          <a:xfrm>
            <a:off x="539770" y="1641588"/>
            <a:ext cx="8136686" cy="830997"/>
          </a:xfrm>
          <a:prstGeom prst="rect">
            <a:avLst/>
          </a:prstGeom>
        </p:spPr>
        <p:txBody>
          <a:bodyPr wrap="square">
            <a:spAutoFit/>
          </a:bodyPr>
          <a:lstStyle/>
          <a:p>
            <a:pPr eaLnBrk="1" hangingPunct="1"/>
            <a:r>
              <a:rPr lang="zh-CN" altLang="en-US" sz="2400" dirty="0" smtClean="0">
                <a:latin typeface="楷体_GB2312"/>
                <a:ea typeface="楷体_GB2312"/>
                <a:cs typeface="楷体_GB2312"/>
                <a:sym typeface="Arial" panose="020B0604020202020204" pitchFamily="34" charset="0"/>
              </a:rPr>
              <a:t>♦背叛。寡头在以公开或者非公开形式确定</a:t>
            </a:r>
            <a:r>
              <a:rPr lang="zh-CN" altLang="en-US" sz="2400" dirty="0">
                <a:latin typeface="楷体_GB2312"/>
                <a:ea typeface="楷体_GB2312"/>
                <a:cs typeface="楷体_GB2312"/>
                <a:sym typeface="Arial" panose="020B0604020202020204" pitchFamily="34" charset="0"/>
              </a:rPr>
              <a:t>价格之后，每一</a:t>
            </a:r>
            <a:r>
              <a:rPr lang="zh-CN" altLang="en-US" sz="2400" dirty="0" smtClean="0">
                <a:latin typeface="楷体_GB2312"/>
                <a:ea typeface="楷体_GB2312"/>
                <a:cs typeface="楷体_GB2312"/>
                <a:sym typeface="Arial" panose="020B0604020202020204" pitchFamily="34" charset="0"/>
              </a:rPr>
              <a:t>个寡头都</a:t>
            </a:r>
            <a:r>
              <a:rPr lang="zh-CN" altLang="en-US" sz="2400" dirty="0">
                <a:latin typeface="楷体_GB2312"/>
                <a:ea typeface="楷体_GB2312"/>
                <a:cs typeface="楷体_GB2312"/>
                <a:sym typeface="Arial" panose="020B0604020202020204" pitchFamily="34" charset="0"/>
              </a:rPr>
              <a:t>有动机增加产量</a:t>
            </a:r>
            <a:r>
              <a:rPr lang="zh-CN" altLang="en-US" sz="2400" dirty="0" smtClean="0">
                <a:latin typeface="楷体_GB2312"/>
                <a:ea typeface="楷体_GB2312"/>
                <a:cs typeface="楷体_GB2312"/>
                <a:sym typeface="Arial" panose="020B0604020202020204" pitchFamily="34" charset="0"/>
              </a:rPr>
              <a:t>，以</a:t>
            </a:r>
            <a:r>
              <a:rPr lang="zh-CN" altLang="en-US" sz="2400" dirty="0">
                <a:latin typeface="楷体_GB2312"/>
                <a:ea typeface="楷体_GB2312"/>
                <a:cs typeface="楷体_GB2312"/>
                <a:sym typeface="Arial" panose="020B0604020202020204" pitchFamily="34" charset="0"/>
              </a:rPr>
              <a:t>分享更多的</a:t>
            </a:r>
            <a:r>
              <a:rPr lang="zh-CN" altLang="en-US" sz="2400" dirty="0" smtClean="0">
                <a:latin typeface="楷体_GB2312"/>
                <a:ea typeface="楷体_GB2312"/>
                <a:cs typeface="楷体_GB2312"/>
                <a:sym typeface="Arial" panose="020B0604020202020204" pitchFamily="34" charset="0"/>
              </a:rPr>
              <a:t>利润。</a:t>
            </a:r>
            <a:endParaRPr lang="zh-CN" altLang="en-US" sz="2400" dirty="0">
              <a:latin typeface="楷体_GB2312"/>
              <a:ea typeface="楷体_GB2312"/>
              <a:cs typeface="楷体_GB2312"/>
            </a:endParaRPr>
          </a:p>
        </p:txBody>
      </p:sp>
      <p:sp>
        <p:nvSpPr>
          <p:cNvPr id="12" name="矩形 11"/>
          <p:cNvSpPr/>
          <p:nvPr/>
        </p:nvSpPr>
        <p:spPr>
          <a:xfrm>
            <a:off x="534138" y="2572009"/>
            <a:ext cx="7926294" cy="1938992"/>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a:t>
            </a:r>
            <a:r>
              <a:rPr lang="zh-CN" altLang="en-US" sz="2400" b="1" dirty="0"/>
              <a:t>惩罚策略</a:t>
            </a:r>
            <a:r>
              <a:rPr lang="zh-CN" altLang="en-US" sz="2400" dirty="0"/>
              <a:t>。</a:t>
            </a:r>
            <a:r>
              <a:rPr lang="zh-CN" altLang="en-US" sz="2400" dirty="0" smtClean="0"/>
              <a:t>如果其他寡头在</a:t>
            </a:r>
            <a:r>
              <a:rPr lang="zh-CN" altLang="en-US" sz="2400" dirty="0"/>
              <a:t>总体利润最大化的产量水平上，就</a:t>
            </a:r>
            <a:r>
              <a:rPr lang="zh-CN" altLang="en-US" sz="2400" dirty="0" smtClean="0"/>
              <a:t>维持</a:t>
            </a:r>
            <a:r>
              <a:rPr lang="zh-CN" altLang="en-US" sz="2400" dirty="0"/>
              <a:t>合作；如果</a:t>
            </a:r>
            <a:r>
              <a:rPr lang="zh-CN" altLang="en-US" sz="2400" dirty="0" smtClean="0"/>
              <a:t>发现其他寡头的</a:t>
            </a:r>
            <a:r>
              <a:rPr lang="zh-CN" altLang="en-US" sz="2400" dirty="0"/>
              <a:t>产量超出了分配的产量</a:t>
            </a:r>
            <a:r>
              <a:rPr lang="zh-CN" altLang="en-US" sz="2400" dirty="0" smtClean="0"/>
              <a:t>，发生</a:t>
            </a:r>
            <a:r>
              <a:rPr lang="zh-CN" altLang="en-US" sz="2400" dirty="0"/>
              <a:t>了背叛行为，就永久</a:t>
            </a:r>
            <a:r>
              <a:rPr lang="zh-CN" altLang="en-US" sz="2400" dirty="0" smtClean="0"/>
              <a:t>按照同时决定产量的产量</a:t>
            </a:r>
            <a:r>
              <a:rPr lang="zh-CN" altLang="en-US" sz="2400" dirty="0"/>
              <a:t>实施</a:t>
            </a:r>
            <a:r>
              <a:rPr lang="zh-CN" altLang="en-US" sz="2400" dirty="0" smtClean="0"/>
              <a:t>惩罚</a:t>
            </a:r>
            <a:r>
              <a:rPr lang="zh-CN" altLang="en-US" sz="2400" dirty="0"/>
              <a:t>，不再合作。一般来说，这个威胁是可信的，可以维持卡特尔</a:t>
            </a:r>
            <a:r>
              <a:rPr lang="zh-CN" altLang="en-US" sz="2400" dirty="0" smtClean="0"/>
              <a:t>存在</a:t>
            </a:r>
            <a:r>
              <a:rPr lang="zh-CN" altLang="en-US" sz="2400" dirty="0"/>
              <a:t>而不解体</a:t>
            </a:r>
            <a:r>
              <a:rPr lang="zh-CN" altLang="en-US" sz="2400" dirty="0" smtClean="0"/>
              <a:t>。</a:t>
            </a:r>
            <a:endParaRPr lang="zh-CN" altLang="en-US" sz="2400" dirty="0"/>
          </a:p>
        </p:txBody>
      </p:sp>
    </p:spTree>
    <p:extLst>
      <p:ext uri="{BB962C8B-B14F-4D97-AF65-F5344CB8AC3E}">
        <p14:creationId xmlns:p14="http://schemas.microsoft.com/office/powerpoint/2010/main" val="2296426503"/>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Rectangle 2"/>
          <p:cNvSpPr>
            <a:spLocks noChangeArrowheads="1"/>
          </p:cNvSpPr>
          <p:nvPr/>
        </p:nvSpPr>
        <p:spPr bwMode="auto">
          <a:xfrm>
            <a:off x="396875" y="1005099"/>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rPr>
              <a:t>6</a:t>
            </a:r>
            <a:r>
              <a:rPr lang="zh-CN" altLang="en-US" sz="2800" b="1" dirty="0" smtClean="0">
                <a:effectLst>
                  <a:outerShdw blurRad="38100" dist="38100" dir="2700000" algn="tl">
                    <a:srgbClr val="C0C0C0"/>
                  </a:outerShdw>
                </a:effectLst>
              </a:rPr>
              <a:t>.</a:t>
            </a:r>
            <a:r>
              <a:rPr lang="en-US" altLang="zh-CN" sz="2800" b="1" dirty="0" smtClean="0">
                <a:effectLst>
                  <a:outerShdw blurRad="38100" dist="38100" dir="2700000" algn="tl">
                    <a:srgbClr val="C0C0C0"/>
                  </a:outerShdw>
                </a:effectLst>
              </a:rPr>
              <a:t>3</a:t>
            </a:r>
            <a:r>
              <a:rPr lang="zh-CN" altLang="en-US" sz="2800" b="1" dirty="0" smtClean="0">
                <a:effectLst>
                  <a:outerShdw blurRad="38100" dist="38100" dir="2700000" algn="tl">
                    <a:srgbClr val="C0C0C0"/>
                  </a:outerShdw>
                </a:effectLst>
              </a:rPr>
              <a:t>.</a:t>
            </a:r>
            <a:r>
              <a:rPr lang="en-US" altLang="zh-CN" sz="2800" b="1" dirty="0">
                <a:effectLst>
                  <a:outerShdw blurRad="38100" dist="38100" dir="2700000" algn="tl">
                    <a:srgbClr val="C0C0C0"/>
                  </a:outerShdw>
                </a:effectLst>
              </a:rPr>
              <a:t>5</a:t>
            </a:r>
            <a:r>
              <a:rPr lang="zh-CN" altLang="en-US" sz="2800" b="1" dirty="0" smtClean="0">
                <a:effectLst>
                  <a:outerShdw blurRad="38100" dist="38100" dir="2700000" algn="tl">
                    <a:srgbClr val="C0C0C0"/>
                  </a:outerShdw>
                </a:effectLst>
              </a:rPr>
              <a:t> </a:t>
            </a:r>
            <a:r>
              <a:rPr lang="zh-CN" altLang="en-US" sz="2800" b="1" dirty="0" smtClean="0"/>
              <a:t>寡头市场的经济绩效</a:t>
            </a:r>
            <a:endParaRPr lang="zh-CN" altLang="en-US" sz="2800" b="1" dirty="0"/>
          </a:p>
        </p:txBody>
      </p:sp>
      <p:sp>
        <p:nvSpPr>
          <p:cNvPr id="13" name="矩形 12"/>
          <p:cNvSpPr/>
          <p:nvPr/>
        </p:nvSpPr>
        <p:spPr>
          <a:xfrm>
            <a:off x="395536" y="1545874"/>
            <a:ext cx="8136904"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生产</a:t>
            </a:r>
            <a:r>
              <a:rPr lang="zh-CN" altLang="en-US" sz="2400" b="1" dirty="0">
                <a:latin typeface="宋体" panose="02010600030101010101" pitchFamily="2" charset="-122"/>
              </a:rPr>
              <a:t>效率</a:t>
            </a:r>
            <a:r>
              <a:rPr lang="zh-CN" altLang="en-US" sz="2400" b="1" dirty="0" smtClean="0">
                <a:latin typeface="宋体" panose="02010600030101010101" pitchFamily="2" charset="-122"/>
              </a:rPr>
              <a:t>：</a:t>
            </a:r>
            <a:r>
              <a:rPr lang="zh-CN" altLang="en-US" sz="2400" dirty="0" smtClean="0"/>
              <a:t>企业（市场）均衡时，没有在平均</a:t>
            </a:r>
            <a:r>
              <a:rPr lang="zh-CN" altLang="en-US" sz="2400" dirty="0"/>
              <a:t>成本最低处（平均产品最大处）进行生产</a:t>
            </a:r>
            <a:r>
              <a:rPr lang="zh-CN" altLang="en-US" sz="2400" dirty="0" smtClean="0"/>
              <a:t>，不满足</a:t>
            </a:r>
            <a:r>
              <a:rPr lang="zh-CN" altLang="en-US" sz="2400" dirty="0"/>
              <a:t>生产效率条件</a:t>
            </a:r>
            <a:r>
              <a:rPr lang="zh-CN" altLang="en-US" sz="2400" dirty="0" smtClean="0"/>
              <a:t>。</a:t>
            </a:r>
            <a:endParaRPr lang="zh-CN" altLang="en-US" sz="2400" dirty="0"/>
          </a:p>
        </p:txBody>
      </p:sp>
      <p:sp>
        <p:nvSpPr>
          <p:cNvPr id="14" name="矩形 13"/>
          <p:cNvSpPr/>
          <p:nvPr/>
        </p:nvSpPr>
        <p:spPr>
          <a:xfrm>
            <a:off x="395536" y="2462710"/>
            <a:ext cx="8145110"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配置</a:t>
            </a:r>
            <a:r>
              <a:rPr lang="zh-CN" altLang="en-US" sz="2400" b="1" dirty="0"/>
              <a:t>效率</a:t>
            </a:r>
            <a:r>
              <a:rPr lang="zh-CN" altLang="en-US" sz="2400" b="1" dirty="0" smtClean="0"/>
              <a:t>：</a:t>
            </a:r>
            <a:r>
              <a:rPr lang="zh-CN" altLang="en-US" sz="2400" dirty="0" smtClean="0"/>
              <a:t>寡头企业按照</a:t>
            </a:r>
            <a:r>
              <a:rPr lang="en-US" altLang="zh-CN" sz="2400" dirty="0" smtClean="0"/>
              <a:t>MR(Q</a:t>
            </a:r>
            <a:r>
              <a:rPr lang="en-US" altLang="zh-CN" sz="2400" dirty="0"/>
              <a:t>)=</a:t>
            </a:r>
            <a:r>
              <a:rPr lang="en-US" altLang="zh-CN" sz="2400" dirty="0" smtClean="0"/>
              <a:t>MC(Q)</a:t>
            </a:r>
            <a:r>
              <a:rPr lang="zh-CN" altLang="en-US" sz="2400" dirty="0" smtClean="0"/>
              <a:t>决定产量，按照需求曲线确定价格，满足</a:t>
            </a:r>
            <a:r>
              <a:rPr lang="en-US" altLang="zh-CN" sz="2400" dirty="0" smtClean="0"/>
              <a:t>P=MB</a:t>
            </a:r>
            <a:r>
              <a:rPr lang="zh-CN" altLang="en-US" sz="2400" dirty="0" smtClean="0"/>
              <a:t>，但是</a:t>
            </a:r>
            <a:r>
              <a:rPr lang="en-US" altLang="zh-CN" sz="2400" dirty="0" smtClean="0"/>
              <a:t>P&gt;MC</a:t>
            </a:r>
            <a:r>
              <a:rPr lang="zh-CN" altLang="en-US" sz="2400" dirty="0" smtClean="0"/>
              <a:t>，不具备资源配置效率（帕累托效率），存在改进空间。</a:t>
            </a:r>
            <a:endParaRPr lang="en-US" altLang="zh-CN" sz="2400" dirty="0"/>
          </a:p>
        </p:txBody>
      </p:sp>
      <p:sp>
        <p:nvSpPr>
          <p:cNvPr id="15" name="矩形 14"/>
          <p:cNvSpPr/>
          <p:nvPr/>
        </p:nvSpPr>
        <p:spPr>
          <a:xfrm>
            <a:off x="431540" y="3748878"/>
            <a:ext cx="8064896"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动态</a:t>
            </a:r>
            <a:r>
              <a:rPr lang="zh-CN" altLang="en-US" sz="2400" b="1" dirty="0"/>
              <a:t>效率</a:t>
            </a:r>
            <a:r>
              <a:rPr lang="zh-CN" altLang="en-US" sz="2400" b="1" dirty="0" smtClean="0"/>
              <a:t>：</a:t>
            </a:r>
            <a:r>
              <a:rPr lang="zh-CN" altLang="en-US" sz="2400" dirty="0" smtClean="0"/>
              <a:t>寡头市场条件</a:t>
            </a:r>
            <a:r>
              <a:rPr lang="zh-CN" altLang="en-US" sz="2400" dirty="0"/>
              <a:t>下</a:t>
            </a:r>
            <a:r>
              <a:rPr lang="zh-CN" altLang="en-US" sz="2400" dirty="0" smtClean="0"/>
              <a:t>，寡头企业存在产品差异化、广告、勾结等竞争策略以谋取利润最大化，技术进步和降低成本的激励有所降低。但是，寡头之间仍存在比较激烈的竞争，技术进步和降低成本激励仍然强烈，且寡头规模大，技术研发能力强，有一定的动态效率。</a:t>
            </a:r>
            <a:endParaRPr lang="zh-CN" altLang="en-US" sz="2400" dirty="0"/>
          </a:p>
        </p:txBody>
      </p:sp>
    </p:spTree>
    <p:extLst>
      <p:ext uri="{BB962C8B-B14F-4D97-AF65-F5344CB8AC3E}">
        <p14:creationId xmlns:p14="http://schemas.microsoft.com/office/powerpoint/2010/main" val="3581015976"/>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00698" y="973264"/>
            <a:ext cx="5998758" cy="523220"/>
          </a:xfrm>
          <a:prstGeom prst="rect">
            <a:avLst/>
          </a:prstGeom>
        </p:spPr>
        <p:txBody>
          <a:bodyPr wrap="none">
            <a:spAutoFit/>
          </a:bodyPr>
          <a:lstStyle/>
          <a:p>
            <a:pPr>
              <a:spcBef>
                <a:spcPts val="0"/>
              </a:spcBef>
            </a:pPr>
            <a:r>
              <a:rPr lang="en-US" altLang="zh-CN" sz="2800" b="1" dirty="0" smtClean="0"/>
              <a:t>6.4 </a:t>
            </a:r>
            <a:r>
              <a:rPr lang="zh-CN" altLang="en-US" sz="2800" b="1" dirty="0" smtClean="0"/>
              <a:t>市场结构</a:t>
            </a:r>
            <a:r>
              <a:rPr lang="en-US" altLang="zh-CN" sz="2800" b="1" dirty="0" smtClean="0"/>
              <a:t>-</a:t>
            </a:r>
            <a:r>
              <a:rPr lang="zh-CN" altLang="en-US" sz="2800" b="1" dirty="0" smtClean="0"/>
              <a:t>企业行为</a:t>
            </a:r>
            <a:r>
              <a:rPr lang="en-US" altLang="zh-CN" sz="2800" b="1" dirty="0" smtClean="0"/>
              <a:t>-</a:t>
            </a:r>
            <a:r>
              <a:rPr lang="zh-CN" altLang="en-US" sz="2800" b="1" dirty="0" smtClean="0"/>
              <a:t>市场绩效理论</a:t>
            </a:r>
            <a:endParaRPr lang="zh-CN" altLang="en-US" sz="2800" b="1" dirty="0"/>
          </a:p>
        </p:txBody>
      </p:sp>
      <p:sp>
        <p:nvSpPr>
          <p:cNvPr id="15" name="Rectangle 2"/>
          <p:cNvSpPr>
            <a:spLocks noChangeArrowheads="1"/>
          </p:cNvSpPr>
          <p:nvPr/>
        </p:nvSpPr>
        <p:spPr bwMode="auto">
          <a:xfrm>
            <a:off x="323528" y="1465620"/>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latin typeface="+mj-lt"/>
              </a:rPr>
              <a:t>6</a:t>
            </a:r>
            <a:r>
              <a:rPr lang="zh-CN" altLang="en-US" sz="2800" b="1" dirty="0" smtClean="0">
                <a:effectLst>
                  <a:outerShdw blurRad="38100" dist="38100" dir="2700000" algn="tl">
                    <a:srgbClr val="C0C0C0"/>
                  </a:outerShdw>
                </a:effectLst>
                <a:latin typeface="+mj-lt"/>
              </a:rPr>
              <a:t>.</a:t>
            </a:r>
            <a:r>
              <a:rPr lang="en-US" altLang="zh-CN" sz="2800" b="1" dirty="0" smtClean="0">
                <a:effectLst>
                  <a:outerShdw blurRad="38100" dist="38100" dir="2700000" algn="tl">
                    <a:srgbClr val="C0C0C0"/>
                  </a:outerShdw>
                </a:effectLst>
                <a:latin typeface="+mj-lt"/>
              </a:rPr>
              <a:t>4</a:t>
            </a:r>
            <a:r>
              <a:rPr lang="zh-CN" altLang="en-US" sz="2800" b="1" dirty="0" smtClean="0">
                <a:effectLst>
                  <a:outerShdw blurRad="38100" dist="38100" dir="2700000" algn="tl">
                    <a:srgbClr val="C0C0C0"/>
                  </a:outerShdw>
                </a:effectLst>
                <a:latin typeface="+mj-lt"/>
              </a:rPr>
              <a:t>.</a:t>
            </a:r>
            <a:r>
              <a:rPr lang="en-US" altLang="zh-CN" sz="2800" b="1" dirty="0" smtClean="0">
                <a:effectLst>
                  <a:outerShdw blurRad="38100" dist="38100" dir="2700000" algn="tl">
                    <a:srgbClr val="C0C0C0"/>
                  </a:outerShdw>
                </a:effectLst>
                <a:latin typeface="+mj-lt"/>
              </a:rPr>
              <a:t>1</a:t>
            </a:r>
            <a:r>
              <a:rPr lang="zh-CN" altLang="en-US" sz="2800" b="1" dirty="0" smtClean="0">
                <a:effectLst>
                  <a:outerShdw blurRad="38100" dist="38100" dir="2700000" algn="tl">
                    <a:srgbClr val="C0C0C0"/>
                  </a:outerShdw>
                </a:effectLst>
                <a:latin typeface="+mj-lt"/>
              </a:rPr>
              <a:t> </a:t>
            </a:r>
            <a:r>
              <a:rPr lang="zh-CN" altLang="en-US" sz="2800" b="1" dirty="0" smtClean="0"/>
              <a:t>市场结构</a:t>
            </a:r>
            <a:r>
              <a:rPr lang="en-US" altLang="zh-CN" sz="2800" b="1" dirty="0" smtClean="0"/>
              <a:t>-</a:t>
            </a:r>
            <a:r>
              <a:rPr lang="zh-CN" altLang="en-US" sz="2800" b="1" dirty="0" smtClean="0"/>
              <a:t>企业行为</a:t>
            </a:r>
            <a:r>
              <a:rPr lang="en-US" altLang="zh-CN" sz="2800" b="1" dirty="0" smtClean="0"/>
              <a:t>-</a:t>
            </a:r>
            <a:r>
              <a:rPr lang="zh-CN" altLang="en-US" sz="2800" b="1" dirty="0" smtClean="0"/>
              <a:t>市场绩效理论</a:t>
            </a:r>
            <a:endParaRPr lang="zh-CN" altLang="en-US" sz="2800" b="1" dirty="0"/>
          </a:p>
        </p:txBody>
      </p:sp>
      <p:sp>
        <p:nvSpPr>
          <p:cNvPr id="3" name="文本框 2"/>
          <p:cNvSpPr txBox="1"/>
          <p:nvPr/>
        </p:nvSpPr>
        <p:spPr>
          <a:xfrm>
            <a:off x="323528" y="1988840"/>
            <a:ext cx="8280919" cy="1200329"/>
          </a:xfrm>
          <a:prstGeom prst="rect">
            <a:avLst/>
          </a:prstGeom>
          <a:noFill/>
        </p:spPr>
        <p:txBody>
          <a:bodyPr wrap="square" rtlCol="0">
            <a:spAutoFit/>
          </a:bodyPr>
          <a:lstStyle/>
          <a:p>
            <a:r>
              <a:rPr lang="zh-CN" altLang="en-US" sz="2400" dirty="0" smtClean="0"/>
              <a:t>     简称</a:t>
            </a:r>
            <a:r>
              <a:rPr lang="en-US" altLang="zh-CN" sz="2400" b="1" dirty="0" smtClean="0"/>
              <a:t>SCP</a:t>
            </a:r>
            <a:r>
              <a:rPr lang="zh-CN" altLang="en-US" sz="2400" dirty="0" smtClean="0"/>
              <a:t>理论。该理论认为，市场结构（</a:t>
            </a:r>
            <a:r>
              <a:rPr lang="en-US" altLang="zh-CN" sz="2400" dirty="0" smtClean="0"/>
              <a:t>Market</a:t>
            </a:r>
            <a:r>
              <a:rPr lang="zh-CN" altLang="en-US" sz="2400" dirty="0" smtClean="0"/>
              <a:t> </a:t>
            </a:r>
            <a:r>
              <a:rPr lang="en-US" altLang="zh-CN" sz="2400" dirty="0" smtClean="0"/>
              <a:t>structure</a:t>
            </a:r>
            <a:r>
              <a:rPr lang="zh-CN" altLang="en-US" sz="2400" dirty="0" smtClean="0"/>
              <a:t>）决定了企业行为和竞争策略（</a:t>
            </a:r>
            <a:r>
              <a:rPr lang="en-US" altLang="zh-CN" sz="2400" dirty="0"/>
              <a:t>competitive </a:t>
            </a:r>
            <a:r>
              <a:rPr lang="en-US" altLang="zh-CN" sz="2400" dirty="0" smtClean="0"/>
              <a:t>strategies</a:t>
            </a:r>
            <a:r>
              <a:rPr lang="zh-CN" altLang="en-US" sz="2400" dirty="0" smtClean="0"/>
              <a:t>），企业行为和竞争策略决定了市场绩效（</a:t>
            </a:r>
            <a:r>
              <a:rPr lang="en-US" altLang="zh-CN" sz="2400" dirty="0" smtClean="0"/>
              <a:t>economic</a:t>
            </a:r>
            <a:r>
              <a:rPr lang="zh-CN" altLang="en-US" sz="2400" dirty="0" smtClean="0"/>
              <a:t> </a:t>
            </a:r>
            <a:r>
              <a:rPr lang="en-US" altLang="zh-CN" sz="2400" dirty="0" smtClean="0"/>
              <a:t>performance</a:t>
            </a:r>
            <a:r>
              <a:rPr lang="zh-CN" altLang="en-US" sz="2400" dirty="0" smtClean="0"/>
              <a:t>）。</a:t>
            </a:r>
            <a:endParaRPr lang="zh-CN" altLang="en-US" sz="2400" dirty="0"/>
          </a:p>
        </p:txBody>
      </p:sp>
      <p:sp>
        <p:nvSpPr>
          <p:cNvPr id="16" name="Oval 2"/>
          <p:cNvSpPr>
            <a:spLocks noChangeArrowheads="1"/>
          </p:cNvSpPr>
          <p:nvPr/>
        </p:nvSpPr>
        <p:spPr bwMode="auto">
          <a:xfrm>
            <a:off x="749300" y="3341569"/>
            <a:ext cx="1905000" cy="682132"/>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市场结构</a:t>
            </a:r>
            <a:endParaRPr lang="zh-CN" altLang="zh-CN" sz="2000" b="1" dirty="0">
              <a:latin typeface="Tahoma" panose="020B0604030504040204" pitchFamily="34" charset="0"/>
            </a:endParaRPr>
          </a:p>
        </p:txBody>
      </p:sp>
      <p:sp>
        <p:nvSpPr>
          <p:cNvPr id="17" name="Oval 3"/>
          <p:cNvSpPr>
            <a:spLocks noChangeArrowheads="1"/>
          </p:cNvSpPr>
          <p:nvPr/>
        </p:nvSpPr>
        <p:spPr bwMode="auto">
          <a:xfrm>
            <a:off x="3492500" y="3316035"/>
            <a:ext cx="1905000" cy="707665"/>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企业行为</a:t>
            </a:r>
            <a:endParaRPr lang="zh-CN" altLang="zh-CN" sz="2000" b="1" dirty="0">
              <a:latin typeface="Tahoma" panose="020B0604030504040204" pitchFamily="34" charset="0"/>
            </a:endParaRPr>
          </a:p>
        </p:txBody>
      </p:sp>
      <p:sp>
        <p:nvSpPr>
          <p:cNvPr id="18" name="Oval 4"/>
          <p:cNvSpPr>
            <a:spLocks noChangeArrowheads="1"/>
          </p:cNvSpPr>
          <p:nvPr/>
        </p:nvSpPr>
        <p:spPr bwMode="auto">
          <a:xfrm>
            <a:off x="6311900" y="3316035"/>
            <a:ext cx="1905000" cy="70766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经济绩效</a:t>
            </a:r>
            <a:endParaRPr lang="zh-CN" altLang="zh-CN" sz="2000" b="1" dirty="0">
              <a:latin typeface="Tahoma" panose="020B0604030504040204" pitchFamily="34" charset="0"/>
            </a:endParaRPr>
          </a:p>
        </p:txBody>
      </p:sp>
      <p:sp>
        <p:nvSpPr>
          <p:cNvPr id="19" name="AutoShape 5"/>
          <p:cNvSpPr>
            <a:spLocks noChangeArrowheads="1"/>
          </p:cNvSpPr>
          <p:nvPr/>
        </p:nvSpPr>
        <p:spPr bwMode="auto">
          <a:xfrm>
            <a:off x="2861515" y="3439747"/>
            <a:ext cx="533400" cy="485775"/>
          </a:xfrm>
          <a:prstGeom prst="rightArrow">
            <a:avLst>
              <a:gd name="adj1" fmla="val 50000"/>
              <a:gd name="adj2" fmla="val 27451"/>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2000" b="1"/>
          </a:p>
        </p:txBody>
      </p:sp>
      <p:sp>
        <p:nvSpPr>
          <p:cNvPr id="20" name="AutoShape 6"/>
          <p:cNvSpPr>
            <a:spLocks noChangeArrowheads="1"/>
          </p:cNvSpPr>
          <p:nvPr/>
        </p:nvSpPr>
        <p:spPr bwMode="auto">
          <a:xfrm>
            <a:off x="5571836" y="3426979"/>
            <a:ext cx="533400" cy="485775"/>
          </a:xfrm>
          <a:prstGeom prst="rightArrow">
            <a:avLst>
              <a:gd name="adj1" fmla="val 50000"/>
              <a:gd name="adj2" fmla="val 27451"/>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2000" b="1"/>
          </a:p>
        </p:txBody>
      </p:sp>
      <p:sp>
        <p:nvSpPr>
          <p:cNvPr id="21" name="Rectangle 7"/>
          <p:cNvSpPr>
            <a:spLocks noChangeArrowheads="1"/>
          </p:cNvSpPr>
          <p:nvPr/>
        </p:nvSpPr>
        <p:spPr bwMode="auto">
          <a:xfrm>
            <a:off x="749300" y="4099901"/>
            <a:ext cx="1981200" cy="78640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a:latin typeface="Tahoma" panose="020B0604030504040204" pitchFamily="34" charset="0"/>
              </a:rPr>
              <a:t>市场上企业之</a:t>
            </a:r>
          </a:p>
          <a:p>
            <a:pPr algn="ctr" eaLnBrk="1" hangingPunct="1"/>
            <a:r>
              <a:rPr lang="zh-CN" sz="2000">
                <a:latin typeface="Tahoma" panose="020B0604030504040204" pitchFamily="34" charset="0"/>
              </a:rPr>
              <a:t>间的竞争程度</a:t>
            </a:r>
          </a:p>
        </p:txBody>
      </p:sp>
      <p:sp>
        <p:nvSpPr>
          <p:cNvPr id="22" name="Rectangle 8"/>
          <p:cNvSpPr>
            <a:spLocks noChangeArrowheads="1"/>
          </p:cNvSpPr>
          <p:nvPr/>
        </p:nvSpPr>
        <p:spPr bwMode="auto">
          <a:xfrm>
            <a:off x="7493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完</a:t>
            </a:r>
          </a:p>
          <a:p>
            <a:pPr algn="ctr" eaLnBrk="1" hangingPunct="1"/>
            <a:r>
              <a:rPr lang="zh-CN" sz="2000" b="1">
                <a:latin typeface="Tahoma" panose="020B0604030504040204" pitchFamily="34" charset="0"/>
              </a:rPr>
              <a:t>全</a:t>
            </a:r>
          </a:p>
          <a:p>
            <a:pPr algn="ctr" eaLnBrk="1" hangingPunct="1"/>
            <a:r>
              <a:rPr lang="zh-CN" sz="2000" b="1">
                <a:latin typeface="Tahoma" panose="020B0604030504040204" pitchFamily="34" charset="0"/>
              </a:rPr>
              <a:t>竞</a:t>
            </a:r>
          </a:p>
          <a:p>
            <a:pPr algn="ctr" eaLnBrk="1" hangingPunct="1"/>
            <a:r>
              <a:rPr lang="zh-CN" sz="2000" b="1">
                <a:latin typeface="Tahoma" panose="020B0604030504040204" pitchFamily="34" charset="0"/>
              </a:rPr>
              <a:t>争</a:t>
            </a:r>
          </a:p>
        </p:txBody>
      </p:sp>
      <p:sp>
        <p:nvSpPr>
          <p:cNvPr id="23" name="Rectangle 9"/>
          <p:cNvSpPr>
            <a:spLocks noChangeArrowheads="1"/>
          </p:cNvSpPr>
          <p:nvPr/>
        </p:nvSpPr>
        <p:spPr bwMode="auto">
          <a:xfrm>
            <a:off x="12827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完</a:t>
            </a:r>
          </a:p>
          <a:p>
            <a:pPr algn="ctr" eaLnBrk="1" hangingPunct="1"/>
            <a:r>
              <a:rPr lang="zh-CN" sz="2000" b="1">
                <a:latin typeface="Tahoma" panose="020B0604030504040204" pitchFamily="34" charset="0"/>
              </a:rPr>
              <a:t>全</a:t>
            </a:r>
          </a:p>
          <a:p>
            <a:pPr algn="ctr" eaLnBrk="1" hangingPunct="1"/>
            <a:r>
              <a:rPr lang="zh-CN" sz="2000" b="1">
                <a:latin typeface="Tahoma" panose="020B0604030504040204" pitchFamily="34" charset="0"/>
              </a:rPr>
              <a:t>垄</a:t>
            </a:r>
          </a:p>
          <a:p>
            <a:pPr algn="ctr" eaLnBrk="1" hangingPunct="1"/>
            <a:r>
              <a:rPr lang="zh-CN" sz="2000" b="1">
                <a:latin typeface="Tahoma" panose="020B0604030504040204" pitchFamily="34" charset="0"/>
              </a:rPr>
              <a:t>断</a:t>
            </a:r>
          </a:p>
        </p:txBody>
      </p:sp>
      <p:sp>
        <p:nvSpPr>
          <p:cNvPr id="24" name="Rectangle 10"/>
          <p:cNvSpPr>
            <a:spLocks noChangeArrowheads="1"/>
          </p:cNvSpPr>
          <p:nvPr/>
        </p:nvSpPr>
        <p:spPr bwMode="auto">
          <a:xfrm>
            <a:off x="18161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垄</a:t>
            </a:r>
          </a:p>
          <a:p>
            <a:pPr algn="ctr" eaLnBrk="1" hangingPunct="1"/>
            <a:r>
              <a:rPr lang="zh-CN" sz="2000" b="1">
                <a:latin typeface="Tahoma" panose="020B0604030504040204" pitchFamily="34" charset="0"/>
              </a:rPr>
              <a:t>断</a:t>
            </a:r>
          </a:p>
          <a:p>
            <a:pPr algn="ctr" eaLnBrk="1" hangingPunct="1"/>
            <a:r>
              <a:rPr lang="zh-CN" sz="2000" b="1">
                <a:latin typeface="Tahoma" panose="020B0604030504040204" pitchFamily="34" charset="0"/>
              </a:rPr>
              <a:t>竞</a:t>
            </a:r>
          </a:p>
          <a:p>
            <a:pPr algn="ctr" eaLnBrk="1" hangingPunct="1"/>
            <a:r>
              <a:rPr lang="zh-CN" sz="2000" b="1">
                <a:latin typeface="Tahoma" panose="020B0604030504040204" pitchFamily="34" charset="0"/>
              </a:rPr>
              <a:t>争</a:t>
            </a:r>
          </a:p>
        </p:txBody>
      </p:sp>
      <p:sp>
        <p:nvSpPr>
          <p:cNvPr id="25" name="Rectangle 11"/>
          <p:cNvSpPr>
            <a:spLocks noChangeArrowheads="1"/>
          </p:cNvSpPr>
          <p:nvPr/>
        </p:nvSpPr>
        <p:spPr bwMode="auto">
          <a:xfrm>
            <a:off x="23495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寡</a:t>
            </a:r>
          </a:p>
          <a:p>
            <a:pPr algn="ctr" eaLnBrk="1" hangingPunct="1"/>
            <a:r>
              <a:rPr lang="zh-CN" sz="2000" b="1">
                <a:latin typeface="Tahoma" panose="020B0604030504040204" pitchFamily="34" charset="0"/>
              </a:rPr>
              <a:t>头</a:t>
            </a:r>
          </a:p>
          <a:p>
            <a:pPr algn="ctr" eaLnBrk="1" hangingPunct="1"/>
            <a:r>
              <a:rPr lang="zh-CN" sz="2000" b="1">
                <a:latin typeface="Tahoma" panose="020B0604030504040204" pitchFamily="34" charset="0"/>
              </a:rPr>
              <a:t>垄</a:t>
            </a:r>
          </a:p>
          <a:p>
            <a:pPr algn="ctr" eaLnBrk="1" hangingPunct="1"/>
            <a:r>
              <a:rPr lang="zh-CN" sz="2000" b="1">
                <a:latin typeface="Tahoma" panose="020B0604030504040204" pitchFamily="34" charset="0"/>
              </a:rPr>
              <a:t>断</a:t>
            </a:r>
          </a:p>
        </p:txBody>
      </p:sp>
      <p:sp>
        <p:nvSpPr>
          <p:cNvPr id="26" name="Rectangle 12"/>
          <p:cNvSpPr>
            <a:spLocks noChangeArrowheads="1"/>
          </p:cNvSpPr>
          <p:nvPr/>
        </p:nvSpPr>
        <p:spPr bwMode="auto">
          <a:xfrm>
            <a:off x="3416300" y="4099901"/>
            <a:ext cx="1981200" cy="78640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a:latin typeface="Tahoma" panose="020B0604030504040204" pitchFamily="34" charset="0"/>
              </a:rPr>
              <a:t>市场上企业追求</a:t>
            </a:r>
          </a:p>
          <a:p>
            <a:pPr algn="ctr" eaLnBrk="1" hangingPunct="1"/>
            <a:r>
              <a:rPr lang="zh-CN" sz="2000">
                <a:latin typeface="Tahoma" panose="020B0604030504040204" pitchFamily="34" charset="0"/>
              </a:rPr>
              <a:t>利润最大化行为</a:t>
            </a:r>
          </a:p>
        </p:txBody>
      </p:sp>
      <p:sp>
        <p:nvSpPr>
          <p:cNvPr id="27" name="Rectangle 13"/>
          <p:cNvSpPr>
            <a:spLocks noChangeArrowheads="1"/>
          </p:cNvSpPr>
          <p:nvPr/>
        </p:nvSpPr>
        <p:spPr bwMode="auto">
          <a:xfrm>
            <a:off x="31877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定</a:t>
            </a:r>
          </a:p>
          <a:p>
            <a:pPr algn="ctr" eaLnBrk="1" hangingPunct="1"/>
            <a:r>
              <a:rPr lang="zh-CN" sz="2000" b="1">
                <a:latin typeface="Tahoma" panose="020B0604030504040204" pitchFamily="34" charset="0"/>
              </a:rPr>
              <a:t>价</a:t>
            </a:r>
          </a:p>
          <a:p>
            <a:pPr algn="ctr" eaLnBrk="1" hangingPunct="1"/>
            <a:r>
              <a:rPr lang="zh-CN" sz="2000" b="1">
                <a:latin typeface="Tahoma" panose="020B0604030504040204" pitchFamily="34" charset="0"/>
              </a:rPr>
              <a:t>行</a:t>
            </a:r>
          </a:p>
          <a:p>
            <a:pPr algn="ctr" eaLnBrk="1" hangingPunct="1"/>
            <a:r>
              <a:rPr lang="zh-CN" sz="2000" b="1">
                <a:latin typeface="Tahoma" panose="020B0604030504040204" pitchFamily="34" charset="0"/>
              </a:rPr>
              <a:t>为</a:t>
            </a:r>
          </a:p>
        </p:txBody>
      </p:sp>
      <p:sp>
        <p:nvSpPr>
          <p:cNvPr id="28" name="Rectangle 14"/>
          <p:cNvSpPr>
            <a:spLocks noChangeArrowheads="1"/>
          </p:cNvSpPr>
          <p:nvPr/>
        </p:nvSpPr>
        <p:spPr bwMode="auto">
          <a:xfrm>
            <a:off x="37211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定</a:t>
            </a:r>
          </a:p>
          <a:p>
            <a:pPr algn="ctr" eaLnBrk="1" hangingPunct="1"/>
            <a:r>
              <a:rPr lang="zh-CN" sz="2000" b="1">
                <a:latin typeface="Tahoma" panose="020B0604030504040204" pitchFamily="34" charset="0"/>
              </a:rPr>
              <a:t>产</a:t>
            </a:r>
          </a:p>
          <a:p>
            <a:pPr algn="ctr" eaLnBrk="1" hangingPunct="1"/>
            <a:r>
              <a:rPr lang="zh-CN" sz="2000" b="1">
                <a:latin typeface="Tahoma" panose="020B0604030504040204" pitchFamily="34" charset="0"/>
              </a:rPr>
              <a:t>行</a:t>
            </a:r>
          </a:p>
          <a:p>
            <a:pPr algn="ctr" eaLnBrk="1" hangingPunct="1"/>
            <a:r>
              <a:rPr lang="zh-CN" sz="2000" b="1">
                <a:latin typeface="Tahoma" panose="020B0604030504040204" pitchFamily="34" charset="0"/>
              </a:rPr>
              <a:t>为</a:t>
            </a:r>
          </a:p>
        </p:txBody>
      </p:sp>
      <p:sp>
        <p:nvSpPr>
          <p:cNvPr id="29" name="Rectangle 15"/>
          <p:cNvSpPr>
            <a:spLocks noChangeArrowheads="1"/>
          </p:cNvSpPr>
          <p:nvPr/>
        </p:nvSpPr>
        <p:spPr bwMode="auto">
          <a:xfrm>
            <a:off x="42545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产</a:t>
            </a:r>
          </a:p>
          <a:p>
            <a:pPr algn="ctr" eaLnBrk="1" hangingPunct="1"/>
            <a:r>
              <a:rPr lang="zh-CN" sz="2000" b="1">
                <a:latin typeface="Tahoma" panose="020B0604030504040204" pitchFamily="34" charset="0"/>
              </a:rPr>
              <a:t>品</a:t>
            </a:r>
          </a:p>
          <a:p>
            <a:pPr algn="ctr" eaLnBrk="1" hangingPunct="1"/>
            <a:r>
              <a:rPr lang="zh-CN" sz="2000" b="1">
                <a:latin typeface="Tahoma" panose="020B0604030504040204" pitchFamily="34" charset="0"/>
              </a:rPr>
              <a:t>差</a:t>
            </a:r>
          </a:p>
          <a:p>
            <a:pPr algn="ctr" eaLnBrk="1" hangingPunct="1"/>
            <a:r>
              <a:rPr lang="zh-CN" sz="2000" b="1">
                <a:latin typeface="Tahoma" panose="020B0604030504040204" pitchFamily="34" charset="0"/>
              </a:rPr>
              <a:t>异</a:t>
            </a:r>
          </a:p>
        </p:txBody>
      </p:sp>
      <p:sp>
        <p:nvSpPr>
          <p:cNvPr id="30" name="Rectangle 16"/>
          <p:cNvSpPr>
            <a:spLocks noChangeArrowheads="1"/>
          </p:cNvSpPr>
          <p:nvPr/>
        </p:nvSpPr>
        <p:spPr bwMode="auto">
          <a:xfrm>
            <a:off x="47879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技</a:t>
            </a:r>
          </a:p>
          <a:p>
            <a:pPr algn="ctr" eaLnBrk="1" hangingPunct="1"/>
            <a:r>
              <a:rPr lang="zh-CN" sz="2000" b="1">
                <a:latin typeface="Tahoma" panose="020B0604030504040204" pitchFamily="34" charset="0"/>
              </a:rPr>
              <a:t>术</a:t>
            </a:r>
          </a:p>
          <a:p>
            <a:pPr algn="ctr" eaLnBrk="1" hangingPunct="1"/>
            <a:r>
              <a:rPr lang="zh-CN" sz="2000" b="1">
                <a:latin typeface="Tahoma" panose="020B0604030504040204" pitchFamily="34" charset="0"/>
              </a:rPr>
              <a:t>进</a:t>
            </a:r>
          </a:p>
          <a:p>
            <a:pPr algn="ctr" eaLnBrk="1" hangingPunct="1"/>
            <a:r>
              <a:rPr lang="zh-CN" sz="2000" b="1">
                <a:latin typeface="Tahoma" panose="020B0604030504040204" pitchFamily="34" charset="0"/>
              </a:rPr>
              <a:t>步</a:t>
            </a:r>
          </a:p>
        </p:txBody>
      </p:sp>
      <p:sp>
        <p:nvSpPr>
          <p:cNvPr id="31" name="Rectangle 17"/>
          <p:cNvSpPr>
            <a:spLocks noChangeArrowheads="1"/>
          </p:cNvSpPr>
          <p:nvPr/>
        </p:nvSpPr>
        <p:spPr bwMode="auto">
          <a:xfrm>
            <a:off x="53213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b="1">
                <a:latin typeface="Tahoma" panose="020B0604030504040204" pitchFamily="34" charset="0"/>
              </a:rPr>
              <a:t>广</a:t>
            </a:r>
          </a:p>
          <a:p>
            <a:pPr algn="ctr" eaLnBrk="1" hangingPunct="1"/>
            <a:r>
              <a:rPr lang="zh-CN" sz="2000" b="1">
                <a:latin typeface="Tahoma" panose="020B0604030504040204" pitchFamily="34" charset="0"/>
              </a:rPr>
              <a:t>告</a:t>
            </a:r>
          </a:p>
          <a:p>
            <a:pPr algn="ctr" eaLnBrk="1" hangingPunct="1"/>
            <a:r>
              <a:rPr lang="zh-CN" sz="2000" b="1">
                <a:latin typeface="Tahoma" panose="020B0604030504040204" pitchFamily="34" charset="0"/>
              </a:rPr>
              <a:t>行</a:t>
            </a:r>
          </a:p>
          <a:p>
            <a:pPr algn="ctr" eaLnBrk="1" hangingPunct="1"/>
            <a:r>
              <a:rPr lang="zh-CN" sz="2000" b="1">
                <a:latin typeface="Tahoma" panose="020B0604030504040204" pitchFamily="34" charset="0"/>
              </a:rPr>
              <a:t>为</a:t>
            </a:r>
          </a:p>
        </p:txBody>
      </p:sp>
      <p:sp>
        <p:nvSpPr>
          <p:cNvPr id="32" name="Rectangle 18"/>
          <p:cNvSpPr>
            <a:spLocks noChangeArrowheads="1"/>
          </p:cNvSpPr>
          <p:nvPr/>
        </p:nvSpPr>
        <p:spPr bwMode="auto">
          <a:xfrm>
            <a:off x="6299456" y="4123785"/>
            <a:ext cx="1981200" cy="78640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sz="2000">
                <a:latin typeface="Tahoma" panose="020B0604030504040204" pitchFamily="34" charset="0"/>
              </a:rPr>
              <a:t>市场均衡</a:t>
            </a:r>
          </a:p>
          <a:p>
            <a:pPr algn="ctr" eaLnBrk="1" hangingPunct="1"/>
            <a:r>
              <a:rPr lang="zh-CN" sz="2000">
                <a:latin typeface="Tahoma" panose="020B0604030504040204" pitchFamily="34" charset="0"/>
              </a:rPr>
              <a:t>及其社会评价</a:t>
            </a:r>
          </a:p>
        </p:txBody>
      </p:sp>
      <p:sp>
        <p:nvSpPr>
          <p:cNvPr id="33" name="Rectangle 19"/>
          <p:cNvSpPr>
            <a:spLocks noChangeArrowheads="1"/>
          </p:cNvSpPr>
          <p:nvPr/>
        </p:nvSpPr>
        <p:spPr bwMode="auto">
          <a:xfrm>
            <a:off x="6311900"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生</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产</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效</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率</a:t>
            </a:r>
            <a:endParaRPr lang="zh-CN" sz="2000" b="1" dirty="0">
              <a:latin typeface="Tahoma" panose="020B0604030504040204" pitchFamily="34" charset="0"/>
            </a:endParaRPr>
          </a:p>
        </p:txBody>
      </p:sp>
      <p:sp>
        <p:nvSpPr>
          <p:cNvPr id="34" name="Rectangle 20"/>
          <p:cNvSpPr>
            <a:spLocks noChangeArrowheads="1"/>
          </p:cNvSpPr>
          <p:nvPr/>
        </p:nvSpPr>
        <p:spPr bwMode="auto">
          <a:xfrm>
            <a:off x="7073098"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配</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置</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效</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率</a:t>
            </a:r>
            <a:endParaRPr lang="zh-CN" sz="2000" b="1" dirty="0">
              <a:latin typeface="Tahoma" panose="020B0604030504040204" pitchFamily="34" charset="0"/>
            </a:endParaRPr>
          </a:p>
        </p:txBody>
      </p:sp>
      <p:sp>
        <p:nvSpPr>
          <p:cNvPr id="35" name="Rectangle 21"/>
          <p:cNvSpPr>
            <a:spLocks noChangeArrowheads="1"/>
          </p:cNvSpPr>
          <p:nvPr/>
        </p:nvSpPr>
        <p:spPr bwMode="auto">
          <a:xfrm>
            <a:off x="7834296" y="4958317"/>
            <a:ext cx="457200" cy="1447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smtClean="0">
                <a:latin typeface="Tahoma" panose="020B0604030504040204" pitchFamily="34" charset="0"/>
              </a:rPr>
              <a:t>动</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态</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效</a:t>
            </a:r>
            <a:endParaRPr lang="en-US" altLang="zh-CN" sz="2000" b="1" dirty="0" smtClean="0">
              <a:latin typeface="Tahoma" panose="020B0604030504040204" pitchFamily="34" charset="0"/>
            </a:endParaRPr>
          </a:p>
          <a:p>
            <a:pPr algn="ctr" eaLnBrk="1" hangingPunct="1"/>
            <a:r>
              <a:rPr lang="zh-CN" altLang="en-US" sz="2000" b="1" dirty="0" smtClean="0">
                <a:latin typeface="Tahoma" panose="020B0604030504040204" pitchFamily="34" charset="0"/>
              </a:rPr>
              <a:t>率</a:t>
            </a:r>
            <a:endParaRPr lang="zh-CN" sz="2000" b="1" dirty="0">
              <a:latin typeface="Tahoma" panose="020B0604030504040204" pitchFamily="34" charset="0"/>
            </a:endParaRPr>
          </a:p>
        </p:txBody>
      </p:sp>
    </p:spTree>
    <p:extLst>
      <p:ext uri="{BB962C8B-B14F-4D97-AF65-F5344CB8AC3E}">
        <p14:creationId xmlns:p14="http://schemas.microsoft.com/office/powerpoint/2010/main" val="1063934847"/>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Group 2"/>
          <p:cNvGraphicFramePr>
            <a:graphicFrameLocks noGrp="1"/>
          </p:cNvGraphicFramePr>
          <p:nvPr>
            <p:extLst>
              <p:ext uri="{D42A27DB-BD31-4B8C-83A1-F6EECF244321}">
                <p14:modId xmlns:p14="http://schemas.microsoft.com/office/powerpoint/2010/main" val="2414263879"/>
              </p:ext>
            </p:extLst>
          </p:nvPr>
        </p:nvGraphicFramePr>
        <p:xfrm>
          <a:off x="52833" y="1556792"/>
          <a:ext cx="8983663" cy="4881736"/>
        </p:xfrm>
        <a:graphic>
          <a:graphicData uri="http://schemas.openxmlformats.org/drawingml/2006/table">
            <a:tbl>
              <a:tblPr/>
              <a:tblGrid>
                <a:gridCol w="696913"/>
                <a:gridCol w="669925"/>
                <a:gridCol w="749300"/>
                <a:gridCol w="803275"/>
                <a:gridCol w="695325"/>
                <a:gridCol w="1014412"/>
                <a:gridCol w="777875"/>
                <a:gridCol w="814388"/>
                <a:gridCol w="709612"/>
                <a:gridCol w="688975"/>
                <a:gridCol w="714375"/>
                <a:gridCol w="649288"/>
              </a:tblGrid>
              <a:tr h="576064">
                <a:tc row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8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2"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需求曲线</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2" hMerge="1">
                  <a:txBody>
                    <a:bodyPr/>
                    <a:lstStyle/>
                    <a:p>
                      <a:endParaRPr lang="zh-CN" altLang="en-US"/>
                    </a:p>
                  </a:txBody>
                  <a:tcPr/>
                </a:tc>
                <a:tc rowSpan="2"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供给曲线</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2" hMerge="1">
                  <a:txBody>
                    <a:bodyPr/>
                    <a:lstStyle/>
                    <a:p>
                      <a:endParaRPr lang="zh-CN" altLang="en-US"/>
                    </a:p>
                  </a:txBody>
                  <a:tcPr/>
                </a:tc>
                <a:tc row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rPr>
                        <a:t>竞争策略</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FFFFFF"/>
                          </a:solidFill>
                          <a:effectLst/>
                          <a:latin typeface="Calibri" panose="020F0502020204030204" pitchFamily="34" charset="0"/>
                          <a:ea typeface="宋体" panose="02010600030101010101" pitchFamily="2" charset="-122"/>
                        </a:rPr>
                        <a:t>企业均衡条件</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均衡价格</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row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均衡产量</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gridSpan="3">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FFFFFF"/>
                          </a:solidFill>
                          <a:effectLst/>
                          <a:latin typeface="Calibri" panose="020F0502020204030204" pitchFamily="34" charset="0"/>
                          <a:ea typeface="宋体" panose="02010600030101010101" pitchFamily="2" charset="-122"/>
                        </a:rPr>
                        <a:t>市场绩效</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D"/>
                    </a:solidFill>
                  </a:tcPr>
                </a:tc>
                <a:tc hMerge="1">
                  <a:txBody>
                    <a:bodyPr/>
                    <a:lstStyle/>
                    <a:p>
                      <a:endParaRPr lang="zh-CN" altLang="en-US"/>
                    </a:p>
                  </a:txBody>
                  <a:tcPr/>
                </a:tc>
                <a:tc hMerge="1">
                  <a:txBody>
                    <a:bodyPr/>
                    <a:lstStyle/>
                    <a:p>
                      <a:endParaRPr lang="zh-CN" altLang="en-US"/>
                    </a:p>
                  </a:txBody>
                  <a:tcPr/>
                </a:tc>
              </a:tr>
              <a:tr h="0">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生产效率</a:t>
                      </a:r>
                    </a:p>
                  </a:txBody>
                  <a:tcPr anchor="ctr" horzOverflow="overflow">
                    <a:lnL w="381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配置效率</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动态效率</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r h="576952">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企业</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行业</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企业</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行业</a:t>
                      </a:r>
                    </a:p>
                  </a:txBody>
                  <a:tcPr anchor="ctr" horzOverflow="overflow">
                    <a:lnL w="127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vMerge="1">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endParaRPr>
                    </a:p>
                  </a:txBody>
                  <a:tcPr anchor="ctr" horzOverflow="overflow">
                    <a:lnL w="381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vMerge="1">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vMerge="1">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r h="866998">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完全竞争</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水平线</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向右下倾斜</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AVC以上的MC</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厂商加总</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低成本</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P=MC</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P=MC=MR</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最高</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r>
              <a:tr h="914400">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垄断竞争</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向右下倾斜</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比企业平缓</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rowSpan="3" gridSpan="2">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供给量与边际成本没有对应关系，按照需求价格定价，没有供给曲线</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rowSpan="3" h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+差异化+广告</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MC=MR</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比竞争市场高</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比竞争市场低</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r h="914400">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寡头垄断</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向右下倾斜</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比企业平缓</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gridSpan="2" vMerge="1">
                  <a:txBody>
                    <a:bodyPr/>
                    <a:lstStyle/>
                    <a:p>
                      <a:endParaRPr lang="zh-CN" altLang="en-US"/>
                    </a:p>
                  </a:txBody>
                  <a:tcPr/>
                </a:tc>
                <a:tc hMerge="1" v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+勾结+趋同（博弈）</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MC=MR</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比垄断竞争高</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比垄断竞争低</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E9EDF4"/>
                    </a:solidFill>
                  </a:tcPr>
                </a:tc>
              </a:tr>
              <a:tr h="914400">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完全垄断</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向右下倾斜</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和企业相同</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gridSpan="2" vMerge="1">
                  <a:txBody>
                    <a:bodyPr/>
                    <a:lstStyle/>
                    <a:p>
                      <a:endParaRPr lang="zh-CN" altLang="en-US"/>
                    </a:p>
                  </a:txBody>
                  <a:tcPr/>
                </a:tc>
                <a:tc hMerge="1" vMerge="1">
                  <a:txBody>
                    <a:bodyPr/>
                    <a:lstStyle/>
                    <a:p>
                      <a:endParaRPr lang="zh-CN" altLang="en-US"/>
                    </a:p>
                  </a:txBody>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rPr>
                        <a:t>+阻止+寻租</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MC=MR</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比寡头市场高</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rPr>
                        <a:t>比寡头市场低</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c>
                  <a:txBody>
                    <a:bodyPr/>
                    <a:lstStyle>
                      <a:lvl1pPr>
                        <a:spcBef>
                          <a:spcPct val="20000"/>
                        </a:spcBef>
                        <a:defRPr sz="2800">
                          <a:solidFill>
                            <a:schemeClr val="tx1"/>
                          </a:solidFill>
                          <a:latin typeface="Arial" panose="020B0604020202020204" pitchFamily="34" charset="0"/>
                          <a:ea typeface="宋体" panose="02010600030101010101" pitchFamily="2" charset="-122"/>
                        </a:defRPr>
                      </a:lvl1pPr>
                      <a:lvl2pPr>
                        <a:spcBef>
                          <a:spcPct val="20000"/>
                        </a:spcBef>
                        <a:defRPr sz="2400">
                          <a:solidFill>
                            <a:schemeClr val="tx1"/>
                          </a:solidFill>
                          <a:latin typeface="Arial" panose="020B0604020202020204" pitchFamily="34" charset="0"/>
                          <a:ea typeface="宋体" panose="02010600030101010101" pitchFamily="2" charset="-122"/>
                        </a:defRPr>
                      </a:lvl2pPr>
                      <a:lvl3pPr>
                        <a:spcBef>
                          <a:spcPct val="20000"/>
                        </a:spcBef>
                        <a:defRPr sz="2000">
                          <a:solidFill>
                            <a:schemeClr val="tx1"/>
                          </a:solidFill>
                          <a:latin typeface="Arial" panose="020B0604020202020204" pitchFamily="34" charset="0"/>
                          <a:ea typeface="宋体" panose="02010600030101010101" pitchFamily="2" charset="-122"/>
                        </a:defRPr>
                      </a:lvl3pPr>
                      <a:lvl4pPr>
                        <a:spcBef>
                          <a:spcPct val="20000"/>
                        </a:spcBef>
                        <a:defRPr>
                          <a:solidFill>
                            <a:schemeClr val="tx1"/>
                          </a:solidFill>
                          <a:latin typeface="Arial" panose="020B0604020202020204" pitchFamily="34" charset="0"/>
                          <a:ea typeface="宋体" panose="02010600030101010101" pitchFamily="2" charset="-122"/>
                        </a:defRPr>
                      </a:lvl4pPr>
                      <a:lvl5pPr>
                        <a:spcBef>
                          <a:spcPct val="20000"/>
                        </a:spcBef>
                        <a:defRPr>
                          <a:solidFill>
                            <a:schemeClr val="tx1"/>
                          </a:solidFill>
                          <a:latin typeface="Arial" panose="020B0604020202020204" pitchFamily="34" charset="0"/>
                          <a:ea typeface="宋体" panose="02010600030101010101" pitchFamily="2" charset="-122"/>
                        </a:defRPr>
                      </a:lvl5pPr>
                      <a:lvl6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6pPr>
                      <a:lvl7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7pPr>
                      <a:lvl8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8pPr>
                      <a:lvl9pPr fontAlgn="base">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dirty="0" smtClean="0">
                          <a:ln>
                            <a:noFill/>
                          </a:ln>
                          <a:solidFill>
                            <a:srgbClr val="000000"/>
                          </a:solidFill>
                          <a:effectLst/>
                          <a:latin typeface="Calibri" panose="020F0502020204030204" pitchFamily="34" charset="0"/>
                          <a:ea typeface="宋体" panose="02010600030101010101" pitchFamily="2" charset="-122"/>
                          <a:sym typeface="Arial" panose="020B0604020202020204" pitchFamily="34" charset="0"/>
                        </a:rPr>
                        <a:t>×</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D0D8E8"/>
                    </a:solidFill>
                  </a:tcPr>
                </a:tc>
              </a:tr>
            </a:tbl>
          </a:graphicData>
        </a:graphic>
      </p:graphicFrame>
      <p:sp>
        <p:nvSpPr>
          <p:cNvPr id="13" name="Rectangle 2"/>
          <p:cNvSpPr>
            <a:spLocks noChangeArrowheads="1"/>
          </p:cNvSpPr>
          <p:nvPr/>
        </p:nvSpPr>
        <p:spPr bwMode="auto">
          <a:xfrm>
            <a:off x="179512" y="1005099"/>
            <a:ext cx="80645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buFont typeface="Arial" panose="020B0604020202020204" pitchFamily="34" charset="0"/>
              <a:buNone/>
              <a:defRPr/>
            </a:pPr>
            <a:r>
              <a:rPr lang="en-US" altLang="zh-CN" sz="2800" b="1" dirty="0">
                <a:effectLst>
                  <a:outerShdw blurRad="38100" dist="38100" dir="2700000" algn="tl">
                    <a:srgbClr val="C0C0C0"/>
                  </a:outerShdw>
                </a:effectLst>
                <a:latin typeface="+mj-lt"/>
              </a:rPr>
              <a:t>6</a:t>
            </a:r>
            <a:r>
              <a:rPr lang="zh-CN" altLang="en-US" sz="2800" b="1" dirty="0" smtClean="0">
                <a:effectLst>
                  <a:outerShdw blurRad="38100" dist="38100" dir="2700000" algn="tl">
                    <a:srgbClr val="C0C0C0"/>
                  </a:outerShdw>
                </a:effectLst>
                <a:latin typeface="+mj-lt"/>
              </a:rPr>
              <a:t>.</a:t>
            </a:r>
            <a:r>
              <a:rPr lang="en-US" altLang="zh-CN" sz="2800" b="1" dirty="0" smtClean="0">
                <a:effectLst>
                  <a:outerShdw blurRad="38100" dist="38100" dir="2700000" algn="tl">
                    <a:srgbClr val="C0C0C0"/>
                  </a:outerShdw>
                </a:effectLst>
                <a:latin typeface="+mj-lt"/>
              </a:rPr>
              <a:t>4</a:t>
            </a:r>
            <a:r>
              <a:rPr lang="zh-CN" altLang="en-US" sz="2800" b="1" dirty="0" smtClean="0">
                <a:effectLst>
                  <a:outerShdw blurRad="38100" dist="38100" dir="2700000" algn="tl">
                    <a:srgbClr val="C0C0C0"/>
                  </a:outerShdw>
                </a:effectLst>
                <a:latin typeface="+mj-lt"/>
              </a:rPr>
              <a:t>.</a:t>
            </a:r>
            <a:r>
              <a:rPr lang="en-US" altLang="zh-CN" sz="2800" b="1" dirty="0" smtClean="0">
                <a:effectLst>
                  <a:outerShdw blurRad="38100" dist="38100" dir="2700000" algn="tl">
                    <a:srgbClr val="C0C0C0"/>
                  </a:outerShdw>
                </a:effectLst>
                <a:latin typeface="+mj-lt"/>
              </a:rPr>
              <a:t>2</a:t>
            </a:r>
            <a:r>
              <a:rPr lang="zh-CN" altLang="en-US" sz="2800" b="1" dirty="0" smtClean="0">
                <a:effectLst>
                  <a:outerShdw blurRad="38100" dist="38100" dir="2700000" algn="tl">
                    <a:srgbClr val="C0C0C0"/>
                  </a:outerShdw>
                </a:effectLst>
                <a:latin typeface="+mj-lt"/>
              </a:rPr>
              <a:t> </a:t>
            </a:r>
            <a:r>
              <a:rPr lang="en-US" altLang="zh-CN" sz="2800" b="1" dirty="0" smtClean="0">
                <a:effectLst>
                  <a:outerShdw blurRad="38100" dist="38100" dir="2700000" algn="tl">
                    <a:srgbClr val="C0C0C0"/>
                  </a:outerShdw>
                </a:effectLst>
                <a:latin typeface="+mj-lt"/>
              </a:rPr>
              <a:t>SCP</a:t>
            </a:r>
            <a:r>
              <a:rPr lang="zh-CN" altLang="en-US" sz="2800" b="1" dirty="0" smtClean="0">
                <a:effectLst>
                  <a:outerShdw blurRad="38100" dist="38100" dir="2700000" algn="tl">
                    <a:srgbClr val="C0C0C0"/>
                  </a:outerShdw>
                </a:effectLst>
                <a:latin typeface="+mj-lt"/>
              </a:rPr>
              <a:t>的内容</a:t>
            </a:r>
            <a:endParaRPr lang="zh-CN" altLang="en-US" sz="2800" b="1" dirty="0"/>
          </a:p>
        </p:txBody>
      </p:sp>
    </p:spTree>
    <p:extLst>
      <p:ext uri="{BB962C8B-B14F-4D97-AF65-F5344CB8AC3E}">
        <p14:creationId xmlns:p14="http://schemas.microsoft.com/office/powerpoint/2010/main" val="137102722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5"/>
          <p:cNvSpPr>
            <a:spLocks noChangeArrowheads="1"/>
          </p:cNvSpPr>
          <p:nvPr/>
        </p:nvSpPr>
        <p:spPr bwMode="auto">
          <a:xfrm>
            <a:off x="1200150" y="2066925"/>
            <a:ext cx="914400" cy="609600"/>
          </a:xfrm>
          <a:prstGeom prst="rect">
            <a:avLst/>
          </a:prstGeom>
          <a:solidFill>
            <a:schemeClr val="bg1"/>
          </a:solidFill>
          <a:ln w="25400">
            <a:solidFill>
              <a:schemeClr val="tx1"/>
            </a:solidFill>
            <a:miter lim="800000"/>
            <a:headEnd/>
            <a:tailEnd/>
          </a:ln>
        </p:spPr>
        <p:txBody>
          <a:bodyPr wrap="none" lIns="90000" tIns="46800" rIns="90000" bIns="46800" anchor="ct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400" b="1"/>
              <a:t>企业</a:t>
            </a:r>
          </a:p>
        </p:txBody>
      </p:sp>
      <p:sp>
        <p:nvSpPr>
          <p:cNvPr id="10" name="Rectangle 6"/>
          <p:cNvSpPr>
            <a:spLocks noChangeArrowheads="1"/>
          </p:cNvSpPr>
          <p:nvPr/>
        </p:nvSpPr>
        <p:spPr bwMode="auto">
          <a:xfrm>
            <a:off x="6610350" y="2066925"/>
            <a:ext cx="914400" cy="609600"/>
          </a:xfrm>
          <a:prstGeom prst="rect">
            <a:avLst/>
          </a:prstGeom>
          <a:solidFill>
            <a:schemeClr val="bg1"/>
          </a:solidFill>
          <a:ln w="25400">
            <a:solidFill>
              <a:schemeClr val="tx1"/>
            </a:solidFill>
            <a:miter lim="800000"/>
            <a:headEnd/>
            <a:tailEnd/>
          </a:ln>
        </p:spPr>
        <p:txBody>
          <a:bodyPr wrap="none" lIns="90000" tIns="46800" rIns="90000" bIns="46800" anchor="ct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400" b="1"/>
              <a:t>家庭</a:t>
            </a:r>
          </a:p>
        </p:txBody>
      </p:sp>
      <p:sp>
        <p:nvSpPr>
          <p:cNvPr id="11" name="Rectangle 7"/>
          <p:cNvSpPr>
            <a:spLocks noChangeArrowheads="1"/>
          </p:cNvSpPr>
          <p:nvPr/>
        </p:nvSpPr>
        <p:spPr bwMode="auto">
          <a:xfrm>
            <a:off x="4173538" y="5041900"/>
            <a:ext cx="914400" cy="606425"/>
          </a:xfrm>
          <a:prstGeom prst="rect">
            <a:avLst/>
          </a:prstGeom>
          <a:solidFill>
            <a:schemeClr val="bg1"/>
          </a:solidFill>
          <a:ln w="25400">
            <a:solidFill>
              <a:schemeClr val="tx1"/>
            </a:solidFill>
            <a:miter lim="800000"/>
            <a:headEnd/>
            <a:tailEnd/>
          </a:ln>
        </p:spPr>
        <p:txBody>
          <a:bodyPr wrap="none" lIns="90000" tIns="46800" rIns="90000" bIns="46800" anchor="ct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400" b="1"/>
              <a:t>政府</a:t>
            </a:r>
          </a:p>
        </p:txBody>
      </p:sp>
      <p:sp>
        <p:nvSpPr>
          <p:cNvPr id="12" name="Line 8"/>
          <p:cNvSpPr>
            <a:spLocks noChangeShapeType="1"/>
          </p:cNvSpPr>
          <p:nvPr/>
        </p:nvSpPr>
        <p:spPr bwMode="auto">
          <a:xfrm>
            <a:off x="1963738" y="2832100"/>
            <a:ext cx="2058987" cy="22860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13" name="Line 9"/>
          <p:cNvSpPr>
            <a:spLocks noChangeShapeType="1"/>
          </p:cNvSpPr>
          <p:nvPr/>
        </p:nvSpPr>
        <p:spPr bwMode="auto">
          <a:xfrm flipH="1" flipV="1">
            <a:off x="1657350" y="2908300"/>
            <a:ext cx="2286000" cy="25146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14" name="WordArt 10"/>
          <p:cNvSpPr>
            <a:spLocks noChangeArrowheads="1" noChangeShapeType="1" noTextEdit="1"/>
          </p:cNvSpPr>
          <p:nvPr/>
        </p:nvSpPr>
        <p:spPr bwMode="auto">
          <a:xfrm rot="2897423">
            <a:off x="1987551" y="4186237"/>
            <a:ext cx="800100"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政 府 采 购</a:t>
            </a:r>
          </a:p>
        </p:txBody>
      </p:sp>
      <p:sp>
        <p:nvSpPr>
          <p:cNvPr id="15" name="WordArt 11"/>
          <p:cNvSpPr>
            <a:spLocks noChangeArrowheads="1" noChangeShapeType="1" noTextEdit="1"/>
          </p:cNvSpPr>
          <p:nvPr/>
        </p:nvSpPr>
        <p:spPr bwMode="auto">
          <a:xfrm rot="2490988">
            <a:off x="2954338" y="3594100"/>
            <a:ext cx="400050"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纳  税</a:t>
            </a:r>
          </a:p>
        </p:txBody>
      </p:sp>
      <p:sp>
        <p:nvSpPr>
          <p:cNvPr id="16" name="Line 12"/>
          <p:cNvSpPr>
            <a:spLocks noChangeShapeType="1"/>
          </p:cNvSpPr>
          <p:nvPr/>
        </p:nvSpPr>
        <p:spPr bwMode="auto">
          <a:xfrm>
            <a:off x="2270125" y="2219325"/>
            <a:ext cx="4192588" cy="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17" name="Line 13"/>
          <p:cNvSpPr>
            <a:spLocks noChangeShapeType="1"/>
          </p:cNvSpPr>
          <p:nvPr/>
        </p:nvSpPr>
        <p:spPr bwMode="auto">
          <a:xfrm flipH="1">
            <a:off x="2344738" y="2524125"/>
            <a:ext cx="4113212" cy="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18" name="Line 14"/>
          <p:cNvSpPr>
            <a:spLocks noChangeShapeType="1"/>
          </p:cNvSpPr>
          <p:nvPr/>
        </p:nvSpPr>
        <p:spPr bwMode="auto">
          <a:xfrm flipV="1">
            <a:off x="5238750" y="2755900"/>
            <a:ext cx="1601788" cy="22860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19" name="Line 15"/>
          <p:cNvSpPr>
            <a:spLocks noChangeShapeType="1"/>
          </p:cNvSpPr>
          <p:nvPr/>
        </p:nvSpPr>
        <p:spPr bwMode="auto">
          <a:xfrm flipH="1">
            <a:off x="5238750" y="2832100"/>
            <a:ext cx="1828800" cy="26670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zh-CN" altLang="en-US"/>
          </a:p>
        </p:txBody>
      </p:sp>
      <p:sp>
        <p:nvSpPr>
          <p:cNvPr id="20" name="WordArt 16"/>
          <p:cNvSpPr>
            <a:spLocks noChangeArrowheads="1" noChangeShapeType="1" noTextEdit="1"/>
          </p:cNvSpPr>
          <p:nvPr/>
        </p:nvSpPr>
        <p:spPr bwMode="auto">
          <a:xfrm>
            <a:off x="3563938" y="1917700"/>
            <a:ext cx="2000250"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工资、利息、地租、利润支付</a:t>
            </a:r>
          </a:p>
        </p:txBody>
      </p:sp>
      <p:sp>
        <p:nvSpPr>
          <p:cNvPr id="21" name="WordArt 17"/>
          <p:cNvSpPr>
            <a:spLocks noChangeArrowheads="1" noChangeShapeType="1" noTextEdit="1"/>
          </p:cNvSpPr>
          <p:nvPr/>
        </p:nvSpPr>
        <p:spPr bwMode="auto">
          <a:xfrm>
            <a:off x="3868738" y="2679700"/>
            <a:ext cx="1200150"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生产要素提供</a:t>
            </a:r>
          </a:p>
        </p:txBody>
      </p:sp>
      <p:sp>
        <p:nvSpPr>
          <p:cNvPr id="22" name="WordArt 18"/>
          <p:cNvSpPr>
            <a:spLocks noChangeArrowheads="1" noChangeShapeType="1" noTextEdit="1"/>
          </p:cNvSpPr>
          <p:nvPr/>
        </p:nvSpPr>
        <p:spPr bwMode="auto">
          <a:xfrm>
            <a:off x="3030538" y="2908300"/>
            <a:ext cx="3400425"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（劳动力、土地、资本和企业家精神）</a:t>
            </a:r>
          </a:p>
        </p:txBody>
      </p:sp>
      <p:sp>
        <p:nvSpPr>
          <p:cNvPr id="23" name="WordArt 19"/>
          <p:cNvSpPr>
            <a:spLocks noChangeArrowheads="1" noChangeShapeType="1" noTextEdit="1"/>
          </p:cNvSpPr>
          <p:nvPr/>
        </p:nvSpPr>
        <p:spPr bwMode="auto">
          <a:xfrm rot="18331571">
            <a:off x="5145088" y="3916363"/>
            <a:ext cx="1000125"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转 移 性 支 付</a:t>
            </a:r>
          </a:p>
        </p:txBody>
      </p:sp>
      <p:sp>
        <p:nvSpPr>
          <p:cNvPr id="24" name="WordArt 20"/>
          <p:cNvSpPr>
            <a:spLocks noChangeArrowheads="1" noChangeShapeType="1" noTextEdit="1"/>
          </p:cNvSpPr>
          <p:nvPr/>
        </p:nvSpPr>
        <p:spPr bwMode="auto">
          <a:xfrm rot="18199750">
            <a:off x="6227763" y="4149725"/>
            <a:ext cx="400050" cy="200025"/>
          </a:xfrm>
          <a:prstGeom prst="rect">
            <a:avLst/>
          </a:prstGeom>
        </p:spPr>
        <p:txBody>
          <a:bodyPr wrap="none" fromWordArt="1">
            <a:prstTxWarp prst="textPlain">
              <a:avLst>
                <a:gd name="adj" fmla="val 50000"/>
              </a:avLst>
            </a:prstTxWarp>
          </a:bodyPr>
          <a:lstStyle/>
          <a:p>
            <a:pPr algn="ctr"/>
            <a:r>
              <a:rPr lang="zh-CN" altLang="en-US" sz="1600" kern="10">
                <a:ln w="9525">
                  <a:solidFill>
                    <a:schemeClr val="tx1"/>
                  </a:solidFill>
                  <a:round/>
                  <a:headEnd/>
                  <a:tailEnd/>
                </a:ln>
                <a:solidFill>
                  <a:srgbClr val="FFFFFF"/>
                </a:solidFill>
                <a:latin typeface="宋体" panose="02010600030101010101" pitchFamily="2" charset="-122"/>
              </a:rPr>
              <a:t>纳  税</a:t>
            </a:r>
          </a:p>
        </p:txBody>
      </p:sp>
      <p:graphicFrame>
        <p:nvGraphicFramePr>
          <p:cNvPr id="25" name="Object 21"/>
          <p:cNvGraphicFramePr>
            <a:graphicFrameLocks noChangeAspect="1"/>
          </p:cNvGraphicFramePr>
          <p:nvPr/>
        </p:nvGraphicFramePr>
        <p:xfrm>
          <a:off x="4021138" y="4051300"/>
          <a:ext cx="1206500" cy="952500"/>
        </p:xfrm>
        <a:graphic>
          <a:graphicData uri="http://schemas.openxmlformats.org/presentationml/2006/ole">
            <mc:AlternateContent xmlns:mc="http://schemas.openxmlformats.org/markup-compatibility/2006">
              <mc:Choice xmlns:v="urn:schemas-microsoft-com:vml" Requires="v">
                <p:oleObj spid="_x0000_s20139" r:id="rId6" imgW="1652281" imgH="993913" progId="">
                  <p:embed/>
                </p:oleObj>
              </mc:Choice>
              <mc:Fallback>
                <p:oleObj r:id="rId6" imgW="1652281" imgH="993913"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21138" y="4051300"/>
                        <a:ext cx="1206500" cy="952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22"/>
          <p:cNvGraphicFramePr>
            <a:graphicFrameLocks noChangeAspect="1"/>
          </p:cNvGraphicFramePr>
          <p:nvPr/>
        </p:nvGraphicFramePr>
        <p:xfrm>
          <a:off x="592138" y="2832100"/>
          <a:ext cx="990600" cy="1143000"/>
        </p:xfrm>
        <a:graphic>
          <a:graphicData uri="http://schemas.openxmlformats.org/presentationml/2006/ole">
            <mc:AlternateContent xmlns:mc="http://schemas.openxmlformats.org/markup-compatibility/2006">
              <mc:Choice xmlns:v="urn:schemas-microsoft-com:vml" Requires="v">
                <p:oleObj spid="_x0000_s20140" r:id="rId8" imgW="709779" imgH="686942" progId="">
                  <p:embed/>
                </p:oleObj>
              </mc:Choice>
              <mc:Fallback>
                <p:oleObj r:id="rId8" imgW="709779" imgH="686942" progId="">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2138" y="2832100"/>
                        <a:ext cx="990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23"/>
          <p:cNvGraphicFramePr>
            <a:graphicFrameLocks noChangeAspect="1"/>
          </p:cNvGraphicFramePr>
          <p:nvPr/>
        </p:nvGraphicFramePr>
        <p:xfrm>
          <a:off x="6992938" y="2984500"/>
          <a:ext cx="1066800" cy="1108075"/>
        </p:xfrm>
        <a:graphic>
          <a:graphicData uri="http://schemas.openxmlformats.org/presentationml/2006/ole">
            <mc:AlternateContent xmlns:mc="http://schemas.openxmlformats.org/markup-compatibility/2006">
              <mc:Choice xmlns:v="urn:schemas-microsoft-com:vml" Requires="v">
                <p:oleObj spid="_x0000_s20141" r:id="rId10" imgW="1157387" imgH="744492" progId="">
                  <p:embed/>
                </p:oleObj>
              </mc:Choice>
              <mc:Fallback>
                <p:oleObj r:id="rId10" imgW="1157387" imgH="744492" progId="">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992938" y="2984500"/>
                        <a:ext cx="1066800" cy="1108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 name="Line 24"/>
          <p:cNvSpPr>
            <a:spLocks noChangeShapeType="1"/>
          </p:cNvSpPr>
          <p:nvPr/>
        </p:nvSpPr>
        <p:spPr bwMode="auto">
          <a:xfrm>
            <a:off x="828675" y="5387975"/>
            <a:ext cx="11525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9" name="Text Box 25"/>
          <p:cNvSpPr txBox="1">
            <a:spLocks noChangeArrowheads="1"/>
          </p:cNvSpPr>
          <p:nvPr/>
        </p:nvSpPr>
        <p:spPr bwMode="auto">
          <a:xfrm>
            <a:off x="973138" y="5534025"/>
            <a:ext cx="11049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1800" b="1">
                <a:latin typeface="Arial" panose="020B0604020202020204" pitchFamily="34" charset="0"/>
              </a:rPr>
              <a:t>货币流向</a:t>
            </a:r>
          </a:p>
        </p:txBody>
      </p:sp>
      <p:sp>
        <p:nvSpPr>
          <p:cNvPr id="30" name="Text Box 26"/>
          <p:cNvSpPr txBox="1">
            <a:spLocks noChangeArrowheads="1"/>
          </p:cNvSpPr>
          <p:nvPr/>
        </p:nvSpPr>
        <p:spPr bwMode="auto">
          <a:xfrm>
            <a:off x="2989263" y="5892800"/>
            <a:ext cx="29416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400" b="1">
                <a:latin typeface="Arial" panose="020B0604020202020204" pitchFamily="34" charset="0"/>
                <a:ea typeface="楷体" panose="02010609060101010101" pitchFamily="49" charset="-122"/>
              </a:rPr>
              <a:t>混合经济运行关系图</a:t>
            </a:r>
          </a:p>
        </p:txBody>
      </p:sp>
    </p:spTree>
    <p:extLst>
      <p:ext uri="{BB962C8B-B14F-4D97-AF65-F5344CB8AC3E}">
        <p14:creationId xmlns:p14="http://schemas.microsoft.com/office/powerpoint/2010/main" val="68059239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标题 1"/>
          <p:cNvSpPr>
            <a:spLocks noGrp="1"/>
          </p:cNvSpPr>
          <p:nvPr>
            <p:ph type="title"/>
          </p:nvPr>
        </p:nvSpPr>
        <p:spPr>
          <a:xfrm>
            <a:off x="357188" y="928688"/>
            <a:ext cx="8229600" cy="1143000"/>
          </a:xfrm>
        </p:spPr>
        <p:txBody>
          <a:bodyPr/>
          <a:lstStyle/>
          <a:p>
            <a:r>
              <a:rPr lang="zh-CN" altLang="en-US" sz="3600" b="1" dirty="0" smtClean="0"/>
              <a:t>第七章 要素市场与收入分配</a:t>
            </a:r>
          </a:p>
        </p:txBody>
      </p:sp>
      <p:sp>
        <p:nvSpPr>
          <p:cNvPr id="21"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spcBef>
                <a:spcPts val="0"/>
              </a:spcBef>
            </a:pPr>
            <a:r>
              <a:rPr lang="en-US" altLang="zh-CN" sz="2800" dirty="0"/>
              <a:t>7</a:t>
            </a:r>
            <a:r>
              <a:rPr lang="en-US" altLang="zh-CN" sz="2800" dirty="0" smtClean="0"/>
              <a:t>.1 </a:t>
            </a:r>
            <a:r>
              <a:rPr lang="zh-CN" altLang="en-US" sz="2800" dirty="0" smtClean="0"/>
              <a:t>生产要素的需求、供给和价格</a:t>
            </a:r>
          </a:p>
          <a:p>
            <a:pPr>
              <a:lnSpc>
                <a:spcPct val="150000"/>
              </a:lnSpc>
              <a:spcBef>
                <a:spcPts val="0"/>
              </a:spcBef>
            </a:pPr>
            <a:r>
              <a:rPr lang="en-US" altLang="zh-CN" sz="2800" dirty="0" smtClean="0"/>
              <a:t>7.2 </a:t>
            </a:r>
            <a:r>
              <a:rPr lang="zh-CN" altLang="en-US" sz="2800" dirty="0" smtClean="0"/>
              <a:t>垄断对生产要素价格的影响</a:t>
            </a:r>
          </a:p>
          <a:p>
            <a:pPr>
              <a:lnSpc>
                <a:spcPct val="150000"/>
              </a:lnSpc>
              <a:spcBef>
                <a:spcPts val="0"/>
              </a:spcBef>
            </a:pPr>
            <a:r>
              <a:rPr lang="en-US" altLang="zh-CN" sz="2800" dirty="0"/>
              <a:t>7</a:t>
            </a:r>
            <a:r>
              <a:rPr lang="en-US" altLang="zh-CN" sz="2800" dirty="0" smtClean="0"/>
              <a:t>.3 </a:t>
            </a:r>
            <a:r>
              <a:rPr lang="zh-CN" altLang="en-US" sz="2800" dirty="0" smtClean="0"/>
              <a:t>要素市场与初次收入分配</a:t>
            </a:r>
            <a:endParaRPr lang="en-US" altLang="zh-CN" sz="2800" dirty="0" smtClean="0"/>
          </a:p>
          <a:p>
            <a:pPr>
              <a:lnSpc>
                <a:spcPct val="150000"/>
              </a:lnSpc>
              <a:spcBef>
                <a:spcPts val="0"/>
              </a:spcBef>
            </a:pPr>
            <a:r>
              <a:rPr lang="en-US" altLang="zh-CN" sz="2800" dirty="0" smtClean="0"/>
              <a:t>7.4</a:t>
            </a:r>
            <a:r>
              <a:rPr lang="zh-CN" altLang="en-US" sz="2800" dirty="0" smtClean="0"/>
              <a:t> 政府再分配及其争论</a:t>
            </a:r>
            <a:endParaRPr lang="zh-CN" altLang="en-US" dirty="0" smtClean="0"/>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32574" y="1124744"/>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0" name="矩形 1"/>
          <p:cNvSpPr>
            <a:spLocks noChangeArrowheads="1"/>
          </p:cNvSpPr>
          <p:nvPr/>
        </p:nvSpPr>
        <p:spPr bwMode="auto">
          <a:xfrm>
            <a:off x="432574" y="1647964"/>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生产要素和市场要素市场</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生产要素的种类，生产要素市场的特点，边际生产力，竞争市场要素价格决定，垄断对要素价格的影响</a:t>
            </a:r>
            <a:endParaRPr lang="zh-CN" altLang="en-US" sz="2400" dirty="0"/>
          </a:p>
        </p:txBody>
      </p:sp>
      <p:sp>
        <p:nvSpPr>
          <p:cNvPr id="11" name="矩形 1"/>
          <p:cNvSpPr>
            <a:spLocks noChangeArrowheads="1"/>
          </p:cNvSpPr>
          <p:nvPr/>
        </p:nvSpPr>
        <p:spPr bwMode="auto">
          <a:xfrm>
            <a:off x="432574" y="2915017"/>
            <a:ext cx="81718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收入分配</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功能收入分配，规模收入分配，规模收入分配的影响因素，阿鲁瓦尼指数，洛伦茨曲线，基尼系数</a:t>
            </a:r>
            <a:endParaRPr lang="zh-CN" altLang="en-US" sz="2400" dirty="0"/>
          </a:p>
        </p:txBody>
      </p:sp>
      <p:sp>
        <p:nvSpPr>
          <p:cNvPr id="12" name="矩形 1"/>
          <p:cNvSpPr>
            <a:spLocks noChangeArrowheads="1"/>
          </p:cNvSpPr>
          <p:nvPr/>
        </p:nvSpPr>
        <p:spPr bwMode="auto">
          <a:xfrm>
            <a:off x="430951" y="3812738"/>
            <a:ext cx="81718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政府再分配</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功利主义，自由至上主义，最大最小准则，再分配效应，再分配的重要性</a:t>
            </a:r>
            <a:endParaRPr lang="zh-CN" altLang="en-US" sz="2400" dirty="0"/>
          </a:p>
        </p:txBody>
      </p:sp>
    </p:spTree>
    <p:extLst>
      <p:ext uri="{BB962C8B-B14F-4D97-AF65-F5344CB8AC3E}">
        <p14:creationId xmlns:p14="http://schemas.microsoft.com/office/powerpoint/2010/main" val="198667073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82043"/>
            <a:ext cx="6159058" cy="584775"/>
          </a:xfrm>
          <a:prstGeom prst="rect">
            <a:avLst/>
          </a:prstGeom>
        </p:spPr>
        <p:txBody>
          <a:bodyPr wrap="none">
            <a:spAutoFit/>
          </a:bodyPr>
          <a:lstStyle/>
          <a:p>
            <a:r>
              <a:rPr lang="en-US" altLang="zh-CN" sz="3200" b="1" dirty="0" smtClean="0"/>
              <a:t>7.1 </a:t>
            </a:r>
            <a:r>
              <a:rPr lang="zh-CN" altLang="en-US" sz="3200" b="1" dirty="0" smtClean="0"/>
              <a:t>生产要素的需求、供给和价格</a:t>
            </a:r>
            <a:endParaRPr lang="zh-CN" altLang="en-US" sz="3200" dirty="0"/>
          </a:p>
        </p:txBody>
      </p:sp>
      <p:sp>
        <p:nvSpPr>
          <p:cNvPr id="10" name="矩形 9"/>
          <p:cNvSpPr/>
          <p:nvPr/>
        </p:nvSpPr>
        <p:spPr>
          <a:xfrm>
            <a:off x="395535" y="1637888"/>
            <a:ext cx="6287747" cy="523220"/>
          </a:xfrm>
          <a:prstGeom prst="rect">
            <a:avLst/>
          </a:prstGeom>
        </p:spPr>
        <p:txBody>
          <a:bodyPr wrap="none">
            <a:spAutoFit/>
          </a:bodyPr>
          <a:lstStyle/>
          <a:p>
            <a:r>
              <a:rPr lang="en-US" altLang="zh-CN" sz="2800" b="1" dirty="0" smtClean="0"/>
              <a:t>7.1.1 </a:t>
            </a:r>
            <a:r>
              <a:rPr lang="zh-CN" altLang="en-US" sz="2800" b="1" dirty="0" smtClean="0"/>
              <a:t>生产要素和生产要素市场的特点</a:t>
            </a:r>
            <a:endParaRPr lang="zh-CN" altLang="en-US" sz="2800" dirty="0"/>
          </a:p>
        </p:txBody>
      </p:sp>
      <p:sp>
        <p:nvSpPr>
          <p:cNvPr id="11" name="矩形 10"/>
          <p:cNvSpPr/>
          <p:nvPr/>
        </p:nvSpPr>
        <p:spPr>
          <a:xfrm>
            <a:off x="395535" y="2120082"/>
            <a:ext cx="1838965" cy="461665"/>
          </a:xfrm>
          <a:prstGeom prst="rect">
            <a:avLst/>
          </a:prstGeom>
        </p:spPr>
        <p:txBody>
          <a:bodyPr wrap="none">
            <a:spAutoFit/>
          </a:bodyPr>
          <a:lstStyle/>
          <a:p>
            <a:r>
              <a:rPr lang="en-US" altLang="zh-CN" sz="2400" b="1" dirty="0" smtClean="0"/>
              <a:t>(1) </a:t>
            </a:r>
            <a:r>
              <a:rPr lang="zh-CN" altLang="en-US" sz="2400" b="1" dirty="0" smtClean="0"/>
              <a:t>生产要素</a:t>
            </a:r>
            <a:endParaRPr lang="zh-CN" altLang="en-US" sz="2400" dirty="0"/>
          </a:p>
        </p:txBody>
      </p:sp>
      <p:sp>
        <p:nvSpPr>
          <p:cNvPr id="3" name="文本框 2"/>
          <p:cNvSpPr txBox="1"/>
          <p:nvPr/>
        </p:nvSpPr>
        <p:spPr>
          <a:xfrm>
            <a:off x="520502" y="2523288"/>
            <a:ext cx="8064896" cy="830997"/>
          </a:xfrm>
          <a:prstGeom prst="rect">
            <a:avLst/>
          </a:prstGeom>
          <a:noFill/>
        </p:spPr>
        <p:txBody>
          <a:bodyPr wrap="square" rtlCol="0">
            <a:spAutoFit/>
          </a:bodyPr>
          <a:lstStyle/>
          <a:p>
            <a:r>
              <a:rPr lang="zh-CN" altLang="en-US" sz="2400" dirty="0" smtClean="0"/>
              <a:t>        经济学上，生产要素与产品相对应，指物质生产的投入品，是用来进行生产的经济资源。</a:t>
            </a:r>
            <a:endParaRPr lang="zh-CN" altLang="en-US" sz="2400" dirty="0"/>
          </a:p>
        </p:txBody>
      </p:sp>
      <p:sp>
        <p:nvSpPr>
          <p:cNvPr id="20" name="矩形 19"/>
          <p:cNvSpPr/>
          <p:nvPr/>
        </p:nvSpPr>
        <p:spPr>
          <a:xfrm>
            <a:off x="395535" y="3286537"/>
            <a:ext cx="2767104" cy="461665"/>
          </a:xfrm>
          <a:prstGeom prst="rect">
            <a:avLst/>
          </a:prstGeom>
        </p:spPr>
        <p:txBody>
          <a:bodyPr wrap="none">
            <a:spAutoFit/>
          </a:bodyPr>
          <a:lstStyle/>
          <a:p>
            <a:r>
              <a:rPr lang="en-US" altLang="zh-CN" sz="2400" b="1" dirty="0" smtClean="0"/>
              <a:t>(2) </a:t>
            </a:r>
            <a:r>
              <a:rPr lang="zh-CN" altLang="en-US" sz="2400" b="1" dirty="0" smtClean="0"/>
              <a:t>生产要素的种类</a:t>
            </a:r>
            <a:endParaRPr lang="zh-CN" altLang="en-US" sz="2400" dirty="0"/>
          </a:p>
        </p:txBody>
      </p:sp>
      <p:sp>
        <p:nvSpPr>
          <p:cNvPr id="21" name="文本框 20"/>
          <p:cNvSpPr txBox="1"/>
          <p:nvPr/>
        </p:nvSpPr>
        <p:spPr>
          <a:xfrm>
            <a:off x="404082" y="3716465"/>
            <a:ext cx="8181316" cy="2308324"/>
          </a:xfrm>
          <a:prstGeom prst="rect">
            <a:avLst/>
          </a:prstGeom>
          <a:noFill/>
        </p:spPr>
        <p:txBody>
          <a:bodyPr wrap="square" rtlCol="0">
            <a:spAutoFit/>
          </a:bodyPr>
          <a:lstStyle/>
          <a:p>
            <a:r>
              <a:rPr lang="zh-CN" altLang="en-US" sz="2400" dirty="0" smtClean="0"/>
              <a:t>        传统上，经济学将生产要素区分为劳动、资本、土地和企业家才能（萨伊），现代经济学对生产要素的划分更加细化，比如划分为劳动、物质资本、人力资本、土地、技术、管理等。在宏观经济分析中，较多地将生产要素划分为劳动、物质资本和技术进步（这里的技术进步为劳动、物质资本之外投入要素）。</a:t>
            </a:r>
            <a:endParaRPr lang="zh-CN" altLang="en-US" sz="2400" dirty="0"/>
          </a:p>
        </p:txBody>
      </p:sp>
    </p:spTree>
    <p:extLst>
      <p:ext uri="{BB962C8B-B14F-4D97-AF65-F5344CB8AC3E}">
        <p14:creationId xmlns:p14="http://schemas.microsoft.com/office/powerpoint/2010/main" val="413234208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5078" y="1035876"/>
            <a:ext cx="3812262" cy="461665"/>
          </a:xfrm>
          <a:prstGeom prst="rect">
            <a:avLst/>
          </a:prstGeom>
        </p:spPr>
        <p:txBody>
          <a:bodyPr wrap="none">
            <a:spAutoFit/>
          </a:bodyPr>
          <a:lstStyle/>
          <a:p>
            <a:r>
              <a:rPr lang="zh-CN" altLang="en-US" sz="2400" b="1" dirty="0" smtClean="0"/>
              <a:t>（</a:t>
            </a:r>
            <a:r>
              <a:rPr lang="en-US" altLang="zh-CN" sz="2400" b="1" dirty="0"/>
              <a:t>3</a:t>
            </a:r>
            <a:r>
              <a:rPr lang="zh-CN" altLang="en-US" sz="2400" b="1" dirty="0" smtClean="0"/>
              <a:t>）</a:t>
            </a:r>
            <a:r>
              <a:rPr lang="en-US" altLang="zh-CN" sz="2400" b="1" dirty="0" smtClean="0"/>
              <a:t> </a:t>
            </a:r>
            <a:r>
              <a:rPr lang="zh-CN" altLang="en-US" sz="2400" b="1" dirty="0" smtClean="0"/>
              <a:t>生产要素市场的特点</a:t>
            </a:r>
            <a:endParaRPr lang="zh-CN" altLang="en-US" sz="2400" dirty="0"/>
          </a:p>
        </p:txBody>
      </p:sp>
      <p:sp>
        <p:nvSpPr>
          <p:cNvPr id="10" name="矩形 9"/>
          <p:cNvSpPr/>
          <p:nvPr/>
        </p:nvSpPr>
        <p:spPr>
          <a:xfrm>
            <a:off x="402090" y="1484784"/>
            <a:ext cx="8359483" cy="1569660"/>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b="1" dirty="0" smtClean="0"/>
              <a:t>生产要素需求是一种派生需求</a:t>
            </a:r>
            <a:r>
              <a:rPr lang="zh-CN" altLang="en-US" sz="2400" dirty="0" smtClean="0"/>
              <a:t>（</a:t>
            </a:r>
            <a:r>
              <a:rPr lang="en-US" altLang="zh-CN" sz="2400" dirty="0"/>
              <a:t>derived demand</a:t>
            </a:r>
            <a:r>
              <a:rPr lang="zh-CN" altLang="en-US" sz="2400" dirty="0" smtClean="0"/>
              <a:t>）。对产品的需求产生产品供给，产品供给需要企业进行生产，从而产生企业对生产要素的需求。为此，对生产要素的需求，将取决于生产要素的生产力。</a:t>
            </a:r>
            <a:endParaRPr lang="zh-CN" altLang="en-US" sz="2400" dirty="0"/>
          </a:p>
        </p:txBody>
      </p:sp>
      <p:sp>
        <p:nvSpPr>
          <p:cNvPr id="11" name="矩形 10"/>
          <p:cNvSpPr/>
          <p:nvPr/>
        </p:nvSpPr>
        <p:spPr>
          <a:xfrm>
            <a:off x="408645" y="2996952"/>
            <a:ext cx="8359481" cy="2677656"/>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b="1" dirty="0" smtClean="0"/>
              <a:t>生产要素有的是自然物，有的是人工物，有的也有生产过程，其供给存在差别。</a:t>
            </a:r>
            <a:r>
              <a:rPr lang="zh-CN" altLang="en-US" sz="2400" dirty="0" smtClean="0"/>
              <a:t>对于自然物，供给量常常固定，价格主要由生产要素需求决定。机器设备等物质资本是用其他投入生产出来的，与产品生产一样，也与产品具有相同的供求规律。劳动力作为生产要素不是单一的，需要有教育训练的过程，也可以看作是生产过程。技术作为生产要素，也有其供求关系，但受技术开发特点影响。</a:t>
            </a:r>
            <a:endParaRPr lang="zh-CN" altLang="en-US" sz="2400" dirty="0"/>
          </a:p>
        </p:txBody>
      </p:sp>
      <p:sp>
        <p:nvSpPr>
          <p:cNvPr id="12" name="矩形 11"/>
          <p:cNvSpPr/>
          <p:nvPr/>
        </p:nvSpPr>
        <p:spPr>
          <a:xfrm>
            <a:off x="408647" y="5592552"/>
            <a:ext cx="8359483" cy="830997"/>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b="1" dirty="0" smtClean="0"/>
              <a:t>生产要素质量决定产品质量，生产要素生产力决定一国的经济水平</a:t>
            </a:r>
            <a:r>
              <a:rPr lang="zh-CN" altLang="en-US" sz="2400" dirty="0" smtClean="0"/>
              <a:t>。生产要素的合理配置是全部资源</a:t>
            </a:r>
            <a:r>
              <a:rPr lang="zh-CN" altLang="en-US" sz="2400" dirty="0"/>
              <a:t>有效</a:t>
            </a:r>
            <a:r>
              <a:rPr lang="zh-CN" altLang="en-US" sz="2400" dirty="0" smtClean="0"/>
              <a:t>配置的基础。</a:t>
            </a:r>
            <a:endParaRPr lang="zh-CN" altLang="en-US" sz="2400" dirty="0"/>
          </a:p>
        </p:txBody>
      </p:sp>
    </p:spTree>
    <p:extLst>
      <p:ext uri="{BB962C8B-B14F-4D97-AF65-F5344CB8AC3E}">
        <p14:creationId xmlns:p14="http://schemas.microsoft.com/office/powerpoint/2010/main" val="175661856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53338" y="1039081"/>
            <a:ext cx="4974439" cy="523220"/>
          </a:xfrm>
          <a:prstGeom prst="rect">
            <a:avLst/>
          </a:prstGeom>
        </p:spPr>
        <p:txBody>
          <a:bodyPr wrap="none">
            <a:spAutoFit/>
          </a:bodyPr>
          <a:lstStyle/>
          <a:p>
            <a:r>
              <a:rPr lang="en-US" altLang="zh-CN" sz="2800" b="1" dirty="0" smtClean="0"/>
              <a:t>7.1.2 </a:t>
            </a:r>
            <a:r>
              <a:rPr lang="zh-CN" altLang="en-US" sz="2800" b="1" dirty="0" smtClean="0"/>
              <a:t>竞争市场的生产要素需求</a:t>
            </a:r>
            <a:endParaRPr lang="zh-CN" altLang="en-US" sz="2800" dirty="0"/>
          </a:p>
        </p:txBody>
      </p:sp>
      <p:sp>
        <p:nvSpPr>
          <p:cNvPr id="10" name="矩形 9"/>
          <p:cNvSpPr/>
          <p:nvPr/>
        </p:nvSpPr>
        <p:spPr>
          <a:xfrm>
            <a:off x="259836" y="1484784"/>
            <a:ext cx="4121641"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a:t>
            </a:r>
            <a:r>
              <a:rPr lang="en-US" altLang="zh-CN" sz="2400" b="1" dirty="0" smtClean="0"/>
              <a:t> </a:t>
            </a:r>
            <a:r>
              <a:rPr lang="zh-CN" altLang="en-US" sz="2400" b="1" dirty="0" smtClean="0"/>
              <a:t>生产要素的边际生产力</a:t>
            </a:r>
            <a:endParaRPr lang="zh-CN" altLang="en-US" sz="2400" dirty="0"/>
          </a:p>
        </p:txBody>
      </p:sp>
      <mc:AlternateContent xmlns:mc="http://schemas.openxmlformats.org/markup-compatibility/2006" xmlns:a14="http://schemas.microsoft.com/office/drawing/2010/main">
        <mc:Choice Requires="a14">
          <p:sp>
            <p:nvSpPr>
              <p:cNvPr id="2" name="矩形 1"/>
              <p:cNvSpPr/>
              <p:nvPr/>
            </p:nvSpPr>
            <p:spPr>
              <a:xfrm>
                <a:off x="534138" y="1865606"/>
                <a:ext cx="7951922" cy="1938992"/>
              </a:xfrm>
              <a:prstGeom prst="rect">
                <a:avLst/>
              </a:prstGeom>
            </p:spPr>
            <p:txBody>
              <a:bodyPr wrap="square">
                <a:spAutoFit/>
              </a:bodyPr>
              <a:lstStyle/>
              <a:p>
                <a:pPr eaLnBrk="1" hangingPunct="1"/>
                <a:r>
                  <a:rPr lang="zh-CN" altLang="en-US" sz="2400" b="1" dirty="0" smtClean="0"/>
                  <a:t>边际生产力</a:t>
                </a:r>
                <a:r>
                  <a:rPr lang="zh-CN" altLang="en-US" sz="2400" dirty="0"/>
                  <a:t>（</a:t>
                </a:r>
                <a:r>
                  <a:rPr lang="en-US" altLang="zh-CN" sz="2400" dirty="0"/>
                  <a:t>marginal production</a:t>
                </a:r>
                <a:r>
                  <a:rPr lang="zh-CN" altLang="en-US" sz="2400" dirty="0" smtClean="0"/>
                  <a:t>），就是生产要素的边际产品（</a:t>
                </a:r>
                <a:r>
                  <a:rPr lang="en-US" altLang="zh-CN" sz="2400" dirty="0" smtClean="0"/>
                  <a:t>MP</a:t>
                </a:r>
                <a:r>
                  <a:rPr lang="zh-CN" altLang="en-US" sz="2400" dirty="0" smtClean="0"/>
                  <a:t>）或者边际</a:t>
                </a:r>
                <a:r>
                  <a:rPr lang="zh-CN" altLang="en-US" sz="2400" dirty="0"/>
                  <a:t>产品价值（</a:t>
                </a:r>
                <a:r>
                  <a:rPr lang="en-US" altLang="zh-CN" sz="2400" dirty="0"/>
                  <a:t>VMP</a:t>
                </a:r>
                <a:r>
                  <a:rPr lang="zh-CN" altLang="en-US" sz="2400" dirty="0" smtClean="0"/>
                  <a:t>），指单位</a:t>
                </a:r>
                <a:r>
                  <a:rPr lang="zh-CN" altLang="en-US" sz="2400" dirty="0"/>
                  <a:t>要素投入给企业带来</a:t>
                </a:r>
                <a:r>
                  <a:rPr lang="zh-CN" altLang="en-US" sz="2400" dirty="0" smtClean="0"/>
                  <a:t>的总产品的增加量或者总收益的增加量。</a:t>
                </a:r>
                <a:endParaRPr lang="en-US" altLang="zh-CN" sz="2400" dirty="0" smtClean="0"/>
              </a:p>
              <a:p>
                <a:pPr eaLnBrk="1" hangingPunct="1"/>
                <a:r>
                  <a:rPr lang="zh-CN" altLang="en-US" sz="2400" dirty="0"/>
                  <a:t> </a:t>
                </a:r>
                <a:r>
                  <a:rPr lang="zh-CN" altLang="en-US" sz="2400" dirty="0" smtClean="0"/>
                  <a:t>        假定</a:t>
                </a:r>
                <a:r>
                  <a:rPr lang="zh-CN" altLang="en-US" sz="2400" dirty="0"/>
                  <a:t>产品的市场价格</a:t>
                </a:r>
                <a:r>
                  <a:rPr lang="en-US" altLang="zh-CN" sz="2400" dirty="0"/>
                  <a:t>P</a:t>
                </a:r>
                <a:r>
                  <a:rPr lang="zh-CN" altLang="en-US" sz="2400" dirty="0" smtClean="0"/>
                  <a:t>，生产要素</a:t>
                </a:r>
                <a:r>
                  <a:rPr lang="en-US" altLang="zh-CN" sz="2400" dirty="0" smtClean="0"/>
                  <a:t>X</a:t>
                </a:r>
                <a:r>
                  <a:rPr lang="zh-CN" altLang="en-US" sz="2400" dirty="0" smtClean="0"/>
                  <a:t>的边际产品为</a:t>
                </a:r>
                <a:r>
                  <a:rPr lang="en-US" altLang="zh-CN" sz="2400" dirty="0" smtClean="0"/>
                  <a:t>MP</a:t>
                </a:r>
                <a:r>
                  <a:rPr lang="en-US" altLang="zh-CN" sz="2400" baseline="-25000" dirty="0" smtClean="0"/>
                  <a:t>X</a:t>
                </a:r>
                <a:r>
                  <a:rPr lang="zh-CN" altLang="en-US" sz="2400" dirty="0" smtClean="0"/>
                  <a:t>，边际产品价值为</a:t>
                </a:r>
                <a:r>
                  <a:rPr lang="en-US" altLang="zh-CN" sz="2400" dirty="0" smtClean="0"/>
                  <a:t>VMP</a:t>
                </a:r>
                <a:r>
                  <a:rPr lang="en-US" altLang="zh-CN" sz="2400" baseline="-25000" dirty="0"/>
                  <a:t>X</a:t>
                </a:r>
                <a:r>
                  <a:rPr lang="zh-CN" altLang="en-US" sz="2400" dirty="0" smtClean="0"/>
                  <a:t>，</a:t>
                </a:r>
                <a14:m>
                  <m:oMath xmlns:m="http://schemas.openxmlformats.org/officeDocument/2006/math">
                    <m:r>
                      <a:rPr lang="en-US" altLang="zh-CN" sz="2400" b="0" i="1" smtClean="0">
                        <a:latin typeface="Cambria Math" panose="02040503050406030204" pitchFamily="18" charset="0"/>
                      </a:rPr>
                      <m:t>𝑉𝑀𝑃</m:t>
                    </m:r>
                    <m:r>
                      <m:rPr>
                        <m:nor/>
                      </m:rPr>
                      <a:rPr lang="en-US" altLang="zh-CN" sz="2400" baseline="-25000" dirty="0"/>
                      <m:t>X</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𝑀𝑃</m:t>
                    </m:r>
                  </m:oMath>
                </a14:m>
                <a:r>
                  <a:rPr lang="en-US" altLang="zh-CN" sz="2400" baseline="-25000" dirty="0"/>
                  <a:t>X</a:t>
                </a:r>
                <a:r>
                  <a:rPr lang="zh-CN" altLang="en-US" sz="2400" dirty="0" smtClean="0"/>
                  <a:t>。</a:t>
                </a:r>
                <a:endParaRPr lang="zh-CN" altLang="en-US" sz="2400" dirty="0"/>
              </a:p>
            </p:txBody>
          </p:sp>
        </mc:Choice>
        <mc:Fallback xmlns="">
          <p:sp>
            <p:nvSpPr>
              <p:cNvPr id="2" name="矩形 1"/>
              <p:cNvSpPr>
                <a:spLocks noRot="1" noChangeAspect="1" noMove="1" noResize="1" noEditPoints="1" noAdjustHandles="1" noChangeArrowheads="1" noChangeShapeType="1" noTextEdit="1"/>
              </p:cNvSpPr>
              <p:nvPr/>
            </p:nvSpPr>
            <p:spPr>
              <a:xfrm>
                <a:off x="534138" y="1865606"/>
                <a:ext cx="7951922" cy="1938992"/>
              </a:xfrm>
              <a:prstGeom prst="rect">
                <a:avLst/>
              </a:prstGeom>
              <a:blipFill rotWithShape="0">
                <a:blip r:embed="rId5"/>
                <a:stretch>
                  <a:fillRect l="-1227" t="-3774" r="-2224" b="-6604"/>
                </a:stretch>
              </a:blipFill>
            </p:spPr>
            <p:txBody>
              <a:bodyPr/>
              <a:lstStyle/>
              <a:p>
                <a:r>
                  <a:rPr lang="zh-CN" altLang="en-US">
                    <a:noFill/>
                  </a:rPr>
                  <a:t> </a:t>
                </a:r>
              </a:p>
            </p:txBody>
          </p:sp>
        </mc:Fallback>
      </mc:AlternateContent>
      <p:sp>
        <p:nvSpPr>
          <p:cNvPr id="12" name="矩形 11"/>
          <p:cNvSpPr/>
          <p:nvPr/>
        </p:nvSpPr>
        <p:spPr>
          <a:xfrm>
            <a:off x="395536" y="3740252"/>
            <a:ext cx="4431021"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smtClean="0"/>
              <a:t>）</a:t>
            </a:r>
            <a:r>
              <a:rPr lang="en-US" altLang="zh-CN" sz="2400" b="1" dirty="0" smtClean="0"/>
              <a:t> </a:t>
            </a:r>
            <a:r>
              <a:rPr lang="zh-CN" altLang="en-US" sz="2400" b="1" dirty="0" smtClean="0"/>
              <a:t>单个企业的生产要素需求</a:t>
            </a:r>
            <a:endParaRPr lang="zh-CN" altLang="en-US" sz="2400" dirty="0"/>
          </a:p>
        </p:txBody>
      </p:sp>
      <mc:AlternateContent xmlns:mc="http://schemas.openxmlformats.org/markup-compatibility/2006" xmlns:a14="http://schemas.microsoft.com/office/drawing/2010/main">
        <mc:Choice Requires="a14">
          <p:sp>
            <p:nvSpPr>
              <p:cNvPr id="3" name="矩形 2"/>
              <p:cNvSpPr/>
              <p:nvPr/>
            </p:nvSpPr>
            <p:spPr>
              <a:xfrm>
                <a:off x="534138" y="4133170"/>
                <a:ext cx="8142318" cy="2308324"/>
              </a:xfrm>
              <a:prstGeom prst="rect">
                <a:avLst/>
              </a:prstGeom>
            </p:spPr>
            <p:txBody>
              <a:bodyPr wrap="square">
                <a:spAutoFit/>
              </a:bodyPr>
              <a:lstStyle/>
              <a:p>
                <a:r>
                  <a:rPr lang="zh-CN" altLang="en-US" sz="2400" dirty="0" smtClean="0"/>
                  <a:t>假定生产要素</a:t>
                </a:r>
                <a:r>
                  <a:rPr lang="en-US" altLang="zh-CN" sz="2400" dirty="0"/>
                  <a:t>X</a:t>
                </a:r>
                <a:r>
                  <a:rPr lang="zh-CN" altLang="en-US" sz="2400" dirty="0" smtClean="0"/>
                  <a:t>的</a:t>
                </a:r>
                <a:r>
                  <a:rPr lang="zh-CN" altLang="en-US" sz="2400" dirty="0"/>
                  <a:t>价格为</a:t>
                </a:r>
                <a:r>
                  <a:rPr lang="en-US" altLang="zh-CN" sz="2400" i="1" dirty="0"/>
                  <a:t>P</a:t>
                </a:r>
                <a:r>
                  <a:rPr lang="en-US" altLang="zh-CN" sz="2400" i="1" baseline="-25000" dirty="0"/>
                  <a:t>X</a:t>
                </a:r>
                <a:r>
                  <a:rPr lang="zh-CN" altLang="en-US" sz="2400" dirty="0" smtClean="0"/>
                  <a:t>，那么，企业购买和使用生产要素的数量应当满足于：</a:t>
                </a:r>
                <a:r>
                  <a:rPr lang="en-US" altLang="zh-CN" sz="2400" dirty="0"/>
                  <a:t> </a:t>
                </a:r>
                <a14:m>
                  <m:oMath xmlns:m="http://schemas.openxmlformats.org/officeDocument/2006/math">
                    <m:r>
                      <a:rPr lang="en-US" altLang="zh-CN" sz="2400" i="1">
                        <a:latin typeface="Cambria Math" panose="02040503050406030204" pitchFamily="18" charset="0"/>
                      </a:rPr>
                      <m:t>𝑉𝑀𝑃</m:t>
                    </m:r>
                    <m:r>
                      <m:rPr>
                        <m:nor/>
                      </m:rPr>
                      <a:rPr lang="en-US" altLang="zh-CN" sz="2400" baseline="-25000" dirty="0"/>
                      <m:t>X</m:t>
                    </m:r>
                    <m:r>
                      <a:rPr lang="en-US" altLang="zh-CN" sz="2400" i="1">
                        <a:latin typeface="Cambria Math" panose="02040503050406030204" pitchFamily="18" charset="0"/>
                      </a:rPr>
                      <m:t>=</m:t>
                    </m:r>
                    <m:r>
                      <a:rPr lang="en-US" altLang="zh-CN" sz="2400" i="1">
                        <a:latin typeface="Cambria Math" panose="02040503050406030204" pitchFamily="18" charset="0"/>
                      </a:rPr>
                      <m:t>𝑃</m:t>
                    </m:r>
                    <m:r>
                      <a:rPr lang="en-US" altLang="zh-CN" sz="2400" i="1">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𝑀𝑃𝑋</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𝑃𝑋</m:t>
                    </m:r>
                  </m:oMath>
                </a14:m>
                <a:r>
                  <a:rPr lang="zh-CN" altLang="en-US" sz="2400" dirty="0" smtClean="0"/>
                  <a:t>。如果</a:t>
                </a:r>
                <a:r>
                  <a:rPr lang="en-US" altLang="zh-CN" sz="2400" i="1" dirty="0"/>
                  <a:t>P</a:t>
                </a:r>
                <a:r>
                  <a:rPr lang="en-US" altLang="zh-CN" sz="2400" i="1" baseline="-25000" dirty="0"/>
                  <a:t>X</a:t>
                </a:r>
                <a:r>
                  <a:rPr lang="zh-CN" altLang="en-US" sz="2400" dirty="0" smtClean="0"/>
                  <a:t>下降，</a:t>
                </a:r>
                <a:r>
                  <a:rPr lang="en-US" altLang="zh-CN" sz="2400" dirty="0"/>
                  <a:t> </a:t>
                </a:r>
                <a:r>
                  <a:rPr lang="en-US" altLang="zh-CN" sz="2400" dirty="0" smtClean="0"/>
                  <a:t>MP</a:t>
                </a:r>
                <a:r>
                  <a:rPr lang="en-US" altLang="zh-CN" sz="2400" baseline="-25000" dirty="0" smtClean="0"/>
                  <a:t>X</a:t>
                </a:r>
                <a:r>
                  <a:rPr lang="zh-CN" altLang="en-US" sz="2400" dirty="0" smtClean="0"/>
                  <a:t>就可以更低一些，也就是可以购买和使用更多的</a:t>
                </a:r>
                <a:r>
                  <a:rPr lang="en-US" altLang="zh-CN" sz="2400" dirty="0" smtClean="0"/>
                  <a:t>X </a:t>
                </a:r>
                <a:r>
                  <a:rPr lang="zh-CN" altLang="en-US" sz="2400" dirty="0" smtClean="0"/>
                  <a:t>，所以，生产要素价格下降，生产要素需求增加，生产要素需求曲线向右下方倾斜。</a:t>
                </a:r>
                <a:endParaRPr lang="en-US" altLang="zh-CN" sz="2400" dirty="0" smtClean="0"/>
              </a:p>
              <a:p>
                <a:r>
                  <a:rPr lang="zh-CN" altLang="en-US" sz="2400" dirty="0" smtClean="0"/>
                  <a:t>         生产要素</a:t>
                </a:r>
                <a:r>
                  <a:rPr lang="zh-CN" altLang="en-US" sz="2400" dirty="0"/>
                  <a:t>市场</a:t>
                </a:r>
                <a:r>
                  <a:rPr lang="zh-CN" altLang="en-US" sz="2400" dirty="0" smtClean="0"/>
                  <a:t>需求，是所有企业要素需求的横向相加。</a:t>
                </a:r>
                <a:endParaRPr lang="zh-CN" altLang="en-US" sz="2400" dirty="0"/>
              </a:p>
            </p:txBody>
          </p:sp>
        </mc:Choice>
        <mc:Fallback xmlns="">
          <p:sp>
            <p:nvSpPr>
              <p:cNvPr id="3" name="矩形 2"/>
              <p:cNvSpPr>
                <a:spLocks noRot="1" noChangeAspect="1" noMove="1" noResize="1" noEditPoints="1" noAdjustHandles="1" noChangeArrowheads="1" noChangeShapeType="1" noTextEdit="1"/>
              </p:cNvSpPr>
              <p:nvPr/>
            </p:nvSpPr>
            <p:spPr>
              <a:xfrm>
                <a:off x="534138" y="4133170"/>
                <a:ext cx="8142318" cy="2308324"/>
              </a:xfrm>
              <a:prstGeom prst="rect">
                <a:avLst/>
              </a:prstGeom>
              <a:blipFill rotWithShape="0">
                <a:blip r:embed="rId6"/>
                <a:stretch>
                  <a:fillRect l="-1199" t="-3166" r="-824" b="-3958"/>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2864764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Line 4"/>
          <p:cNvSpPr>
            <a:spLocks noChangeShapeType="1"/>
          </p:cNvSpPr>
          <p:nvPr/>
        </p:nvSpPr>
        <p:spPr bwMode="auto">
          <a:xfrm>
            <a:off x="1283338" y="4798268"/>
            <a:ext cx="30797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0" name="Line 5"/>
          <p:cNvSpPr>
            <a:spLocks noChangeShapeType="1"/>
          </p:cNvSpPr>
          <p:nvPr/>
        </p:nvSpPr>
        <p:spPr bwMode="auto">
          <a:xfrm flipH="1" flipV="1">
            <a:off x="1283337" y="2132856"/>
            <a:ext cx="0" cy="266700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2" name="Text Box 7"/>
          <p:cNvSpPr txBox="1">
            <a:spLocks noChangeArrowheads="1"/>
          </p:cNvSpPr>
          <p:nvPr/>
        </p:nvSpPr>
        <p:spPr bwMode="auto">
          <a:xfrm>
            <a:off x="4039237" y="4798268"/>
            <a:ext cx="3337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p>
        </p:txBody>
      </p:sp>
      <p:sp>
        <p:nvSpPr>
          <p:cNvPr id="20" name="Line 8"/>
          <p:cNvSpPr>
            <a:spLocks noChangeShapeType="1"/>
          </p:cNvSpPr>
          <p:nvPr/>
        </p:nvSpPr>
        <p:spPr bwMode="auto">
          <a:xfrm>
            <a:off x="1485545" y="2736106"/>
            <a:ext cx="2447925" cy="17287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dirty="0"/>
          </a:p>
        </p:txBody>
      </p:sp>
      <p:sp>
        <p:nvSpPr>
          <p:cNvPr id="22" name="Line 11"/>
          <p:cNvSpPr>
            <a:spLocks noChangeShapeType="1"/>
          </p:cNvSpPr>
          <p:nvPr/>
        </p:nvSpPr>
        <p:spPr bwMode="auto">
          <a:xfrm>
            <a:off x="2268501" y="5198378"/>
            <a:ext cx="795244"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26" name="Text Box 6"/>
          <p:cNvSpPr txBox="1">
            <a:spLocks noChangeArrowheads="1"/>
          </p:cNvSpPr>
          <p:nvPr/>
        </p:nvSpPr>
        <p:spPr bwMode="auto">
          <a:xfrm>
            <a:off x="580735" y="2247324"/>
            <a:ext cx="77457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dirty="0" smtClean="0">
                <a:latin typeface="Tahoma" panose="020B0604030504040204" pitchFamily="34" charset="0"/>
                <a:cs typeface="Tahoma" panose="020B0604030504040204" pitchFamily="34" charset="0"/>
              </a:rPr>
              <a:t>VMP</a:t>
            </a:r>
            <a:r>
              <a:rPr kumimoji="1" lang="en-US" altLang="zh-CN" sz="2000" baseline="-25000" dirty="0" smtClean="0">
                <a:latin typeface="Tahoma" panose="020B0604030504040204" pitchFamily="34" charset="0"/>
                <a:cs typeface="Tahoma" panose="020B0604030504040204" pitchFamily="34" charset="0"/>
              </a:rPr>
              <a:t>X</a:t>
            </a:r>
            <a:endParaRPr kumimoji="1" lang="en-US" altLang="zh-CN" sz="2000" baseline="-25000" dirty="0">
              <a:latin typeface="Tahoma" panose="020B0604030504040204" pitchFamily="34" charset="0"/>
            </a:endParaRPr>
          </a:p>
        </p:txBody>
      </p:sp>
      <mc:AlternateContent xmlns:mc="http://schemas.openxmlformats.org/markup-compatibility/2006" xmlns:a14="http://schemas.microsoft.com/office/drawing/2010/main">
        <mc:Choice Requires="a14">
          <p:sp>
            <p:nvSpPr>
              <p:cNvPr id="2" name="矩形 1"/>
              <p:cNvSpPr/>
              <p:nvPr/>
            </p:nvSpPr>
            <p:spPr>
              <a:xfrm>
                <a:off x="2093829" y="2973239"/>
                <a:ext cx="1891928" cy="369332"/>
              </a:xfrm>
              <a:prstGeom prst="rect">
                <a:avLst/>
              </a:prstGeom>
            </p:spPr>
            <p:txBody>
              <a:bodyPr wrap="none">
                <a:spAutoFit/>
              </a:bodyPr>
              <a:lstStyle/>
              <a:p>
                <a14:m>
                  <m:oMath xmlns:m="http://schemas.openxmlformats.org/officeDocument/2006/math">
                    <m:r>
                      <a:rPr lang="en-US" altLang="zh-CN" i="1">
                        <a:latin typeface="Cambria Math" panose="02040503050406030204" pitchFamily="18" charset="0"/>
                      </a:rPr>
                      <m:t>𝑉𝑀𝑃</m:t>
                    </m:r>
                    <m:r>
                      <m:rPr>
                        <m:nor/>
                      </m:rPr>
                      <a:rPr lang="en-US" altLang="zh-CN" baseline="-25000" dirty="0"/>
                      <m:t>X</m:t>
                    </m:r>
                    <m:r>
                      <a:rPr lang="en-US" altLang="zh-CN" i="1">
                        <a:latin typeface="Cambria Math" panose="02040503050406030204" pitchFamily="18" charset="0"/>
                      </a:rPr>
                      <m:t>=</m:t>
                    </m:r>
                    <m:r>
                      <a:rPr lang="en-US" altLang="zh-CN" i="1">
                        <a:latin typeface="Cambria Math" panose="02040503050406030204" pitchFamily="18" charset="0"/>
                      </a:rPr>
                      <m:t>𝑃</m:t>
                    </m:r>
                    <m:r>
                      <a:rPr lang="en-US" altLang="zh-CN"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𝑀𝑃</m:t>
                    </m:r>
                  </m:oMath>
                </a14:m>
                <a:r>
                  <a:rPr lang="en-US" altLang="zh-CN" baseline="-25000" dirty="0"/>
                  <a:t>X</a:t>
                </a:r>
                <a:endParaRPr lang="zh-CN" altLang="en-US" dirty="0"/>
              </a:p>
            </p:txBody>
          </p:sp>
        </mc:Choice>
        <mc:Fallback xmlns="">
          <p:sp>
            <p:nvSpPr>
              <p:cNvPr id="2" name="矩形 1"/>
              <p:cNvSpPr>
                <a:spLocks noRot="1" noChangeAspect="1" noMove="1" noResize="1" noEditPoints="1" noAdjustHandles="1" noChangeArrowheads="1" noChangeShapeType="1" noTextEdit="1"/>
              </p:cNvSpPr>
              <p:nvPr/>
            </p:nvSpPr>
            <p:spPr>
              <a:xfrm>
                <a:off x="2093829" y="2973239"/>
                <a:ext cx="1891928" cy="369332"/>
              </a:xfrm>
              <a:prstGeom prst="rect">
                <a:avLst/>
              </a:prstGeom>
              <a:blipFill rotWithShape="0">
                <a:blip r:embed="rId5"/>
                <a:stretch>
                  <a:fillRect b="-21667"/>
                </a:stretch>
              </a:blipFill>
            </p:spPr>
            <p:txBody>
              <a:bodyPr/>
              <a:lstStyle/>
              <a:p>
                <a:r>
                  <a:rPr lang="zh-CN" altLang="en-US">
                    <a:noFill/>
                  </a:rPr>
                  <a:t> </a:t>
                </a:r>
              </a:p>
            </p:txBody>
          </p:sp>
        </mc:Fallback>
      </mc:AlternateContent>
      <p:cxnSp>
        <p:nvCxnSpPr>
          <p:cNvPr id="4" name="直接连接符 3"/>
          <p:cNvCxnSpPr/>
          <p:nvPr/>
        </p:nvCxnSpPr>
        <p:spPr>
          <a:xfrm>
            <a:off x="1283337" y="3357959"/>
            <a:ext cx="10146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2298030" y="3357959"/>
            <a:ext cx="0" cy="14403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283337" y="3885535"/>
            <a:ext cx="1809936" cy="141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3093273" y="3885535"/>
            <a:ext cx="0" cy="912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Line 11"/>
          <p:cNvSpPr>
            <a:spLocks noChangeShapeType="1"/>
          </p:cNvSpPr>
          <p:nvPr/>
        </p:nvSpPr>
        <p:spPr bwMode="auto">
          <a:xfrm flipH="1">
            <a:off x="545870" y="3318816"/>
            <a:ext cx="4950" cy="527576"/>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49" name="Text Box 19"/>
          <p:cNvSpPr txBox="1">
            <a:spLocks noChangeArrowheads="1"/>
          </p:cNvSpPr>
          <p:nvPr/>
        </p:nvSpPr>
        <p:spPr bwMode="auto">
          <a:xfrm>
            <a:off x="2097947" y="4798268"/>
            <a:ext cx="42671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r>
              <a:rPr kumimoji="1" lang="en-US" altLang="zh-CN" sz="2000" baseline="-25000" dirty="0">
                <a:latin typeface="Tahoma" panose="020B0604030504040204" pitchFamily="34" charset="0"/>
              </a:rPr>
              <a:t>1</a:t>
            </a:r>
          </a:p>
        </p:txBody>
      </p:sp>
      <p:sp>
        <p:nvSpPr>
          <p:cNvPr id="50" name="Text Box 23"/>
          <p:cNvSpPr txBox="1">
            <a:spLocks noChangeArrowheads="1"/>
          </p:cNvSpPr>
          <p:nvPr/>
        </p:nvSpPr>
        <p:spPr bwMode="auto">
          <a:xfrm>
            <a:off x="2850386" y="4798268"/>
            <a:ext cx="42671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r>
              <a:rPr kumimoji="1" lang="en-US" altLang="zh-CN" sz="2000" baseline="-25000" dirty="0">
                <a:latin typeface="Tahoma" panose="020B0604030504040204" pitchFamily="34" charset="0"/>
              </a:rPr>
              <a:t>2</a:t>
            </a:r>
          </a:p>
        </p:txBody>
      </p:sp>
      <p:sp>
        <p:nvSpPr>
          <p:cNvPr id="51" name="Text Box 24"/>
          <p:cNvSpPr txBox="1">
            <a:spLocks noChangeArrowheads="1"/>
          </p:cNvSpPr>
          <p:nvPr/>
        </p:nvSpPr>
        <p:spPr bwMode="auto">
          <a:xfrm>
            <a:off x="487408" y="3134348"/>
            <a:ext cx="8675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latin typeface="Tahoma" panose="020B0604030504040204" pitchFamily="34" charset="0"/>
              </a:rPr>
              <a:t>VMP</a:t>
            </a:r>
            <a:r>
              <a:rPr kumimoji="1" lang="en-US" altLang="zh-CN" sz="2000" baseline="-25000" dirty="0" smtClean="0">
                <a:latin typeface="Tahoma" panose="020B0604030504040204" pitchFamily="34" charset="0"/>
              </a:rPr>
              <a:t>X1</a:t>
            </a:r>
            <a:endParaRPr kumimoji="1" lang="en-US" altLang="zh-CN" sz="2000" baseline="-25000" dirty="0">
              <a:latin typeface="Tahoma" panose="020B0604030504040204" pitchFamily="34" charset="0"/>
            </a:endParaRPr>
          </a:p>
        </p:txBody>
      </p:sp>
      <p:sp>
        <p:nvSpPr>
          <p:cNvPr id="52" name="Text Box 24"/>
          <p:cNvSpPr txBox="1">
            <a:spLocks noChangeArrowheads="1"/>
          </p:cNvSpPr>
          <p:nvPr/>
        </p:nvSpPr>
        <p:spPr bwMode="auto">
          <a:xfrm>
            <a:off x="487409" y="3644526"/>
            <a:ext cx="8675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latin typeface="Tahoma" panose="020B0604030504040204" pitchFamily="34" charset="0"/>
              </a:rPr>
              <a:t>VMP</a:t>
            </a:r>
            <a:r>
              <a:rPr kumimoji="1" lang="en-US" altLang="zh-CN" sz="2000" baseline="-25000" dirty="0" smtClean="0">
                <a:latin typeface="Tahoma" panose="020B0604030504040204" pitchFamily="34" charset="0"/>
              </a:rPr>
              <a:t>X2</a:t>
            </a:r>
            <a:endParaRPr kumimoji="1" lang="en-US" altLang="zh-CN" sz="2000" baseline="-25000" dirty="0">
              <a:latin typeface="Tahoma" panose="020B0604030504040204" pitchFamily="34" charset="0"/>
            </a:endParaRPr>
          </a:p>
        </p:txBody>
      </p:sp>
      <p:sp>
        <p:nvSpPr>
          <p:cNvPr id="53" name="Text Box 9"/>
          <p:cNvSpPr txBox="1">
            <a:spLocks noChangeArrowheads="1"/>
          </p:cNvSpPr>
          <p:nvPr/>
        </p:nvSpPr>
        <p:spPr bwMode="auto">
          <a:xfrm>
            <a:off x="1308834" y="5445968"/>
            <a:ext cx="300595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a:latin typeface="Tahoma" panose="020B0604030504040204" pitchFamily="34" charset="0"/>
              </a:rPr>
              <a:t>要素的边际产品价值曲线</a:t>
            </a:r>
          </a:p>
        </p:txBody>
      </p:sp>
      <p:sp>
        <p:nvSpPr>
          <p:cNvPr id="54" name="Text Box 9"/>
          <p:cNvSpPr txBox="1">
            <a:spLocks noChangeArrowheads="1"/>
          </p:cNvSpPr>
          <p:nvPr/>
        </p:nvSpPr>
        <p:spPr bwMode="auto">
          <a:xfrm>
            <a:off x="5857030" y="5365105"/>
            <a:ext cx="19912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a:latin typeface="Tahoma" panose="020B0604030504040204" pitchFamily="34" charset="0"/>
              </a:rPr>
              <a:t>要素</a:t>
            </a:r>
            <a:r>
              <a:rPr kumimoji="1" lang="zh-CN" altLang="en-US" sz="2000" b="1" dirty="0" smtClean="0">
                <a:latin typeface="Tahoma" panose="020B0604030504040204" pitchFamily="34" charset="0"/>
              </a:rPr>
              <a:t>的需求曲线</a:t>
            </a:r>
            <a:endParaRPr kumimoji="1" lang="zh-CN" altLang="en-US" sz="2000" b="1" dirty="0">
              <a:latin typeface="Tahoma" panose="020B0604030504040204" pitchFamily="34" charset="0"/>
            </a:endParaRPr>
          </a:p>
        </p:txBody>
      </p:sp>
      <p:sp>
        <p:nvSpPr>
          <p:cNvPr id="56" name="Line 4"/>
          <p:cNvSpPr>
            <a:spLocks noChangeShapeType="1"/>
          </p:cNvSpPr>
          <p:nvPr/>
        </p:nvSpPr>
        <p:spPr bwMode="auto">
          <a:xfrm>
            <a:off x="5092381" y="4798268"/>
            <a:ext cx="30797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57" name="Line 5"/>
          <p:cNvSpPr>
            <a:spLocks noChangeShapeType="1"/>
          </p:cNvSpPr>
          <p:nvPr/>
        </p:nvSpPr>
        <p:spPr bwMode="auto">
          <a:xfrm flipH="1" flipV="1">
            <a:off x="5092380" y="2132856"/>
            <a:ext cx="0" cy="266700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58" name="Text Box 7"/>
          <p:cNvSpPr txBox="1">
            <a:spLocks noChangeArrowheads="1"/>
          </p:cNvSpPr>
          <p:nvPr/>
        </p:nvSpPr>
        <p:spPr bwMode="auto">
          <a:xfrm>
            <a:off x="7848280" y="4798268"/>
            <a:ext cx="3337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p>
        </p:txBody>
      </p:sp>
      <p:sp>
        <p:nvSpPr>
          <p:cNvPr id="59" name="Line 8"/>
          <p:cNvSpPr>
            <a:spLocks noChangeShapeType="1"/>
          </p:cNvSpPr>
          <p:nvPr/>
        </p:nvSpPr>
        <p:spPr bwMode="auto">
          <a:xfrm>
            <a:off x="5294588" y="2736106"/>
            <a:ext cx="2447925" cy="17287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dirty="0"/>
          </a:p>
        </p:txBody>
      </p:sp>
      <p:sp>
        <p:nvSpPr>
          <p:cNvPr id="60" name="Line 11"/>
          <p:cNvSpPr>
            <a:spLocks noChangeShapeType="1"/>
          </p:cNvSpPr>
          <p:nvPr/>
        </p:nvSpPr>
        <p:spPr bwMode="auto">
          <a:xfrm>
            <a:off x="6077544" y="5198378"/>
            <a:ext cx="795244"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61" name="Text Box 6"/>
          <p:cNvSpPr txBox="1">
            <a:spLocks noChangeArrowheads="1"/>
          </p:cNvSpPr>
          <p:nvPr/>
        </p:nvSpPr>
        <p:spPr bwMode="auto">
          <a:xfrm>
            <a:off x="4578014" y="2247324"/>
            <a:ext cx="4251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dirty="0" smtClean="0">
                <a:latin typeface="Tahoma" panose="020B0604030504040204" pitchFamily="34" charset="0"/>
                <a:cs typeface="Tahoma" panose="020B0604030504040204" pitchFamily="34" charset="0"/>
              </a:rPr>
              <a:t>P</a:t>
            </a:r>
            <a:r>
              <a:rPr kumimoji="1" lang="en-US" altLang="zh-CN" sz="2000" baseline="-25000" dirty="0" smtClean="0">
                <a:latin typeface="Tahoma" panose="020B0604030504040204" pitchFamily="34" charset="0"/>
                <a:cs typeface="Tahoma" panose="020B0604030504040204" pitchFamily="34" charset="0"/>
              </a:rPr>
              <a:t>X</a:t>
            </a:r>
            <a:endParaRPr kumimoji="1" lang="en-US" altLang="zh-CN" sz="2000" baseline="-25000" dirty="0">
              <a:latin typeface="Tahoma" panose="020B0604030504040204" pitchFamily="34" charset="0"/>
            </a:endParaRPr>
          </a:p>
        </p:txBody>
      </p:sp>
      <mc:AlternateContent xmlns:mc="http://schemas.openxmlformats.org/markup-compatibility/2006" xmlns:a14="http://schemas.microsoft.com/office/drawing/2010/main">
        <mc:Choice Requires="a14">
          <p:sp>
            <p:nvSpPr>
              <p:cNvPr id="62" name="矩形 61"/>
              <p:cNvSpPr/>
              <p:nvPr/>
            </p:nvSpPr>
            <p:spPr>
              <a:xfrm>
                <a:off x="5902872" y="2973239"/>
                <a:ext cx="2557560"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zh-CN" i="1" smtClean="0">
                          <a:latin typeface="Cambria Math" panose="02040503050406030204" pitchFamily="18" charset="0"/>
                        </a:rPr>
                        <m:t>𝑉𝑀𝑃</m:t>
                      </m:r>
                      <m:r>
                        <m:rPr>
                          <m:nor/>
                        </m:rPr>
                        <a:rPr lang="en-US" altLang="zh-CN" baseline="-25000" dirty="0"/>
                        <m:t>X</m:t>
                      </m:r>
                      <m:r>
                        <a:rPr lang="en-US" altLang="zh-CN" i="1">
                          <a:latin typeface="Cambria Math" panose="02040503050406030204" pitchFamily="18" charset="0"/>
                        </a:rPr>
                        <m:t>=</m:t>
                      </m:r>
                      <m:r>
                        <a:rPr lang="en-US" altLang="zh-CN" i="1">
                          <a:latin typeface="Cambria Math" panose="02040503050406030204" pitchFamily="18" charset="0"/>
                        </a:rPr>
                        <m:t>𝑃</m:t>
                      </m:r>
                      <m:r>
                        <a:rPr lang="en-US" altLang="zh-CN" i="1">
                          <a:latin typeface="Cambria Math" panose="02040503050406030204" pitchFamily="18" charset="0"/>
                          <a:ea typeface="Cambria Math" panose="02040503050406030204" pitchFamily="18" charset="0"/>
                        </a:rPr>
                        <m:t>×</m:t>
                      </m:r>
                      <m:r>
                        <a:rPr lang="en-US" altLang="zh-CN" i="1">
                          <a:latin typeface="Cambria Math" panose="02040503050406030204" pitchFamily="18" charset="0"/>
                          <a:ea typeface="Cambria Math" panose="02040503050406030204" pitchFamily="18" charset="0"/>
                        </a:rPr>
                        <m:t>𝑀𝑃𝑋</m:t>
                      </m:r>
                      <m:r>
                        <a:rPr lang="en-US" altLang="zh-CN" b="0" i="1" smtClean="0">
                          <a:latin typeface="Cambria Math" panose="02040503050406030204" pitchFamily="18" charset="0"/>
                          <a:ea typeface="Cambria Math" panose="02040503050406030204" pitchFamily="18" charset="0"/>
                        </a:rPr>
                        <m:t>=</m:t>
                      </m:r>
                      <m:sSub>
                        <m:sSubPr>
                          <m:ctrlPr>
                            <a:rPr lang="en-US" altLang="zh-CN" b="0" i="1" smtClean="0">
                              <a:latin typeface="Cambria Math" panose="02040503050406030204" pitchFamily="18" charset="0"/>
                              <a:ea typeface="Cambria Math" panose="02040503050406030204" pitchFamily="18" charset="0"/>
                            </a:rPr>
                          </m:ctrlPr>
                        </m:sSubPr>
                        <m:e>
                          <m:r>
                            <a:rPr lang="en-US" altLang="zh-CN" b="0" i="1" smtClean="0">
                              <a:latin typeface="Cambria Math" panose="02040503050406030204" pitchFamily="18" charset="0"/>
                              <a:ea typeface="Cambria Math" panose="02040503050406030204" pitchFamily="18" charset="0"/>
                            </a:rPr>
                            <m:t>𝑃</m:t>
                          </m:r>
                        </m:e>
                        <m:sub>
                          <m:r>
                            <a:rPr lang="en-US" altLang="zh-CN" b="0" i="1" smtClean="0">
                              <a:latin typeface="Cambria Math" panose="02040503050406030204" pitchFamily="18" charset="0"/>
                              <a:ea typeface="Cambria Math" panose="02040503050406030204" pitchFamily="18" charset="0"/>
                            </a:rPr>
                            <m:t>𝑋</m:t>
                          </m:r>
                        </m:sub>
                      </m:sSub>
                    </m:oMath>
                  </m:oMathPara>
                </a14:m>
                <a:endParaRPr lang="zh-CN" altLang="en-US" dirty="0"/>
              </a:p>
            </p:txBody>
          </p:sp>
        </mc:Choice>
        <mc:Fallback xmlns="">
          <p:sp>
            <p:nvSpPr>
              <p:cNvPr id="62" name="矩形 61"/>
              <p:cNvSpPr>
                <a:spLocks noRot="1" noChangeAspect="1" noMove="1" noResize="1" noEditPoints="1" noAdjustHandles="1" noChangeArrowheads="1" noChangeShapeType="1" noTextEdit="1"/>
              </p:cNvSpPr>
              <p:nvPr/>
            </p:nvSpPr>
            <p:spPr>
              <a:xfrm>
                <a:off x="5902872" y="2973239"/>
                <a:ext cx="2557560" cy="369332"/>
              </a:xfrm>
              <a:prstGeom prst="rect">
                <a:avLst/>
              </a:prstGeom>
              <a:blipFill rotWithShape="0">
                <a:blip r:embed="rId6"/>
                <a:stretch>
                  <a:fillRect/>
                </a:stretch>
              </a:blipFill>
            </p:spPr>
            <p:txBody>
              <a:bodyPr/>
              <a:lstStyle/>
              <a:p>
                <a:r>
                  <a:rPr lang="zh-CN" altLang="en-US">
                    <a:noFill/>
                  </a:rPr>
                  <a:t> </a:t>
                </a:r>
              </a:p>
            </p:txBody>
          </p:sp>
        </mc:Fallback>
      </mc:AlternateContent>
      <p:cxnSp>
        <p:nvCxnSpPr>
          <p:cNvPr id="63" name="直接连接符 62"/>
          <p:cNvCxnSpPr/>
          <p:nvPr/>
        </p:nvCxnSpPr>
        <p:spPr>
          <a:xfrm>
            <a:off x="5092380" y="3357959"/>
            <a:ext cx="10146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a:off x="6107073" y="3357959"/>
            <a:ext cx="0" cy="14403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5092380" y="3885535"/>
            <a:ext cx="1809936" cy="141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a:xfrm>
            <a:off x="6902316" y="3885535"/>
            <a:ext cx="0" cy="912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Line 11"/>
          <p:cNvSpPr>
            <a:spLocks noChangeShapeType="1"/>
          </p:cNvSpPr>
          <p:nvPr/>
        </p:nvSpPr>
        <p:spPr bwMode="auto">
          <a:xfrm flipH="1">
            <a:off x="4668327" y="3275649"/>
            <a:ext cx="4950" cy="527576"/>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68" name="Text Box 19"/>
          <p:cNvSpPr txBox="1">
            <a:spLocks noChangeArrowheads="1"/>
          </p:cNvSpPr>
          <p:nvPr/>
        </p:nvSpPr>
        <p:spPr bwMode="auto">
          <a:xfrm>
            <a:off x="5906990" y="4798268"/>
            <a:ext cx="42671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r>
              <a:rPr kumimoji="1" lang="en-US" altLang="zh-CN" sz="2000" baseline="-25000" dirty="0">
                <a:latin typeface="Tahoma" panose="020B0604030504040204" pitchFamily="34" charset="0"/>
              </a:rPr>
              <a:t>1</a:t>
            </a:r>
          </a:p>
        </p:txBody>
      </p:sp>
      <p:sp>
        <p:nvSpPr>
          <p:cNvPr id="69" name="Text Box 23"/>
          <p:cNvSpPr txBox="1">
            <a:spLocks noChangeArrowheads="1"/>
          </p:cNvSpPr>
          <p:nvPr/>
        </p:nvSpPr>
        <p:spPr bwMode="auto">
          <a:xfrm>
            <a:off x="6659429" y="4798268"/>
            <a:ext cx="42671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latin typeface="Tahoma" panose="020B0604030504040204" pitchFamily="34" charset="0"/>
              </a:rPr>
              <a:t>X</a:t>
            </a:r>
            <a:r>
              <a:rPr kumimoji="1" lang="en-US" altLang="zh-CN" sz="2000" baseline="-25000" dirty="0">
                <a:latin typeface="Tahoma" panose="020B0604030504040204" pitchFamily="34" charset="0"/>
              </a:rPr>
              <a:t>2</a:t>
            </a:r>
          </a:p>
        </p:txBody>
      </p:sp>
      <p:sp>
        <p:nvSpPr>
          <p:cNvPr id="70" name="Text Box 24"/>
          <p:cNvSpPr txBox="1">
            <a:spLocks noChangeArrowheads="1"/>
          </p:cNvSpPr>
          <p:nvPr/>
        </p:nvSpPr>
        <p:spPr bwMode="auto">
          <a:xfrm>
            <a:off x="4629055" y="3134348"/>
            <a:ext cx="51809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latin typeface="Tahoma" panose="020B0604030504040204" pitchFamily="34" charset="0"/>
              </a:rPr>
              <a:t>P</a:t>
            </a:r>
            <a:r>
              <a:rPr kumimoji="1" lang="en-US" altLang="zh-CN" sz="2000" baseline="-25000" dirty="0" smtClean="0">
                <a:latin typeface="Tahoma" panose="020B0604030504040204" pitchFamily="34" charset="0"/>
              </a:rPr>
              <a:t>X1</a:t>
            </a:r>
            <a:endParaRPr kumimoji="1" lang="en-US" altLang="zh-CN" sz="2000" baseline="-25000" dirty="0">
              <a:latin typeface="Tahoma" panose="020B0604030504040204" pitchFamily="34" charset="0"/>
            </a:endParaRPr>
          </a:p>
        </p:txBody>
      </p:sp>
      <p:sp>
        <p:nvSpPr>
          <p:cNvPr id="71" name="Text Box 24"/>
          <p:cNvSpPr txBox="1">
            <a:spLocks noChangeArrowheads="1"/>
          </p:cNvSpPr>
          <p:nvPr/>
        </p:nvSpPr>
        <p:spPr bwMode="auto">
          <a:xfrm>
            <a:off x="4629055" y="3644526"/>
            <a:ext cx="51809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latin typeface="Tahoma" panose="020B0604030504040204" pitchFamily="34" charset="0"/>
              </a:rPr>
              <a:t>P</a:t>
            </a:r>
            <a:r>
              <a:rPr kumimoji="1" lang="en-US" altLang="zh-CN" sz="2000" baseline="-25000" dirty="0" smtClean="0">
                <a:latin typeface="Tahoma" panose="020B0604030504040204" pitchFamily="34" charset="0"/>
              </a:rPr>
              <a:t>X2</a:t>
            </a:r>
            <a:endParaRPr kumimoji="1" lang="en-US" altLang="zh-CN" sz="2000" baseline="-25000" dirty="0">
              <a:latin typeface="Tahoma" panose="020B0604030504040204" pitchFamily="34" charset="0"/>
            </a:endParaRPr>
          </a:p>
        </p:txBody>
      </p:sp>
    </p:spTree>
    <p:extLst>
      <p:ext uri="{BB962C8B-B14F-4D97-AF65-F5344CB8AC3E}">
        <p14:creationId xmlns:p14="http://schemas.microsoft.com/office/powerpoint/2010/main" val="185170211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9" name="Object 5"/>
          <p:cNvGraphicFramePr>
            <a:graphicFrameLocks noChangeAspect="1"/>
          </p:cNvGraphicFramePr>
          <p:nvPr>
            <p:extLst>
              <p:ext uri="{D42A27DB-BD31-4B8C-83A1-F6EECF244321}">
                <p14:modId xmlns:p14="http://schemas.microsoft.com/office/powerpoint/2010/main" val="4048615283"/>
              </p:ext>
            </p:extLst>
          </p:nvPr>
        </p:nvGraphicFramePr>
        <p:xfrm>
          <a:off x="1403648" y="1379058"/>
          <a:ext cx="7194550" cy="4629455"/>
        </p:xfrm>
        <a:graphic>
          <a:graphicData uri="http://schemas.openxmlformats.org/presentationml/2006/ole">
            <mc:AlternateContent xmlns:mc="http://schemas.openxmlformats.org/markup-compatibility/2006">
              <mc:Choice xmlns:v="urn:schemas-microsoft-com:vml" Requires="v">
                <p:oleObj spid="_x0000_s70765" name="公式" r:id="rId6" imgW="3644640" imgH="2501640" progId="Equation.3">
                  <p:embed/>
                </p:oleObj>
              </mc:Choice>
              <mc:Fallback>
                <p:oleObj name="公式" r:id="rId6" imgW="3644640" imgH="2501640" progId="Equation.3">
                  <p:embed/>
                  <p:pic>
                    <p:nvPicPr>
                      <p:cNvPr id="0" name=""/>
                      <p:cNvPicPr>
                        <a:picLocks noChangeAspect="1" noChangeArrowheads="1"/>
                      </p:cNvPicPr>
                      <p:nvPr/>
                    </p:nvPicPr>
                    <p:blipFill>
                      <a:blip r:embed="rId7"/>
                      <a:srcRect/>
                      <a:stretch>
                        <a:fillRect/>
                      </a:stretch>
                    </p:blipFill>
                    <p:spPr bwMode="auto">
                      <a:xfrm>
                        <a:off x="1403648" y="1379058"/>
                        <a:ext cx="7194550" cy="4629455"/>
                      </a:xfrm>
                      <a:prstGeom prst="rect">
                        <a:avLst/>
                      </a:prstGeom>
                      <a:noFill/>
                      <a:ln>
                        <a:noFill/>
                      </a:ln>
                    </p:spPr>
                  </p:pic>
                </p:oleObj>
              </mc:Fallback>
            </mc:AlternateContent>
          </a:graphicData>
        </a:graphic>
      </p:graphicFrame>
      <p:sp>
        <p:nvSpPr>
          <p:cNvPr id="2" name="文本框 1"/>
          <p:cNvSpPr txBox="1"/>
          <p:nvPr/>
        </p:nvSpPr>
        <p:spPr>
          <a:xfrm>
            <a:off x="259836" y="981075"/>
            <a:ext cx="4493538" cy="461665"/>
          </a:xfrm>
          <a:prstGeom prst="rect">
            <a:avLst/>
          </a:prstGeom>
          <a:noFill/>
        </p:spPr>
        <p:txBody>
          <a:bodyPr wrap="none" rtlCol="0">
            <a:spAutoFit/>
          </a:bodyPr>
          <a:lstStyle/>
          <a:p>
            <a:r>
              <a:rPr lang="zh-CN" altLang="en-US" sz="2400" b="1" dirty="0" smtClean="0"/>
              <a:t>附录：要素需要曲线的数学推导</a:t>
            </a:r>
            <a:endParaRPr lang="zh-CN" altLang="en-US" sz="2400" b="1" dirty="0"/>
          </a:p>
        </p:txBody>
      </p:sp>
    </p:spTree>
    <p:extLst>
      <p:ext uri="{BB962C8B-B14F-4D97-AF65-F5344CB8AC3E}">
        <p14:creationId xmlns:p14="http://schemas.microsoft.com/office/powerpoint/2010/main" val="1646214994"/>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53338" y="980728"/>
            <a:ext cx="4974439" cy="523220"/>
          </a:xfrm>
          <a:prstGeom prst="rect">
            <a:avLst/>
          </a:prstGeom>
        </p:spPr>
        <p:txBody>
          <a:bodyPr wrap="none">
            <a:spAutoFit/>
          </a:bodyPr>
          <a:lstStyle/>
          <a:p>
            <a:r>
              <a:rPr lang="en-US" altLang="zh-CN" sz="2800" b="1" dirty="0" smtClean="0"/>
              <a:t>7.1.3 </a:t>
            </a:r>
            <a:r>
              <a:rPr lang="zh-CN" altLang="en-US" sz="2800" b="1" dirty="0" smtClean="0"/>
              <a:t>竞争市场的生产要素供给</a:t>
            </a:r>
            <a:endParaRPr lang="zh-CN" altLang="en-US" sz="2800" dirty="0"/>
          </a:p>
        </p:txBody>
      </p:sp>
      <p:sp>
        <p:nvSpPr>
          <p:cNvPr id="11" name="矩形 10"/>
          <p:cNvSpPr/>
          <p:nvPr/>
        </p:nvSpPr>
        <p:spPr>
          <a:xfrm>
            <a:off x="343398" y="1412776"/>
            <a:ext cx="8359483" cy="830997"/>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dirty="0" smtClean="0">
                <a:latin typeface="Arial" panose="020B0604020202020204" pitchFamily="34" charset="0"/>
                <a:cs typeface="Arial" panose="020B0604020202020204" pitchFamily="34" charset="0"/>
              </a:rPr>
              <a:t>如果</a:t>
            </a:r>
            <a:r>
              <a:rPr lang="zh-CN" altLang="en-US" sz="2400" dirty="0" smtClean="0"/>
              <a:t>生产要素指类似机器设备等资本品，其供给与产品供给类似，受边际成本制约，短期供给曲线是其边际成本曲线。</a:t>
            </a:r>
            <a:endParaRPr lang="zh-CN" altLang="en-US" sz="2400" dirty="0"/>
          </a:p>
        </p:txBody>
      </p:sp>
      <p:sp>
        <p:nvSpPr>
          <p:cNvPr id="12" name="矩形 11"/>
          <p:cNvSpPr/>
          <p:nvPr/>
        </p:nvSpPr>
        <p:spPr>
          <a:xfrm>
            <a:off x="343398" y="2143952"/>
            <a:ext cx="8359483" cy="2308324"/>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dirty="0">
                <a:latin typeface="Arial" panose="020B0604020202020204" pitchFamily="34" charset="0"/>
                <a:cs typeface="Arial" panose="020B0604020202020204" pitchFamily="34" charset="0"/>
              </a:rPr>
              <a:t>其他</a:t>
            </a:r>
            <a:r>
              <a:rPr lang="zh-CN" altLang="en-US" sz="2400" dirty="0" smtClean="0"/>
              <a:t>生产要素在短期可以视为一定存量，受不同用途报酬的吸引而选择使用。比如劳动力，每个人在当前的技能是既定的，而且一天能提供劳动最大数量也是给定的</a:t>
            </a:r>
            <a:r>
              <a:rPr lang="en-US" altLang="zh-CN" sz="2400" dirty="0" smtClean="0"/>
              <a:t>24</a:t>
            </a:r>
            <a:r>
              <a:rPr lang="zh-CN" altLang="en-US" sz="2400" dirty="0" smtClean="0"/>
              <a:t>小时，所谓劳动供给就是在劳动和闲暇（休息）之间选择。那么，劳动数量多少，首先受劳动报酬（工资）的影响，劳动数量与工资的关系就是劳动供给曲线。这里主要分析这种情形。</a:t>
            </a:r>
            <a:endParaRPr lang="zh-CN" altLang="en-US" sz="2400" dirty="0"/>
          </a:p>
        </p:txBody>
      </p:sp>
      <p:sp>
        <p:nvSpPr>
          <p:cNvPr id="20" name="矩形 19"/>
          <p:cNvSpPr/>
          <p:nvPr/>
        </p:nvSpPr>
        <p:spPr>
          <a:xfrm>
            <a:off x="323528" y="4365104"/>
            <a:ext cx="8359483" cy="2308324"/>
          </a:xfrm>
          <a:prstGeom prst="rect">
            <a:avLst/>
          </a:prstGeom>
        </p:spPr>
        <p:txBody>
          <a:bodyPr wrap="square">
            <a:spAutoFit/>
          </a:bodyPr>
          <a:lstStyle/>
          <a:p>
            <a:r>
              <a:rPr lang="en-US" altLang="zh-CN" sz="2400" b="1" dirty="0" smtClean="0">
                <a:latin typeface="Arial" panose="020B0604020202020204" pitchFamily="34" charset="0"/>
                <a:cs typeface="Arial" panose="020B0604020202020204" pitchFamily="34" charset="0"/>
              </a:rPr>
              <a:t>♦</a:t>
            </a:r>
            <a:r>
              <a:rPr lang="zh-CN" altLang="en-US" sz="2400" dirty="0" smtClean="0">
                <a:latin typeface="Arial" panose="020B0604020202020204" pitchFamily="34" charset="0"/>
                <a:cs typeface="Arial" panose="020B0604020202020204" pitchFamily="34" charset="0"/>
              </a:rPr>
              <a:t>对于后一种情形，所有者权衡要素供给收益和成本以决定供给数量。在竞争要素市场上，其边际收益是要素价格，其边际成本（</a:t>
            </a:r>
            <a:r>
              <a:rPr lang="en-US" altLang="zh-CN" sz="2400" dirty="0" smtClean="0">
                <a:latin typeface="Arial" panose="020B0604020202020204" pitchFamily="34" charset="0"/>
                <a:cs typeface="Arial" panose="020B0604020202020204" pitchFamily="34" charset="0"/>
              </a:rPr>
              <a:t>MC</a:t>
            </a:r>
            <a:r>
              <a:rPr lang="en-US" altLang="zh-CN" sz="2400" baseline="-25000" dirty="0" smtClean="0">
                <a:latin typeface="Arial" panose="020B0604020202020204" pitchFamily="34" charset="0"/>
                <a:cs typeface="Arial" panose="020B0604020202020204" pitchFamily="34" charset="0"/>
              </a:rPr>
              <a:t>X</a:t>
            </a:r>
            <a:r>
              <a:rPr lang="zh-CN" altLang="en-US" sz="2400" dirty="0" smtClean="0">
                <a:latin typeface="Arial" panose="020B0604020202020204" pitchFamily="34" charset="0"/>
                <a:cs typeface="Arial" panose="020B0604020202020204" pitchFamily="34" charset="0"/>
              </a:rPr>
              <a:t>）用放弃的其他用途的机会成本反映，比如劳动供给的边际成本用放弃的闲暇的收益表示，增加劳动将放弃闲暇，且放弃闲暇的价值越来越大，即劳动的边际成本上升。</a:t>
            </a:r>
            <a:r>
              <a:rPr lang="zh-CN" altLang="en-US" sz="2400" dirty="0" smtClean="0"/>
              <a:t>所以，短期供给曲线也是向右上方倾斜的。</a:t>
            </a:r>
            <a:endParaRPr lang="zh-CN" altLang="en-US" sz="2400" dirty="0"/>
          </a:p>
        </p:txBody>
      </p:sp>
    </p:spTree>
    <p:extLst>
      <p:ext uri="{BB962C8B-B14F-4D97-AF65-F5344CB8AC3E}">
        <p14:creationId xmlns:p14="http://schemas.microsoft.com/office/powerpoint/2010/main" val="129117286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53338" y="980728"/>
            <a:ext cx="4253087" cy="523220"/>
          </a:xfrm>
          <a:prstGeom prst="rect">
            <a:avLst/>
          </a:prstGeom>
        </p:spPr>
        <p:txBody>
          <a:bodyPr wrap="none">
            <a:spAutoFit/>
          </a:bodyPr>
          <a:lstStyle/>
          <a:p>
            <a:r>
              <a:rPr lang="en-US" altLang="zh-CN" sz="2800" b="1" dirty="0" smtClean="0"/>
              <a:t>7.1.4 </a:t>
            </a:r>
            <a:r>
              <a:rPr lang="zh-CN" altLang="en-US" sz="2800" b="1" dirty="0" smtClean="0"/>
              <a:t>竞争要素市场的均衡</a:t>
            </a:r>
            <a:endParaRPr lang="zh-CN" altLang="en-US" sz="2800" dirty="0"/>
          </a:p>
        </p:txBody>
      </p:sp>
      <p:sp>
        <p:nvSpPr>
          <p:cNvPr id="10" name="Line 5"/>
          <p:cNvSpPr>
            <a:spLocks noChangeShapeType="1"/>
          </p:cNvSpPr>
          <p:nvPr/>
        </p:nvSpPr>
        <p:spPr bwMode="auto">
          <a:xfrm>
            <a:off x="2339975" y="5798145"/>
            <a:ext cx="489585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 name="Line 6"/>
          <p:cNvSpPr>
            <a:spLocks noChangeShapeType="1"/>
          </p:cNvSpPr>
          <p:nvPr/>
        </p:nvSpPr>
        <p:spPr bwMode="auto">
          <a:xfrm flipV="1">
            <a:off x="2339975" y="2486620"/>
            <a:ext cx="0" cy="3311525"/>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 name="Line 7"/>
          <p:cNvSpPr>
            <a:spLocks noChangeShapeType="1"/>
          </p:cNvSpPr>
          <p:nvPr/>
        </p:nvSpPr>
        <p:spPr bwMode="auto">
          <a:xfrm>
            <a:off x="2627313" y="3205758"/>
            <a:ext cx="3095625" cy="2233612"/>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8"/>
          <p:cNvSpPr>
            <a:spLocks noChangeShapeType="1"/>
          </p:cNvSpPr>
          <p:nvPr/>
        </p:nvSpPr>
        <p:spPr bwMode="auto">
          <a:xfrm flipV="1">
            <a:off x="2627313" y="3205758"/>
            <a:ext cx="3600450" cy="2016125"/>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Text Box 9"/>
          <p:cNvSpPr txBox="1">
            <a:spLocks noChangeArrowheads="1"/>
          </p:cNvSpPr>
          <p:nvPr/>
        </p:nvSpPr>
        <p:spPr bwMode="auto">
          <a:xfrm>
            <a:off x="5364163" y="5942608"/>
            <a:ext cx="287771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t>要素需求量，要素</a:t>
            </a:r>
            <a:r>
              <a:rPr lang="zh-CN" altLang="en-US" sz="1800" dirty="0" smtClean="0"/>
              <a:t>供给量</a:t>
            </a:r>
            <a:r>
              <a:rPr lang="en-US" altLang="zh-CN" sz="1800" dirty="0" smtClean="0"/>
              <a:t>X</a:t>
            </a:r>
            <a:endParaRPr lang="zh-CN" altLang="en-US" sz="1800" dirty="0"/>
          </a:p>
        </p:txBody>
      </p:sp>
      <p:sp>
        <p:nvSpPr>
          <p:cNvPr id="22" name="Text Box 10"/>
          <p:cNvSpPr txBox="1">
            <a:spLocks noChangeArrowheads="1"/>
          </p:cNvSpPr>
          <p:nvPr/>
        </p:nvSpPr>
        <p:spPr bwMode="auto">
          <a:xfrm>
            <a:off x="4356100" y="4213820"/>
            <a:ext cx="2698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要素需求量＝要素供给量</a:t>
            </a:r>
          </a:p>
        </p:txBody>
      </p:sp>
      <p:sp>
        <p:nvSpPr>
          <p:cNvPr id="23" name="Line 11"/>
          <p:cNvSpPr>
            <a:spLocks noChangeShapeType="1"/>
          </p:cNvSpPr>
          <p:nvPr/>
        </p:nvSpPr>
        <p:spPr bwMode="auto">
          <a:xfrm>
            <a:off x="4211638" y="4358283"/>
            <a:ext cx="0" cy="1439862"/>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2"/>
          <p:cNvSpPr>
            <a:spLocks noChangeShapeType="1"/>
          </p:cNvSpPr>
          <p:nvPr/>
        </p:nvSpPr>
        <p:spPr bwMode="auto">
          <a:xfrm flipH="1">
            <a:off x="2339975" y="4358283"/>
            <a:ext cx="1871663" cy="0"/>
          </a:xfrm>
          <a:prstGeom prst="line">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Text Box 13"/>
          <p:cNvSpPr txBox="1">
            <a:spLocks noChangeArrowheads="1"/>
          </p:cNvSpPr>
          <p:nvPr/>
        </p:nvSpPr>
        <p:spPr bwMode="auto">
          <a:xfrm>
            <a:off x="755650" y="4142383"/>
            <a:ext cx="1555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要素均衡价格</a:t>
            </a:r>
          </a:p>
        </p:txBody>
      </p:sp>
      <p:sp>
        <p:nvSpPr>
          <p:cNvPr id="26" name="Text Box 14"/>
          <p:cNvSpPr txBox="1">
            <a:spLocks noChangeArrowheads="1"/>
          </p:cNvSpPr>
          <p:nvPr/>
        </p:nvSpPr>
        <p:spPr bwMode="auto">
          <a:xfrm>
            <a:off x="4859338" y="2773958"/>
            <a:ext cx="208262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t>要素供给</a:t>
            </a:r>
            <a:r>
              <a:rPr lang="zh-CN" altLang="en-US" sz="1800" dirty="0" smtClean="0"/>
              <a:t>曲线</a:t>
            </a:r>
            <a:r>
              <a:rPr lang="en-US" altLang="zh-CN" sz="1800" dirty="0" smtClean="0"/>
              <a:t>MC</a:t>
            </a:r>
            <a:r>
              <a:rPr lang="en-US" altLang="zh-CN" sz="1800" baseline="-25000" dirty="0" smtClean="0"/>
              <a:t>X</a:t>
            </a:r>
            <a:endParaRPr lang="zh-CN" altLang="en-US" sz="1800" baseline="-25000" dirty="0"/>
          </a:p>
        </p:txBody>
      </p:sp>
      <p:sp>
        <p:nvSpPr>
          <p:cNvPr id="27" name="Text Box 15"/>
          <p:cNvSpPr txBox="1">
            <a:spLocks noChangeArrowheads="1"/>
          </p:cNvSpPr>
          <p:nvPr/>
        </p:nvSpPr>
        <p:spPr bwMode="auto">
          <a:xfrm>
            <a:off x="5507038" y="4934545"/>
            <a:ext cx="222368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t>要素需求</a:t>
            </a:r>
            <a:r>
              <a:rPr lang="zh-CN" altLang="en-US" sz="1800" dirty="0" smtClean="0"/>
              <a:t>曲线</a:t>
            </a:r>
            <a:r>
              <a:rPr lang="en-US" altLang="zh-CN" sz="1800" dirty="0" smtClean="0"/>
              <a:t>VMP</a:t>
            </a:r>
            <a:r>
              <a:rPr lang="en-US" altLang="zh-CN" sz="1800" baseline="-25000" dirty="0" smtClean="0"/>
              <a:t>X</a:t>
            </a:r>
            <a:endParaRPr lang="zh-CN" altLang="en-US" sz="1800" baseline="-25000" dirty="0"/>
          </a:p>
        </p:txBody>
      </p:sp>
      <p:sp>
        <p:nvSpPr>
          <p:cNvPr id="28" name="Text Box 16"/>
          <p:cNvSpPr txBox="1">
            <a:spLocks noChangeArrowheads="1"/>
          </p:cNvSpPr>
          <p:nvPr/>
        </p:nvSpPr>
        <p:spPr bwMode="auto">
          <a:xfrm>
            <a:off x="3419475" y="5942608"/>
            <a:ext cx="1327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要素均衡量</a:t>
            </a:r>
          </a:p>
        </p:txBody>
      </p:sp>
      <p:sp>
        <p:nvSpPr>
          <p:cNvPr id="29" name="Text Box 18"/>
          <p:cNvSpPr txBox="1">
            <a:spLocks noChangeArrowheads="1"/>
          </p:cNvSpPr>
          <p:nvPr/>
        </p:nvSpPr>
        <p:spPr bwMode="auto">
          <a:xfrm>
            <a:off x="808440" y="2465907"/>
            <a:ext cx="1555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dirty="0"/>
              <a:t>要素需求价格</a:t>
            </a:r>
          </a:p>
          <a:p>
            <a:pPr eaLnBrk="1" hangingPunct="1">
              <a:spcBef>
                <a:spcPct val="0"/>
              </a:spcBef>
              <a:buFontTx/>
              <a:buNone/>
            </a:pPr>
            <a:r>
              <a:rPr lang="zh-CN" altLang="en-US" sz="1800" dirty="0"/>
              <a:t>要素供给价格</a:t>
            </a:r>
          </a:p>
        </p:txBody>
      </p:sp>
      <p:sp>
        <p:nvSpPr>
          <p:cNvPr id="30" name="矩形 29"/>
          <p:cNvSpPr/>
          <p:nvPr/>
        </p:nvSpPr>
        <p:spPr>
          <a:xfrm>
            <a:off x="259836" y="1484784"/>
            <a:ext cx="4431021"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a:t>
            </a:r>
            <a:r>
              <a:rPr lang="en-US" altLang="zh-CN" sz="2400" b="1" dirty="0" smtClean="0"/>
              <a:t> </a:t>
            </a:r>
            <a:r>
              <a:rPr lang="zh-CN" altLang="en-US" sz="2400" b="1" dirty="0" smtClean="0"/>
              <a:t>竞争要素市场均衡示意图</a:t>
            </a:r>
            <a:endParaRPr lang="zh-CN" altLang="en-US" sz="2400" dirty="0"/>
          </a:p>
        </p:txBody>
      </p:sp>
    </p:spTree>
    <p:extLst>
      <p:ext uri="{BB962C8B-B14F-4D97-AF65-F5344CB8AC3E}">
        <p14:creationId xmlns:p14="http://schemas.microsoft.com/office/powerpoint/2010/main" val="414050834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980728"/>
            <a:ext cx="5049780"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smtClean="0"/>
              <a:t>）</a:t>
            </a:r>
            <a:r>
              <a:rPr lang="en-US" altLang="zh-CN" sz="2400" b="1" dirty="0" smtClean="0"/>
              <a:t> </a:t>
            </a:r>
            <a:r>
              <a:rPr lang="zh-CN" altLang="en-US" sz="2400" b="1" dirty="0" smtClean="0"/>
              <a:t>竞争要素市场均衡价格的决定</a:t>
            </a:r>
            <a:endParaRPr lang="zh-CN" altLang="en-US" sz="2400" dirty="0"/>
          </a:p>
        </p:txBody>
      </p:sp>
      <p:sp>
        <p:nvSpPr>
          <p:cNvPr id="2" name="文本框 1"/>
          <p:cNvSpPr txBox="1"/>
          <p:nvPr/>
        </p:nvSpPr>
        <p:spPr>
          <a:xfrm>
            <a:off x="474681" y="1449073"/>
            <a:ext cx="7992888" cy="830997"/>
          </a:xfrm>
          <a:prstGeom prst="rect">
            <a:avLst/>
          </a:prstGeom>
          <a:noFill/>
        </p:spPr>
        <p:txBody>
          <a:bodyPr wrap="square" rtlCol="0">
            <a:spAutoFit/>
          </a:bodyPr>
          <a:lstStyle/>
          <a:p>
            <a:r>
              <a:rPr lang="zh-CN" altLang="en-US" sz="2400" dirty="0" smtClean="0"/>
              <a:t>        我们看到，要素均衡价格等于在均衡供给量位置上的要素边际产品价值。</a:t>
            </a:r>
            <a:endParaRPr lang="zh-CN" altLang="en-US" sz="2400" dirty="0"/>
          </a:p>
        </p:txBody>
      </p:sp>
      <p:sp>
        <p:nvSpPr>
          <p:cNvPr id="11" name="文本框 10"/>
          <p:cNvSpPr txBox="1"/>
          <p:nvPr/>
        </p:nvSpPr>
        <p:spPr>
          <a:xfrm>
            <a:off x="474681" y="2280070"/>
            <a:ext cx="7992888" cy="461665"/>
          </a:xfrm>
          <a:prstGeom prst="rect">
            <a:avLst/>
          </a:prstGeom>
          <a:noFill/>
        </p:spPr>
        <p:txBody>
          <a:bodyPr wrap="square" rtlCol="0">
            <a:spAutoFit/>
          </a:bodyPr>
          <a:lstStyle/>
          <a:p>
            <a:r>
              <a:rPr lang="zh-CN" altLang="en-US" sz="2400" dirty="0" smtClean="0"/>
              <a:t>         假定均衡供给量为</a:t>
            </a:r>
            <a:r>
              <a:rPr lang="en-US" altLang="zh-CN" sz="2400" dirty="0" smtClean="0"/>
              <a:t>X</a:t>
            </a:r>
            <a:r>
              <a:rPr lang="zh-CN" altLang="en-US" sz="2400" dirty="0" smtClean="0"/>
              <a:t>，则均衡价格为：</a:t>
            </a:r>
            <a:endParaRPr lang="zh-CN" altLang="en-US" sz="2400" dirty="0"/>
          </a:p>
        </p:txBody>
      </p:sp>
      <mc:AlternateContent xmlns:mc="http://schemas.openxmlformats.org/markup-compatibility/2006" xmlns:a14="http://schemas.microsoft.com/office/drawing/2010/main">
        <mc:Choice Requires="a14">
          <p:sp>
            <p:nvSpPr>
              <p:cNvPr id="3" name="文本框 2"/>
              <p:cNvSpPr txBox="1"/>
              <p:nvPr/>
            </p:nvSpPr>
            <p:spPr>
              <a:xfrm>
                <a:off x="2784726" y="2775726"/>
                <a:ext cx="3110339"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𝑋</m:t>
                          </m:r>
                        </m:sub>
                      </m:sSub>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𝑉𝑀𝑃</m:t>
                          </m:r>
                        </m:e>
                        <m:sub>
                          <m:r>
                            <a:rPr lang="en-US" altLang="zh-CN" sz="2400" b="0" i="1" smtClean="0">
                              <a:latin typeface="Cambria Math" panose="02040503050406030204" pitchFamily="18" charset="0"/>
                            </a:rPr>
                            <m:t>𝑋</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𝑀𝑃</m:t>
                          </m:r>
                        </m:e>
                        <m:sub>
                          <m:r>
                            <a:rPr lang="en-US" altLang="zh-CN" sz="2400" b="0" i="1" smtClean="0">
                              <a:latin typeface="Cambria Math" panose="02040503050406030204" pitchFamily="18" charset="0"/>
                              <a:ea typeface="Cambria Math" panose="02040503050406030204" pitchFamily="18" charset="0"/>
                            </a:rPr>
                            <m:t>𝑋</m:t>
                          </m:r>
                        </m:sub>
                      </m:sSub>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2784726" y="2775726"/>
                <a:ext cx="3110339" cy="369332"/>
              </a:xfrm>
              <a:prstGeom prst="rect">
                <a:avLst/>
              </a:prstGeom>
              <a:blipFill rotWithShape="0">
                <a:blip r:embed="rId5"/>
                <a:stretch>
                  <a:fillRect l="-1961" r="-392" b="-13115"/>
                </a:stretch>
              </a:blipFill>
            </p:spPr>
            <p:txBody>
              <a:bodyPr/>
              <a:lstStyle/>
              <a:p>
                <a:r>
                  <a:rPr lang="zh-CN" altLang="en-US">
                    <a:noFill/>
                  </a:rPr>
                  <a:t> </a:t>
                </a:r>
              </a:p>
            </p:txBody>
          </p:sp>
        </mc:Fallback>
      </mc:AlternateContent>
      <p:sp>
        <p:nvSpPr>
          <p:cNvPr id="20" name="文本框 19"/>
          <p:cNvSpPr txBox="1"/>
          <p:nvPr/>
        </p:nvSpPr>
        <p:spPr>
          <a:xfrm>
            <a:off x="474681" y="3210142"/>
            <a:ext cx="7992888" cy="461665"/>
          </a:xfrm>
          <a:prstGeom prst="rect">
            <a:avLst/>
          </a:prstGeom>
          <a:noFill/>
        </p:spPr>
        <p:txBody>
          <a:bodyPr wrap="square" rtlCol="0">
            <a:spAutoFit/>
          </a:bodyPr>
          <a:lstStyle/>
          <a:p>
            <a:r>
              <a:rPr lang="zh-CN" altLang="en-US" sz="2400" dirty="0" smtClean="0"/>
              <a:t>对于劳动要素，均衡供给量为</a:t>
            </a:r>
            <a:r>
              <a:rPr lang="en-US" altLang="zh-CN" sz="2400" dirty="0" smtClean="0"/>
              <a:t>L</a:t>
            </a:r>
            <a:r>
              <a:rPr lang="zh-CN" altLang="en-US" sz="2400" dirty="0" smtClean="0"/>
              <a:t>，则均衡价格（工资）为：</a:t>
            </a:r>
            <a:endParaRPr lang="zh-CN" altLang="en-US" sz="2400" dirty="0"/>
          </a:p>
        </p:txBody>
      </p:sp>
      <mc:AlternateContent xmlns:mc="http://schemas.openxmlformats.org/markup-compatibility/2006" xmlns:a14="http://schemas.microsoft.com/office/drawing/2010/main">
        <mc:Choice Requires="a14">
          <p:sp>
            <p:nvSpPr>
              <p:cNvPr id="21" name="文本框 20"/>
              <p:cNvSpPr txBox="1"/>
              <p:nvPr/>
            </p:nvSpPr>
            <p:spPr>
              <a:xfrm>
                <a:off x="2740769" y="3660446"/>
                <a:ext cx="3149004"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𝐿</m:t>
                          </m:r>
                        </m:sub>
                      </m:sSub>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𝑉𝑀𝑃</m:t>
                          </m:r>
                        </m:e>
                        <m:sub>
                          <m:r>
                            <a:rPr lang="en-US" altLang="zh-CN" sz="2400" b="0" i="1" smtClean="0">
                              <a:latin typeface="Cambria Math" panose="02040503050406030204" pitchFamily="18" charset="0"/>
                            </a:rPr>
                            <m:t>𝐿</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𝑀𝑃</m:t>
                          </m:r>
                        </m:e>
                        <m:sub>
                          <m:r>
                            <a:rPr lang="en-US" altLang="zh-CN" sz="2400" b="0" i="1" smtClean="0">
                              <a:latin typeface="Cambria Math" panose="02040503050406030204" pitchFamily="18" charset="0"/>
                              <a:ea typeface="Cambria Math" panose="02040503050406030204" pitchFamily="18" charset="0"/>
                            </a:rPr>
                            <m:t>𝐿</m:t>
                          </m:r>
                        </m:sub>
                      </m:sSub>
                    </m:oMath>
                  </m:oMathPara>
                </a14:m>
                <a:endParaRPr lang="zh-CN" altLang="en-US" sz="2400" dirty="0"/>
              </a:p>
            </p:txBody>
          </p:sp>
        </mc:Choice>
        <mc:Fallback xmlns="">
          <p:sp>
            <p:nvSpPr>
              <p:cNvPr id="21" name="文本框 20"/>
              <p:cNvSpPr txBox="1">
                <a:spLocks noRot="1" noChangeAspect="1" noMove="1" noResize="1" noEditPoints="1" noAdjustHandles="1" noChangeArrowheads="1" noChangeShapeType="1" noTextEdit="1"/>
              </p:cNvSpPr>
              <p:nvPr/>
            </p:nvSpPr>
            <p:spPr>
              <a:xfrm>
                <a:off x="2740769" y="3660446"/>
                <a:ext cx="3149004" cy="369332"/>
              </a:xfrm>
              <a:prstGeom prst="rect">
                <a:avLst/>
              </a:prstGeom>
              <a:blipFill rotWithShape="0">
                <a:blip r:embed="rId6"/>
                <a:stretch>
                  <a:fillRect l="-194" b="-13115"/>
                </a:stretch>
              </a:blipFill>
            </p:spPr>
            <p:txBody>
              <a:bodyPr/>
              <a:lstStyle/>
              <a:p>
                <a:r>
                  <a:rPr lang="zh-CN" altLang="en-US">
                    <a:noFill/>
                  </a:rPr>
                  <a:t> </a:t>
                </a:r>
              </a:p>
            </p:txBody>
          </p:sp>
        </mc:Fallback>
      </mc:AlternateContent>
      <p:sp>
        <p:nvSpPr>
          <p:cNvPr id="22" name="文本框 21"/>
          <p:cNvSpPr txBox="1"/>
          <p:nvPr/>
        </p:nvSpPr>
        <p:spPr>
          <a:xfrm>
            <a:off x="474681" y="4122111"/>
            <a:ext cx="7992888" cy="461665"/>
          </a:xfrm>
          <a:prstGeom prst="rect">
            <a:avLst/>
          </a:prstGeom>
          <a:noFill/>
        </p:spPr>
        <p:txBody>
          <a:bodyPr wrap="square" rtlCol="0">
            <a:spAutoFit/>
          </a:bodyPr>
          <a:lstStyle/>
          <a:p>
            <a:r>
              <a:rPr lang="zh-CN" altLang="en-US" sz="2400" dirty="0" smtClean="0"/>
              <a:t>对于资本要素，均衡供给量为</a:t>
            </a:r>
            <a:r>
              <a:rPr lang="en-US" altLang="zh-CN" sz="2400" dirty="0" smtClean="0"/>
              <a:t>K</a:t>
            </a:r>
            <a:r>
              <a:rPr lang="zh-CN" altLang="en-US" sz="2400" dirty="0" smtClean="0"/>
              <a:t>，则均衡价格（利息）为：</a:t>
            </a:r>
            <a:endParaRPr lang="zh-CN" altLang="en-US" sz="2400" dirty="0"/>
          </a:p>
        </p:txBody>
      </p:sp>
      <mc:AlternateContent xmlns:mc="http://schemas.openxmlformats.org/markup-compatibility/2006" xmlns:a14="http://schemas.microsoft.com/office/drawing/2010/main">
        <mc:Choice Requires="a14">
          <p:sp>
            <p:nvSpPr>
              <p:cNvPr id="23" name="文本框 22"/>
              <p:cNvSpPr txBox="1"/>
              <p:nvPr/>
            </p:nvSpPr>
            <p:spPr>
              <a:xfrm>
                <a:off x="2719453" y="4676109"/>
                <a:ext cx="3239733"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𝐾</m:t>
                          </m:r>
                        </m:sub>
                      </m:sSub>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𝑉𝑀𝑃</m:t>
                          </m:r>
                        </m:e>
                        <m:sub>
                          <m:r>
                            <a:rPr lang="en-US" altLang="zh-CN" sz="2400" b="0" i="1" smtClean="0">
                              <a:latin typeface="Cambria Math" panose="02040503050406030204" pitchFamily="18" charset="0"/>
                            </a:rPr>
                            <m:t>𝐾</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𝑀𝑃</m:t>
                          </m:r>
                        </m:e>
                        <m:sub>
                          <m:r>
                            <a:rPr lang="en-US" altLang="zh-CN" sz="2400" b="0" i="1" smtClean="0">
                              <a:latin typeface="Cambria Math" panose="02040503050406030204" pitchFamily="18" charset="0"/>
                              <a:ea typeface="Cambria Math" panose="02040503050406030204" pitchFamily="18" charset="0"/>
                            </a:rPr>
                            <m:t>𝐾</m:t>
                          </m:r>
                        </m:sub>
                      </m:sSub>
                    </m:oMath>
                  </m:oMathPara>
                </a14:m>
                <a:endParaRPr lang="zh-CN" altLang="en-US" sz="2400" dirty="0"/>
              </a:p>
            </p:txBody>
          </p:sp>
        </mc:Choice>
        <mc:Fallback xmlns="">
          <p:sp>
            <p:nvSpPr>
              <p:cNvPr id="23" name="文本框 22"/>
              <p:cNvSpPr txBox="1">
                <a:spLocks noRot="1" noChangeAspect="1" noMove="1" noResize="1" noEditPoints="1" noAdjustHandles="1" noChangeArrowheads="1" noChangeShapeType="1" noTextEdit="1"/>
              </p:cNvSpPr>
              <p:nvPr/>
            </p:nvSpPr>
            <p:spPr>
              <a:xfrm>
                <a:off x="2719453" y="4676109"/>
                <a:ext cx="3239733" cy="369332"/>
              </a:xfrm>
              <a:prstGeom prst="rect">
                <a:avLst/>
              </a:prstGeom>
              <a:blipFill rotWithShape="0">
                <a:blip r:embed="rId7"/>
                <a:stretch>
                  <a:fillRect l="-376" b="-13115"/>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63896226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469070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1.3.4</a:t>
            </a:r>
            <a:r>
              <a:rPr lang="zh-CN" altLang="en-US" sz="2800" b="1" dirty="0" smtClean="0"/>
              <a:t> 我国经济体制改革方向</a:t>
            </a:r>
            <a:endParaRPr lang="zh-CN" altLang="en-US" sz="2800" b="1" dirty="0"/>
          </a:p>
        </p:txBody>
      </p:sp>
      <p:sp>
        <p:nvSpPr>
          <p:cNvPr id="12" name="Rectangle 3"/>
          <p:cNvSpPr txBox="1">
            <a:spLocks noChangeArrowheads="1"/>
          </p:cNvSpPr>
          <p:nvPr/>
        </p:nvSpPr>
        <p:spPr>
          <a:xfrm>
            <a:off x="468313" y="1773386"/>
            <a:ext cx="8207375" cy="467995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a:lstStyle>
          <a:p>
            <a:pPr marL="0" indent="0" eaLnBrk="1" hangingPunct="1">
              <a:buFontTx/>
              <a:buNone/>
              <a:defRPr/>
            </a:pPr>
            <a:r>
              <a:rPr lang="en-US" altLang="zh-CN" sz="2400" kern="0" dirty="0" smtClean="0"/>
              <a:t>       《</a:t>
            </a:r>
            <a:r>
              <a:rPr lang="zh-CN" altLang="en-US" sz="2400" kern="0" dirty="0" smtClean="0"/>
              <a:t>中共中央关于全面深化改革若干重大问题的决定</a:t>
            </a:r>
            <a:r>
              <a:rPr lang="en-US" altLang="zh-CN" sz="2400" kern="0" dirty="0" smtClean="0"/>
              <a:t>》</a:t>
            </a:r>
            <a:r>
              <a:rPr lang="zh-CN" altLang="en-US" sz="2400" kern="0" dirty="0" smtClean="0"/>
              <a:t>（</a:t>
            </a:r>
            <a:r>
              <a:rPr lang="en-US" altLang="zh-CN" sz="2400" kern="0" dirty="0" smtClean="0"/>
              <a:t>2013</a:t>
            </a:r>
            <a:r>
              <a:rPr lang="zh-CN" altLang="en-US" sz="2400" kern="0" dirty="0" smtClean="0"/>
              <a:t>）提出：</a:t>
            </a:r>
            <a:endParaRPr lang="en-US" altLang="zh-CN" sz="2400" kern="0" dirty="0" smtClean="0"/>
          </a:p>
          <a:p>
            <a:pPr marL="0" indent="0" eaLnBrk="1" hangingPunct="1">
              <a:buFontTx/>
              <a:buNone/>
              <a:defRPr/>
            </a:pPr>
            <a:r>
              <a:rPr lang="en-US" altLang="zh-CN" sz="2400" kern="0" dirty="0"/>
              <a:t> </a:t>
            </a:r>
            <a:r>
              <a:rPr lang="en-US" altLang="zh-CN" sz="2400" kern="0" dirty="0" smtClean="0"/>
              <a:t>       </a:t>
            </a:r>
            <a:r>
              <a:rPr lang="zh-CN" altLang="en-US" sz="2400" kern="0" dirty="0" smtClean="0"/>
              <a:t>紧紧围绕使市场在资源配置中起决定性作用深化经济体制改革，坚持和完善基本经济制度，加快完善现代市场体系、宏观调控体系、开放型经济体系，加快转变经济发展方式，加快建设创新型国家，推动经济更有效率、更加公平、更可持续发展。</a:t>
            </a:r>
            <a:endParaRPr lang="en-US" altLang="zh-CN" sz="2400" kern="0" dirty="0" smtClean="0"/>
          </a:p>
          <a:p>
            <a:pPr marL="0" indent="0" eaLnBrk="1" hangingPunct="1">
              <a:buFontTx/>
              <a:buNone/>
              <a:defRPr/>
            </a:pPr>
            <a:r>
              <a:rPr lang="en-US" altLang="zh-CN" sz="2400" kern="0" dirty="0"/>
              <a:t> </a:t>
            </a:r>
            <a:r>
              <a:rPr lang="en-US" altLang="zh-CN" sz="2400" kern="0" dirty="0" smtClean="0"/>
              <a:t>      </a:t>
            </a:r>
            <a:r>
              <a:rPr lang="zh-CN" altLang="en-US" sz="2400" b="1" kern="0" dirty="0" smtClean="0"/>
              <a:t>经济体制改革是全面深化改革的重点，核心问题是处理好政府和市场的关系，使市场在资源配置中起决定性作用和更好发挥政府作用。</a:t>
            </a:r>
            <a:r>
              <a:rPr lang="zh-CN" altLang="en-US" sz="2400" kern="0" dirty="0" smtClean="0"/>
              <a:t>市场决定资源配置是市场经济的一般规律，健全社会主义市场经济体制必须遵循这条规律，着力解决市场体系不完善、政府干预过多和监管不到位问题。</a:t>
            </a:r>
            <a:endParaRPr lang="en-US" altLang="zh-CN" sz="2400" kern="0" dirty="0" smtClean="0"/>
          </a:p>
        </p:txBody>
      </p:sp>
    </p:spTree>
    <p:extLst>
      <p:ext uri="{BB962C8B-B14F-4D97-AF65-F5344CB8AC3E}">
        <p14:creationId xmlns:p14="http://schemas.microsoft.com/office/powerpoint/2010/main" val="106173673"/>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395536" y="1082043"/>
            <a:ext cx="5335115" cy="584775"/>
          </a:xfrm>
          <a:prstGeom prst="rect">
            <a:avLst/>
          </a:prstGeom>
        </p:spPr>
        <p:txBody>
          <a:bodyPr wrap="none">
            <a:spAutoFit/>
          </a:bodyPr>
          <a:lstStyle/>
          <a:p>
            <a:r>
              <a:rPr lang="en-US" altLang="zh-CN" sz="3200" b="1" dirty="0" smtClean="0"/>
              <a:t>7.2 </a:t>
            </a:r>
            <a:r>
              <a:rPr lang="zh-CN" altLang="en-US" sz="3200" b="1" dirty="0" smtClean="0"/>
              <a:t>垄断对生产要素价格影响</a:t>
            </a:r>
            <a:endParaRPr lang="zh-CN" altLang="en-US" sz="3200" dirty="0"/>
          </a:p>
        </p:txBody>
      </p:sp>
      <p:sp>
        <p:nvSpPr>
          <p:cNvPr id="2" name="文本框 1"/>
          <p:cNvSpPr txBox="1"/>
          <p:nvPr/>
        </p:nvSpPr>
        <p:spPr>
          <a:xfrm>
            <a:off x="516610" y="1666818"/>
            <a:ext cx="5724644" cy="461665"/>
          </a:xfrm>
          <a:prstGeom prst="rect">
            <a:avLst/>
          </a:prstGeom>
          <a:noFill/>
        </p:spPr>
        <p:txBody>
          <a:bodyPr wrap="none" rtlCol="0">
            <a:spAutoFit/>
          </a:bodyPr>
          <a:lstStyle/>
          <a:p>
            <a:r>
              <a:rPr lang="zh-CN" altLang="en-US" sz="2400" dirty="0" smtClean="0"/>
              <a:t>我们以垄断的劳动力市场为例进行分析。</a:t>
            </a:r>
            <a:endParaRPr lang="zh-CN" altLang="en-US" sz="2400" dirty="0"/>
          </a:p>
        </p:txBody>
      </p:sp>
      <p:sp>
        <p:nvSpPr>
          <p:cNvPr id="12" name="矩形 11"/>
          <p:cNvSpPr/>
          <p:nvPr/>
        </p:nvSpPr>
        <p:spPr>
          <a:xfrm>
            <a:off x="395536" y="2113692"/>
            <a:ext cx="6777817" cy="523220"/>
          </a:xfrm>
          <a:prstGeom prst="rect">
            <a:avLst/>
          </a:prstGeom>
        </p:spPr>
        <p:txBody>
          <a:bodyPr wrap="none">
            <a:spAutoFit/>
          </a:bodyPr>
          <a:lstStyle/>
          <a:p>
            <a:r>
              <a:rPr lang="en-US" altLang="zh-CN" sz="2800" b="1" dirty="0" smtClean="0"/>
              <a:t>7.2.1 </a:t>
            </a:r>
            <a:r>
              <a:rPr lang="zh-CN" altLang="en-US" sz="2800" b="1" dirty="0" smtClean="0"/>
              <a:t>产品市场卖方垄断条件下的要素需求</a:t>
            </a:r>
            <a:endParaRPr lang="zh-CN" altLang="en-US" sz="2800" dirty="0"/>
          </a:p>
        </p:txBody>
      </p:sp>
      <mc:AlternateContent xmlns:mc="http://schemas.openxmlformats.org/markup-compatibility/2006" xmlns:a14="http://schemas.microsoft.com/office/drawing/2010/main">
        <mc:Choice Requires="a14">
          <p:sp>
            <p:nvSpPr>
              <p:cNvPr id="20" name="Rectangle 6"/>
              <p:cNvSpPr>
                <a:spLocks noChangeArrowheads="1"/>
              </p:cNvSpPr>
              <p:nvPr/>
            </p:nvSpPr>
            <p:spPr bwMode="auto">
              <a:xfrm>
                <a:off x="539750" y="2670547"/>
                <a:ext cx="8064698" cy="2419124"/>
              </a:xfrm>
              <a:prstGeom prst="rect">
                <a:avLst/>
              </a:prstGeom>
              <a:noFill/>
              <a:ln>
                <a:noFill/>
              </a:ln>
              <a:effectLst/>
              <a:extLst>
                <a:ext uri="{909E8E84-426E-40DD-AFC4-6F175D3DCCD1}">
                  <a14:hiddenFill>
                    <a:solidFill>
                      <a:schemeClr val="accent1"/>
                    </a:solidFill>
                  </a14:hiddenFill>
                </a:ext>
                <a:ext uri="{91240B29-F687-4F45-9708-019B960494DF}">
                  <a14:hiddenLine w="2857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ct val="20000"/>
                  </a:spcBef>
                </a:pPr>
                <a:r>
                  <a:rPr lang="zh-CN" altLang="en-US" sz="2400" dirty="0" smtClean="0">
                    <a:ea typeface="楷体_GB2312"/>
                    <a:cs typeface="楷体_GB2312"/>
                  </a:rPr>
                  <a:t>      在产品市场完全垄断的条件下，产品边际</a:t>
                </a:r>
                <a:r>
                  <a:rPr lang="zh-CN" altLang="en-US" sz="2400" dirty="0">
                    <a:ea typeface="楷体_GB2312"/>
                    <a:cs typeface="楷体_GB2312"/>
                  </a:rPr>
                  <a:t>收益曲线位于市场需求曲线之下，</a:t>
                </a:r>
                <a:r>
                  <a:rPr lang="en-US" altLang="zh-CN" sz="2400" dirty="0" smtClean="0">
                    <a:ea typeface="楷体_GB2312"/>
                    <a:cs typeface="楷体_GB2312"/>
                  </a:rPr>
                  <a:t>MR&lt;P</a:t>
                </a:r>
                <a:r>
                  <a:rPr lang="zh-CN" altLang="en-US" sz="2400" dirty="0" smtClean="0">
                    <a:ea typeface="楷体_GB2312"/>
                    <a:cs typeface="楷体_GB2312"/>
                  </a:rPr>
                  <a:t>；此时，</a:t>
                </a:r>
                <a:r>
                  <a:rPr lang="zh-CN" altLang="en-US" sz="2400" dirty="0">
                    <a:ea typeface="楷体_GB2312"/>
                    <a:cs typeface="楷体_GB2312"/>
                  </a:rPr>
                  <a:t>垄断企业</a:t>
                </a:r>
                <a:r>
                  <a:rPr lang="zh-CN" altLang="en-US" sz="2400" dirty="0" smtClean="0">
                    <a:ea typeface="楷体_GB2312"/>
                    <a:cs typeface="楷体_GB2312"/>
                  </a:rPr>
                  <a:t>的购买和使用劳动的边际收益不是</a:t>
                </a:r>
                <a:r>
                  <a:rPr lang="en-US" altLang="zh-CN" sz="2400" i="1" dirty="0" smtClean="0">
                    <a:ea typeface="楷体_GB2312"/>
                    <a:cs typeface="楷体_GB2312"/>
                  </a:rPr>
                  <a:t>VMP</a:t>
                </a:r>
                <a:r>
                  <a:rPr lang="en-US" altLang="zh-CN" sz="2400" i="1" baseline="-25000" dirty="0" smtClean="0">
                    <a:ea typeface="楷体_GB2312"/>
                    <a:cs typeface="楷体_GB2312"/>
                  </a:rPr>
                  <a:t>L</a:t>
                </a:r>
                <a:r>
                  <a:rPr lang="zh-CN" altLang="en-US" sz="2400" dirty="0" smtClean="0">
                    <a:ea typeface="楷体_GB2312"/>
                    <a:cs typeface="楷体_GB2312"/>
                  </a:rPr>
                  <a:t>，而是</a:t>
                </a:r>
                <a14:m>
                  <m:oMath xmlns:m="http://schemas.openxmlformats.org/officeDocument/2006/math">
                    <m:r>
                      <a:rPr lang="en-US" altLang="zh-CN" sz="2400" b="0" i="1" smtClean="0">
                        <a:latin typeface="Cambria Math" panose="02040503050406030204" pitchFamily="18" charset="0"/>
                        <a:ea typeface="楷体_GB2312"/>
                        <a:cs typeface="楷体_GB2312"/>
                      </a:rPr>
                      <m:t>𝑀𝑅</m:t>
                    </m:r>
                    <m:r>
                      <a:rPr lang="en-US" altLang="zh-CN" sz="2400" b="0" i="1" smtClean="0">
                        <a:latin typeface="Cambria Math" panose="02040503050406030204" pitchFamily="18" charset="0"/>
                        <a:ea typeface="Cambria Math" panose="02040503050406030204" pitchFamily="18" charset="0"/>
                        <a:cs typeface="楷体_GB2312"/>
                      </a:rPr>
                      <m:t>×</m:t>
                    </m:r>
                    <m:r>
                      <a:rPr lang="en-US" altLang="zh-CN" sz="2400" b="0" i="1" smtClean="0">
                        <a:latin typeface="Cambria Math" panose="02040503050406030204" pitchFamily="18" charset="0"/>
                        <a:ea typeface="Cambria Math" panose="02040503050406030204" pitchFamily="18" charset="0"/>
                        <a:cs typeface="楷体_GB2312"/>
                      </a:rPr>
                      <m:t>𝑀𝑃𝐿</m:t>
                    </m:r>
                    <m:r>
                      <a:rPr lang="en-US" altLang="zh-CN" sz="240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𝑀𝑅𝑃</m:t>
                    </m:r>
                    <m:r>
                      <a:rPr lang="en-US" altLang="zh-CN" sz="2400" b="0" i="1" baseline="-25000" smtClean="0">
                        <a:latin typeface="Cambria Math" panose="02040503050406030204" pitchFamily="18" charset="0"/>
                        <a:ea typeface="楷体_GB2312"/>
                        <a:cs typeface="楷体_GB2312"/>
                      </a:rPr>
                      <m:t>𝐿</m:t>
                    </m:r>
                  </m:oMath>
                </a14:m>
                <a:r>
                  <a:rPr lang="zh-CN" altLang="en-US" sz="2400" dirty="0" smtClean="0">
                    <a:ea typeface="楷体_GB2312"/>
                    <a:cs typeface="楷体_GB2312"/>
                  </a:rPr>
                  <a:t>，称为边际收益产品，边际收益产品</a:t>
                </a:r>
                <a:r>
                  <a:rPr lang="zh-CN" altLang="en-US" sz="2400" dirty="0">
                    <a:ea typeface="楷体_GB2312"/>
                    <a:cs typeface="楷体_GB2312"/>
                  </a:rPr>
                  <a:t>曲线也位于竞争企业的</a:t>
                </a:r>
                <a:r>
                  <a:rPr lang="zh-CN" altLang="en-US" sz="2400" dirty="0" smtClean="0">
                    <a:ea typeface="楷体_GB2312"/>
                    <a:cs typeface="楷体_GB2312"/>
                  </a:rPr>
                  <a:t>边际产品价值曲线</a:t>
                </a:r>
                <a:r>
                  <a:rPr lang="zh-CN" altLang="en-US" sz="2400" dirty="0">
                    <a:ea typeface="楷体_GB2312"/>
                    <a:cs typeface="楷体_GB2312"/>
                  </a:rPr>
                  <a:t>之下</a:t>
                </a:r>
                <a:r>
                  <a:rPr lang="zh-CN" altLang="en-US" sz="2400" dirty="0" smtClean="0">
                    <a:ea typeface="楷体_GB2312"/>
                    <a:cs typeface="楷体_GB2312"/>
                  </a:rPr>
                  <a:t>。假定此时劳动力市场是竞争性的，垄断</a:t>
                </a:r>
                <a:r>
                  <a:rPr lang="zh-CN" altLang="en-US" sz="2400" dirty="0">
                    <a:ea typeface="楷体_GB2312"/>
                    <a:cs typeface="楷体_GB2312"/>
                  </a:rPr>
                  <a:t>企业按照</a:t>
                </a:r>
                <a:r>
                  <a:rPr lang="en-US" altLang="zh-CN" sz="2400" i="1" dirty="0" smtClean="0">
                    <a:ea typeface="楷体_GB2312"/>
                    <a:cs typeface="楷体_GB2312"/>
                  </a:rPr>
                  <a:t>MRP</a:t>
                </a:r>
                <a:r>
                  <a:rPr lang="en-US" altLang="zh-CN" sz="2400" i="1" baseline="-25000" dirty="0" smtClean="0">
                    <a:ea typeface="楷体_GB2312"/>
                    <a:cs typeface="楷体_GB2312"/>
                  </a:rPr>
                  <a:t>L</a:t>
                </a:r>
                <a:r>
                  <a:rPr lang="en-US" altLang="zh-CN" sz="2400" i="1" dirty="0" smtClean="0">
                    <a:ea typeface="楷体_GB2312"/>
                    <a:cs typeface="楷体_GB2312"/>
                  </a:rPr>
                  <a:t>=P</a:t>
                </a:r>
                <a:r>
                  <a:rPr lang="en-US" altLang="zh-CN" sz="2400" i="1" baseline="-25000" dirty="0">
                    <a:ea typeface="楷体_GB2312"/>
                    <a:cs typeface="楷体_GB2312"/>
                  </a:rPr>
                  <a:t>L</a:t>
                </a:r>
                <a:r>
                  <a:rPr lang="zh-CN" altLang="en-US" sz="2400" dirty="0" smtClean="0">
                    <a:ea typeface="楷体_GB2312"/>
                    <a:cs typeface="楷体_GB2312"/>
                  </a:rPr>
                  <a:t>进行</a:t>
                </a:r>
                <a:r>
                  <a:rPr lang="zh-CN" altLang="en-US" sz="2400" dirty="0">
                    <a:ea typeface="楷体_GB2312"/>
                    <a:cs typeface="楷体_GB2312"/>
                  </a:rPr>
                  <a:t>雇佣</a:t>
                </a:r>
                <a:r>
                  <a:rPr lang="zh-CN" altLang="en-US" sz="2400" dirty="0" smtClean="0">
                    <a:ea typeface="楷体_GB2312"/>
                    <a:cs typeface="楷体_GB2312"/>
                  </a:rPr>
                  <a:t>决策，这时的劳动力需求曲线位于产品市场竞争条件下的需求曲线的下方。</a:t>
                </a:r>
                <a:endParaRPr lang="zh-CN" altLang="en-US" sz="2400" dirty="0">
                  <a:ea typeface="楷体_GB2312"/>
                  <a:cs typeface="楷体_GB2312"/>
                </a:endParaRPr>
              </a:p>
            </p:txBody>
          </p:sp>
        </mc:Choice>
        <mc:Fallback xmlns="">
          <p:sp>
            <p:nvSpPr>
              <p:cNvPr id="20" name="Rectangle 6"/>
              <p:cNvSpPr>
                <a:spLocks noRot="1" noChangeAspect="1" noMove="1" noResize="1" noEditPoints="1" noAdjustHandles="1" noChangeArrowheads="1" noChangeShapeType="1" noTextEdit="1"/>
              </p:cNvSpPr>
              <p:nvPr/>
            </p:nvSpPr>
            <p:spPr bwMode="auto">
              <a:xfrm>
                <a:off x="539750" y="2670547"/>
                <a:ext cx="8064698" cy="2419124"/>
              </a:xfrm>
              <a:prstGeom prst="rect">
                <a:avLst/>
              </a:prstGeom>
              <a:blipFill rotWithShape="0">
                <a:blip r:embed="rId5"/>
                <a:stretch>
                  <a:fillRect l="-1210" t="-4282" r="-1059" b="-403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zh-CN" altLang="en-US">
                    <a:noFill/>
                  </a:rPr>
                  <a:t> </a:t>
                </a:r>
              </a:p>
            </p:txBody>
          </p:sp>
        </mc:Fallback>
      </mc:AlternateContent>
    </p:spTree>
    <p:extLst>
      <p:ext uri="{BB962C8B-B14F-4D97-AF65-F5344CB8AC3E}">
        <p14:creationId xmlns:p14="http://schemas.microsoft.com/office/powerpoint/2010/main" val="312621801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Line 10"/>
          <p:cNvSpPr>
            <a:spLocks noChangeShapeType="1"/>
          </p:cNvSpPr>
          <p:nvPr/>
        </p:nvSpPr>
        <p:spPr bwMode="auto">
          <a:xfrm flipV="1">
            <a:off x="2844898" y="5336202"/>
            <a:ext cx="3673475"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11"/>
          <p:cNvSpPr>
            <a:spLocks noChangeShapeType="1"/>
          </p:cNvSpPr>
          <p:nvPr/>
        </p:nvSpPr>
        <p:spPr bwMode="auto">
          <a:xfrm flipV="1">
            <a:off x="2844898" y="2888277"/>
            <a:ext cx="0" cy="2447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Text Box 12"/>
          <p:cNvSpPr txBox="1">
            <a:spLocks noChangeArrowheads="1"/>
          </p:cNvSpPr>
          <p:nvPr/>
        </p:nvSpPr>
        <p:spPr bwMode="auto">
          <a:xfrm>
            <a:off x="6232597" y="5336256"/>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L</a:t>
            </a:r>
            <a:endParaRPr lang="zh-CN" altLang="en-US" b="1" dirty="0"/>
          </a:p>
        </p:txBody>
      </p:sp>
      <p:sp>
        <p:nvSpPr>
          <p:cNvPr id="12" name="Line 13"/>
          <p:cNvSpPr>
            <a:spLocks noChangeShapeType="1"/>
          </p:cNvSpPr>
          <p:nvPr/>
        </p:nvSpPr>
        <p:spPr bwMode="auto">
          <a:xfrm flipH="1">
            <a:off x="4057748" y="3967777"/>
            <a:ext cx="0" cy="13700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4"/>
          <p:cNvSpPr>
            <a:spLocks noChangeShapeType="1"/>
          </p:cNvSpPr>
          <p:nvPr/>
        </p:nvSpPr>
        <p:spPr bwMode="auto">
          <a:xfrm>
            <a:off x="2844898" y="3967777"/>
            <a:ext cx="288131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5"/>
          <p:cNvSpPr txBox="1">
            <a:spLocks noChangeArrowheads="1"/>
          </p:cNvSpPr>
          <p:nvPr/>
        </p:nvSpPr>
        <p:spPr bwMode="auto">
          <a:xfrm>
            <a:off x="3792635" y="3680439"/>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a:latin typeface="宋体" panose="02010600030101010101" pitchFamily="2" charset="-122"/>
              </a:rPr>
              <a:t>·</a:t>
            </a:r>
          </a:p>
        </p:txBody>
      </p:sp>
      <p:sp>
        <p:nvSpPr>
          <p:cNvPr id="22" name="Text Box 16"/>
          <p:cNvSpPr txBox="1">
            <a:spLocks noChangeArrowheads="1"/>
          </p:cNvSpPr>
          <p:nvPr/>
        </p:nvSpPr>
        <p:spPr bwMode="auto">
          <a:xfrm>
            <a:off x="1979712" y="2852936"/>
            <a:ext cx="8636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P</a:t>
            </a:r>
            <a:r>
              <a:rPr lang="en-US" altLang="zh-CN" b="1" baseline="-25000" dirty="0" smtClean="0"/>
              <a:t>L</a:t>
            </a:r>
            <a:endParaRPr lang="zh-CN" altLang="en-US" b="1" baseline="-25000" dirty="0"/>
          </a:p>
          <a:p>
            <a:pPr eaLnBrk="1" hangingPunct="1"/>
            <a:r>
              <a:rPr lang="en-US" altLang="zh-CN" b="1" dirty="0" smtClean="0"/>
              <a:t>MRP</a:t>
            </a:r>
            <a:r>
              <a:rPr lang="en-US" altLang="zh-CN" b="1" baseline="-25000" dirty="0" smtClean="0"/>
              <a:t>L</a:t>
            </a:r>
            <a:endParaRPr lang="en-US" altLang="zh-CN" b="1" baseline="-25000" dirty="0"/>
          </a:p>
        </p:txBody>
      </p:sp>
      <p:sp>
        <p:nvSpPr>
          <p:cNvPr id="23" name="Line 17"/>
          <p:cNvSpPr>
            <a:spLocks noChangeShapeType="1"/>
          </p:cNvSpPr>
          <p:nvPr/>
        </p:nvSpPr>
        <p:spPr bwMode="auto">
          <a:xfrm>
            <a:off x="2843312" y="3248192"/>
            <a:ext cx="3459161" cy="1368871"/>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18"/>
          <p:cNvSpPr txBox="1">
            <a:spLocks noChangeArrowheads="1"/>
          </p:cNvSpPr>
          <p:nvPr/>
        </p:nvSpPr>
        <p:spPr bwMode="auto">
          <a:xfrm>
            <a:off x="6158010" y="4256702"/>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VMP</a:t>
            </a:r>
            <a:r>
              <a:rPr lang="en-US" altLang="zh-CN" sz="2000" b="1" baseline="-25000" dirty="0" smtClean="0"/>
              <a:t>L</a:t>
            </a:r>
            <a:endParaRPr lang="en-US" altLang="zh-CN" sz="2000" b="1" baseline="-25000" dirty="0"/>
          </a:p>
        </p:txBody>
      </p:sp>
      <p:sp>
        <p:nvSpPr>
          <p:cNvPr id="25" name="Text Box 19"/>
          <p:cNvSpPr txBox="1">
            <a:spLocks noChangeArrowheads="1"/>
          </p:cNvSpPr>
          <p:nvPr/>
        </p:nvSpPr>
        <p:spPr bwMode="auto">
          <a:xfrm>
            <a:off x="5726210" y="3680439"/>
            <a:ext cx="86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P</a:t>
            </a:r>
            <a:r>
              <a:rPr lang="en-US" altLang="zh-CN" sz="2000" b="1" baseline="-25000" dirty="0" smtClean="0"/>
              <a:t>L</a:t>
            </a:r>
            <a:r>
              <a:rPr lang="en-US" altLang="zh-CN" sz="2400" b="1" dirty="0" smtClean="0"/>
              <a:t> </a:t>
            </a:r>
            <a:endParaRPr lang="en-US" altLang="zh-CN" sz="2400" b="1" dirty="0"/>
          </a:p>
        </p:txBody>
      </p:sp>
      <p:sp>
        <p:nvSpPr>
          <p:cNvPr id="26" name="Line 20"/>
          <p:cNvSpPr>
            <a:spLocks noChangeShapeType="1"/>
          </p:cNvSpPr>
          <p:nvPr/>
        </p:nvSpPr>
        <p:spPr bwMode="auto">
          <a:xfrm>
            <a:off x="2843312" y="3249780"/>
            <a:ext cx="3098798" cy="17990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18"/>
          <p:cNvSpPr txBox="1">
            <a:spLocks noChangeArrowheads="1"/>
          </p:cNvSpPr>
          <p:nvPr/>
        </p:nvSpPr>
        <p:spPr bwMode="auto">
          <a:xfrm>
            <a:off x="6014341" y="4796425"/>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MRP</a:t>
            </a:r>
            <a:r>
              <a:rPr lang="en-US" altLang="zh-CN" sz="2000" b="1" baseline="-25000" dirty="0" smtClean="0"/>
              <a:t>L</a:t>
            </a:r>
            <a:endParaRPr lang="en-US" altLang="zh-CN" sz="2000" b="1" baseline="-25000" dirty="0"/>
          </a:p>
        </p:txBody>
      </p:sp>
      <p:sp>
        <p:nvSpPr>
          <p:cNvPr id="28" name="Text Box 12"/>
          <p:cNvSpPr txBox="1">
            <a:spLocks noChangeArrowheads="1"/>
          </p:cNvSpPr>
          <p:nvPr/>
        </p:nvSpPr>
        <p:spPr bwMode="auto">
          <a:xfrm>
            <a:off x="3894883" y="5336256"/>
            <a:ext cx="5309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Lm</a:t>
            </a:r>
            <a:endParaRPr lang="zh-CN" altLang="en-US" b="1" dirty="0"/>
          </a:p>
        </p:txBody>
      </p:sp>
      <p:sp>
        <p:nvSpPr>
          <p:cNvPr id="30" name="Line 13"/>
          <p:cNvSpPr>
            <a:spLocks noChangeShapeType="1"/>
          </p:cNvSpPr>
          <p:nvPr/>
        </p:nvSpPr>
        <p:spPr bwMode="auto">
          <a:xfrm flipH="1">
            <a:off x="4681635" y="3969860"/>
            <a:ext cx="0" cy="13700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文本框 30"/>
          <p:cNvSpPr txBox="1"/>
          <p:nvPr/>
        </p:nvSpPr>
        <p:spPr>
          <a:xfrm>
            <a:off x="505685" y="1281379"/>
            <a:ext cx="8314787" cy="1200329"/>
          </a:xfrm>
          <a:prstGeom prst="rect">
            <a:avLst/>
          </a:prstGeom>
          <a:noFill/>
        </p:spPr>
        <p:txBody>
          <a:bodyPr wrap="square" rtlCol="0">
            <a:spAutoFit/>
          </a:bodyPr>
          <a:lstStyle/>
          <a:p>
            <a:r>
              <a:rPr lang="zh-CN" altLang="en-US" sz="2400" dirty="0" smtClean="0"/>
              <a:t>垄断企业的劳动力需求数量小于竞争企业的劳动力需求量。为什么呢？我们已经知道，垄断产品市场的产量少，需要使用的劳动力数量也当然少。</a:t>
            </a:r>
            <a:endParaRPr lang="zh-CN" altLang="en-US" sz="2400" dirty="0"/>
          </a:p>
        </p:txBody>
      </p:sp>
      <p:sp>
        <p:nvSpPr>
          <p:cNvPr id="32" name="Text Box 12"/>
          <p:cNvSpPr txBox="1">
            <a:spLocks noChangeArrowheads="1"/>
          </p:cNvSpPr>
          <p:nvPr/>
        </p:nvSpPr>
        <p:spPr bwMode="auto">
          <a:xfrm>
            <a:off x="4489972" y="5332708"/>
            <a:ext cx="45397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err="1" smtClean="0"/>
              <a:t>Lc</a:t>
            </a:r>
            <a:endParaRPr lang="zh-CN" altLang="en-US" b="1" dirty="0"/>
          </a:p>
        </p:txBody>
      </p:sp>
    </p:spTree>
    <p:extLst>
      <p:ext uri="{BB962C8B-B14F-4D97-AF65-F5344CB8AC3E}">
        <p14:creationId xmlns:p14="http://schemas.microsoft.com/office/powerpoint/2010/main" val="47677050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23528" y="1125259"/>
            <a:ext cx="8090356" cy="523220"/>
          </a:xfrm>
          <a:prstGeom prst="rect">
            <a:avLst/>
          </a:prstGeom>
        </p:spPr>
        <p:txBody>
          <a:bodyPr wrap="none">
            <a:spAutoFit/>
          </a:bodyPr>
          <a:lstStyle/>
          <a:p>
            <a:r>
              <a:rPr lang="en-US" altLang="zh-CN" sz="2800" b="1" dirty="0" smtClean="0"/>
              <a:t>7.2.2 </a:t>
            </a:r>
            <a:r>
              <a:rPr lang="zh-CN" altLang="en-US" sz="2800" b="1" dirty="0" smtClean="0"/>
              <a:t>要素市场买方垄断条件下的要素需求和工资</a:t>
            </a:r>
            <a:endParaRPr lang="zh-CN" altLang="en-US" sz="2800" dirty="0"/>
          </a:p>
        </p:txBody>
      </p:sp>
      <p:sp>
        <p:nvSpPr>
          <p:cNvPr id="2" name="矩形 1"/>
          <p:cNvSpPr/>
          <p:nvPr/>
        </p:nvSpPr>
        <p:spPr>
          <a:xfrm>
            <a:off x="323528" y="1648479"/>
            <a:ext cx="8136904" cy="4524315"/>
          </a:xfrm>
          <a:prstGeom prst="rect">
            <a:avLst/>
          </a:prstGeom>
        </p:spPr>
        <p:txBody>
          <a:bodyPr wrap="square">
            <a:spAutoFit/>
          </a:bodyPr>
          <a:lstStyle/>
          <a:p>
            <a:pPr eaLnBrk="1" hangingPunct="1">
              <a:spcBef>
                <a:spcPts val="0"/>
              </a:spcBef>
            </a:pPr>
            <a:r>
              <a:rPr lang="zh-CN" altLang="en-US" sz="2400" dirty="0" smtClean="0">
                <a:ea typeface="楷体_GB2312"/>
                <a:cs typeface="楷体_GB2312"/>
              </a:rPr>
              <a:t>假定</a:t>
            </a:r>
            <a:r>
              <a:rPr lang="zh-CN" altLang="en-US" sz="2400" dirty="0">
                <a:ea typeface="楷体_GB2312"/>
                <a:cs typeface="楷体_GB2312"/>
              </a:rPr>
              <a:t>对某种技能的劳动力或者一定区域的劳动力只有一个雇佣</a:t>
            </a:r>
            <a:r>
              <a:rPr lang="zh-CN" altLang="en-US" sz="2400" dirty="0" smtClean="0">
                <a:ea typeface="楷体_GB2312"/>
                <a:cs typeface="楷体_GB2312"/>
              </a:rPr>
              <a:t>企业，这就是劳动力市场的买方垄断。</a:t>
            </a:r>
            <a:r>
              <a:rPr lang="zh-CN" altLang="en-US" sz="2400" dirty="0">
                <a:ea typeface="楷体_GB2312"/>
                <a:cs typeface="楷体_GB2312"/>
              </a:rPr>
              <a:t>这时，企业面临的劳动供给曲线是向右上方倾斜的</a:t>
            </a:r>
            <a:r>
              <a:rPr lang="zh-CN" altLang="en-US" sz="2400" dirty="0" smtClean="0">
                <a:ea typeface="楷体_GB2312"/>
                <a:cs typeface="楷体_GB2312"/>
              </a:rPr>
              <a:t>曲线。与</a:t>
            </a:r>
            <a:r>
              <a:rPr lang="zh-CN" altLang="en-US" sz="2400" dirty="0">
                <a:ea typeface="楷体_GB2312"/>
                <a:cs typeface="楷体_GB2312"/>
              </a:rPr>
              <a:t>产品市场垄断企业相类似，劳动买方垄断企业可能实施类似于价格歧视那样的工资歧视（</a:t>
            </a:r>
            <a:r>
              <a:rPr lang="en-US" altLang="zh-CN" sz="2400" dirty="0">
                <a:ea typeface="楷体_GB2312"/>
                <a:cs typeface="楷体_GB2312"/>
              </a:rPr>
              <a:t>wage discrimination</a:t>
            </a:r>
            <a:r>
              <a:rPr lang="zh-CN" altLang="en-US" sz="2400" dirty="0">
                <a:ea typeface="楷体_GB2312"/>
                <a:cs typeface="楷体_GB2312"/>
              </a:rPr>
              <a:t>）。但是，我们这里假设没有工资歧视。</a:t>
            </a:r>
          </a:p>
          <a:p>
            <a:pPr eaLnBrk="1" hangingPunct="1">
              <a:spcBef>
                <a:spcPts val="0"/>
              </a:spcBef>
            </a:pPr>
            <a:r>
              <a:rPr lang="zh-CN" altLang="en-US" sz="2400" dirty="0" smtClean="0">
                <a:ea typeface="楷体_GB2312"/>
                <a:cs typeface="楷体_GB2312"/>
              </a:rPr>
              <a:t>但是，企业不会按照劳动供给曲线雇用劳动。企业</a:t>
            </a:r>
            <a:r>
              <a:rPr lang="zh-CN" altLang="en-US" sz="2400" dirty="0">
                <a:ea typeface="楷体_GB2312"/>
                <a:cs typeface="楷体_GB2312"/>
              </a:rPr>
              <a:t>为增加雇佣劳动，必须增加支出，</a:t>
            </a:r>
            <a:r>
              <a:rPr lang="zh-CN" altLang="en-US" sz="2400" dirty="0" smtClean="0">
                <a:ea typeface="楷体_GB2312"/>
                <a:cs typeface="楷体_GB2312"/>
              </a:rPr>
              <a:t>定义劳动边际</a:t>
            </a:r>
            <a:r>
              <a:rPr lang="zh-CN" altLang="en-US" sz="2400" dirty="0">
                <a:ea typeface="楷体_GB2312"/>
                <a:cs typeface="楷体_GB2312"/>
              </a:rPr>
              <a:t>支出（</a:t>
            </a:r>
            <a:r>
              <a:rPr lang="en-US" altLang="zh-CN" sz="2400" dirty="0" smtClean="0">
                <a:ea typeface="楷体_GB2312"/>
                <a:cs typeface="楷体_GB2312"/>
              </a:rPr>
              <a:t>ME</a:t>
            </a:r>
            <a:r>
              <a:rPr lang="en-US" altLang="zh-CN" sz="2400" baseline="-25000" dirty="0" smtClean="0">
                <a:ea typeface="楷体_GB2312"/>
                <a:cs typeface="楷体_GB2312"/>
              </a:rPr>
              <a:t>L</a:t>
            </a:r>
            <a:r>
              <a:rPr lang="zh-CN" altLang="en-US" sz="2400" dirty="0" smtClean="0">
                <a:ea typeface="楷体_GB2312"/>
                <a:cs typeface="楷体_GB2312"/>
              </a:rPr>
              <a:t>）</a:t>
            </a:r>
            <a:r>
              <a:rPr lang="zh-CN" altLang="en-US" sz="2400" dirty="0">
                <a:ea typeface="楷体_GB2312"/>
                <a:cs typeface="楷体_GB2312"/>
              </a:rPr>
              <a:t>为增加单位劳动而发生</a:t>
            </a:r>
            <a:r>
              <a:rPr lang="zh-CN" altLang="en-US" sz="2400" dirty="0" smtClean="0">
                <a:ea typeface="楷体_GB2312"/>
                <a:cs typeface="楷体_GB2312"/>
              </a:rPr>
              <a:t>的工资增加</a:t>
            </a:r>
            <a:r>
              <a:rPr lang="zh-CN" altLang="en-US" sz="2400" dirty="0">
                <a:ea typeface="楷体_GB2312"/>
                <a:cs typeface="楷体_GB2312"/>
              </a:rPr>
              <a:t>量</a:t>
            </a:r>
            <a:r>
              <a:rPr lang="zh-CN" altLang="en-US" sz="2400" dirty="0" smtClean="0">
                <a:ea typeface="楷体_GB2312"/>
                <a:cs typeface="楷体_GB2312"/>
              </a:rPr>
              <a:t>。由于只有一个劳动力的买方，企业增加雇用劳动时，</a:t>
            </a:r>
            <a:r>
              <a:rPr lang="zh-CN" altLang="en-US" sz="2400" dirty="0">
                <a:ea typeface="楷体_GB2312"/>
                <a:cs typeface="楷体_GB2312"/>
              </a:rPr>
              <a:t>不仅为增加的劳动支付较高的</a:t>
            </a:r>
            <a:r>
              <a:rPr lang="zh-CN" altLang="en-US" sz="2400" dirty="0" smtClean="0">
                <a:ea typeface="楷体_GB2312"/>
                <a:cs typeface="楷体_GB2312"/>
              </a:rPr>
              <a:t>工资，而且要为</a:t>
            </a:r>
            <a:r>
              <a:rPr lang="zh-CN" altLang="en-US" sz="2400" dirty="0">
                <a:ea typeface="楷体_GB2312"/>
                <a:cs typeface="楷体_GB2312"/>
              </a:rPr>
              <a:t>全部的劳动支付该</a:t>
            </a:r>
            <a:r>
              <a:rPr lang="zh-CN" altLang="en-US" sz="2400" dirty="0" smtClean="0">
                <a:ea typeface="楷体_GB2312"/>
                <a:cs typeface="楷体_GB2312"/>
              </a:rPr>
              <a:t>工资。</a:t>
            </a:r>
            <a:r>
              <a:rPr lang="zh-CN" altLang="en-US" sz="2400" dirty="0">
                <a:ea typeface="楷体_GB2312"/>
                <a:cs typeface="楷体_GB2312"/>
              </a:rPr>
              <a:t>也就是说</a:t>
            </a:r>
            <a:r>
              <a:rPr lang="zh-CN" altLang="en-US" sz="2400" dirty="0" smtClean="0">
                <a:ea typeface="楷体_GB2312"/>
                <a:cs typeface="楷体_GB2312"/>
              </a:rPr>
              <a:t>，劳动边际</a:t>
            </a:r>
            <a:r>
              <a:rPr lang="zh-CN" altLang="en-US" sz="2400" dirty="0">
                <a:ea typeface="楷体_GB2312"/>
                <a:cs typeface="楷体_GB2312"/>
              </a:rPr>
              <a:t>支出曲线位于劳动供给曲线的上方</a:t>
            </a:r>
            <a:r>
              <a:rPr lang="zh-CN" altLang="en-US" sz="2400" dirty="0" smtClean="0">
                <a:ea typeface="楷体_GB2312"/>
                <a:cs typeface="楷体_GB2312"/>
              </a:rPr>
              <a:t>。</a:t>
            </a:r>
            <a:endParaRPr lang="zh-CN" altLang="en-US" sz="2400" dirty="0">
              <a:ea typeface="楷体_GB2312"/>
              <a:cs typeface="楷体_GB2312"/>
            </a:endParaRPr>
          </a:p>
        </p:txBody>
      </p:sp>
    </p:spTree>
    <p:extLst>
      <p:ext uri="{BB962C8B-B14F-4D97-AF65-F5344CB8AC3E}">
        <p14:creationId xmlns:p14="http://schemas.microsoft.com/office/powerpoint/2010/main" val="337181534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Line 4"/>
          <p:cNvSpPr>
            <a:spLocks noChangeShapeType="1"/>
          </p:cNvSpPr>
          <p:nvPr/>
        </p:nvSpPr>
        <p:spPr bwMode="auto">
          <a:xfrm flipV="1">
            <a:off x="3203575" y="5777508"/>
            <a:ext cx="3673475"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0" name="Line 5"/>
          <p:cNvSpPr>
            <a:spLocks noChangeShapeType="1"/>
          </p:cNvSpPr>
          <p:nvPr/>
        </p:nvSpPr>
        <p:spPr bwMode="auto">
          <a:xfrm flipV="1">
            <a:off x="3203575" y="3329583"/>
            <a:ext cx="0" cy="2447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1" name="Text Box 6"/>
          <p:cNvSpPr txBox="1">
            <a:spLocks noChangeArrowheads="1"/>
          </p:cNvSpPr>
          <p:nvPr/>
        </p:nvSpPr>
        <p:spPr bwMode="auto">
          <a:xfrm>
            <a:off x="6598670" y="5775665"/>
            <a:ext cx="3417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L</a:t>
            </a:r>
            <a:endParaRPr lang="zh-CN" altLang="en-US" sz="2000" b="1" dirty="0"/>
          </a:p>
        </p:txBody>
      </p:sp>
      <p:sp>
        <p:nvSpPr>
          <p:cNvPr id="12" name="Line 7"/>
          <p:cNvSpPr>
            <a:spLocks noChangeShapeType="1"/>
          </p:cNvSpPr>
          <p:nvPr/>
        </p:nvSpPr>
        <p:spPr bwMode="auto">
          <a:xfrm flipH="1">
            <a:off x="4416425" y="4409083"/>
            <a:ext cx="0" cy="13700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Text Box 8"/>
          <p:cNvSpPr txBox="1">
            <a:spLocks noChangeArrowheads="1"/>
          </p:cNvSpPr>
          <p:nvPr/>
        </p:nvSpPr>
        <p:spPr bwMode="auto">
          <a:xfrm>
            <a:off x="4182486" y="4181018"/>
            <a:ext cx="4411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a:latin typeface="宋体" panose="02010600030101010101" pitchFamily="2" charset="-122"/>
              </a:rPr>
              <a:t>·</a:t>
            </a:r>
          </a:p>
        </p:txBody>
      </p:sp>
      <p:sp>
        <p:nvSpPr>
          <p:cNvPr id="21" name="Text Box 9"/>
          <p:cNvSpPr txBox="1">
            <a:spLocks noChangeArrowheads="1"/>
          </p:cNvSpPr>
          <p:nvPr/>
        </p:nvSpPr>
        <p:spPr bwMode="auto">
          <a:xfrm>
            <a:off x="2411760" y="3228563"/>
            <a:ext cx="100806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P</a:t>
            </a:r>
            <a:r>
              <a:rPr lang="en-US" altLang="zh-CN" sz="2000" b="1" baseline="-25000" dirty="0" smtClean="0"/>
              <a:t>L</a:t>
            </a:r>
            <a:endParaRPr lang="en-US" altLang="zh-CN" sz="2000" b="1" baseline="-25000" dirty="0"/>
          </a:p>
          <a:p>
            <a:pPr eaLnBrk="1" hangingPunct="1"/>
            <a:r>
              <a:rPr lang="en-US" altLang="zh-CN" sz="2000" b="1" dirty="0" smtClean="0"/>
              <a:t>MRP</a:t>
            </a:r>
            <a:r>
              <a:rPr lang="en-US" altLang="zh-CN" sz="2000" b="1" baseline="-25000" dirty="0" smtClean="0"/>
              <a:t>L</a:t>
            </a:r>
            <a:endParaRPr lang="en-US" altLang="zh-CN" sz="2000" b="1" baseline="-25000" dirty="0"/>
          </a:p>
        </p:txBody>
      </p:sp>
      <p:sp>
        <p:nvSpPr>
          <p:cNvPr id="22" name="Line 10"/>
          <p:cNvSpPr>
            <a:spLocks noChangeShapeType="1"/>
          </p:cNvSpPr>
          <p:nvPr/>
        </p:nvSpPr>
        <p:spPr bwMode="auto">
          <a:xfrm>
            <a:off x="3419475" y="3834408"/>
            <a:ext cx="2881313" cy="16557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3" name="Text Box 11"/>
          <p:cNvSpPr txBox="1">
            <a:spLocks noChangeArrowheads="1"/>
          </p:cNvSpPr>
          <p:nvPr/>
        </p:nvSpPr>
        <p:spPr bwMode="auto">
          <a:xfrm>
            <a:off x="6300788" y="5274270"/>
            <a:ext cx="20875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a:t>MRP</a:t>
            </a:r>
          </a:p>
        </p:txBody>
      </p:sp>
      <p:sp>
        <p:nvSpPr>
          <p:cNvPr id="24" name="Line 12"/>
          <p:cNvSpPr>
            <a:spLocks noChangeShapeType="1"/>
          </p:cNvSpPr>
          <p:nvPr/>
        </p:nvSpPr>
        <p:spPr bwMode="auto">
          <a:xfrm flipV="1">
            <a:off x="3348038" y="3618508"/>
            <a:ext cx="2089150" cy="15843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5" name="Line 13"/>
          <p:cNvSpPr>
            <a:spLocks noChangeShapeType="1"/>
          </p:cNvSpPr>
          <p:nvPr/>
        </p:nvSpPr>
        <p:spPr bwMode="auto">
          <a:xfrm flipV="1">
            <a:off x="3513259" y="4413845"/>
            <a:ext cx="2587525" cy="12906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6" name="Text Box 14"/>
          <p:cNvSpPr txBox="1">
            <a:spLocks noChangeArrowheads="1"/>
          </p:cNvSpPr>
          <p:nvPr/>
        </p:nvSpPr>
        <p:spPr bwMode="auto">
          <a:xfrm>
            <a:off x="6100783" y="4086880"/>
            <a:ext cx="223651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000" b="1" dirty="0"/>
              <a:t>劳动供给</a:t>
            </a:r>
            <a:r>
              <a:rPr lang="zh-CN" altLang="en-US" sz="2000" b="1" dirty="0" smtClean="0"/>
              <a:t>曲线</a:t>
            </a:r>
            <a:r>
              <a:rPr lang="en-US" altLang="zh-CN" sz="2000" b="1" dirty="0" smtClean="0"/>
              <a:t>MC</a:t>
            </a:r>
            <a:r>
              <a:rPr lang="en-US" altLang="zh-CN" sz="2000" b="1" baseline="-25000" dirty="0" smtClean="0"/>
              <a:t>L</a:t>
            </a:r>
            <a:endParaRPr lang="zh-CN" altLang="en-US" sz="2000" b="1" dirty="0"/>
          </a:p>
        </p:txBody>
      </p:sp>
      <p:sp>
        <p:nvSpPr>
          <p:cNvPr id="27" name="Text Box 15"/>
          <p:cNvSpPr txBox="1">
            <a:spLocks noChangeArrowheads="1"/>
          </p:cNvSpPr>
          <p:nvPr/>
        </p:nvSpPr>
        <p:spPr bwMode="auto">
          <a:xfrm>
            <a:off x="4690495" y="3229863"/>
            <a:ext cx="325441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000" b="1" dirty="0"/>
              <a:t>企业劳动边际支出</a:t>
            </a:r>
            <a:r>
              <a:rPr lang="zh-CN" altLang="en-US" sz="2000" b="1" dirty="0" smtClean="0"/>
              <a:t>曲线</a:t>
            </a:r>
            <a:r>
              <a:rPr lang="en-US" altLang="zh-CN" sz="2000" b="1" dirty="0" smtClean="0"/>
              <a:t>ME</a:t>
            </a:r>
            <a:r>
              <a:rPr lang="en-US" altLang="zh-CN" sz="2000" b="1" baseline="-25000" dirty="0" smtClean="0"/>
              <a:t>L</a:t>
            </a:r>
            <a:endParaRPr lang="zh-CN" altLang="en-US" sz="2000" b="1" baseline="-25000" dirty="0"/>
          </a:p>
        </p:txBody>
      </p:sp>
      <p:sp>
        <p:nvSpPr>
          <p:cNvPr id="28" name="Line 16"/>
          <p:cNvSpPr>
            <a:spLocks noChangeShapeType="1"/>
          </p:cNvSpPr>
          <p:nvPr/>
        </p:nvSpPr>
        <p:spPr bwMode="auto">
          <a:xfrm flipH="1">
            <a:off x="5208588" y="4893270"/>
            <a:ext cx="0" cy="8651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9" name="Line 17"/>
          <p:cNvSpPr>
            <a:spLocks noChangeShapeType="1"/>
          </p:cNvSpPr>
          <p:nvPr/>
        </p:nvSpPr>
        <p:spPr bwMode="auto">
          <a:xfrm flipH="1">
            <a:off x="3203575" y="4394795"/>
            <a:ext cx="122396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0" name="Line 18"/>
          <p:cNvSpPr>
            <a:spLocks noChangeShapeType="1"/>
          </p:cNvSpPr>
          <p:nvPr/>
        </p:nvSpPr>
        <p:spPr bwMode="auto">
          <a:xfrm flipH="1">
            <a:off x="3203575" y="4844058"/>
            <a:ext cx="1944688"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1" name="Line 19"/>
          <p:cNvSpPr>
            <a:spLocks noChangeShapeType="1"/>
          </p:cNvSpPr>
          <p:nvPr/>
        </p:nvSpPr>
        <p:spPr bwMode="auto">
          <a:xfrm flipH="1">
            <a:off x="3203575" y="5275858"/>
            <a:ext cx="122396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2" name="Text Box 20"/>
          <p:cNvSpPr txBox="1">
            <a:spLocks noChangeArrowheads="1"/>
          </p:cNvSpPr>
          <p:nvPr/>
        </p:nvSpPr>
        <p:spPr bwMode="auto">
          <a:xfrm>
            <a:off x="5127625" y="5798145"/>
            <a:ext cx="45076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t>L</a:t>
            </a:r>
            <a:r>
              <a:rPr lang="en-US" altLang="zh-CN" sz="2000" baseline="-25000"/>
              <a:t>C</a:t>
            </a:r>
          </a:p>
        </p:txBody>
      </p:sp>
      <p:sp>
        <p:nvSpPr>
          <p:cNvPr id="33" name="Text Box 21"/>
          <p:cNvSpPr txBox="1">
            <a:spLocks noChangeArrowheads="1"/>
          </p:cNvSpPr>
          <p:nvPr/>
        </p:nvSpPr>
        <p:spPr bwMode="auto">
          <a:xfrm>
            <a:off x="4218336" y="5791764"/>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a:t>L</a:t>
            </a:r>
            <a:r>
              <a:rPr lang="en-US" altLang="zh-CN" sz="2000" baseline="-25000"/>
              <a:t>M</a:t>
            </a:r>
          </a:p>
        </p:txBody>
      </p:sp>
      <p:sp>
        <p:nvSpPr>
          <p:cNvPr id="36" name="Text Box 24"/>
          <p:cNvSpPr txBox="1">
            <a:spLocks noChangeArrowheads="1"/>
          </p:cNvSpPr>
          <p:nvPr/>
        </p:nvSpPr>
        <p:spPr bwMode="auto">
          <a:xfrm>
            <a:off x="2339975" y="4194770"/>
            <a:ext cx="8499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dirty="0" smtClean="0"/>
              <a:t>MRP</a:t>
            </a:r>
            <a:r>
              <a:rPr lang="en-US" altLang="zh-CN" sz="2000" baseline="-25000" dirty="0" smtClean="0"/>
              <a:t>L</a:t>
            </a:r>
            <a:endParaRPr lang="en-US" altLang="zh-CN" sz="2000" baseline="-25000" dirty="0"/>
          </a:p>
        </p:txBody>
      </p:sp>
      <p:sp>
        <p:nvSpPr>
          <p:cNvPr id="37" name="Text Box 26"/>
          <p:cNvSpPr txBox="1">
            <a:spLocks noChangeArrowheads="1"/>
          </p:cNvSpPr>
          <p:nvPr/>
        </p:nvSpPr>
        <p:spPr bwMode="auto">
          <a:xfrm>
            <a:off x="1331640" y="4568536"/>
            <a:ext cx="185659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000" dirty="0"/>
              <a:t>竞争性</a:t>
            </a:r>
            <a:r>
              <a:rPr lang="zh-CN" altLang="en-US" sz="2000" dirty="0" smtClean="0"/>
              <a:t>工资</a:t>
            </a:r>
            <a:r>
              <a:rPr lang="en-US" altLang="zh-CN" sz="2000" dirty="0" smtClean="0"/>
              <a:t>P</a:t>
            </a:r>
            <a:r>
              <a:rPr lang="en-US" altLang="zh-CN" sz="2000" baseline="-25000" dirty="0" smtClean="0"/>
              <a:t>LC</a:t>
            </a:r>
            <a:endParaRPr lang="zh-CN" altLang="en-US" sz="2000" baseline="-25000" dirty="0"/>
          </a:p>
        </p:txBody>
      </p:sp>
      <p:sp>
        <p:nvSpPr>
          <p:cNvPr id="2" name="矩形 1"/>
          <p:cNvSpPr/>
          <p:nvPr/>
        </p:nvSpPr>
        <p:spPr>
          <a:xfrm>
            <a:off x="312242" y="1081841"/>
            <a:ext cx="8364214" cy="1569660"/>
          </a:xfrm>
          <a:prstGeom prst="rect">
            <a:avLst/>
          </a:prstGeom>
        </p:spPr>
        <p:txBody>
          <a:bodyPr wrap="square">
            <a:spAutoFit/>
          </a:bodyPr>
          <a:lstStyle/>
          <a:p>
            <a:r>
              <a:rPr lang="zh-CN" altLang="en-US" sz="2400" dirty="0" smtClean="0">
                <a:ea typeface="楷体_GB2312"/>
                <a:cs typeface="楷体_GB2312"/>
              </a:rPr>
              <a:t>为此</a:t>
            </a:r>
            <a:r>
              <a:rPr lang="zh-CN" altLang="en-US" sz="2400" dirty="0">
                <a:ea typeface="楷体_GB2312"/>
                <a:cs typeface="楷体_GB2312"/>
              </a:rPr>
              <a:t>，</a:t>
            </a:r>
            <a:r>
              <a:rPr lang="zh-CN" altLang="en-US" sz="2400" dirty="0" smtClean="0">
                <a:ea typeface="楷体_GB2312"/>
                <a:cs typeface="楷体_GB2312"/>
              </a:rPr>
              <a:t>买方</a:t>
            </a:r>
            <a:r>
              <a:rPr lang="zh-CN" altLang="en-US" sz="2400" dirty="0">
                <a:ea typeface="楷体_GB2312"/>
                <a:cs typeface="楷体_GB2312"/>
              </a:rPr>
              <a:t>垄断企业将</a:t>
            </a:r>
            <a:r>
              <a:rPr lang="zh-CN" altLang="en-US" sz="2400" dirty="0" smtClean="0">
                <a:ea typeface="楷体_GB2312"/>
                <a:cs typeface="楷体_GB2312"/>
              </a:rPr>
              <a:t>按照</a:t>
            </a:r>
            <a:r>
              <a:rPr lang="en-US" altLang="zh-CN" sz="2400" dirty="0" smtClean="0">
                <a:ea typeface="楷体_GB2312"/>
                <a:cs typeface="楷体_GB2312"/>
              </a:rPr>
              <a:t>ME</a:t>
            </a:r>
            <a:r>
              <a:rPr lang="en-US" altLang="zh-CN" sz="2400" baseline="-25000" dirty="0" smtClean="0">
                <a:ea typeface="楷体_GB2312"/>
                <a:cs typeface="楷体_GB2312"/>
              </a:rPr>
              <a:t>L</a:t>
            </a:r>
            <a:r>
              <a:rPr lang="en-US" altLang="zh-CN" sz="2400" dirty="0" smtClean="0">
                <a:ea typeface="楷体_GB2312"/>
                <a:cs typeface="楷体_GB2312"/>
              </a:rPr>
              <a:t>=MRP</a:t>
            </a:r>
            <a:r>
              <a:rPr lang="en-US" altLang="zh-CN" sz="2400" baseline="-25000" dirty="0" smtClean="0">
                <a:ea typeface="楷体_GB2312"/>
                <a:cs typeface="楷体_GB2312"/>
              </a:rPr>
              <a:t>L</a:t>
            </a:r>
            <a:r>
              <a:rPr lang="zh-CN" altLang="en-US" sz="2400" dirty="0" smtClean="0">
                <a:ea typeface="楷体_GB2312"/>
                <a:cs typeface="楷体_GB2312"/>
              </a:rPr>
              <a:t>决定劳动使用量</a:t>
            </a:r>
            <a:r>
              <a:rPr lang="en-US" altLang="zh-CN" sz="2400" dirty="0" smtClean="0">
                <a:ea typeface="楷体_GB2312"/>
                <a:cs typeface="楷体_GB2312"/>
              </a:rPr>
              <a:t>L</a:t>
            </a:r>
            <a:r>
              <a:rPr lang="en-US" altLang="zh-CN" sz="2400" baseline="-25000" dirty="0" smtClean="0">
                <a:ea typeface="楷体_GB2312"/>
                <a:cs typeface="楷体_GB2312"/>
              </a:rPr>
              <a:t>M</a:t>
            </a:r>
            <a:r>
              <a:rPr lang="zh-CN" altLang="en-US" sz="2400" dirty="0" smtClean="0">
                <a:ea typeface="楷体_GB2312"/>
                <a:cs typeface="楷体_GB2312"/>
              </a:rPr>
              <a:t>，并按照劳动供给曲线支付工资</a:t>
            </a:r>
            <a:r>
              <a:rPr lang="en-US" altLang="zh-CN" sz="2400" dirty="0" smtClean="0"/>
              <a:t>P</a:t>
            </a:r>
            <a:r>
              <a:rPr lang="en-US" altLang="zh-CN" sz="2400" baseline="-25000" dirty="0" smtClean="0"/>
              <a:t>LM</a:t>
            </a:r>
            <a:r>
              <a:rPr lang="zh-CN" altLang="en-US" sz="2400" dirty="0" smtClean="0">
                <a:ea typeface="楷体_GB2312"/>
                <a:cs typeface="楷体_GB2312"/>
              </a:rPr>
              <a:t>（也就是按照</a:t>
            </a:r>
            <a:r>
              <a:rPr lang="zh-CN" altLang="en-US" sz="2400" dirty="0">
                <a:ea typeface="楷体_GB2312"/>
                <a:cs typeface="楷体_GB2312"/>
              </a:rPr>
              <a:t>劳动的提供</a:t>
            </a:r>
            <a:r>
              <a:rPr lang="zh-CN" altLang="en-US" sz="2400" dirty="0" smtClean="0">
                <a:ea typeface="楷体_GB2312"/>
                <a:cs typeface="楷体_GB2312"/>
              </a:rPr>
              <a:t>意愿支付工资），</a:t>
            </a:r>
            <a:r>
              <a:rPr lang="zh-CN" altLang="en-US" sz="2400" dirty="0">
                <a:ea typeface="楷体_GB2312"/>
                <a:cs typeface="楷体_GB2312"/>
              </a:rPr>
              <a:t>而这个工资将小于劳动的边际收益</a:t>
            </a:r>
            <a:r>
              <a:rPr lang="zh-CN" altLang="en-US" sz="2400" dirty="0" smtClean="0">
                <a:ea typeface="楷体_GB2312"/>
                <a:cs typeface="楷体_GB2312"/>
              </a:rPr>
              <a:t>产品</a:t>
            </a:r>
            <a:r>
              <a:rPr lang="en-US" altLang="zh-CN" sz="2400" dirty="0" smtClean="0"/>
              <a:t>MRP</a:t>
            </a:r>
            <a:r>
              <a:rPr lang="en-US" altLang="zh-CN" sz="2400" baseline="-25000" dirty="0" smtClean="0"/>
              <a:t>L</a:t>
            </a:r>
            <a:r>
              <a:rPr lang="zh-CN" altLang="en-US" sz="2400" dirty="0" smtClean="0">
                <a:ea typeface="楷体_GB2312"/>
                <a:cs typeface="楷体_GB2312"/>
              </a:rPr>
              <a:t>，也小于竞争性劳动力市场条件下的工资</a:t>
            </a:r>
            <a:r>
              <a:rPr lang="en-US" altLang="zh-CN" sz="2400" dirty="0" smtClean="0"/>
              <a:t>P</a:t>
            </a:r>
            <a:r>
              <a:rPr lang="en-US" altLang="zh-CN" sz="2400" baseline="-25000" dirty="0" smtClean="0"/>
              <a:t>LC</a:t>
            </a:r>
            <a:r>
              <a:rPr lang="zh-CN" altLang="en-US" sz="2400" dirty="0" smtClean="0">
                <a:ea typeface="楷体_GB2312"/>
                <a:cs typeface="楷体_GB2312"/>
              </a:rPr>
              <a:t>。</a:t>
            </a:r>
            <a:endParaRPr lang="zh-CN" altLang="en-US" sz="2400" dirty="0"/>
          </a:p>
        </p:txBody>
      </p:sp>
      <p:sp>
        <p:nvSpPr>
          <p:cNvPr id="39" name="Text Box 26"/>
          <p:cNvSpPr txBox="1">
            <a:spLocks noChangeArrowheads="1"/>
          </p:cNvSpPr>
          <p:nvPr/>
        </p:nvSpPr>
        <p:spPr bwMode="auto">
          <a:xfrm>
            <a:off x="887061" y="5069392"/>
            <a:ext cx="238879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000" dirty="0" smtClean="0"/>
              <a:t>买方垄断下工资</a:t>
            </a:r>
            <a:r>
              <a:rPr lang="en-US" altLang="zh-CN" sz="2000" dirty="0" smtClean="0"/>
              <a:t>P</a:t>
            </a:r>
            <a:r>
              <a:rPr lang="en-US" altLang="zh-CN" sz="2000" baseline="-25000" dirty="0" smtClean="0"/>
              <a:t>LM</a:t>
            </a:r>
            <a:endParaRPr lang="zh-CN" altLang="en-US" sz="2000" baseline="-25000" dirty="0"/>
          </a:p>
        </p:txBody>
      </p:sp>
    </p:spTree>
    <p:extLst>
      <p:ext uri="{BB962C8B-B14F-4D97-AF65-F5344CB8AC3E}">
        <p14:creationId xmlns:p14="http://schemas.microsoft.com/office/powerpoint/2010/main" val="33106224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4" name="矩形 33"/>
          <p:cNvSpPr/>
          <p:nvPr/>
        </p:nvSpPr>
        <p:spPr>
          <a:xfrm>
            <a:off x="323528" y="1125259"/>
            <a:ext cx="8057014" cy="523220"/>
          </a:xfrm>
          <a:prstGeom prst="rect">
            <a:avLst/>
          </a:prstGeom>
        </p:spPr>
        <p:txBody>
          <a:bodyPr wrap="none">
            <a:spAutoFit/>
          </a:bodyPr>
          <a:lstStyle/>
          <a:p>
            <a:r>
              <a:rPr lang="en-US" altLang="zh-CN" sz="2800" b="1" dirty="0" smtClean="0"/>
              <a:t>7.2.3 </a:t>
            </a:r>
            <a:r>
              <a:rPr lang="zh-CN" altLang="en-US" sz="2800" b="1" dirty="0" smtClean="0"/>
              <a:t>要素市场卖方垄断条件下的要素需求和工资</a:t>
            </a:r>
            <a:endParaRPr lang="zh-CN" altLang="en-US" sz="2800" dirty="0"/>
          </a:p>
        </p:txBody>
      </p:sp>
      <p:sp>
        <p:nvSpPr>
          <p:cNvPr id="35" name="Line 10"/>
          <p:cNvSpPr>
            <a:spLocks noChangeShapeType="1"/>
          </p:cNvSpPr>
          <p:nvPr/>
        </p:nvSpPr>
        <p:spPr bwMode="auto">
          <a:xfrm flipV="1">
            <a:off x="2845394" y="5944879"/>
            <a:ext cx="3673475" cy="15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11"/>
          <p:cNvSpPr>
            <a:spLocks noChangeShapeType="1"/>
          </p:cNvSpPr>
          <p:nvPr/>
        </p:nvSpPr>
        <p:spPr bwMode="auto">
          <a:xfrm flipV="1">
            <a:off x="2845394" y="3496954"/>
            <a:ext cx="0" cy="2447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Text Box 12"/>
          <p:cNvSpPr txBox="1">
            <a:spLocks noChangeArrowheads="1"/>
          </p:cNvSpPr>
          <p:nvPr/>
        </p:nvSpPr>
        <p:spPr bwMode="auto">
          <a:xfrm>
            <a:off x="6233093" y="5944933"/>
            <a:ext cx="32573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L</a:t>
            </a:r>
            <a:endParaRPr lang="zh-CN" altLang="en-US" b="1" dirty="0"/>
          </a:p>
        </p:txBody>
      </p:sp>
      <p:sp>
        <p:nvSpPr>
          <p:cNvPr id="41" name="Line 13"/>
          <p:cNvSpPr>
            <a:spLocks noChangeShapeType="1"/>
          </p:cNvSpPr>
          <p:nvPr/>
        </p:nvSpPr>
        <p:spPr bwMode="auto">
          <a:xfrm flipH="1">
            <a:off x="4620741" y="4571373"/>
            <a:ext cx="0" cy="13700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14"/>
          <p:cNvSpPr>
            <a:spLocks noChangeShapeType="1"/>
          </p:cNvSpPr>
          <p:nvPr/>
        </p:nvSpPr>
        <p:spPr bwMode="auto">
          <a:xfrm flipV="1">
            <a:off x="2845394" y="4567879"/>
            <a:ext cx="1775347" cy="85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Text Box 15"/>
          <p:cNvSpPr txBox="1">
            <a:spLocks noChangeArrowheads="1"/>
          </p:cNvSpPr>
          <p:nvPr/>
        </p:nvSpPr>
        <p:spPr bwMode="auto">
          <a:xfrm>
            <a:off x="4374382" y="4297386"/>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dirty="0">
                <a:latin typeface="宋体" panose="02010600030101010101" pitchFamily="2" charset="-122"/>
              </a:rPr>
              <a:t>·</a:t>
            </a:r>
          </a:p>
        </p:txBody>
      </p:sp>
      <p:sp>
        <p:nvSpPr>
          <p:cNvPr id="44" name="Text Box 16"/>
          <p:cNvSpPr txBox="1">
            <a:spLocks noChangeArrowheads="1"/>
          </p:cNvSpPr>
          <p:nvPr/>
        </p:nvSpPr>
        <p:spPr bwMode="auto">
          <a:xfrm>
            <a:off x="1980208" y="3461613"/>
            <a:ext cx="8636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P</a:t>
            </a:r>
            <a:r>
              <a:rPr lang="en-US" altLang="zh-CN" b="1" baseline="-25000" dirty="0" smtClean="0"/>
              <a:t>L</a:t>
            </a:r>
            <a:endParaRPr lang="zh-CN" altLang="en-US" b="1" baseline="-25000" dirty="0"/>
          </a:p>
          <a:p>
            <a:pPr eaLnBrk="1" hangingPunct="1"/>
            <a:r>
              <a:rPr lang="en-US" altLang="zh-CN" b="1" dirty="0" smtClean="0"/>
              <a:t>MRP</a:t>
            </a:r>
            <a:r>
              <a:rPr lang="en-US" altLang="zh-CN" b="1" baseline="-25000" dirty="0" smtClean="0"/>
              <a:t>L</a:t>
            </a:r>
            <a:endParaRPr lang="en-US" altLang="zh-CN" b="1" baseline="-25000" dirty="0"/>
          </a:p>
        </p:txBody>
      </p:sp>
      <p:sp>
        <p:nvSpPr>
          <p:cNvPr id="45" name="Line 17"/>
          <p:cNvSpPr>
            <a:spLocks noChangeShapeType="1"/>
          </p:cNvSpPr>
          <p:nvPr/>
        </p:nvSpPr>
        <p:spPr bwMode="auto">
          <a:xfrm>
            <a:off x="2843808" y="3856869"/>
            <a:ext cx="3459161" cy="1368871"/>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Text Box 18"/>
          <p:cNvSpPr txBox="1">
            <a:spLocks noChangeArrowheads="1"/>
          </p:cNvSpPr>
          <p:nvPr/>
        </p:nvSpPr>
        <p:spPr bwMode="auto">
          <a:xfrm>
            <a:off x="6158506" y="4074545"/>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MC</a:t>
            </a:r>
            <a:r>
              <a:rPr lang="en-US" altLang="zh-CN" sz="2000" b="1" baseline="-25000" dirty="0" smtClean="0"/>
              <a:t>L</a:t>
            </a:r>
            <a:endParaRPr lang="en-US" altLang="zh-CN" sz="2000" b="1" baseline="-25000" dirty="0"/>
          </a:p>
        </p:txBody>
      </p:sp>
      <p:sp>
        <p:nvSpPr>
          <p:cNvPr id="47" name="Text Box 19"/>
          <p:cNvSpPr txBox="1">
            <a:spLocks noChangeArrowheads="1"/>
          </p:cNvSpPr>
          <p:nvPr/>
        </p:nvSpPr>
        <p:spPr bwMode="auto">
          <a:xfrm>
            <a:off x="2457432" y="4274600"/>
            <a:ext cx="86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P</a:t>
            </a:r>
            <a:r>
              <a:rPr lang="en-US" altLang="zh-CN" sz="2000" b="1" baseline="-25000" dirty="0" smtClean="0"/>
              <a:t>L</a:t>
            </a:r>
            <a:r>
              <a:rPr lang="en-US" altLang="zh-CN" sz="2400" b="1" dirty="0" smtClean="0"/>
              <a:t> </a:t>
            </a:r>
            <a:endParaRPr lang="en-US" altLang="zh-CN" sz="2400" b="1" dirty="0"/>
          </a:p>
        </p:txBody>
      </p:sp>
      <p:sp>
        <p:nvSpPr>
          <p:cNvPr id="48" name="Line 20"/>
          <p:cNvSpPr>
            <a:spLocks noChangeShapeType="1"/>
          </p:cNvSpPr>
          <p:nvPr/>
        </p:nvSpPr>
        <p:spPr bwMode="auto">
          <a:xfrm>
            <a:off x="2843808" y="3858457"/>
            <a:ext cx="3098798" cy="17990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Text Box 18"/>
          <p:cNvSpPr txBox="1">
            <a:spLocks noChangeArrowheads="1"/>
          </p:cNvSpPr>
          <p:nvPr/>
        </p:nvSpPr>
        <p:spPr bwMode="auto">
          <a:xfrm>
            <a:off x="6014837" y="5405102"/>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PMR</a:t>
            </a:r>
            <a:r>
              <a:rPr lang="en-US" altLang="zh-CN" sz="2000" b="1" baseline="-25000" dirty="0" smtClean="0"/>
              <a:t>L</a:t>
            </a:r>
            <a:endParaRPr lang="en-US" altLang="zh-CN" sz="2000" b="1" baseline="-25000" dirty="0"/>
          </a:p>
        </p:txBody>
      </p:sp>
      <p:sp>
        <p:nvSpPr>
          <p:cNvPr id="50" name="Text Box 12"/>
          <p:cNvSpPr txBox="1">
            <a:spLocks noChangeArrowheads="1"/>
          </p:cNvSpPr>
          <p:nvPr/>
        </p:nvSpPr>
        <p:spPr bwMode="auto">
          <a:xfrm>
            <a:off x="4403313" y="5923365"/>
            <a:ext cx="5309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smtClean="0"/>
              <a:t>Lm</a:t>
            </a:r>
            <a:endParaRPr lang="zh-CN" altLang="en-US" b="1" dirty="0"/>
          </a:p>
        </p:txBody>
      </p:sp>
      <p:sp>
        <p:nvSpPr>
          <p:cNvPr id="51" name="Line 13"/>
          <p:cNvSpPr>
            <a:spLocks noChangeShapeType="1"/>
          </p:cNvSpPr>
          <p:nvPr/>
        </p:nvSpPr>
        <p:spPr bwMode="auto">
          <a:xfrm flipH="1">
            <a:off x="5076056" y="4757998"/>
            <a:ext cx="0" cy="118846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Text Box 12"/>
          <p:cNvSpPr txBox="1">
            <a:spLocks noChangeArrowheads="1"/>
          </p:cNvSpPr>
          <p:nvPr/>
        </p:nvSpPr>
        <p:spPr bwMode="auto">
          <a:xfrm>
            <a:off x="4934229" y="5916018"/>
            <a:ext cx="45397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b="1" dirty="0" err="1" smtClean="0"/>
              <a:t>Lc</a:t>
            </a:r>
            <a:endParaRPr lang="zh-CN" altLang="en-US" b="1" dirty="0"/>
          </a:p>
        </p:txBody>
      </p:sp>
      <mc:AlternateContent xmlns:mc="http://schemas.openxmlformats.org/markup-compatibility/2006" xmlns:a14="http://schemas.microsoft.com/office/drawing/2010/main">
        <mc:Choice Requires="a14">
          <p:sp>
            <p:nvSpPr>
              <p:cNvPr id="53" name="文本框 52"/>
              <p:cNvSpPr txBox="1"/>
              <p:nvPr/>
            </p:nvSpPr>
            <p:spPr>
              <a:xfrm>
                <a:off x="395556" y="1634936"/>
                <a:ext cx="8314787" cy="1569660"/>
              </a:xfrm>
              <a:prstGeom prst="rect">
                <a:avLst/>
              </a:prstGeom>
              <a:noFill/>
            </p:spPr>
            <p:txBody>
              <a:bodyPr wrap="square" rtlCol="0">
                <a:spAutoFit/>
              </a:bodyPr>
              <a:lstStyle/>
              <a:p>
                <a:r>
                  <a:rPr lang="zh-CN" altLang="en-US" sz="2400" dirty="0" smtClean="0"/>
                  <a:t>可以证明，当劳动力市场卖方垄断时，劳动者按照</a:t>
                </a:r>
                <a14:m>
                  <m:oMath xmlns:m="http://schemas.openxmlformats.org/officeDocument/2006/math">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ea typeface="Cambria Math" panose="02040503050406030204" pitchFamily="18" charset="0"/>
                      </a:rPr>
                      <m:t>𝑀𝑅𝐿</m:t>
                    </m:r>
                    <m:r>
                      <a:rPr lang="en-US" altLang="zh-CN" sz="2400" i="1" smtClean="0">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𝑀𝐶</m:t>
                        </m:r>
                      </m:e>
                      <m:sub>
                        <m:r>
                          <a:rPr lang="en-US" altLang="zh-CN" sz="2400" b="0" i="1" smtClean="0">
                            <a:latin typeface="Cambria Math" panose="02040503050406030204" pitchFamily="18" charset="0"/>
                          </a:rPr>
                          <m:t>𝐿</m:t>
                        </m:r>
                      </m:sub>
                    </m:sSub>
                  </m:oMath>
                </a14:m>
                <a:r>
                  <a:rPr lang="zh-CN" altLang="en-US" sz="2400" dirty="0" smtClean="0"/>
                  <a:t>决定</a:t>
                </a:r>
                <a:r>
                  <a:rPr lang="zh-CN" altLang="en-US" sz="2400" dirty="0"/>
                  <a:t>劳动力供给量，</a:t>
                </a:r>
                <a:r>
                  <a:rPr lang="zh-CN" altLang="en-US" sz="2400" dirty="0" smtClean="0"/>
                  <a:t>均衡劳动供给量（</a:t>
                </a:r>
                <a:r>
                  <a:rPr lang="en-US" altLang="zh-CN" sz="2400" dirty="0" smtClean="0"/>
                  <a:t>Lm</a:t>
                </a:r>
                <a:r>
                  <a:rPr lang="zh-CN" altLang="en-US" sz="2400" dirty="0" smtClean="0"/>
                  <a:t>）小于竞争劳动力市场</a:t>
                </a:r>
                <a:r>
                  <a:rPr lang="zh-CN" altLang="en-US" sz="2400" dirty="0"/>
                  <a:t>（</a:t>
                </a:r>
                <a:r>
                  <a:rPr lang="en-US" altLang="zh-CN" sz="2400" dirty="0" err="1" smtClean="0"/>
                  <a:t>Lc</a:t>
                </a:r>
                <a:r>
                  <a:rPr lang="zh-CN" altLang="en-US" sz="2400" dirty="0" smtClean="0"/>
                  <a:t>） ，而</a:t>
                </a:r>
                <a:r>
                  <a:rPr lang="zh-CN" altLang="en-US" sz="2400" dirty="0"/>
                  <a:t>索</a:t>
                </a:r>
                <a:r>
                  <a:rPr lang="zh-CN" altLang="en-US" sz="2400" dirty="0" smtClean="0"/>
                  <a:t>要价格</a:t>
                </a:r>
                <a:r>
                  <a:rPr lang="en-US" altLang="zh-CN" sz="2400" dirty="0" smtClean="0"/>
                  <a:t>P</a:t>
                </a:r>
                <a:r>
                  <a:rPr lang="en-US" altLang="zh-CN" sz="2400" baseline="-25000" dirty="0" smtClean="0"/>
                  <a:t>L</a:t>
                </a:r>
                <a:r>
                  <a:rPr lang="zh-CN" altLang="en-US" sz="2400" dirty="0" smtClean="0"/>
                  <a:t>，大于相应的劳动供给边际成本。</a:t>
                </a:r>
                <a:endParaRPr lang="zh-CN" altLang="en-US" sz="2400" dirty="0"/>
              </a:p>
            </p:txBody>
          </p:sp>
        </mc:Choice>
        <mc:Fallback xmlns="">
          <p:sp>
            <p:nvSpPr>
              <p:cNvPr id="53" name="文本框 52"/>
              <p:cNvSpPr txBox="1">
                <a:spLocks noRot="1" noChangeAspect="1" noMove="1" noResize="1" noEditPoints="1" noAdjustHandles="1" noChangeArrowheads="1" noChangeShapeType="1" noTextEdit="1"/>
              </p:cNvSpPr>
              <p:nvPr/>
            </p:nvSpPr>
            <p:spPr>
              <a:xfrm>
                <a:off x="395556" y="1634936"/>
                <a:ext cx="8314787" cy="1569660"/>
              </a:xfrm>
              <a:prstGeom prst="rect">
                <a:avLst/>
              </a:prstGeom>
              <a:blipFill rotWithShape="0">
                <a:blip r:embed="rId5"/>
                <a:stretch>
                  <a:fillRect l="-1173" t="-4264" b="-6202"/>
                </a:stretch>
              </a:blipFill>
            </p:spPr>
            <p:txBody>
              <a:bodyPr/>
              <a:lstStyle/>
              <a:p>
                <a:r>
                  <a:rPr lang="zh-CN" altLang="en-US">
                    <a:noFill/>
                  </a:rPr>
                  <a:t> </a:t>
                </a:r>
              </a:p>
            </p:txBody>
          </p:sp>
        </mc:Fallback>
      </mc:AlternateContent>
      <p:sp>
        <p:nvSpPr>
          <p:cNvPr id="54" name="Line 13"/>
          <p:cNvSpPr>
            <a:spLocks noChangeShapeType="1"/>
          </p:cNvSpPr>
          <p:nvPr/>
        </p:nvSpPr>
        <p:spPr bwMode="auto">
          <a:xfrm flipV="1">
            <a:off x="3393263" y="4297385"/>
            <a:ext cx="2765243" cy="11077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56" name="Line 14"/>
          <p:cNvSpPr>
            <a:spLocks noChangeShapeType="1"/>
          </p:cNvSpPr>
          <p:nvPr/>
        </p:nvSpPr>
        <p:spPr bwMode="auto">
          <a:xfrm>
            <a:off x="2843808" y="4898456"/>
            <a:ext cx="1749794" cy="1295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Text Box 18"/>
          <p:cNvSpPr txBox="1">
            <a:spLocks noChangeArrowheads="1"/>
          </p:cNvSpPr>
          <p:nvPr/>
        </p:nvSpPr>
        <p:spPr bwMode="auto">
          <a:xfrm>
            <a:off x="2248549" y="4664519"/>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MC</a:t>
            </a:r>
            <a:r>
              <a:rPr lang="en-US" altLang="zh-CN" sz="2000" b="1" baseline="-25000" dirty="0" smtClean="0"/>
              <a:t>L</a:t>
            </a:r>
            <a:endParaRPr lang="en-US" altLang="zh-CN" sz="2000" b="1" baseline="-25000" dirty="0"/>
          </a:p>
        </p:txBody>
      </p:sp>
      <p:sp>
        <p:nvSpPr>
          <p:cNvPr id="58" name="Text Box 18"/>
          <p:cNvSpPr txBox="1">
            <a:spLocks noChangeArrowheads="1"/>
          </p:cNvSpPr>
          <p:nvPr/>
        </p:nvSpPr>
        <p:spPr bwMode="auto">
          <a:xfrm>
            <a:off x="6182578" y="4915311"/>
            <a:ext cx="1008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000" b="1" dirty="0" smtClean="0"/>
              <a:t>VMP</a:t>
            </a:r>
            <a:r>
              <a:rPr lang="en-US" altLang="zh-CN" sz="2000" b="1" baseline="-25000" dirty="0" smtClean="0"/>
              <a:t>L</a:t>
            </a:r>
            <a:endParaRPr lang="en-US" altLang="zh-CN" sz="2000" b="1" baseline="-25000" dirty="0"/>
          </a:p>
        </p:txBody>
      </p:sp>
    </p:spTree>
    <p:extLst>
      <p:ext uri="{BB962C8B-B14F-4D97-AF65-F5344CB8AC3E}">
        <p14:creationId xmlns:p14="http://schemas.microsoft.com/office/powerpoint/2010/main" val="129654142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23528" y="1125259"/>
            <a:ext cx="2810385" cy="523220"/>
          </a:xfrm>
          <a:prstGeom prst="rect">
            <a:avLst/>
          </a:prstGeom>
        </p:spPr>
        <p:txBody>
          <a:bodyPr wrap="none">
            <a:spAutoFit/>
          </a:bodyPr>
          <a:lstStyle/>
          <a:p>
            <a:r>
              <a:rPr lang="en-US" altLang="zh-CN" sz="2800" b="1" dirty="0" smtClean="0"/>
              <a:t>7.2.4 </a:t>
            </a:r>
            <a:r>
              <a:rPr lang="zh-CN" altLang="en-US" sz="2800" b="1" dirty="0" smtClean="0"/>
              <a:t>垄断和剥削</a:t>
            </a:r>
            <a:endParaRPr lang="zh-CN" altLang="en-US" sz="2800" dirty="0"/>
          </a:p>
        </p:txBody>
      </p:sp>
      <mc:AlternateContent xmlns:mc="http://schemas.openxmlformats.org/markup-compatibility/2006" xmlns:a14="http://schemas.microsoft.com/office/drawing/2010/main">
        <mc:Choice Requires="a14">
          <p:sp>
            <p:nvSpPr>
              <p:cNvPr id="2" name="矩形 1"/>
              <p:cNvSpPr/>
              <p:nvPr/>
            </p:nvSpPr>
            <p:spPr>
              <a:xfrm>
                <a:off x="338824" y="1631145"/>
                <a:ext cx="8265624" cy="3822585"/>
              </a:xfrm>
              <a:prstGeom prst="rect">
                <a:avLst/>
              </a:prstGeom>
            </p:spPr>
            <p:txBody>
              <a:bodyPr wrap="square">
                <a:spAutoFit/>
              </a:bodyPr>
              <a:lstStyle/>
              <a:p>
                <a:pPr eaLnBrk="1" hangingPunct="1">
                  <a:lnSpc>
                    <a:spcPct val="90000"/>
                  </a:lnSpc>
                  <a:spcBef>
                    <a:spcPct val="20000"/>
                  </a:spcBef>
                </a:pPr>
                <a:r>
                  <a:rPr lang="zh-CN" altLang="en-US" sz="2400" dirty="0" smtClean="0">
                    <a:ea typeface="楷体_GB2312"/>
                    <a:cs typeface="楷体_GB2312"/>
                  </a:rPr>
                  <a:t>         西方经济学认为，剥削</a:t>
                </a:r>
                <a:r>
                  <a:rPr lang="zh-CN" altLang="en-US" sz="2400" dirty="0">
                    <a:ea typeface="楷体_GB2312"/>
                    <a:cs typeface="楷体_GB2312"/>
                  </a:rPr>
                  <a:t>（</a:t>
                </a:r>
                <a:r>
                  <a:rPr lang="en-US" altLang="zh-CN" sz="2400" dirty="0">
                    <a:ea typeface="楷体_GB2312"/>
                    <a:cs typeface="楷体_GB2312"/>
                  </a:rPr>
                  <a:t>exploitation</a:t>
                </a:r>
                <a:r>
                  <a:rPr lang="zh-CN" altLang="en-US" sz="2400" dirty="0">
                    <a:ea typeface="楷体_GB2312"/>
                    <a:cs typeface="楷体_GB2312"/>
                  </a:rPr>
                  <a:t>），指向某种资源的所有者支付了低于其价值（创造的价值）的报酬。对劳动的剥削，</a:t>
                </a:r>
                <a:r>
                  <a:rPr lang="zh-CN" altLang="en-US" sz="2400" dirty="0" smtClean="0">
                    <a:ea typeface="楷体_GB2312"/>
                    <a:cs typeface="楷体_GB2312"/>
                  </a:rPr>
                  <a:t>就是劳动买方垄断企业向工人</a:t>
                </a:r>
                <a:r>
                  <a:rPr lang="zh-CN" altLang="en-US" sz="2400" dirty="0">
                    <a:ea typeface="楷体_GB2312"/>
                    <a:cs typeface="楷体_GB2312"/>
                  </a:rPr>
                  <a:t>支付的工资，低于其边际价值（边际收益产品</a:t>
                </a:r>
                <a:r>
                  <a:rPr lang="zh-CN" altLang="en-US" sz="2400" dirty="0" smtClean="0">
                    <a:ea typeface="楷体_GB2312"/>
                    <a:cs typeface="楷体_GB2312"/>
                  </a:rPr>
                  <a:t>），</a:t>
                </a:r>
                <a14:m>
                  <m:oMath xmlns:m="http://schemas.openxmlformats.org/officeDocument/2006/math">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𝐿</m:t>
                        </m:r>
                      </m:sub>
                    </m:sSub>
                    <m:r>
                      <a:rPr lang="en-US" altLang="zh-CN" sz="2400" b="0" i="1" smtClean="0">
                        <a:latin typeface="Cambria Math" panose="02040503050406030204" pitchFamily="18" charset="0"/>
                      </a:rPr>
                      <m:t>&lt;</m:t>
                    </m:r>
                    <m:r>
                      <a:rPr lang="en-US" altLang="zh-CN" sz="2400" i="1" smtClean="0">
                        <a:latin typeface="Cambria Math" panose="02040503050406030204" pitchFamily="18" charset="0"/>
                        <a:ea typeface="楷体_GB2312"/>
                        <a:cs typeface="楷体_GB2312"/>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𝑀𝑅𝑃</m:t>
                        </m:r>
                      </m:e>
                      <m:sub>
                        <m:r>
                          <a:rPr lang="en-US" altLang="zh-CN" sz="2400" b="0" i="1" smtClean="0">
                            <a:latin typeface="Cambria Math" panose="02040503050406030204" pitchFamily="18" charset="0"/>
                          </a:rPr>
                          <m:t>𝐿</m:t>
                        </m:r>
                      </m:sub>
                    </m:sSub>
                  </m:oMath>
                </a14:m>
                <a:r>
                  <a:rPr lang="zh-CN" altLang="en-US" sz="2400" dirty="0" smtClean="0">
                    <a:ea typeface="楷体_GB2312"/>
                    <a:cs typeface="楷体_GB2312"/>
                  </a:rPr>
                  <a:t>。类似地，如果劳动者是垄断（形成工会从而形成工资控制能力）的</a:t>
                </a:r>
                <a:r>
                  <a:rPr lang="zh-CN" altLang="en-US" sz="2400" dirty="0">
                    <a:ea typeface="楷体_GB2312"/>
                    <a:cs typeface="楷体_GB2312"/>
                  </a:rPr>
                  <a:t>，</a:t>
                </a:r>
                <a:r>
                  <a:rPr lang="zh-CN" altLang="en-US" sz="2400" dirty="0" smtClean="0">
                    <a:ea typeface="楷体_GB2312"/>
                    <a:cs typeface="楷体_GB2312"/>
                  </a:rPr>
                  <a:t>而用工企业是</a:t>
                </a:r>
                <a:r>
                  <a:rPr lang="zh-CN" altLang="en-US" sz="2400" dirty="0">
                    <a:ea typeface="楷体_GB2312"/>
                    <a:cs typeface="楷体_GB2312"/>
                  </a:rPr>
                  <a:t>竞争的，就</a:t>
                </a:r>
                <a:r>
                  <a:rPr lang="zh-CN" altLang="en-US" sz="2400" dirty="0" smtClean="0">
                    <a:ea typeface="楷体_GB2312"/>
                    <a:cs typeface="楷体_GB2312"/>
                  </a:rPr>
                  <a:t>会劳动对资本（企业）的剥削，劳动者索要的工资高于其劳动边际成本，可以说劳动剥削资本。</a:t>
                </a:r>
                <a:endParaRPr lang="zh-CN" altLang="en-US" sz="2400" dirty="0">
                  <a:ea typeface="楷体_GB2312"/>
                  <a:cs typeface="楷体_GB2312"/>
                </a:endParaRPr>
              </a:p>
              <a:p>
                <a:pPr eaLnBrk="1" hangingPunct="1">
                  <a:lnSpc>
                    <a:spcPct val="90000"/>
                  </a:lnSpc>
                  <a:spcBef>
                    <a:spcPct val="20000"/>
                  </a:spcBef>
                </a:pPr>
                <a:r>
                  <a:rPr lang="zh-CN" altLang="en-US" sz="2400" dirty="0" smtClean="0">
                    <a:ea typeface="楷体_GB2312"/>
                    <a:cs typeface="楷体_GB2312"/>
                  </a:rPr>
                  <a:t>        最后，买方垄断企业和工人结成的工会则形成</a:t>
                </a:r>
                <a:r>
                  <a:rPr lang="zh-CN" altLang="en-US" sz="2400" dirty="0">
                    <a:ea typeface="楷体_GB2312"/>
                    <a:cs typeface="楷体_GB2312"/>
                  </a:rPr>
                  <a:t>双边垄断（</a:t>
                </a:r>
                <a:r>
                  <a:rPr lang="en-US" altLang="zh-CN" sz="2400" dirty="0">
                    <a:ea typeface="楷体_GB2312"/>
                    <a:cs typeface="楷体_GB2312"/>
                  </a:rPr>
                  <a:t>bilateral monopoly</a:t>
                </a:r>
                <a:r>
                  <a:rPr lang="zh-CN" altLang="en-US" sz="2400" dirty="0" smtClean="0">
                    <a:ea typeface="楷体_GB2312"/>
                    <a:cs typeface="楷体_GB2312"/>
                  </a:rPr>
                  <a:t>），无法形成市场均衡工资，而只能通过谈判确定工资（在劳动的边际成本和劳动的边际产品价值之间），具体工资水平，</a:t>
                </a:r>
                <a:r>
                  <a:rPr lang="zh-CN" altLang="en-US" sz="2400" dirty="0">
                    <a:ea typeface="楷体_GB2312"/>
                    <a:cs typeface="楷体_GB2312"/>
                  </a:rPr>
                  <a:t>取决于双方的议价</a:t>
                </a:r>
                <a:r>
                  <a:rPr lang="zh-CN" altLang="en-US" sz="2400" dirty="0" smtClean="0">
                    <a:ea typeface="楷体_GB2312"/>
                    <a:cs typeface="楷体_GB2312"/>
                  </a:rPr>
                  <a:t>能力。</a:t>
                </a:r>
                <a:endParaRPr lang="zh-CN" altLang="en-US" sz="2400" dirty="0">
                  <a:ea typeface="楷体_GB2312"/>
                  <a:cs typeface="楷体_GB2312"/>
                </a:endParaRPr>
              </a:p>
            </p:txBody>
          </p:sp>
        </mc:Choice>
        <mc:Fallback xmlns="">
          <p:sp>
            <p:nvSpPr>
              <p:cNvPr id="2" name="矩形 1"/>
              <p:cNvSpPr>
                <a:spLocks noRot="1" noChangeAspect="1" noMove="1" noResize="1" noEditPoints="1" noAdjustHandles="1" noChangeArrowheads="1" noChangeShapeType="1" noTextEdit="1"/>
              </p:cNvSpPr>
              <p:nvPr/>
            </p:nvSpPr>
            <p:spPr>
              <a:xfrm>
                <a:off x="338824" y="1631145"/>
                <a:ext cx="8265624" cy="3822585"/>
              </a:xfrm>
              <a:prstGeom prst="rect">
                <a:avLst/>
              </a:prstGeom>
              <a:blipFill rotWithShape="0">
                <a:blip r:embed="rId5"/>
                <a:stretch>
                  <a:fillRect l="-1181" t="-2871" r="-1033" b="-207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361544321"/>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929031"/>
            <a:ext cx="5335115" cy="584775"/>
          </a:xfrm>
          <a:prstGeom prst="rect">
            <a:avLst/>
          </a:prstGeom>
        </p:spPr>
        <p:txBody>
          <a:bodyPr wrap="none">
            <a:spAutoFit/>
          </a:bodyPr>
          <a:lstStyle/>
          <a:p>
            <a:r>
              <a:rPr lang="en-US" altLang="zh-CN" sz="3200" b="1" dirty="0" smtClean="0"/>
              <a:t>7.3 </a:t>
            </a:r>
            <a:r>
              <a:rPr lang="zh-CN" altLang="en-US" sz="3200" b="1" dirty="0" smtClean="0"/>
              <a:t>要素市场与初次收入分配</a:t>
            </a:r>
            <a:endParaRPr lang="zh-CN" altLang="en-US" sz="3200" dirty="0"/>
          </a:p>
        </p:txBody>
      </p:sp>
      <p:sp>
        <p:nvSpPr>
          <p:cNvPr id="10" name="矩形 9"/>
          <p:cNvSpPr/>
          <p:nvPr/>
        </p:nvSpPr>
        <p:spPr>
          <a:xfrm>
            <a:off x="259835" y="1397819"/>
            <a:ext cx="5335115" cy="523220"/>
          </a:xfrm>
          <a:prstGeom prst="rect">
            <a:avLst/>
          </a:prstGeom>
        </p:spPr>
        <p:txBody>
          <a:bodyPr wrap="none">
            <a:spAutoFit/>
          </a:bodyPr>
          <a:lstStyle/>
          <a:p>
            <a:r>
              <a:rPr lang="en-US" altLang="zh-CN" sz="2800" b="1" dirty="0" smtClean="0"/>
              <a:t>7.3.1 </a:t>
            </a:r>
            <a:r>
              <a:rPr lang="zh-CN" altLang="en-US" sz="2800" b="1" dirty="0" smtClean="0"/>
              <a:t>竞争性要素市场的收入分配</a:t>
            </a:r>
            <a:endParaRPr lang="zh-CN" altLang="en-US" sz="2800" dirty="0"/>
          </a:p>
        </p:txBody>
      </p:sp>
      <mc:AlternateContent xmlns:mc="http://schemas.openxmlformats.org/markup-compatibility/2006" xmlns:a14="http://schemas.microsoft.com/office/drawing/2010/main">
        <mc:Choice Requires="a14">
          <p:sp>
            <p:nvSpPr>
              <p:cNvPr id="2" name="文本框 1"/>
              <p:cNvSpPr txBox="1"/>
              <p:nvPr/>
            </p:nvSpPr>
            <p:spPr>
              <a:xfrm>
                <a:off x="259835" y="1930550"/>
                <a:ext cx="8488629" cy="2308324"/>
              </a:xfrm>
              <a:prstGeom prst="rect">
                <a:avLst/>
              </a:prstGeom>
              <a:noFill/>
            </p:spPr>
            <p:txBody>
              <a:bodyPr wrap="square" rtlCol="0">
                <a:spAutoFit/>
              </a:bodyPr>
              <a:lstStyle/>
              <a:p>
                <a:r>
                  <a:rPr lang="zh-CN" altLang="en-US" sz="2400" dirty="0" smtClean="0"/>
                  <a:t>        假定产品市场是竞争性的，产量为</a:t>
                </a:r>
                <a:r>
                  <a:rPr lang="en-US" altLang="zh-CN" sz="2400" dirty="0" smtClean="0"/>
                  <a:t>Q</a:t>
                </a:r>
                <a:r>
                  <a:rPr lang="zh-CN" altLang="en-US" sz="2400" dirty="0" smtClean="0"/>
                  <a:t>，价格为</a:t>
                </a:r>
                <a:r>
                  <a:rPr lang="en-US" altLang="zh-CN" sz="2400" dirty="0" smtClean="0"/>
                  <a:t>P</a:t>
                </a:r>
                <a:r>
                  <a:rPr lang="zh-CN" altLang="en-US" sz="2400" dirty="0" smtClean="0"/>
                  <a:t>；劳动和资本品市场也是竞争性的且只有这两类生产要素，均衡使用量和价格分别为</a:t>
                </a:r>
                <a:r>
                  <a:rPr lang="en-US" altLang="zh-CN" sz="2400" dirty="0" smtClean="0"/>
                  <a:t>K</a:t>
                </a:r>
                <a:r>
                  <a:rPr lang="zh-CN" altLang="en-US" sz="2400" dirty="0" smtClean="0"/>
                  <a:t>、</a:t>
                </a:r>
                <a:r>
                  <a:rPr lang="en-US" altLang="zh-CN" sz="2400" dirty="0" smtClean="0"/>
                  <a:t>L</a:t>
                </a:r>
                <a:r>
                  <a:rPr lang="zh-CN" altLang="en-US" sz="2400" dirty="0" smtClean="0"/>
                  <a:t>和</a:t>
                </a:r>
                <a:r>
                  <a:rPr lang="en-US" altLang="zh-CN" sz="2400" dirty="0" smtClean="0"/>
                  <a:t>P</a:t>
                </a:r>
                <a:r>
                  <a:rPr lang="en-US" altLang="zh-CN" sz="2400" baseline="-25000" dirty="0" smtClean="0"/>
                  <a:t>K</a:t>
                </a:r>
                <a:r>
                  <a:rPr lang="zh-CN" altLang="en-US" sz="2400" dirty="0" smtClean="0"/>
                  <a:t>、</a:t>
                </a:r>
                <a:r>
                  <a:rPr lang="en-US" altLang="zh-CN" sz="2400" dirty="0" smtClean="0"/>
                  <a:t>P</a:t>
                </a:r>
                <a:r>
                  <a:rPr lang="en-US" altLang="zh-CN" sz="2400" baseline="-25000" dirty="0" smtClean="0"/>
                  <a:t>L</a:t>
                </a:r>
                <a:r>
                  <a:rPr lang="zh-CN" altLang="en-US" sz="2400" dirty="0" smtClean="0"/>
                  <a:t>。那么，在这个产品市场上，产品销售收入（总收益）为</a:t>
                </a:r>
                <a:r>
                  <a:rPr lang="en-US" altLang="zh-CN" sz="2400" dirty="0" smtClean="0"/>
                  <a:t>PQ</a:t>
                </a:r>
                <a:r>
                  <a:rPr lang="zh-CN" altLang="en-US" sz="2400" dirty="0" smtClean="0"/>
                  <a:t>，要素所有者获得的总收入为</a:t>
                </a:r>
                <a14:m>
                  <m:oMath xmlns:m="http://schemas.openxmlformats.org/officeDocument/2006/math">
                    <m:r>
                      <a:rPr lang="en-US" altLang="zh-CN" sz="2400" b="0" i="1" smtClean="0">
                        <a:latin typeface="Cambria Math" panose="02040503050406030204" pitchFamily="18" charset="0"/>
                      </a:rPr>
                      <m:t>𝐾𝑃</m:t>
                    </m:r>
                    <m:r>
                      <a:rPr lang="en-US" altLang="zh-CN" sz="2400" b="0" i="1" baseline="-25000" smtClean="0">
                        <a:latin typeface="Cambria Math" panose="02040503050406030204" pitchFamily="18" charset="0"/>
                      </a:rPr>
                      <m:t>𝐿</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𝐿</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𝐿</m:t>
                        </m:r>
                      </m:sub>
                    </m:sSub>
                  </m:oMath>
                </a14:m>
                <a:r>
                  <a:rPr lang="zh-CN" altLang="en-US" sz="2400" dirty="0" smtClean="0"/>
                  <a:t>。竞争市场将全部的销售收入分别给要素使用者，经济利润为</a:t>
                </a:r>
                <a:r>
                  <a:rPr lang="en-US" altLang="zh-CN" sz="2400" dirty="0" smtClean="0"/>
                  <a:t>0</a:t>
                </a:r>
                <a:r>
                  <a:rPr lang="zh-CN" altLang="en-US" sz="2400" dirty="0" smtClean="0"/>
                  <a:t>，所以有：</a:t>
                </a:r>
                <a:endParaRPr lang="zh-CN" altLang="en-US" sz="2400" dirty="0"/>
              </a:p>
            </p:txBody>
          </p:sp>
        </mc:Choice>
        <mc:Fallback xmlns="">
          <p:sp>
            <p:nvSpPr>
              <p:cNvPr id="2" name="文本框 1"/>
              <p:cNvSpPr txBox="1">
                <a:spLocks noRot="1" noChangeAspect="1" noMove="1" noResize="1" noEditPoints="1" noAdjustHandles="1" noChangeArrowheads="1" noChangeShapeType="1" noTextEdit="1"/>
              </p:cNvSpPr>
              <p:nvPr/>
            </p:nvSpPr>
            <p:spPr>
              <a:xfrm>
                <a:off x="259835" y="1930550"/>
                <a:ext cx="8488629" cy="2308324"/>
              </a:xfrm>
              <a:prstGeom prst="rect">
                <a:avLst/>
              </a:prstGeom>
              <a:blipFill rotWithShape="0">
                <a:blip r:embed="rId5"/>
                <a:stretch>
                  <a:fillRect l="-1149" t="-3175" r="-216" b="-555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文本框 2"/>
              <p:cNvSpPr txBox="1"/>
              <p:nvPr/>
            </p:nvSpPr>
            <p:spPr>
              <a:xfrm>
                <a:off x="2599581" y="4259698"/>
                <a:ext cx="2803203"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𝐼</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𝑃𝑄</m:t>
                      </m:r>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𝐾</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𝐾</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𝐿</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𝐿</m:t>
                          </m:r>
                        </m:sub>
                      </m:sSub>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2599581" y="4259698"/>
                <a:ext cx="2803203" cy="369332"/>
              </a:xfrm>
              <a:prstGeom prst="rect">
                <a:avLst/>
              </a:prstGeom>
              <a:blipFill rotWithShape="0">
                <a:blip r:embed="rId6"/>
                <a:stretch>
                  <a:fillRect l="-1957" r="-217" b="-3000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4" name="文本框 3"/>
              <p:cNvSpPr txBox="1"/>
              <p:nvPr/>
            </p:nvSpPr>
            <p:spPr>
              <a:xfrm>
                <a:off x="504998" y="4725144"/>
                <a:ext cx="8243466" cy="1024319"/>
              </a:xfrm>
              <a:prstGeom prst="rect">
                <a:avLst/>
              </a:prstGeom>
              <a:noFill/>
            </p:spPr>
            <p:txBody>
              <a:bodyPr wrap="square" rtlCol="0">
                <a:spAutoFit/>
              </a:bodyPr>
              <a:lstStyle/>
              <a:p>
                <a:r>
                  <a:rPr lang="zh-CN" altLang="en-US" sz="2400" dirty="0" smtClean="0"/>
                  <a:t>其中，资本的收入份额为</a:t>
                </a:r>
                <a14:m>
                  <m:oMath xmlns:m="http://schemas.openxmlformats.org/officeDocument/2006/math">
                    <m:f>
                      <m:fPr>
                        <m:ctrlPr>
                          <a:rPr lang="en-US" altLang="zh-CN" sz="2400" i="1" smtClean="0">
                            <a:latin typeface="Cambria Math" panose="02040503050406030204" pitchFamily="18" charset="0"/>
                          </a:rPr>
                        </m:ctrlPr>
                      </m:fPr>
                      <m:num>
                        <m:r>
                          <a:rPr lang="en-US" altLang="zh-CN" sz="2400" b="0" i="1" smtClean="0">
                            <a:latin typeface="Cambria Math" panose="02040503050406030204" pitchFamily="18" charset="0"/>
                          </a:rPr>
                          <m:t>𝐾</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𝐾</m:t>
                            </m:r>
                          </m:sub>
                        </m:sSub>
                      </m:num>
                      <m:den>
                        <m:r>
                          <a:rPr lang="en-US" altLang="zh-CN" sz="2400" b="0" i="1" smtClean="0">
                            <a:latin typeface="Cambria Math" panose="02040503050406030204" pitchFamily="18" charset="0"/>
                          </a:rPr>
                          <m:t>𝑃𝑄</m:t>
                        </m:r>
                      </m:den>
                    </m:f>
                    <m:r>
                      <a:rPr lang="zh-CN" altLang="en-US" sz="2400" i="1">
                        <a:latin typeface="Cambria Math" panose="02040503050406030204" pitchFamily="18" charset="0"/>
                      </a:rPr>
                      <m:t>，</m:t>
                    </m:r>
                  </m:oMath>
                </a14:m>
                <a:r>
                  <a:rPr lang="zh-CN" altLang="en-US" sz="2400" dirty="0" smtClean="0"/>
                  <a:t>劳动的收入份额为</a:t>
                </a:r>
                <a14:m>
                  <m:oMath xmlns:m="http://schemas.openxmlformats.org/officeDocument/2006/math">
                    <m:f>
                      <m:fPr>
                        <m:ctrlPr>
                          <a:rPr lang="en-US" altLang="zh-CN" sz="2400" i="1">
                            <a:latin typeface="Cambria Math" panose="02040503050406030204" pitchFamily="18" charset="0"/>
                          </a:rPr>
                        </m:ctrlPr>
                      </m:fPr>
                      <m:num>
                        <m:r>
                          <a:rPr lang="en-US" altLang="zh-CN" sz="2400" i="1">
                            <a:latin typeface="Cambria Math" panose="02040503050406030204" pitchFamily="18" charset="0"/>
                          </a:rPr>
                          <m:t>𝐾</m:t>
                        </m:r>
                        <m:sSub>
                          <m:sSubPr>
                            <m:ctrlPr>
                              <a:rPr lang="en-US" altLang="zh-CN" sz="2400" i="1">
                                <a:latin typeface="Cambria Math" panose="02040503050406030204" pitchFamily="18" charset="0"/>
                              </a:rPr>
                            </m:ctrlPr>
                          </m:sSubPr>
                          <m:e>
                            <m:r>
                              <a:rPr lang="en-US" altLang="zh-CN" sz="2400" i="1">
                                <a:latin typeface="Cambria Math" panose="02040503050406030204" pitchFamily="18" charset="0"/>
                              </a:rPr>
                              <m:t>𝑃</m:t>
                            </m:r>
                          </m:e>
                          <m:sub>
                            <m:r>
                              <a:rPr lang="en-US" altLang="zh-CN" sz="2400" b="0" i="1" smtClean="0">
                                <a:latin typeface="Cambria Math" panose="02040503050406030204" pitchFamily="18" charset="0"/>
                              </a:rPr>
                              <m:t>𝐿</m:t>
                            </m:r>
                          </m:sub>
                        </m:sSub>
                      </m:num>
                      <m:den>
                        <m:r>
                          <a:rPr lang="en-US" altLang="zh-CN" sz="2400" i="1">
                            <a:latin typeface="Cambria Math" panose="02040503050406030204" pitchFamily="18" charset="0"/>
                          </a:rPr>
                          <m:t>𝑃𝑄</m:t>
                        </m:r>
                      </m:den>
                    </m:f>
                  </m:oMath>
                </a14:m>
                <a:r>
                  <a:rPr lang="zh-CN" altLang="en-US" sz="2400" dirty="0" smtClean="0"/>
                  <a:t>，这种收入在不同要素之间的分配称为功能性收入分配。</a:t>
                </a:r>
                <a:endParaRPr lang="zh-CN" altLang="en-US" sz="2400" dirty="0"/>
              </a:p>
            </p:txBody>
          </p:sp>
        </mc:Choice>
        <mc:Fallback xmlns="">
          <p:sp>
            <p:nvSpPr>
              <p:cNvPr id="4" name="文本框 3"/>
              <p:cNvSpPr txBox="1">
                <a:spLocks noRot="1" noChangeAspect="1" noMove="1" noResize="1" noEditPoints="1" noAdjustHandles="1" noChangeArrowheads="1" noChangeShapeType="1" noTextEdit="1"/>
              </p:cNvSpPr>
              <p:nvPr/>
            </p:nvSpPr>
            <p:spPr>
              <a:xfrm>
                <a:off x="504998" y="4725144"/>
                <a:ext cx="8243466" cy="1024319"/>
              </a:xfrm>
              <a:prstGeom prst="rect">
                <a:avLst/>
              </a:prstGeom>
              <a:blipFill rotWithShape="0">
                <a:blip r:embed="rId7"/>
                <a:stretch>
                  <a:fillRect l="-1183" b="-10119"/>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1912227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395536" y="1209099"/>
            <a:ext cx="8064896" cy="1569660"/>
          </a:xfrm>
          <a:prstGeom prst="rect">
            <a:avLst/>
          </a:prstGeom>
          <a:noFill/>
        </p:spPr>
        <p:txBody>
          <a:bodyPr wrap="square" rtlCol="0">
            <a:spAutoFit/>
          </a:bodyPr>
          <a:lstStyle/>
          <a:p>
            <a:r>
              <a:rPr lang="zh-CN" altLang="en-US" sz="2400" dirty="0" smtClean="0"/>
              <a:t>        根据前面的分析，功能性收入分配取决于两个因素：一是劳动和资本的数量，数量越多，获得收入越高；二是要素价格，而要素价格取决于要素的边际生产力（</a:t>
            </a:r>
            <a:r>
              <a:rPr lang="en-US" altLang="zh-CN" sz="2400" dirty="0" smtClean="0"/>
              <a:t>MP</a:t>
            </a:r>
            <a:r>
              <a:rPr lang="en-US" altLang="zh-CN" sz="2400" baseline="-25000" dirty="0" smtClean="0"/>
              <a:t>X</a:t>
            </a:r>
            <a:r>
              <a:rPr lang="zh-CN" altLang="en-US" sz="2400" dirty="0" smtClean="0"/>
              <a:t>或者</a:t>
            </a:r>
            <a:r>
              <a:rPr lang="en-US" altLang="zh-CN" sz="2400" dirty="0" smtClean="0"/>
              <a:t>VMP</a:t>
            </a:r>
            <a:r>
              <a:rPr lang="en-US" altLang="zh-CN" sz="2400" baseline="-25000" dirty="0" smtClean="0"/>
              <a:t>X</a:t>
            </a:r>
            <a:r>
              <a:rPr lang="zh-CN" altLang="en-US" sz="2400" dirty="0" smtClean="0"/>
              <a:t>）。对于资本品和劳动，有：</a:t>
            </a:r>
            <a:endParaRPr lang="zh-CN" altLang="en-US" sz="2400" dirty="0"/>
          </a:p>
        </p:txBody>
      </p:sp>
      <mc:AlternateContent xmlns:mc="http://schemas.openxmlformats.org/markup-compatibility/2006" xmlns:a14="http://schemas.microsoft.com/office/drawing/2010/main">
        <mc:Choice Requires="a14">
          <p:sp>
            <p:nvSpPr>
              <p:cNvPr id="10" name="文本框 9"/>
              <p:cNvSpPr txBox="1"/>
              <p:nvPr/>
            </p:nvSpPr>
            <p:spPr>
              <a:xfrm>
                <a:off x="2483768" y="3558205"/>
                <a:ext cx="3149004"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𝐿</m:t>
                          </m:r>
                        </m:sub>
                      </m:sSub>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𝑉𝑀𝑃</m:t>
                          </m:r>
                        </m:e>
                        <m:sub>
                          <m:r>
                            <a:rPr lang="en-US" altLang="zh-CN" sz="2400" b="0" i="1" smtClean="0">
                              <a:latin typeface="Cambria Math" panose="02040503050406030204" pitchFamily="18" charset="0"/>
                            </a:rPr>
                            <m:t>𝐿</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𝑀𝑃</m:t>
                          </m:r>
                        </m:e>
                        <m:sub>
                          <m:r>
                            <a:rPr lang="en-US" altLang="zh-CN" sz="2400" b="0" i="1" smtClean="0">
                              <a:latin typeface="Cambria Math" panose="02040503050406030204" pitchFamily="18" charset="0"/>
                              <a:ea typeface="Cambria Math" panose="02040503050406030204" pitchFamily="18" charset="0"/>
                            </a:rPr>
                            <m:t>𝐿</m:t>
                          </m:r>
                        </m:sub>
                      </m:sSub>
                    </m:oMath>
                  </m:oMathPara>
                </a14:m>
                <a:endParaRPr lang="zh-CN" altLang="en-US" sz="2400" dirty="0"/>
              </a:p>
            </p:txBody>
          </p:sp>
        </mc:Choice>
        <mc:Fallback xmlns="">
          <p:sp>
            <p:nvSpPr>
              <p:cNvPr id="10" name="文本框 9"/>
              <p:cNvSpPr txBox="1">
                <a:spLocks noRot="1" noChangeAspect="1" noMove="1" noResize="1" noEditPoints="1" noAdjustHandles="1" noChangeArrowheads="1" noChangeShapeType="1" noTextEdit="1"/>
              </p:cNvSpPr>
              <p:nvPr/>
            </p:nvSpPr>
            <p:spPr>
              <a:xfrm>
                <a:off x="2483768" y="3558205"/>
                <a:ext cx="3149004" cy="369332"/>
              </a:xfrm>
              <a:prstGeom prst="rect">
                <a:avLst/>
              </a:prstGeom>
              <a:blipFill rotWithShape="0">
                <a:blip r:embed="rId5"/>
                <a:stretch>
                  <a:fillRect b="-1500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p:cNvSpPr txBox="1"/>
              <p:nvPr/>
            </p:nvSpPr>
            <p:spPr>
              <a:xfrm>
                <a:off x="2483768" y="2983816"/>
                <a:ext cx="3278975"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𝐾</m:t>
                          </m:r>
                        </m:sub>
                      </m:sSub>
                      <m:r>
                        <a:rPr lang="en-US" altLang="zh-CN" sz="2400" b="0" i="1" smtClean="0">
                          <a:latin typeface="Cambria Math" panose="02040503050406030204" pitchFamily="18" charset="0"/>
                        </a:rPr>
                        <m:t>=</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𝑉𝑀𝑃</m:t>
                          </m:r>
                        </m:e>
                        <m:sub>
                          <m:r>
                            <a:rPr lang="en-US" altLang="zh-CN" sz="2400" b="0" i="1" smtClean="0">
                              <a:latin typeface="Cambria Math" panose="02040503050406030204" pitchFamily="18" charset="0"/>
                            </a:rPr>
                            <m:t>𝐾</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𝑃</m:t>
                      </m:r>
                      <m:r>
                        <a:rPr lang="en-US" altLang="zh-CN" sz="2400" b="0" i="1" smtClean="0">
                          <a:latin typeface="Cambria Math" panose="02040503050406030204" pitchFamily="18" charset="0"/>
                          <a:ea typeface="Cambria Math" panose="02040503050406030204" pitchFamily="18" charset="0"/>
                        </a:rPr>
                        <m:t>×</m:t>
                      </m:r>
                      <m:sSub>
                        <m:sSubPr>
                          <m:ctrlPr>
                            <a:rPr lang="en-US" altLang="zh-CN" sz="2400" b="0" i="1" smtClean="0">
                              <a:latin typeface="Cambria Math" panose="02040503050406030204" pitchFamily="18" charset="0"/>
                              <a:ea typeface="Cambria Math" panose="02040503050406030204" pitchFamily="18" charset="0"/>
                            </a:rPr>
                          </m:ctrlPr>
                        </m:sSubPr>
                        <m:e>
                          <m:r>
                            <a:rPr lang="en-US" altLang="zh-CN" sz="2400" b="0" i="1" smtClean="0">
                              <a:latin typeface="Cambria Math" panose="02040503050406030204" pitchFamily="18" charset="0"/>
                              <a:ea typeface="Cambria Math" panose="02040503050406030204" pitchFamily="18" charset="0"/>
                            </a:rPr>
                            <m:t>𝑀𝑃</m:t>
                          </m:r>
                        </m:e>
                        <m:sub>
                          <m:r>
                            <a:rPr lang="en-US" altLang="zh-CN" sz="2400" b="0" i="1" smtClean="0">
                              <a:latin typeface="Cambria Math" panose="02040503050406030204" pitchFamily="18" charset="0"/>
                              <a:ea typeface="Cambria Math" panose="02040503050406030204" pitchFamily="18" charset="0"/>
                            </a:rPr>
                            <m:t>𝐾</m:t>
                          </m:r>
                        </m:sub>
                      </m:sSub>
                    </m:oMath>
                  </m:oMathPara>
                </a14:m>
                <a:endParaRPr lang="zh-CN" altLang="en-US" sz="2400" dirty="0"/>
              </a:p>
            </p:txBody>
          </p:sp>
        </mc:Choice>
        <mc:Fallback xmlns="">
          <p:sp>
            <p:nvSpPr>
              <p:cNvPr id="11" name="文本框 10"/>
              <p:cNvSpPr txBox="1">
                <a:spLocks noRot="1" noChangeAspect="1" noMove="1" noResize="1" noEditPoints="1" noAdjustHandles="1" noChangeArrowheads="1" noChangeShapeType="1" noTextEdit="1"/>
              </p:cNvSpPr>
              <p:nvPr/>
            </p:nvSpPr>
            <p:spPr>
              <a:xfrm>
                <a:off x="2483768" y="2983816"/>
                <a:ext cx="3278975" cy="369332"/>
              </a:xfrm>
              <a:prstGeom prst="rect">
                <a:avLst/>
              </a:prstGeom>
              <a:blipFill rotWithShape="0">
                <a:blip r:embed="rId6"/>
                <a:stretch>
                  <a:fillRect b="-13115"/>
                </a:stretch>
              </a:blipFill>
            </p:spPr>
            <p:txBody>
              <a:bodyPr/>
              <a:lstStyle/>
              <a:p>
                <a:r>
                  <a:rPr lang="zh-CN" altLang="en-US">
                    <a:noFill/>
                  </a:rPr>
                  <a:t> </a:t>
                </a:r>
              </a:p>
            </p:txBody>
          </p:sp>
        </mc:Fallback>
      </mc:AlternateContent>
      <p:sp>
        <p:nvSpPr>
          <p:cNvPr id="12" name="文本框 11"/>
          <p:cNvSpPr txBox="1"/>
          <p:nvPr/>
        </p:nvSpPr>
        <p:spPr>
          <a:xfrm>
            <a:off x="541422" y="4124001"/>
            <a:ext cx="8064896" cy="1569660"/>
          </a:xfrm>
          <a:prstGeom prst="rect">
            <a:avLst/>
          </a:prstGeom>
          <a:noFill/>
        </p:spPr>
        <p:txBody>
          <a:bodyPr wrap="square" rtlCol="0">
            <a:spAutoFit/>
          </a:bodyPr>
          <a:lstStyle/>
          <a:p>
            <a:r>
              <a:rPr lang="zh-CN" altLang="en-US" sz="2400" dirty="0" smtClean="0"/>
              <a:t>        比较而言，生产要素数量越多，价格将越低，因此，功能性收入分配主要取决于要素价格，而要素价格取决于要素边际生产力，这就是西方经济学的边际生产力理论，即收入分配按照要素边际生产力进行。</a:t>
            </a:r>
            <a:endParaRPr lang="zh-CN" altLang="en-US" sz="2400" dirty="0"/>
          </a:p>
        </p:txBody>
      </p:sp>
    </p:spTree>
    <p:extLst>
      <p:ext uri="{BB962C8B-B14F-4D97-AF65-F5344CB8AC3E}">
        <p14:creationId xmlns:p14="http://schemas.microsoft.com/office/powerpoint/2010/main" val="3497942801"/>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247407" y="2166511"/>
            <a:ext cx="8064896" cy="2308324"/>
          </a:xfrm>
          <a:prstGeom prst="rect">
            <a:avLst/>
          </a:prstGeom>
          <a:noFill/>
        </p:spPr>
        <p:txBody>
          <a:bodyPr wrap="square" rtlCol="0">
            <a:spAutoFit/>
          </a:bodyPr>
          <a:lstStyle/>
          <a:p>
            <a:r>
              <a:rPr lang="zh-CN" altLang="en-US" sz="2400" dirty="0" smtClean="0"/>
              <a:t>        每个人拥有不同种类和数量的生产要素，个人收入是不同种类生产要素获得的收入之和。个人之间的收入分配，称为规模收入分配。个人之间的收入分配体现在不同的人口特征上，则分别形成城乡居民收入分配、地区间收入分配、行业间收入分配等，也都属于规模收入分配。规模收入分配一般需要衡量收入差别。</a:t>
            </a:r>
            <a:endParaRPr lang="zh-CN" altLang="en-US" sz="2400" dirty="0"/>
          </a:p>
        </p:txBody>
      </p:sp>
      <p:sp>
        <p:nvSpPr>
          <p:cNvPr id="10" name="矩形 9"/>
          <p:cNvSpPr/>
          <p:nvPr/>
        </p:nvSpPr>
        <p:spPr>
          <a:xfrm>
            <a:off x="247407" y="1087591"/>
            <a:ext cx="6777817" cy="523220"/>
          </a:xfrm>
          <a:prstGeom prst="rect">
            <a:avLst/>
          </a:prstGeom>
        </p:spPr>
        <p:txBody>
          <a:bodyPr wrap="none">
            <a:spAutoFit/>
          </a:bodyPr>
          <a:lstStyle/>
          <a:p>
            <a:r>
              <a:rPr lang="en-US" altLang="zh-CN" sz="2800" b="1" dirty="0" smtClean="0"/>
              <a:t>7.3.2 </a:t>
            </a:r>
            <a:r>
              <a:rPr lang="zh-CN" altLang="en-US" sz="2800" b="1" dirty="0" smtClean="0"/>
              <a:t>个人之间的收入分配：规模收入分配</a:t>
            </a:r>
            <a:endParaRPr lang="zh-CN" altLang="en-US" sz="2800" dirty="0"/>
          </a:p>
        </p:txBody>
      </p:sp>
      <p:sp>
        <p:nvSpPr>
          <p:cNvPr id="11" name="Text Box 6"/>
          <p:cNvSpPr txBox="1">
            <a:spLocks noChangeArrowheads="1"/>
          </p:cNvSpPr>
          <p:nvPr/>
        </p:nvSpPr>
        <p:spPr bwMode="auto">
          <a:xfrm>
            <a:off x="105809" y="1658292"/>
            <a:ext cx="77771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a:t>（</a:t>
            </a:r>
            <a:r>
              <a:rPr lang="en-US" altLang="zh-CN" sz="2400" b="1" dirty="0" smtClean="0"/>
              <a:t>1</a:t>
            </a:r>
            <a:r>
              <a:rPr lang="zh-CN" altLang="en-US" sz="2400" b="1" dirty="0" smtClean="0"/>
              <a:t>）规模收入分配</a:t>
            </a:r>
            <a:endParaRPr lang="zh-CN" altLang="en-US" sz="2400" b="1" dirty="0"/>
          </a:p>
        </p:txBody>
      </p:sp>
    </p:spTree>
    <p:extLst>
      <p:ext uri="{BB962C8B-B14F-4D97-AF65-F5344CB8AC3E}">
        <p14:creationId xmlns:p14="http://schemas.microsoft.com/office/powerpoint/2010/main" val="173932605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 Box 6"/>
          <p:cNvSpPr txBox="1">
            <a:spLocks noChangeArrowheads="1"/>
          </p:cNvSpPr>
          <p:nvPr/>
        </p:nvSpPr>
        <p:spPr bwMode="auto">
          <a:xfrm>
            <a:off x="259836" y="1040855"/>
            <a:ext cx="777716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t>（</a:t>
            </a:r>
            <a:r>
              <a:rPr lang="en-US" altLang="zh-CN" sz="2400" b="1" dirty="0"/>
              <a:t>2</a:t>
            </a:r>
            <a:r>
              <a:rPr lang="zh-CN" altLang="en-US" sz="2400" b="1" dirty="0" smtClean="0"/>
              <a:t>）规模收入分配的影响因素</a:t>
            </a:r>
            <a:endParaRPr lang="zh-CN" altLang="en-US" sz="2400" b="1" dirty="0"/>
          </a:p>
        </p:txBody>
      </p:sp>
      <p:sp>
        <p:nvSpPr>
          <p:cNvPr id="3" name="矩形 2"/>
          <p:cNvSpPr/>
          <p:nvPr/>
        </p:nvSpPr>
        <p:spPr>
          <a:xfrm>
            <a:off x="534138" y="1562301"/>
            <a:ext cx="8070310" cy="4524315"/>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能力</a:t>
            </a:r>
            <a:r>
              <a:rPr lang="zh-CN" altLang="zh-CN" sz="2400" b="1" dirty="0">
                <a:latin typeface="微软雅黑" panose="020B0503020204020204" pitchFamily="34" charset="-122"/>
                <a:cs typeface="Times New Roman" panose="02020603050405020304" pitchFamily="18" charset="0"/>
              </a:rPr>
              <a:t>的差异导致报酬差异。</a:t>
            </a:r>
            <a:r>
              <a:rPr lang="zh-CN" altLang="zh-CN" sz="2400" dirty="0">
                <a:latin typeface="微软雅黑" panose="020B0503020204020204" pitchFamily="34" charset="-122"/>
                <a:cs typeface="Times New Roman" panose="02020603050405020304" pitchFamily="18" charset="0"/>
              </a:rPr>
              <a:t>人们具有智力、体力和艺术才能，从事报酬不同的工作，收入存在较大乃至巨大差异。</a:t>
            </a:r>
            <a:endParaRPr lang="zh-CN" altLang="zh-CN" sz="2400" dirty="0">
              <a:cs typeface="Times New Roman" panose="02020603050405020304" pitchFamily="18" charset="0"/>
            </a:endParaRPr>
          </a:p>
          <a:p>
            <a:r>
              <a:rPr lang="en-US" altLang="zh-CN" sz="2400"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教育</a:t>
            </a:r>
            <a:r>
              <a:rPr lang="zh-CN" altLang="zh-CN" sz="2400" b="1" dirty="0">
                <a:latin typeface="微软雅黑" panose="020B0503020204020204" pitchFamily="34" charset="-122"/>
                <a:cs typeface="Times New Roman" panose="02020603050405020304" pitchFamily="18" charset="0"/>
              </a:rPr>
              <a:t>和训练导致人力资本差异。</a:t>
            </a:r>
            <a:r>
              <a:rPr lang="zh-CN" altLang="zh-CN" sz="2400" dirty="0">
                <a:latin typeface="微软雅黑" panose="020B0503020204020204" pitchFamily="34" charset="-122"/>
                <a:cs typeface="Times New Roman" panose="02020603050405020304" pitchFamily="18" charset="0"/>
              </a:rPr>
              <a:t>天生的才能有时也能导致高报酬，但是当代社会越来越少，而是依赖于教育和训练。能够更多接受教育和训练的人，形成更多的人力资本，获得更高的报酬。</a:t>
            </a:r>
            <a:endParaRPr lang="zh-CN" altLang="zh-CN" sz="2400" dirty="0">
              <a:cs typeface="Times New Roman" panose="02020603050405020304" pitchFamily="18" charset="0"/>
            </a:endParaRPr>
          </a:p>
          <a:p>
            <a:r>
              <a:rPr lang="zh-CN" altLang="en-US" sz="2400" b="1"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社会</a:t>
            </a:r>
            <a:r>
              <a:rPr lang="zh-CN" altLang="zh-CN" sz="2400" b="1" dirty="0">
                <a:latin typeface="微软雅黑" panose="020B0503020204020204" pitchFamily="34" charset="-122"/>
                <a:cs typeface="Times New Roman" panose="02020603050405020304" pitchFamily="18" charset="0"/>
              </a:rPr>
              <a:t>歧视。</a:t>
            </a:r>
            <a:r>
              <a:rPr lang="zh-CN" altLang="zh-CN" sz="2400" dirty="0">
                <a:latin typeface="微软雅黑" panose="020B0503020204020204" pitchFamily="34" charset="-122"/>
                <a:cs typeface="Times New Roman" panose="02020603050405020304" pitchFamily="18" charset="0"/>
              </a:rPr>
              <a:t>人具有不同的特征，智力、体力和艺术才能与从事工作本身有关</a:t>
            </a:r>
            <a:r>
              <a:rPr lang="zh-CN" altLang="zh-CN" sz="2400" dirty="0" smtClean="0">
                <a:latin typeface="微软雅黑" panose="020B0503020204020204" pitchFamily="34" charset="-122"/>
                <a:cs typeface="Times New Roman" panose="02020603050405020304" pitchFamily="18" charset="0"/>
              </a:rPr>
              <a:t>，获得</a:t>
            </a:r>
            <a:r>
              <a:rPr lang="zh-CN" altLang="zh-CN" sz="2400" dirty="0">
                <a:latin typeface="微软雅黑" panose="020B0503020204020204" pitchFamily="34" charset="-122"/>
                <a:cs typeface="Times New Roman" panose="02020603050405020304" pitchFamily="18" charset="0"/>
              </a:rPr>
              <a:t>不同报酬不是歧视。但是，具有相同智力、体力、艺术才能的人，并不能获得相同的教育、训练、就业和晋升机会，因为这时个人的种族、性别、出身、宗教信仰等与工作要求无关的因素会产生影响，这些影响是歧视性的。</a:t>
            </a:r>
            <a:endParaRPr lang="zh-CN" altLang="zh-CN" sz="2400" dirty="0">
              <a:cs typeface="Times New Roman" panose="02020603050405020304" pitchFamily="18" charset="0"/>
            </a:endParaRPr>
          </a:p>
        </p:txBody>
      </p:sp>
    </p:spTree>
    <p:extLst>
      <p:ext uri="{BB962C8B-B14F-4D97-AF65-F5344CB8AC3E}">
        <p14:creationId xmlns:p14="http://schemas.microsoft.com/office/powerpoint/2010/main" val="195535745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46719"/>
            <a:ext cx="2858475" cy="584775"/>
          </a:xfrm>
          <a:prstGeom prst="rect">
            <a:avLst/>
          </a:prstGeom>
        </p:spPr>
        <p:txBody>
          <a:bodyPr wrap="none">
            <a:spAutoFit/>
          </a:bodyPr>
          <a:lstStyle/>
          <a:p>
            <a:r>
              <a:rPr lang="en-US" altLang="zh-CN" sz="3200" dirty="0" smtClean="0"/>
              <a:t>1.4 </a:t>
            </a:r>
            <a:r>
              <a:rPr lang="zh-CN" altLang="en-US" sz="3200" b="1" dirty="0" smtClean="0"/>
              <a:t>经济学门类</a:t>
            </a:r>
            <a:endParaRPr lang="zh-CN" altLang="en-US" sz="3200" dirty="0"/>
          </a:p>
        </p:txBody>
      </p:sp>
      <p:sp>
        <p:nvSpPr>
          <p:cNvPr id="4" name="矩形 3"/>
          <p:cNvSpPr/>
          <p:nvPr/>
        </p:nvSpPr>
        <p:spPr>
          <a:xfrm>
            <a:off x="395536" y="1562301"/>
            <a:ext cx="4974439" cy="523220"/>
          </a:xfrm>
          <a:prstGeom prst="rect">
            <a:avLst/>
          </a:prstGeom>
        </p:spPr>
        <p:txBody>
          <a:bodyPr wrap="none">
            <a:spAutoFit/>
          </a:bodyPr>
          <a:lstStyle/>
          <a:p>
            <a:r>
              <a:rPr lang="en-US" altLang="zh-CN" sz="2800" b="1" dirty="0" smtClean="0"/>
              <a:t>1.4.1 </a:t>
            </a:r>
            <a:r>
              <a:rPr lang="zh-CN" altLang="en-US" sz="2800" b="1" dirty="0" smtClean="0"/>
              <a:t>理论经济学与应用经济学</a:t>
            </a:r>
            <a:endParaRPr lang="zh-CN" altLang="en-US" sz="2800" dirty="0"/>
          </a:p>
        </p:txBody>
      </p:sp>
      <p:sp>
        <p:nvSpPr>
          <p:cNvPr id="14" name="Oval 5"/>
          <p:cNvSpPr>
            <a:spLocks noChangeArrowheads="1"/>
          </p:cNvSpPr>
          <p:nvPr/>
        </p:nvSpPr>
        <p:spPr bwMode="auto">
          <a:xfrm>
            <a:off x="2881313" y="2059831"/>
            <a:ext cx="2663825" cy="935037"/>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b="1"/>
              <a:t>经济学</a:t>
            </a:r>
            <a:r>
              <a:rPr lang="en-US" altLang="zh-CN" sz="2400" b="1"/>
              <a:t>economics</a:t>
            </a:r>
          </a:p>
        </p:txBody>
      </p:sp>
      <p:sp>
        <p:nvSpPr>
          <p:cNvPr id="15" name="Oval 6"/>
          <p:cNvSpPr>
            <a:spLocks noChangeArrowheads="1"/>
          </p:cNvSpPr>
          <p:nvPr/>
        </p:nvSpPr>
        <p:spPr bwMode="auto">
          <a:xfrm>
            <a:off x="433388" y="3426668"/>
            <a:ext cx="3527425" cy="1223963"/>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b="1" dirty="0">
                <a:solidFill>
                  <a:schemeClr val="tx2"/>
                </a:solidFill>
              </a:rPr>
              <a:t>理论经济学</a:t>
            </a:r>
            <a:endParaRPr lang="en-US" altLang="zh-CN" sz="2400" b="1" dirty="0">
              <a:solidFill>
                <a:schemeClr val="tx2"/>
              </a:solidFill>
            </a:endParaRPr>
          </a:p>
          <a:p>
            <a:pPr algn="ctr" eaLnBrk="1" hangingPunct="1">
              <a:spcBef>
                <a:spcPct val="0"/>
              </a:spcBef>
              <a:buFontTx/>
              <a:buNone/>
            </a:pPr>
            <a:r>
              <a:rPr lang="en-US" altLang="zh-CN" sz="2400" b="1" dirty="0">
                <a:solidFill>
                  <a:schemeClr val="tx2"/>
                </a:solidFill>
              </a:rPr>
              <a:t>Theoretical</a:t>
            </a:r>
            <a:r>
              <a:rPr lang="en-US" altLang="zh-CN" sz="2400" b="1" dirty="0"/>
              <a:t> economics</a:t>
            </a:r>
          </a:p>
        </p:txBody>
      </p:sp>
      <p:sp>
        <p:nvSpPr>
          <p:cNvPr id="16" name="Oval 7"/>
          <p:cNvSpPr>
            <a:spLocks noChangeArrowheads="1"/>
          </p:cNvSpPr>
          <p:nvPr/>
        </p:nvSpPr>
        <p:spPr bwMode="auto">
          <a:xfrm>
            <a:off x="4465638" y="3426668"/>
            <a:ext cx="3527425" cy="1223963"/>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b="1">
                <a:solidFill>
                  <a:schemeClr val="tx2"/>
                </a:solidFill>
              </a:rPr>
              <a:t>应用经济学</a:t>
            </a:r>
            <a:endParaRPr lang="en-US" altLang="zh-CN" sz="2400" b="1">
              <a:solidFill>
                <a:schemeClr val="tx2"/>
              </a:solidFill>
            </a:endParaRPr>
          </a:p>
          <a:p>
            <a:pPr algn="ctr" eaLnBrk="1" hangingPunct="1">
              <a:spcBef>
                <a:spcPct val="0"/>
              </a:spcBef>
              <a:buFontTx/>
              <a:buNone/>
            </a:pPr>
            <a:r>
              <a:rPr lang="en-US" altLang="zh-CN" sz="2400" b="1">
                <a:solidFill>
                  <a:schemeClr val="tx2"/>
                </a:solidFill>
              </a:rPr>
              <a:t>applied</a:t>
            </a:r>
            <a:r>
              <a:rPr lang="en-US" altLang="zh-CN" sz="2400" b="1"/>
              <a:t> economics</a:t>
            </a:r>
          </a:p>
        </p:txBody>
      </p:sp>
      <p:sp>
        <p:nvSpPr>
          <p:cNvPr id="17" name="Rectangle 8"/>
          <p:cNvSpPr>
            <a:spLocks noChangeArrowheads="1"/>
          </p:cNvSpPr>
          <p:nvPr/>
        </p:nvSpPr>
        <p:spPr bwMode="auto">
          <a:xfrm>
            <a:off x="433388" y="4868118"/>
            <a:ext cx="3743325" cy="1873250"/>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1800" b="1" dirty="0" smtClean="0"/>
              <a:t>西方经济学</a:t>
            </a:r>
            <a:r>
              <a:rPr lang="en-US" altLang="zh-CN" sz="1800" dirty="0" smtClean="0"/>
              <a:t> </a:t>
            </a:r>
            <a:r>
              <a:rPr lang="en-US" altLang="zh-CN" sz="1800" dirty="0" err="1" smtClean="0"/>
              <a:t>Westeren</a:t>
            </a:r>
            <a:r>
              <a:rPr lang="en-US" altLang="zh-CN" sz="1800" dirty="0" smtClean="0"/>
              <a:t> economics</a:t>
            </a:r>
            <a:endParaRPr lang="en-US" altLang="zh-CN" sz="1800" dirty="0"/>
          </a:p>
          <a:p>
            <a:pPr algn="ctr" eaLnBrk="1" hangingPunct="1">
              <a:spcBef>
                <a:spcPct val="0"/>
              </a:spcBef>
              <a:buFontTx/>
              <a:buNone/>
            </a:pPr>
            <a:r>
              <a:rPr lang="zh-CN" altLang="en-US" sz="1800" dirty="0"/>
              <a:t>政治经济学</a:t>
            </a:r>
            <a:r>
              <a:rPr lang="en-US" altLang="zh-CN" sz="1800" dirty="0"/>
              <a:t>Political economy</a:t>
            </a:r>
          </a:p>
          <a:p>
            <a:pPr algn="ctr" eaLnBrk="1" hangingPunct="1">
              <a:spcBef>
                <a:spcPct val="0"/>
              </a:spcBef>
              <a:buFontTx/>
              <a:buNone/>
            </a:pPr>
            <a:r>
              <a:rPr lang="zh-CN" altLang="en-US" sz="1800" dirty="0"/>
              <a:t>博弈论</a:t>
            </a:r>
            <a:r>
              <a:rPr lang="en-US" altLang="zh-CN" sz="1800" dirty="0"/>
              <a:t>Game theory</a:t>
            </a:r>
          </a:p>
          <a:p>
            <a:pPr algn="ctr" eaLnBrk="1" hangingPunct="1">
              <a:spcBef>
                <a:spcPct val="0"/>
              </a:spcBef>
              <a:buFontTx/>
              <a:buNone/>
            </a:pPr>
            <a:r>
              <a:rPr lang="zh-CN" altLang="en-US" sz="1800" dirty="0"/>
              <a:t>公共选择理论</a:t>
            </a:r>
            <a:r>
              <a:rPr lang="en-US" altLang="zh-CN" sz="1800" dirty="0"/>
              <a:t>Public choice</a:t>
            </a:r>
          </a:p>
          <a:p>
            <a:pPr algn="ctr" eaLnBrk="1" hangingPunct="1">
              <a:spcBef>
                <a:spcPct val="0"/>
              </a:spcBef>
              <a:buFontTx/>
              <a:buNone/>
            </a:pPr>
            <a:r>
              <a:rPr lang="zh-CN" altLang="en-US" sz="1800" dirty="0"/>
              <a:t>经济学史</a:t>
            </a:r>
            <a:r>
              <a:rPr lang="en-US" altLang="zh-CN" sz="1800" dirty="0"/>
              <a:t>History of economics</a:t>
            </a:r>
          </a:p>
          <a:p>
            <a:pPr algn="ctr" eaLnBrk="1" hangingPunct="1">
              <a:spcBef>
                <a:spcPct val="0"/>
              </a:spcBef>
              <a:buFontTx/>
              <a:buNone/>
            </a:pPr>
            <a:r>
              <a:rPr lang="en-US" altLang="zh-CN" sz="1800" dirty="0"/>
              <a:t> </a:t>
            </a:r>
            <a:r>
              <a:rPr lang="en-US" altLang="zh-CN" sz="1800" dirty="0" err="1"/>
              <a:t>etc</a:t>
            </a:r>
            <a:endParaRPr lang="en-US" altLang="zh-CN" sz="1800" dirty="0"/>
          </a:p>
        </p:txBody>
      </p:sp>
      <p:sp>
        <p:nvSpPr>
          <p:cNvPr id="18" name="Rectangle 9"/>
          <p:cNvSpPr>
            <a:spLocks noChangeArrowheads="1"/>
          </p:cNvSpPr>
          <p:nvPr/>
        </p:nvSpPr>
        <p:spPr bwMode="auto">
          <a:xfrm>
            <a:off x="4465638" y="4868118"/>
            <a:ext cx="4210050" cy="1800225"/>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1800"/>
              <a:t>管理经济学</a:t>
            </a:r>
            <a:r>
              <a:rPr lang="en-US" altLang="zh-CN" sz="1800"/>
              <a:t>managerial economics</a:t>
            </a:r>
          </a:p>
          <a:p>
            <a:pPr algn="ctr" eaLnBrk="1" hangingPunct="1">
              <a:spcBef>
                <a:spcPct val="0"/>
              </a:spcBef>
              <a:buFontTx/>
              <a:buNone/>
            </a:pPr>
            <a:r>
              <a:rPr lang="zh-CN" altLang="en-US" sz="1800"/>
              <a:t>财政学</a:t>
            </a:r>
            <a:r>
              <a:rPr lang="en-US" altLang="zh-CN" sz="1800"/>
              <a:t>Public finance</a:t>
            </a:r>
          </a:p>
          <a:p>
            <a:pPr algn="ctr" eaLnBrk="1" hangingPunct="1">
              <a:spcBef>
                <a:spcPct val="0"/>
              </a:spcBef>
              <a:buFontTx/>
              <a:buNone/>
            </a:pPr>
            <a:r>
              <a:rPr lang="zh-CN" altLang="en-US" sz="1800"/>
              <a:t>金融学</a:t>
            </a:r>
            <a:r>
              <a:rPr lang="en-US" altLang="zh-CN" sz="1800"/>
              <a:t>finance</a:t>
            </a:r>
          </a:p>
          <a:p>
            <a:pPr algn="ctr" eaLnBrk="1" hangingPunct="1">
              <a:spcBef>
                <a:spcPct val="0"/>
              </a:spcBef>
              <a:buFontTx/>
              <a:buNone/>
            </a:pPr>
            <a:r>
              <a:rPr lang="zh-CN" altLang="en-US" sz="1800"/>
              <a:t>卫生经济学</a:t>
            </a:r>
            <a:r>
              <a:rPr lang="en-US" altLang="zh-CN" sz="1800"/>
              <a:t>Health economics</a:t>
            </a:r>
          </a:p>
          <a:p>
            <a:pPr algn="ctr" eaLnBrk="1" hangingPunct="1">
              <a:spcBef>
                <a:spcPct val="0"/>
              </a:spcBef>
              <a:buFontTx/>
              <a:buNone/>
            </a:pPr>
            <a:r>
              <a:rPr lang="zh-CN" altLang="en-US" sz="1800"/>
              <a:t>福利经济学</a:t>
            </a:r>
            <a:r>
              <a:rPr lang="en-US" altLang="zh-CN" sz="1800"/>
              <a:t>the economics of welfare state</a:t>
            </a:r>
          </a:p>
          <a:p>
            <a:pPr algn="ctr" eaLnBrk="1" hangingPunct="1">
              <a:spcBef>
                <a:spcPct val="0"/>
              </a:spcBef>
              <a:buFontTx/>
              <a:buNone/>
            </a:pPr>
            <a:r>
              <a:rPr lang="en-US" altLang="zh-CN" sz="1800"/>
              <a:t>Etc.</a:t>
            </a:r>
          </a:p>
        </p:txBody>
      </p:sp>
      <p:sp>
        <p:nvSpPr>
          <p:cNvPr id="19" name="Line 10"/>
          <p:cNvSpPr>
            <a:spLocks noChangeShapeType="1"/>
          </p:cNvSpPr>
          <p:nvPr/>
        </p:nvSpPr>
        <p:spPr bwMode="auto">
          <a:xfrm flipH="1">
            <a:off x="2160588" y="2994868"/>
            <a:ext cx="2016125" cy="431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Line 11"/>
          <p:cNvSpPr>
            <a:spLocks noChangeShapeType="1"/>
          </p:cNvSpPr>
          <p:nvPr/>
        </p:nvSpPr>
        <p:spPr bwMode="auto">
          <a:xfrm>
            <a:off x="4176713" y="2994868"/>
            <a:ext cx="2089150" cy="431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extLst>
      <p:ext uri="{BB962C8B-B14F-4D97-AF65-F5344CB8AC3E}">
        <p14:creationId xmlns:p14="http://schemas.microsoft.com/office/powerpoint/2010/main" val="3102936469"/>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矩形 2"/>
          <p:cNvSpPr/>
          <p:nvPr/>
        </p:nvSpPr>
        <p:spPr>
          <a:xfrm>
            <a:off x="395536" y="1125259"/>
            <a:ext cx="8064896" cy="4893647"/>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偏好</a:t>
            </a:r>
            <a:r>
              <a:rPr lang="zh-CN" altLang="zh-CN" sz="2400" b="1" dirty="0">
                <a:latin typeface="微软雅黑" panose="020B0503020204020204" pitchFamily="34" charset="-122"/>
                <a:cs typeface="Times New Roman" panose="02020603050405020304" pitchFamily="18" charset="0"/>
              </a:rPr>
              <a:t>和风险。</a:t>
            </a:r>
            <a:r>
              <a:rPr lang="zh-CN" altLang="zh-CN" sz="2400" dirty="0">
                <a:latin typeface="微软雅黑" panose="020B0503020204020204" pitchFamily="34" charset="-122"/>
                <a:cs typeface="Times New Roman" panose="02020603050405020304" pitchFamily="18" charset="0"/>
              </a:rPr>
              <a:t>智力、体力和艺术才能相同的人获得的报酬不同，与社会歧视有关，但是也与个人有关。因为有些人自己不愿意从事某些职业，不愿意进行某些经济活动，不同人偏好和风险态度决定了他们是否接受更好的教育、更辛勤地劳动和进行回报率和风险都很大的投资活动。</a:t>
            </a:r>
            <a:endParaRPr lang="zh-CN" altLang="zh-CN" sz="2400" dirty="0">
              <a:cs typeface="Times New Roman" panose="02020603050405020304" pitchFamily="18" charset="0"/>
            </a:endParaRPr>
          </a:p>
          <a:p>
            <a:r>
              <a:rPr lang="zh-CN" altLang="en-US" sz="2400" b="1"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财富</a:t>
            </a:r>
            <a:r>
              <a:rPr lang="zh-CN" altLang="zh-CN" sz="2400" b="1" dirty="0">
                <a:latin typeface="微软雅黑" panose="020B0503020204020204" pitchFamily="34" charset="-122"/>
                <a:cs typeface="Times New Roman" panose="02020603050405020304" pitchFamily="18" charset="0"/>
              </a:rPr>
              <a:t>的不平等分配。</a:t>
            </a:r>
            <a:r>
              <a:rPr lang="zh-CN" altLang="zh-CN" sz="2400" dirty="0">
                <a:latin typeface="微软雅黑" panose="020B0503020204020204" pitchFamily="34" charset="-122"/>
                <a:cs typeface="Times New Roman" panose="02020603050405020304" pitchFamily="18" charset="0"/>
              </a:rPr>
              <a:t>一部分收入来自于过去的财富存量，而财富存量既与个人积累有关，也与继承有关。无论如何，当前的财富不平等决定了当前的收入不平等。</a:t>
            </a:r>
            <a:endParaRPr lang="zh-CN" altLang="zh-CN" sz="2400" dirty="0">
              <a:cs typeface="Times New Roman" panose="02020603050405020304" pitchFamily="18" charset="0"/>
            </a:endParaRPr>
          </a:p>
          <a:p>
            <a:r>
              <a:rPr lang="zh-CN" altLang="en-US" sz="2400" b="1" dirty="0" smtClean="0">
                <a:latin typeface="Arial" panose="020B0604020202020204" pitchFamily="34" charset="0"/>
                <a:cs typeface="Arial" panose="020B0604020202020204" pitchFamily="34" charset="0"/>
              </a:rPr>
              <a:t>♦</a:t>
            </a:r>
            <a:r>
              <a:rPr lang="zh-CN" altLang="zh-CN" sz="2400" b="1" dirty="0" smtClean="0">
                <a:latin typeface="微软雅黑" panose="020B0503020204020204" pitchFamily="34" charset="-122"/>
                <a:cs typeface="Times New Roman" panose="02020603050405020304" pitchFamily="18" charset="0"/>
              </a:rPr>
              <a:t>市场</a:t>
            </a:r>
            <a:r>
              <a:rPr lang="zh-CN" altLang="zh-CN" sz="2400" b="1" dirty="0">
                <a:latin typeface="微软雅黑" panose="020B0503020204020204" pitchFamily="34" charset="-122"/>
                <a:cs typeface="Times New Roman" panose="02020603050405020304" pitchFamily="18" charset="0"/>
              </a:rPr>
              <a:t>垄断力量。</a:t>
            </a:r>
            <a:r>
              <a:rPr lang="zh-CN" altLang="zh-CN" sz="2400" dirty="0">
                <a:latin typeface="微软雅黑" panose="020B0503020204020204" pitchFamily="34" charset="-122"/>
                <a:cs typeface="Times New Roman" panose="02020603050405020304" pitchFamily="18" charset="0"/>
              </a:rPr>
              <a:t>存在垄断力量时，垄断者将获得更多的回报。存在工会的企业的工人工资将比没有工会企业的工资高，行业协会的存在也会导致该行业的收入相对较高</a:t>
            </a:r>
            <a:r>
              <a:rPr lang="zh-CN" altLang="zh-CN" sz="2400" dirty="0" smtClean="0">
                <a:latin typeface="微软雅黑" panose="020B0503020204020204" pitchFamily="34" charset="-122"/>
                <a:cs typeface="Times New Roman" panose="02020603050405020304" pitchFamily="18" charset="0"/>
              </a:rPr>
              <a:t>。</a:t>
            </a:r>
            <a:endParaRPr lang="en-US" altLang="zh-CN" sz="2400" dirty="0" smtClean="0">
              <a:latin typeface="微软雅黑" panose="020B0503020204020204" pitchFamily="34" charset="-122"/>
              <a:cs typeface="Times New Roman" panose="02020603050405020304" pitchFamily="18" charset="0"/>
            </a:endParaRPr>
          </a:p>
          <a:p>
            <a:r>
              <a:rPr lang="zh-CN" altLang="zh-CN" sz="2400" dirty="0" smtClean="0">
                <a:latin typeface="微软雅黑" panose="020B0503020204020204" pitchFamily="34" charset="-122"/>
                <a:cs typeface="Times New Roman" panose="02020603050405020304" pitchFamily="18" charset="0"/>
              </a:rPr>
              <a:t>♦</a:t>
            </a:r>
            <a:r>
              <a:rPr lang="zh-CN" altLang="en-US" sz="2400" dirty="0">
                <a:latin typeface="微软雅黑" panose="020B0503020204020204" pitchFamily="34" charset="-122"/>
                <a:cs typeface="Times New Roman" panose="02020603050405020304" pitchFamily="18" charset="0"/>
              </a:rPr>
              <a:t>机会。对于个人来说，面临很多偶然性的因素，机会是不一样的，幸运或不幸，会造成巨大的收入差异</a:t>
            </a:r>
            <a:r>
              <a:rPr lang="zh-CN" altLang="en-US" sz="2400" dirty="0" smtClean="0">
                <a:latin typeface="微软雅黑" panose="020B0503020204020204" pitchFamily="34" charset="-122"/>
                <a:cs typeface="Times New Roman" panose="02020603050405020304" pitchFamily="18" charset="0"/>
              </a:rPr>
              <a:t>。</a:t>
            </a:r>
            <a:endParaRPr lang="zh-CN" altLang="zh-CN" sz="2400" dirty="0">
              <a:cs typeface="Times New Roman" panose="02020603050405020304" pitchFamily="18" charset="0"/>
            </a:endParaRPr>
          </a:p>
        </p:txBody>
      </p:sp>
    </p:spTree>
    <p:extLst>
      <p:ext uri="{BB962C8B-B14F-4D97-AF65-F5344CB8AC3E}">
        <p14:creationId xmlns:p14="http://schemas.microsoft.com/office/powerpoint/2010/main" val="178344266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247407" y="1087591"/>
            <a:ext cx="3531736" cy="523220"/>
          </a:xfrm>
          <a:prstGeom prst="rect">
            <a:avLst/>
          </a:prstGeom>
        </p:spPr>
        <p:txBody>
          <a:bodyPr wrap="none">
            <a:spAutoFit/>
          </a:bodyPr>
          <a:lstStyle/>
          <a:p>
            <a:r>
              <a:rPr lang="en-US" altLang="zh-CN" sz="2800" b="1" dirty="0" smtClean="0"/>
              <a:t>7.3.3 </a:t>
            </a:r>
            <a:r>
              <a:rPr lang="zh-CN" altLang="en-US" sz="2800" b="1" dirty="0" smtClean="0"/>
              <a:t>收入差距的衡量</a:t>
            </a:r>
            <a:endParaRPr lang="zh-CN" altLang="en-US" sz="2800" dirty="0"/>
          </a:p>
        </p:txBody>
      </p:sp>
      <p:sp>
        <p:nvSpPr>
          <p:cNvPr id="3" name="矩形 2"/>
          <p:cNvSpPr/>
          <p:nvPr/>
        </p:nvSpPr>
        <p:spPr>
          <a:xfrm>
            <a:off x="340482" y="1988840"/>
            <a:ext cx="8424936" cy="1508105"/>
          </a:xfrm>
          <a:prstGeom prst="rect">
            <a:avLst/>
          </a:prstGeom>
        </p:spPr>
        <p:txBody>
          <a:bodyPr wrap="square">
            <a:spAutoFit/>
          </a:bodyPr>
          <a:lstStyle/>
          <a:p>
            <a:pPr eaLnBrk="1" hangingPunct="1"/>
            <a:r>
              <a:rPr lang="zh-CN" altLang="en-US" sz="2300" dirty="0" smtClean="0"/>
              <a:t>将个人按照收入水平分组，计算</a:t>
            </a:r>
            <a:r>
              <a:rPr lang="en-US" altLang="zh-CN" sz="2300" dirty="0"/>
              <a:t>5</a:t>
            </a:r>
            <a:r>
              <a:rPr lang="zh-CN" altLang="en-US" sz="2300" dirty="0"/>
              <a:t>组人群或者</a:t>
            </a:r>
            <a:r>
              <a:rPr lang="en-US" altLang="zh-CN" sz="2300" dirty="0"/>
              <a:t>10</a:t>
            </a:r>
            <a:r>
              <a:rPr lang="zh-CN" altLang="en-US" sz="2300" dirty="0"/>
              <a:t>组人群的收入比重，并进行</a:t>
            </a:r>
            <a:r>
              <a:rPr lang="zh-CN" altLang="en-US" sz="2300" dirty="0" smtClean="0"/>
              <a:t>对比。比如，最高收入</a:t>
            </a:r>
            <a:r>
              <a:rPr lang="en-US" altLang="zh-CN" sz="2300" dirty="0" smtClean="0"/>
              <a:t>10</a:t>
            </a:r>
            <a:r>
              <a:rPr lang="en-US" altLang="zh-CN" sz="2300" dirty="0"/>
              <a:t>%</a:t>
            </a:r>
            <a:r>
              <a:rPr lang="zh-CN" altLang="en-US" sz="2300" dirty="0" smtClean="0"/>
              <a:t>人口拥有</a:t>
            </a:r>
            <a:r>
              <a:rPr lang="en-US" altLang="zh-CN" sz="2300" dirty="0"/>
              <a:t>60%</a:t>
            </a:r>
            <a:r>
              <a:rPr lang="zh-CN" altLang="en-US" sz="2300" dirty="0"/>
              <a:t>的</a:t>
            </a:r>
            <a:r>
              <a:rPr lang="zh-CN" altLang="en-US" sz="2300" dirty="0" smtClean="0"/>
              <a:t>收入，说明收入差距比较大。一国最高收入组的收入份额是</a:t>
            </a:r>
            <a:r>
              <a:rPr lang="en-US" altLang="zh-CN" sz="2300" dirty="0" smtClean="0"/>
              <a:t>60%</a:t>
            </a:r>
            <a:r>
              <a:rPr lang="zh-CN" altLang="en-US" sz="2300" dirty="0" smtClean="0"/>
              <a:t>，另一国为</a:t>
            </a:r>
            <a:r>
              <a:rPr lang="en-US" altLang="zh-CN" sz="2300" dirty="0" smtClean="0"/>
              <a:t>45%</a:t>
            </a:r>
            <a:r>
              <a:rPr lang="zh-CN" altLang="en-US" sz="2300" dirty="0" smtClean="0"/>
              <a:t>，则前者收入差距大。</a:t>
            </a:r>
            <a:endParaRPr lang="zh-CN" altLang="en-US" sz="2300" dirty="0"/>
          </a:p>
        </p:txBody>
      </p:sp>
      <p:sp>
        <p:nvSpPr>
          <p:cNvPr id="4" name="矩形 3"/>
          <p:cNvSpPr/>
          <p:nvPr/>
        </p:nvSpPr>
        <p:spPr>
          <a:xfrm>
            <a:off x="256488" y="1562301"/>
            <a:ext cx="4051109" cy="461665"/>
          </a:xfrm>
          <a:prstGeom prst="rect">
            <a:avLst/>
          </a:prstGeom>
        </p:spPr>
        <p:txBody>
          <a:bodyPr wrap="none">
            <a:spAutoFit/>
          </a:bodyPr>
          <a:lstStyle/>
          <a:p>
            <a:r>
              <a:rPr lang="zh-CN" altLang="en-US" sz="2400" b="1" dirty="0" smtClean="0"/>
              <a:t>（</a:t>
            </a:r>
            <a:r>
              <a:rPr lang="en-US" altLang="zh-CN" sz="2400" b="1" dirty="0" smtClean="0"/>
              <a:t>1</a:t>
            </a:r>
            <a:r>
              <a:rPr lang="zh-CN" altLang="en-US" sz="2400" b="1" dirty="0" smtClean="0"/>
              <a:t>）五</a:t>
            </a:r>
            <a:r>
              <a:rPr lang="zh-CN" altLang="en-US" sz="2400" b="1" dirty="0"/>
              <a:t>等分或者十等分法</a:t>
            </a:r>
            <a:r>
              <a:rPr lang="zh-CN" altLang="en-US" sz="2400" dirty="0"/>
              <a:t>：</a:t>
            </a:r>
          </a:p>
        </p:txBody>
      </p:sp>
      <p:graphicFrame>
        <p:nvGraphicFramePr>
          <p:cNvPr id="21" name="Group 4"/>
          <p:cNvGraphicFramePr>
            <a:graphicFrameLocks noGrp="1"/>
          </p:cNvGraphicFramePr>
          <p:nvPr>
            <p:extLst>
              <p:ext uri="{D42A27DB-BD31-4B8C-83A1-F6EECF244321}">
                <p14:modId xmlns:p14="http://schemas.microsoft.com/office/powerpoint/2010/main" val="4211078774"/>
              </p:ext>
            </p:extLst>
          </p:nvPr>
        </p:nvGraphicFramePr>
        <p:xfrm>
          <a:off x="1043955" y="3471371"/>
          <a:ext cx="7056437" cy="3342005"/>
        </p:xfrm>
        <a:graphic>
          <a:graphicData uri="http://schemas.openxmlformats.org/drawingml/2006/table">
            <a:tbl>
              <a:tblPr/>
              <a:tblGrid>
                <a:gridCol w="1008062"/>
                <a:gridCol w="1008063"/>
                <a:gridCol w="1008062"/>
                <a:gridCol w="1008063"/>
                <a:gridCol w="1008062"/>
                <a:gridCol w="1008063"/>
                <a:gridCol w="1008062"/>
              </a:tblGrid>
              <a:tr h="296432">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endParaRPr kumimoji="0" lang="zh-CN" altLang="zh-CN" sz="1800" b="1" i="0" u="none" strike="noStrike" cap="none" normalizeH="0" baseline="0" dirty="0" smtClean="0">
                        <a:ln>
                          <a:noFill/>
                        </a:ln>
                        <a:solidFill>
                          <a:srgbClr val="FFFFFF"/>
                        </a:solidFill>
                        <a:effectLst/>
                        <a:latin typeface="Cambria" pitchFamily="18" charset="0"/>
                        <a:ea typeface="华文楷体" pitchFamily="2" charset="-122"/>
                      </a:endParaRP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dirty="0" smtClean="0">
                          <a:ln>
                            <a:noFill/>
                          </a:ln>
                          <a:solidFill>
                            <a:srgbClr val="FFFFFF"/>
                          </a:solidFill>
                          <a:effectLst/>
                          <a:latin typeface="Cambria" pitchFamily="18" charset="0"/>
                          <a:ea typeface="华文楷体" pitchFamily="2" charset="-122"/>
                        </a:rPr>
                        <a:t>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dirty="0" smtClean="0">
                          <a:ln>
                            <a:noFill/>
                          </a:ln>
                          <a:solidFill>
                            <a:srgbClr val="FFFFFF"/>
                          </a:solidFill>
                          <a:effectLst/>
                          <a:latin typeface="Cambria" pitchFamily="18" charset="0"/>
                          <a:ea typeface="华文楷体" pitchFamily="2" charset="-122"/>
                        </a:rPr>
                        <a:t>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smtClean="0">
                          <a:ln>
                            <a:noFill/>
                          </a:ln>
                          <a:solidFill>
                            <a:srgbClr val="FFFFFF"/>
                          </a:solidFill>
                          <a:effectLst/>
                          <a:latin typeface="Cambria" pitchFamily="18" charset="0"/>
                          <a:ea typeface="华文楷体" pitchFamily="2" charset="-122"/>
                        </a:rPr>
                        <a:t>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smtClean="0">
                          <a:ln>
                            <a:noFill/>
                          </a:ln>
                          <a:solidFill>
                            <a:srgbClr val="FFFFFF"/>
                          </a:solidFill>
                          <a:effectLst/>
                          <a:latin typeface="Cambria" pitchFamily="18" charset="0"/>
                          <a:ea typeface="华文楷体" pitchFamily="2" charset="-122"/>
                        </a:rPr>
                        <a:t>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smtClean="0">
                          <a:ln>
                            <a:noFill/>
                          </a:ln>
                          <a:solidFill>
                            <a:srgbClr val="FFFFFF"/>
                          </a:solidFill>
                          <a:effectLst/>
                          <a:latin typeface="Cambria" pitchFamily="18" charset="0"/>
                          <a:ea typeface="华文楷体" pitchFamily="2" charset="-122"/>
                        </a:rPr>
                        <a:t>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1" i="0" u="none" strike="noStrike" cap="none" normalizeH="0" baseline="0" smtClean="0">
                          <a:ln>
                            <a:noFill/>
                          </a:ln>
                          <a:solidFill>
                            <a:srgbClr val="FFFFFF"/>
                          </a:solidFill>
                          <a:effectLst/>
                          <a:latin typeface="Cambria" pitchFamily="18" charset="0"/>
                          <a:ea typeface="华文楷体" pitchFamily="2" charset="-122"/>
                        </a:rPr>
                        <a:t>Top5%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r>
              <a:tr h="218704">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2008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4. 0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9.6</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15.5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23.1</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47.8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20.5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r>
              <a:tr h="284992">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2000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9.8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15.5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22.8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47.4</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20.8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r>
              <a:tr h="229107">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1990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4.6</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10.8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16.6</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23.8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44.3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17.4</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r>
              <a:tr h="415925">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1980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5.2</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11.5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17.5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24.3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41.5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15.3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r>
              <a:tr h="217667">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1970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5.5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12.2</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17.6</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23.8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40.9</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15.6</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r>
              <a:tr h="283955">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1960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12.2</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17.8</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24.0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41.3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15.9</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r>
              <a:tr h="350243">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1950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12.0</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17.4</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23.4</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42.7</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17.3</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FD7E4"/>
                    </a:solidFill>
                  </a:tcPr>
                </a:tc>
              </a:tr>
              <a:tr h="272515">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1935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4.1</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9.2</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14.1</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20.9</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smtClean="0">
                          <a:ln>
                            <a:noFill/>
                          </a:ln>
                          <a:solidFill>
                            <a:srgbClr val="000000"/>
                          </a:solidFill>
                          <a:effectLst/>
                          <a:latin typeface="Cambria" pitchFamily="18" charset="0"/>
                          <a:ea typeface="华文楷体" pitchFamily="2" charset="-122"/>
                        </a:rPr>
                        <a:t>51.7</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c>
                  <a:txBody>
                    <a:bodyPr/>
                    <a:lstStyle/>
                    <a:p>
                      <a:pPr marL="0" marR="0" lvl="0" indent="0" algn="l" defTabSz="914400" rtl="0" eaLnBrk="1" fontAlgn="base" latinLnBrk="0" hangingPunct="1">
                        <a:lnSpc>
                          <a:spcPct val="100000"/>
                        </a:lnSpc>
                        <a:spcBef>
                          <a:spcPct val="0"/>
                        </a:spcBef>
                        <a:spcAft>
                          <a:spcPct val="0"/>
                        </a:spcAft>
                        <a:buClr>
                          <a:schemeClr val="accent1"/>
                        </a:buClr>
                        <a:buSzPct val="50000"/>
                        <a:buFont typeface="Arial" pitchFamily="34" charset="0"/>
                        <a:buNone/>
                        <a:tabLst/>
                      </a:pPr>
                      <a:r>
                        <a:rPr kumimoji="0" lang="en-US" sz="1800" b="0" i="0" u="none" strike="noStrike" cap="none" normalizeH="0" baseline="0" dirty="0" smtClean="0">
                          <a:ln>
                            <a:noFill/>
                          </a:ln>
                          <a:solidFill>
                            <a:srgbClr val="000000"/>
                          </a:solidFill>
                          <a:effectLst/>
                          <a:latin typeface="Cambria" pitchFamily="18" charset="0"/>
                          <a:ea typeface="华文楷体" pitchFamily="2" charset="-122"/>
                        </a:rPr>
                        <a:t>26.5</a:t>
                      </a:r>
                    </a:p>
                  </a:txBody>
                  <a:tcP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CF2"/>
                    </a:solidFill>
                  </a:tcPr>
                </a:tc>
              </a:tr>
            </a:tbl>
          </a:graphicData>
        </a:graphic>
      </p:graphicFrame>
      <p:sp>
        <p:nvSpPr>
          <p:cNvPr id="6" name="文本框 5"/>
          <p:cNvSpPr txBox="1"/>
          <p:nvPr/>
        </p:nvSpPr>
        <p:spPr>
          <a:xfrm>
            <a:off x="460013" y="3496945"/>
            <a:ext cx="492443" cy="1865254"/>
          </a:xfrm>
          <a:prstGeom prst="rect">
            <a:avLst/>
          </a:prstGeom>
          <a:noFill/>
        </p:spPr>
        <p:txBody>
          <a:bodyPr vert="eaVert" wrap="none" rtlCol="0">
            <a:spAutoFit/>
          </a:bodyPr>
          <a:lstStyle/>
          <a:p>
            <a:r>
              <a:rPr lang="zh-CN" altLang="en-US" sz="2000" b="1" smtClean="0"/>
              <a:t>美国的收入分配</a:t>
            </a:r>
            <a:endParaRPr lang="zh-CN" altLang="en-US" sz="2000" b="1"/>
          </a:p>
        </p:txBody>
      </p:sp>
    </p:spTree>
    <p:extLst>
      <p:ext uri="{BB962C8B-B14F-4D97-AF65-F5344CB8AC3E}">
        <p14:creationId xmlns:p14="http://schemas.microsoft.com/office/powerpoint/2010/main" val="150278714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140658" y="1004041"/>
            <a:ext cx="2815194" cy="461665"/>
          </a:xfrm>
          <a:prstGeom prst="rect">
            <a:avLst/>
          </a:prstGeom>
        </p:spPr>
        <p:txBody>
          <a:bodyPr wrap="none">
            <a:spAutoFit/>
          </a:bodyPr>
          <a:lstStyle/>
          <a:p>
            <a:r>
              <a:rPr lang="zh-CN" altLang="en-US" sz="2400" b="1" dirty="0" smtClean="0"/>
              <a:t>（</a:t>
            </a:r>
            <a:r>
              <a:rPr lang="en-US" altLang="zh-CN" sz="2400" b="1" dirty="0"/>
              <a:t>2</a:t>
            </a:r>
            <a:r>
              <a:rPr lang="zh-CN" altLang="en-US" sz="2400" b="1" dirty="0"/>
              <a:t>）阿鲁瓦尼</a:t>
            </a:r>
            <a:r>
              <a:rPr lang="zh-CN" altLang="en-US" sz="2400" b="1" dirty="0" smtClean="0"/>
              <a:t>指数</a:t>
            </a:r>
            <a:endParaRPr lang="zh-CN" altLang="en-US" sz="2400" dirty="0"/>
          </a:p>
        </p:txBody>
      </p:sp>
      <p:sp>
        <p:nvSpPr>
          <p:cNvPr id="10" name="矩形 9"/>
          <p:cNvSpPr/>
          <p:nvPr/>
        </p:nvSpPr>
        <p:spPr>
          <a:xfrm>
            <a:off x="304010" y="1482762"/>
            <a:ext cx="5996182" cy="1200329"/>
          </a:xfrm>
          <a:prstGeom prst="rect">
            <a:avLst/>
          </a:prstGeom>
        </p:spPr>
        <p:txBody>
          <a:bodyPr wrap="square">
            <a:spAutoFit/>
          </a:bodyPr>
          <a:lstStyle/>
          <a:p>
            <a:pPr eaLnBrk="1" hangingPunct="1"/>
            <a:r>
              <a:rPr lang="zh-CN" altLang="en-US" sz="2400" dirty="0"/>
              <a:t>阿鲁瓦尼</a:t>
            </a:r>
            <a:r>
              <a:rPr lang="zh-CN" altLang="en-US" sz="2400" dirty="0" smtClean="0"/>
              <a:t>指数，指</a:t>
            </a:r>
            <a:r>
              <a:rPr lang="en-US" altLang="zh-CN" sz="2400" dirty="0"/>
              <a:t>10%</a:t>
            </a:r>
            <a:r>
              <a:rPr lang="zh-CN" altLang="en-US" sz="2400" dirty="0" smtClean="0"/>
              <a:t>最高收入组的收入比重对最低</a:t>
            </a:r>
            <a:r>
              <a:rPr lang="en-US" altLang="zh-CN" sz="2400" dirty="0" smtClean="0"/>
              <a:t>10%</a:t>
            </a:r>
            <a:r>
              <a:rPr lang="zh-CN" altLang="en-US" sz="2400" dirty="0" smtClean="0"/>
              <a:t>最低收入组的收入比重的倍数，倍数越大，收入差距越大。</a:t>
            </a:r>
            <a:endParaRPr lang="zh-CN" altLang="en-US" sz="2400" dirty="0"/>
          </a:p>
        </p:txBody>
      </p:sp>
      <p:sp>
        <p:nvSpPr>
          <p:cNvPr id="41" name="流程图: 磁盘 35"/>
          <p:cNvSpPr>
            <a:spLocks noChangeArrowheads="1"/>
          </p:cNvSpPr>
          <p:nvPr/>
        </p:nvSpPr>
        <p:spPr bwMode="auto">
          <a:xfrm>
            <a:off x="6487464" y="2158672"/>
            <a:ext cx="503238" cy="4078641"/>
          </a:xfrm>
          <a:prstGeom prst="flowChartMagneticDisk">
            <a:avLst/>
          </a:prstGeom>
          <a:solidFill>
            <a:srgbClr val="92D05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42" name="流程图: 磁盘 4"/>
          <p:cNvSpPr>
            <a:spLocks noChangeArrowheads="1"/>
          </p:cNvSpPr>
          <p:nvPr/>
        </p:nvSpPr>
        <p:spPr bwMode="auto">
          <a:xfrm>
            <a:off x="3129035" y="4430124"/>
            <a:ext cx="504825" cy="1800225"/>
          </a:xfrm>
          <a:prstGeom prst="flowChartMagneticDisk">
            <a:avLst/>
          </a:prstGeom>
          <a:solidFill>
            <a:srgbClr val="477AB1"/>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43" name="流程图: 磁盘 5"/>
          <p:cNvSpPr>
            <a:spLocks noChangeArrowheads="1"/>
          </p:cNvSpPr>
          <p:nvPr/>
        </p:nvSpPr>
        <p:spPr bwMode="auto">
          <a:xfrm>
            <a:off x="1719189" y="5151645"/>
            <a:ext cx="504825" cy="1079500"/>
          </a:xfrm>
          <a:prstGeom prst="flowChartMagneticDisk">
            <a:avLst/>
          </a:prstGeom>
          <a:solidFill>
            <a:srgbClr val="C0000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44" name="流程图: 磁盘 6"/>
          <p:cNvSpPr>
            <a:spLocks noChangeArrowheads="1"/>
          </p:cNvSpPr>
          <p:nvPr/>
        </p:nvSpPr>
        <p:spPr bwMode="auto">
          <a:xfrm>
            <a:off x="2439914" y="4811287"/>
            <a:ext cx="504825" cy="1439863"/>
          </a:xfrm>
          <a:prstGeom prst="flowChartMagneticDisk">
            <a:avLst/>
          </a:prstGeom>
          <a:solidFill>
            <a:srgbClr val="FF000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00"/>
              </a:solidFill>
              <a:latin typeface="Cambria" panose="02040503050406030204" pitchFamily="18" charset="0"/>
              <a:ea typeface="华文楷体" panose="02010600040101010101" pitchFamily="2" charset="-122"/>
            </a:endParaRPr>
          </a:p>
        </p:txBody>
      </p:sp>
      <p:sp>
        <p:nvSpPr>
          <p:cNvPr id="45" name="流程图: 磁盘 7"/>
          <p:cNvSpPr>
            <a:spLocks noChangeArrowheads="1"/>
          </p:cNvSpPr>
          <p:nvPr/>
        </p:nvSpPr>
        <p:spPr bwMode="auto">
          <a:xfrm>
            <a:off x="3818157" y="4058253"/>
            <a:ext cx="503237" cy="2160587"/>
          </a:xfrm>
          <a:prstGeom prst="flowChartMagneticDisk">
            <a:avLst/>
          </a:prstGeom>
          <a:solidFill>
            <a:srgbClr val="92D05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46" name="流程图: 磁盘 8"/>
          <p:cNvSpPr>
            <a:spLocks noChangeArrowheads="1"/>
          </p:cNvSpPr>
          <p:nvPr/>
        </p:nvSpPr>
        <p:spPr bwMode="auto">
          <a:xfrm>
            <a:off x="998464" y="5509932"/>
            <a:ext cx="504825" cy="719138"/>
          </a:xfrm>
          <a:prstGeom prst="flowChartMagneticDisk">
            <a:avLst/>
          </a:prstGeom>
          <a:solidFill>
            <a:srgbClr val="0070C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47" name="TextBox 20"/>
          <p:cNvSpPr txBox="1">
            <a:spLocks noChangeArrowheads="1"/>
          </p:cNvSpPr>
          <p:nvPr/>
        </p:nvSpPr>
        <p:spPr bwMode="auto">
          <a:xfrm>
            <a:off x="2368477" y="4605778"/>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8.6</a:t>
            </a:r>
            <a:endParaRPr lang="zh-CN" altLang="en-US"/>
          </a:p>
        </p:txBody>
      </p:sp>
      <p:sp>
        <p:nvSpPr>
          <p:cNvPr id="48" name="TextBox 22"/>
          <p:cNvSpPr txBox="1">
            <a:spLocks noChangeArrowheads="1"/>
          </p:cNvSpPr>
          <p:nvPr/>
        </p:nvSpPr>
        <p:spPr bwMode="auto">
          <a:xfrm>
            <a:off x="3122539" y="4173978"/>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9.4</a:t>
            </a:r>
            <a:endParaRPr lang="zh-CN" altLang="en-US"/>
          </a:p>
        </p:txBody>
      </p:sp>
      <p:sp>
        <p:nvSpPr>
          <p:cNvPr id="49" name="TextBox 24"/>
          <p:cNvSpPr txBox="1">
            <a:spLocks noChangeArrowheads="1"/>
          </p:cNvSpPr>
          <p:nvPr/>
        </p:nvSpPr>
        <p:spPr bwMode="auto">
          <a:xfrm>
            <a:off x="927027" y="5037578"/>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4.5</a:t>
            </a:r>
            <a:endParaRPr lang="zh-CN" altLang="en-US"/>
          </a:p>
        </p:txBody>
      </p:sp>
      <p:sp>
        <p:nvSpPr>
          <p:cNvPr id="50" name="TextBox 24"/>
          <p:cNvSpPr txBox="1">
            <a:spLocks noChangeArrowheads="1"/>
          </p:cNvSpPr>
          <p:nvPr/>
        </p:nvSpPr>
        <p:spPr bwMode="auto">
          <a:xfrm>
            <a:off x="1647752" y="4821678"/>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6.9</a:t>
            </a:r>
            <a:endParaRPr lang="zh-CN" altLang="en-US"/>
          </a:p>
        </p:txBody>
      </p:sp>
      <p:sp>
        <p:nvSpPr>
          <p:cNvPr id="51" name="TextBox 22"/>
          <p:cNvSpPr txBox="1">
            <a:spLocks noChangeArrowheads="1"/>
          </p:cNvSpPr>
          <p:nvPr/>
        </p:nvSpPr>
        <p:spPr bwMode="auto">
          <a:xfrm>
            <a:off x="3849614" y="4029516"/>
            <a:ext cx="4240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11</a:t>
            </a:r>
            <a:endParaRPr lang="zh-CN" altLang="en-US"/>
          </a:p>
        </p:txBody>
      </p:sp>
      <p:sp>
        <p:nvSpPr>
          <p:cNvPr id="52" name="流程图: 磁盘 24"/>
          <p:cNvSpPr>
            <a:spLocks noChangeArrowheads="1"/>
          </p:cNvSpPr>
          <p:nvPr/>
        </p:nvSpPr>
        <p:spPr bwMode="auto">
          <a:xfrm>
            <a:off x="4506264" y="3857312"/>
            <a:ext cx="504825" cy="2374900"/>
          </a:xfrm>
          <a:prstGeom prst="flowChartMagneticDisk">
            <a:avLst/>
          </a:prstGeom>
          <a:solidFill>
            <a:srgbClr val="FF000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00"/>
              </a:solidFill>
              <a:latin typeface="Cambria" panose="02040503050406030204" pitchFamily="18" charset="0"/>
              <a:ea typeface="华文楷体" panose="02010600040101010101" pitchFamily="2" charset="-122"/>
            </a:endParaRPr>
          </a:p>
        </p:txBody>
      </p:sp>
      <p:sp>
        <p:nvSpPr>
          <p:cNvPr id="53" name="TextBox 20"/>
          <p:cNvSpPr txBox="1">
            <a:spLocks noChangeArrowheads="1"/>
          </p:cNvSpPr>
          <p:nvPr/>
        </p:nvSpPr>
        <p:spPr bwMode="auto">
          <a:xfrm>
            <a:off x="4362091" y="3567553"/>
            <a:ext cx="6335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a:t>13.2</a:t>
            </a:r>
            <a:endParaRPr lang="zh-CN" altLang="en-US" dirty="0"/>
          </a:p>
        </p:txBody>
      </p:sp>
      <p:sp>
        <p:nvSpPr>
          <p:cNvPr id="54" name="流程图: 磁盘 27"/>
          <p:cNvSpPr>
            <a:spLocks noChangeArrowheads="1"/>
          </p:cNvSpPr>
          <p:nvPr/>
        </p:nvSpPr>
        <p:spPr bwMode="auto">
          <a:xfrm>
            <a:off x="5176572" y="3844088"/>
            <a:ext cx="504825" cy="2376487"/>
          </a:xfrm>
          <a:prstGeom prst="flowChartMagneticDisk">
            <a:avLst/>
          </a:prstGeom>
          <a:solidFill>
            <a:srgbClr val="477AB1"/>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55" name="TextBox 20"/>
          <p:cNvSpPr txBox="1">
            <a:spLocks noChangeArrowheads="1"/>
          </p:cNvSpPr>
          <p:nvPr/>
        </p:nvSpPr>
        <p:spPr bwMode="auto">
          <a:xfrm>
            <a:off x="4960864" y="3526278"/>
            <a:ext cx="6335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a:t>13.8</a:t>
            </a:r>
            <a:endParaRPr lang="zh-CN" altLang="en-US"/>
          </a:p>
        </p:txBody>
      </p:sp>
      <p:sp>
        <p:nvSpPr>
          <p:cNvPr id="56" name="流程图: 磁盘 30"/>
          <p:cNvSpPr>
            <a:spLocks noChangeArrowheads="1"/>
          </p:cNvSpPr>
          <p:nvPr/>
        </p:nvSpPr>
        <p:spPr bwMode="auto">
          <a:xfrm>
            <a:off x="5843082" y="2734735"/>
            <a:ext cx="504825" cy="3502577"/>
          </a:xfrm>
          <a:prstGeom prst="flowChartMagneticDisk">
            <a:avLst/>
          </a:prstGeom>
          <a:solidFill>
            <a:srgbClr val="C0000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FF"/>
              </a:solidFill>
              <a:latin typeface="Cambria" panose="02040503050406030204" pitchFamily="18" charset="0"/>
              <a:ea typeface="华文楷体" panose="02010600040101010101" pitchFamily="2" charset="-122"/>
            </a:endParaRPr>
          </a:p>
        </p:txBody>
      </p:sp>
      <p:sp>
        <p:nvSpPr>
          <p:cNvPr id="57" name="TextBox 24"/>
          <p:cNvSpPr txBox="1">
            <a:spLocks noChangeArrowheads="1"/>
          </p:cNvSpPr>
          <p:nvPr/>
        </p:nvSpPr>
        <p:spPr bwMode="auto">
          <a:xfrm>
            <a:off x="6496989" y="2013391"/>
            <a:ext cx="7191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a:t>35.1</a:t>
            </a:r>
            <a:endParaRPr lang="zh-CN" altLang="en-US" dirty="0"/>
          </a:p>
        </p:txBody>
      </p:sp>
      <p:sp>
        <p:nvSpPr>
          <p:cNvPr id="58" name="TextBox 24"/>
          <p:cNvSpPr txBox="1">
            <a:spLocks noChangeArrowheads="1"/>
          </p:cNvSpPr>
          <p:nvPr/>
        </p:nvSpPr>
        <p:spPr bwMode="auto">
          <a:xfrm>
            <a:off x="5843156" y="2616898"/>
            <a:ext cx="6127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a:t>21</a:t>
            </a:r>
            <a:endParaRPr lang="zh-CN" altLang="en-US" dirty="0"/>
          </a:p>
        </p:txBody>
      </p:sp>
      <p:sp>
        <p:nvSpPr>
          <p:cNvPr id="59" name="流程图: 磁盘 36"/>
          <p:cNvSpPr>
            <a:spLocks noChangeArrowheads="1"/>
          </p:cNvSpPr>
          <p:nvPr/>
        </p:nvSpPr>
        <p:spPr bwMode="auto">
          <a:xfrm>
            <a:off x="7139784" y="1800072"/>
            <a:ext cx="504825" cy="4418607"/>
          </a:xfrm>
          <a:prstGeom prst="flowChartMagneticDisk">
            <a:avLst/>
          </a:prstGeom>
          <a:solidFill>
            <a:srgbClr val="FF0000"/>
          </a:solidFill>
          <a:ln w="25400">
            <a:solidFill>
              <a:srgbClr val="325881"/>
            </a:solidFill>
            <a:round/>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en-US">
              <a:solidFill>
                <a:srgbClr val="FFFF00"/>
              </a:solidFill>
              <a:latin typeface="Cambria" panose="02040503050406030204" pitchFamily="18" charset="0"/>
              <a:ea typeface="华文楷体" panose="02010600040101010101" pitchFamily="2" charset="-122"/>
            </a:endParaRPr>
          </a:p>
        </p:txBody>
      </p:sp>
      <p:sp>
        <p:nvSpPr>
          <p:cNvPr id="60" name="TextBox 24"/>
          <p:cNvSpPr txBox="1">
            <a:spLocks noChangeArrowheads="1"/>
          </p:cNvSpPr>
          <p:nvPr/>
        </p:nvSpPr>
        <p:spPr bwMode="auto">
          <a:xfrm>
            <a:off x="7082491" y="1628800"/>
            <a:ext cx="7207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a:t>40.6</a:t>
            </a:r>
            <a:endParaRPr lang="zh-CN" altLang="en-US" dirty="0"/>
          </a:p>
        </p:txBody>
      </p:sp>
      <p:pic>
        <p:nvPicPr>
          <p:cNvPr id="61" name="直接连接符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576" y="6207242"/>
            <a:ext cx="7362825"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TextBox 12"/>
          <p:cNvSpPr txBox="1">
            <a:spLocks noChangeArrowheads="1"/>
          </p:cNvSpPr>
          <p:nvPr/>
        </p:nvSpPr>
        <p:spPr bwMode="auto">
          <a:xfrm>
            <a:off x="918997" y="6243445"/>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dirty="0"/>
              <a:t>日本</a:t>
            </a:r>
          </a:p>
        </p:txBody>
      </p:sp>
      <p:sp>
        <p:nvSpPr>
          <p:cNvPr id="63" name="TextBox 13"/>
          <p:cNvSpPr txBox="1">
            <a:spLocks noChangeArrowheads="1"/>
          </p:cNvSpPr>
          <p:nvPr/>
        </p:nvSpPr>
        <p:spPr bwMode="auto">
          <a:xfrm>
            <a:off x="2284900" y="6205398"/>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dirty="0"/>
              <a:t>印度</a:t>
            </a:r>
          </a:p>
        </p:txBody>
      </p:sp>
      <p:sp>
        <p:nvSpPr>
          <p:cNvPr id="64" name="TextBox 14"/>
          <p:cNvSpPr txBox="1">
            <a:spLocks noChangeArrowheads="1"/>
          </p:cNvSpPr>
          <p:nvPr/>
        </p:nvSpPr>
        <p:spPr bwMode="auto">
          <a:xfrm>
            <a:off x="2897676" y="6223236"/>
            <a:ext cx="877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a:t>加拿大</a:t>
            </a:r>
          </a:p>
        </p:txBody>
      </p:sp>
      <p:sp>
        <p:nvSpPr>
          <p:cNvPr id="65" name="TextBox 15"/>
          <p:cNvSpPr txBox="1">
            <a:spLocks noChangeArrowheads="1"/>
          </p:cNvSpPr>
          <p:nvPr/>
        </p:nvSpPr>
        <p:spPr bwMode="auto">
          <a:xfrm>
            <a:off x="4421329" y="6205398"/>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a:t>美国</a:t>
            </a:r>
          </a:p>
        </p:txBody>
      </p:sp>
      <p:sp>
        <p:nvSpPr>
          <p:cNvPr id="66" name="TextBox 16"/>
          <p:cNvSpPr txBox="1">
            <a:spLocks noChangeArrowheads="1"/>
          </p:cNvSpPr>
          <p:nvPr/>
        </p:nvSpPr>
        <p:spPr bwMode="auto">
          <a:xfrm>
            <a:off x="5023297" y="6233908"/>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a:t>中国</a:t>
            </a:r>
          </a:p>
        </p:txBody>
      </p:sp>
      <p:sp>
        <p:nvSpPr>
          <p:cNvPr id="67" name="TextBox 21"/>
          <p:cNvSpPr txBox="1">
            <a:spLocks noChangeArrowheads="1"/>
          </p:cNvSpPr>
          <p:nvPr/>
        </p:nvSpPr>
        <p:spPr bwMode="auto">
          <a:xfrm>
            <a:off x="1524535" y="6200472"/>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dirty="0"/>
              <a:t>德国</a:t>
            </a:r>
          </a:p>
        </p:txBody>
      </p:sp>
      <p:sp>
        <p:nvSpPr>
          <p:cNvPr id="68" name="TextBox 15"/>
          <p:cNvSpPr txBox="1">
            <a:spLocks noChangeArrowheads="1"/>
          </p:cNvSpPr>
          <p:nvPr/>
        </p:nvSpPr>
        <p:spPr bwMode="auto">
          <a:xfrm>
            <a:off x="3676490" y="6229070"/>
            <a:ext cx="877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dirty="0"/>
              <a:t>俄罗斯</a:t>
            </a:r>
          </a:p>
        </p:txBody>
      </p:sp>
      <p:sp>
        <p:nvSpPr>
          <p:cNvPr id="69" name="TextBox 16"/>
          <p:cNvSpPr txBox="1">
            <a:spLocks noChangeArrowheads="1"/>
          </p:cNvSpPr>
          <p:nvPr/>
        </p:nvSpPr>
        <p:spPr bwMode="auto">
          <a:xfrm>
            <a:off x="5681397" y="6222501"/>
            <a:ext cx="877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dirty="0"/>
              <a:t>墨西哥</a:t>
            </a:r>
          </a:p>
        </p:txBody>
      </p:sp>
      <p:sp>
        <p:nvSpPr>
          <p:cNvPr id="70" name="TextBox 16"/>
          <p:cNvSpPr txBox="1">
            <a:spLocks noChangeArrowheads="1"/>
          </p:cNvSpPr>
          <p:nvPr/>
        </p:nvSpPr>
        <p:spPr bwMode="auto">
          <a:xfrm>
            <a:off x="6525124" y="6222501"/>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a:t>南非</a:t>
            </a:r>
          </a:p>
        </p:txBody>
      </p:sp>
      <p:sp>
        <p:nvSpPr>
          <p:cNvPr id="71" name="TextBox 16"/>
          <p:cNvSpPr txBox="1">
            <a:spLocks noChangeArrowheads="1"/>
          </p:cNvSpPr>
          <p:nvPr/>
        </p:nvSpPr>
        <p:spPr bwMode="auto">
          <a:xfrm>
            <a:off x="7120680" y="6191120"/>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b="1"/>
              <a:t>巴西</a:t>
            </a:r>
          </a:p>
        </p:txBody>
      </p:sp>
    </p:spTree>
    <p:extLst>
      <p:ext uri="{BB962C8B-B14F-4D97-AF65-F5344CB8AC3E}">
        <p14:creationId xmlns:p14="http://schemas.microsoft.com/office/powerpoint/2010/main" val="174772971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60472" y="1465706"/>
            <a:ext cx="4344163" cy="3416320"/>
          </a:xfrm>
          <a:prstGeom prst="rect">
            <a:avLst/>
          </a:prstGeom>
        </p:spPr>
        <p:txBody>
          <a:bodyPr wrap="square">
            <a:spAutoFit/>
          </a:bodyPr>
          <a:lstStyle/>
          <a:p>
            <a:pPr eaLnBrk="1" hangingPunct="1"/>
            <a:r>
              <a:rPr lang="zh-CN" altLang="en-US" sz="2400" b="1" dirty="0"/>
              <a:t>洛伦茨曲线</a:t>
            </a:r>
            <a:r>
              <a:rPr lang="zh-CN" altLang="en-US" sz="2400" dirty="0"/>
              <a:t>：在</a:t>
            </a:r>
            <a:r>
              <a:rPr lang="en-US" altLang="zh-CN" sz="2400" dirty="0"/>
              <a:t>100%</a:t>
            </a:r>
            <a:r>
              <a:rPr lang="en-US" altLang="zh-CN" sz="2400" dirty="0">
                <a:sym typeface="Symbol" panose="05050102010706020507" pitchFamily="18" charset="2"/>
              </a:rPr>
              <a:t>100%</a:t>
            </a:r>
            <a:r>
              <a:rPr lang="zh-CN" altLang="en-US" sz="2400" dirty="0">
                <a:sym typeface="Symbol" panose="05050102010706020507" pitchFamily="18" charset="2"/>
              </a:rPr>
              <a:t>的坐标图上，</a:t>
            </a:r>
            <a:r>
              <a:rPr lang="zh-CN" altLang="en-US" sz="2400" dirty="0"/>
              <a:t>用横坐标表示</a:t>
            </a:r>
            <a:r>
              <a:rPr lang="zh-CN" altLang="en-US" sz="2400" b="1" dirty="0" smtClean="0"/>
              <a:t>累积人口</a:t>
            </a:r>
            <a:r>
              <a:rPr lang="zh-CN" altLang="en-US" sz="2400" b="1" dirty="0"/>
              <a:t>比重</a:t>
            </a:r>
            <a:r>
              <a:rPr lang="zh-CN" altLang="en-US" sz="2400" dirty="0"/>
              <a:t>，纵坐标表示相应的</a:t>
            </a:r>
            <a:r>
              <a:rPr lang="zh-CN" altLang="en-US" sz="2400" b="1" dirty="0" smtClean="0"/>
              <a:t>累积收入</a:t>
            </a:r>
            <a:r>
              <a:rPr lang="zh-CN" altLang="en-US" sz="2400" b="1" dirty="0"/>
              <a:t>比重</a:t>
            </a:r>
            <a:r>
              <a:rPr lang="zh-CN" altLang="en-US" sz="2400" dirty="0"/>
              <a:t>，各点的连线为洛伦茨</a:t>
            </a:r>
            <a:r>
              <a:rPr lang="zh-CN" altLang="en-US" sz="2400" dirty="0" smtClean="0"/>
              <a:t>曲线。对角线为完全均等线，该</a:t>
            </a:r>
            <a:r>
              <a:rPr lang="zh-CN" altLang="en-US" sz="2400" dirty="0"/>
              <a:t>线</a:t>
            </a:r>
            <a:r>
              <a:rPr lang="zh-CN" altLang="en-US" sz="2400" dirty="0" smtClean="0"/>
              <a:t>与对角线围成的面积越大，表示收入差距越大；或者说，该线越远离对角线，收入差距越大。</a:t>
            </a:r>
            <a:endParaRPr lang="zh-CN" altLang="en-US" sz="2400" dirty="0"/>
          </a:p>
        </p:txBody>
      </p:sp>
      <p:sp>
        <p:nvSpPr>
          <p:cNvPr id="40" name="矩形 39"/>
          <p:cNvSpPr/>
          <p:nvPr/>
        </p:nvSpPr>
        <p:spPr>
          <a:xfrm>
            <a:off x="140658" y="1004041"/>
            <a:ext cx="2505814" cy="461665"/>
          </a:xfrm>
          <a:prstGeom prst="rect">
            <a:avLst/>
          </a:prstGeom>
        </p:spPr>
        <p:txBody>
          <a:bodyPr wrap="none">
            <a:spAutoFit/>
          </a:bodyPr>
          <a:lstStyle/>
          <a:p>
            <a:r>
              <a:rPr lang="zh-CN" altLang="en-US" sz="2400" b="1" dirty="0" smtClean="0"/>
              <a:t>（</a:t>
            </a:r>
            <a:r>
              <a:rPr lang="en-US" altLang="zh-CN" sz="2400" b="1" dirty="0" smtClean="0"/>
              <a:t>3</a:t>
            </a:r>
            <a:r>
              <a:rPr lang="zh-CN" altLang="en-US" sz="2400" b="1" dirty="0" smtClean="0"/>
              <a:t>）洛伦茨曲线</a:t>
            </a:r>
            <a:endParaRPr lang="zh-CN" altLang="en-US" sz="2400" dirty="0"/>
          </a:p>
        </p:txBody>
      </p:sp>
      <p:grpSp>
        <p:nvGrpSpPr>
          <p:cNvPr id="41" name="Group 4"/>
          <p:cNvGrpSpPr>
            <a:grpSpLocks/>
          </p:cNvGrpSpPr>
          <p:nvPr/>
        </p:nvGrpSpPr>
        <p:grpSpPr bwMode="auto">
          <a:xfrm>
            <a:off x="4688611" y="1611766"/>
            <a:ext cx="4176464" cy="3124200"/>
            <a:chOff x="3315" y="7680"/>
            <a:chExt cx="5505" cy="3276"/>
          </a:xfrm>
        </p:grpSpPr>
        <p:grpSp>
          <p:nvGrpSpPr>
            <p:cNvPr id="42" name="Group 5"/>
            <p:cNvGrpSpPr>
              <a:grpSpLocks/>
            </p:cNvGrpSpPr>
            <p:nvPr/>
          </p:nvGrpSpPr>
          <p:grpSpPr bwMode="auto">
            <a:xfrm>
              <a:off x="4500" y="7821"/>
              <a:ext cx="3780" cy="2818"/>
              <a:chOff x="4500" y="7821"/>
              <a:chExt cx="3780" cy="2818"/>
            </a:xfrm>
          </p:grpSpPr>
          <p:sp>
            <p:nvSpPr>
              <p:cNvPr id="52" name="Rectangle 6"/>
              <p:cNvSpPr>
                <a:spLocks noChangeArrowheads="1"/>
              </p:cNvSpPr>
              <p:nvPr/>
            </p:nvSpPr>
            <p:spPr bwMode="auto">
              <a:xfrm>
                <a:off x="4500" y="7831"/>
                <a:ext cx="3780" cy="280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p>
            </p:txBody>
          </p:sp>
          <p:sp>
            <p:nvSpPr>
              <p:cNvPr id="53" name="Line 7"/>
              <p:cNvSpPr>
                <a:spLocks noChangeShapeType="1"/>
              </p:cNvSpPr>
              <p:nvPr/>
            </p:nvSpPr>
            <p:spPr bwMode="auto">
              <a:xfrm flipV="1">
                <a:off x="4500" y="7828"/>
                <a:ext cx="3780" cy="280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4" name="Freeform 8"/>
              <p:cNvSpPr>
                <a:spLocks/>
              </p:cNvSpPr>
              <p:nvPr/>
            </p:nvSpPr>
            <p:spPr bwMode="auto">
              <a:xfrm>
                <a:off x="4500" y="7821"/>
                <a:ext cx="3780" cy="2808"/>
              </a:xfrm>
              <a:custGeom>
                <a:avLst/>
                <a:gdLst>
                  <a:gd name="T0" fmla="*/ 0 w 3780"/>
                  <a:gd name="T1" fmla="*/ 2808 h 2808"/>
                  <a:gd name="T2" fmla="*/ 1800 w 3780"/>
                  <a:gd name="T3" fmla="*/ 2340 h 2808"/>
                  <a:gd name="T4" fmla="*/ 2520 w 3780"/>
                  <a:gd name="T5" fmla="*/ 1872 h 2808"/>
                  <a:gd name="T6" fmla="*/ 3060 w 3780"/>
                  <a:gd name="T7" fmla="*/ 1248 h 2808"/>
                  <a:gd name="T8" fmla="*/ 3780 w 3780"/>
                  <a:gd name="T9" fmla="*/ 0 h 28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80" h="2808">
                    <a:moveTo>
                      <a:pt x="0" y="2808"/>
                    </a:moveTo>
                    <a:cubicBezTo>
                      <a:pt x="690" y="2652"/>
                      <a:pt x="1380" y="2496"/>
                      <a:pt x="1800" y="2340"/>
                    </a:cubicBezTo>
                    <a:cubicBezTo>
                      <a:pt x="2220" y="2184"/>
                      <a:pt x="2310" y="2054"/>
                      <a:pt x="2520" y="1872"/>
                    </a:cubicBezTo>
                    <a:cubicBezTo>
                      <a:pt x="2730" y="1690"/>
                      <a:pt x="2850" y="1560"/>
                      <a:pt x="3060" y="1248"/>
                    </a:cubicBezTo>
                    <a:cubicBezTo>
                      <a:pt x="3270" y="936"/>
                      <a:pt x="3525" y="468"/>
                      <a:pt x="378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5" name="Line 9"/>
              <p:cNvSpPr>
                <a:spLocks noChangeShapeType="1"/>
              </p:cNvSpPr>
              <p:nvPr/>
            </p:nvSpPr>
            <p:spPr bwMode="auto">
              <a:xfrm>
                <a:off x="6207" y="10206"/>
                <a:ext cx="0" cy="425"/>
              </a:xfrm>
              <a:prstGeom prst="line">
                <a:avLst/>
              </a:prstGeom>
              <a:noFill/>
              <a:ln w="9525">
                <a:solidFill>
                  <a:srgbClr val="000000"/>
                </a:solidFill>
                <a:round/>
                <a:headEnd type="oval" w="sm" len="sm"/>
                <a:tailEnd/>
              </a:ln>
              <a:extLst>
                <a:ext uri="{909E8E84-426E-40DD-AFC4-6F175D3DCCD1}">
                  <a14:hiddenFill xmlns:a14="http://schemas.microsoft.com/office/drawing/2010/main">
                    <a:noFill/>
                  </a14:hiddenFill>
                </a:ext>
              </a:extLst>
            </p:spPr>
            <p:txBody>
              <a:bodyPr/>
              <a:lstStyle/>
              <a:p>
                <a:endParaRPr lang="zh-CN" altLang="en-US"/>
              </a:p>
            </p:txBody>
          </p:sp>
          <p:sp>
            <p:nvSpPr>
              <p:cNvPr id="56" name="Line 10"/>
              <p:cNvSpPr>
                <a:spLocks noChangeShapeType="1"/>
              </p:cNvSpPr>
              <p:nvPr/>
            </p:nvSpPr>
            <p:spPr bwMode="auto">
              <a:xfrm flipV="1">
                <a:off x="6210" y="9366"/>
                <a:ext cx="0" cy="79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43" name="Text Box 11"/>
            <p:cNvSpPr txBox="1">
              <a:spLocks noChangeArrowheads="1"/>
            </p:cNvSpPr>
            <p:nvPr/>
          </p:nvSpPr>
          <p:spPr bwMode="auto">
            <a:xfrm>
              <a:off x="6480" y="9351"/>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latin typeface="Times New Roman" panose="02020603050405020304" pitchFamily="18" charset="0"/>
                </a:rPr>
                <a:t>A</a:t>
              </a:r>
            </a:p>
          </p:txBody>
        </p:sp>
        <p:sp>
          <p:nvSpPr>
            <p:cNvPr id="44" name="Text Box 12"/>
            <p:cNvSpPr txBox="1">
              <a:spLocks noChangeArrowheads="1"/>
            </p:cNvSpPr>
            <p:nvPr/>
          </p:nvSpPr>
          <p:spPr bwMode="auto">
            <a:xfrm>
              <a:off x="6840" y="9864"/>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latin typeface="Times New Roman" panose="02020603050405020304" pitchFamily="18" charset="0"/>
                </a:rPr>
                <a:t>C</a:t>
              </a:r>
            </a:p>
          </p:txBody>
        </p:sp>
        <p:sp>
          <p:nvSpPr>
            <p:cNvPr id="45" name="Text Box 13"/>
            <p:cNvSpPr txBox="1">
              <a:spLocks noChangeArrowheads="1"/>
            </p:cNvSpPr>
            <p:nvPr/>
          </p:nvSpPr>
          <p:spPr bwMode="auto">
            <a:xfrm>
              <a:off x="6300" y="10176"/>
              <a:ext cx="90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1800">
                  <a:solidFill>
                    <a:schemeClr val="hlink"/>
                  </a:solidFill>
                  <a:latin typeface="Times New Roman" panose="02020603050405020304" pitchFamily="18" charset="0"/>
                </a:rPr>
                <a:t>M(P,Q)</a:t>
              </a:r>
            </a:p>
          </p:txBody>
        </p:sp>
        <p:sp>
          <p:nvSpPr>
            <p:cNvPr id="46" name="Text Box 14"/>
            <p:cNvSpPr txBox="1">
              <a:spLocks noChangeArrowheads="1"/>
            </p:cNvSpPr>
            <p:nvPr/>
          </p:nvSpPr>
          <p:spPr bwMode="auto">
            <a:xfrm>
              <a:off x="5070" y="8445"/>
              <a:ext cx="144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000">
                  <a:latin typeface="宋体" panose="02010600030101010101" pitchFamily="2" charset="-122"/>
                </a:rPr>
                <a:t>洛沦兹曲线</a:t>
              </a:r>
            </a:p>
          </p:txBody>
        </p:sp>
        <p:sp>
          <p:nvSpPr>
            <p:cNvPr id="47" name="Line 15"/>
            <p:cNvSpPr>
              <a:spLocks noChangeShapeType="1"/>
            </p:cNvSpPr>
            <p:nvPr/>
          </p:nvSpPr>
          <p:spPr bwMode="auto">
            <a:xfrm>
              <a:off x="6270" y="8742"/>
              <a:ext cx="1110" cy="481"/>
            </a:xfrm>
            <a:prstGeom prst="line">
              <a:avLst/>
            </a:prstGeom>
            <a:noFill/>
            <a:ln w="9525">
              <a:solidFill>
                <a:srgbClr val="000000"/>
              </a:solidFill>
              <a:round/>
              <a:headEnd/>
              <a:tailEnd type="stealth" w="sm" len="med"/>
            </a:ln>
            <a:extLst>
              <a:ext uri="{909E8E84-426E-40DD-AFC4-6F175D3DCCD1}">
                <a14:hiddenFill xmlns:a14="http://schemas.microsoft.com/office/drawing/2010/main">
                  <a:noFill/>
                </a14:hiddenFill>
              </a:ext>
            </a:extLst>
          </p:spPr>
          <p:txBody>
            <a:bodyPr/>
            <a:lstStyle/>
            <a:p>
              <a:endParaRPr lang="zh-CN" altLang="en-US"/>
            </a:p>
          </p:txBody>
        </p:sp>
        <p:sp>
          <p:nvSpPr>
            <p:cNvPr id="48" name="Text Box 16"/>
            <p:cNvSpPr txBox="1">
              <a:spLocks noChangeArrowheads="1"/>
            </p:cNvSpPr>
            <p:nvPr/>
          </p:nvSpPr>
          <p:spPr bwMode="auto">
            <a:xfrm>
              <a:off x="6480" y="10674"/>
              <a:ext cx="198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000">
                  <a:latin typeface="宋体" panose="02010600030101010101" pitchFamily="2" charset="-122"/>
                </a:rPr>
                <a:t>累计人口比重</a:t>
              </a:r>
              <a:r>
                <a:rPr lang="en-US" altLang="zh-CN" sz="2000">
                  <a:latin typeface="宋体" panose="02010600030101010101" pitchFamily="2" charset="-122"/>
                </a:rPr>
                <a:t>(P)</a:t>
              </a:r>
            </a:p>
          </p:txBody>
        </p:sp>
        <p:sp>
          <p:nvSpPr>
            <p:cNvPr id="49" name="Text Box 17"/>
            <p:cNvSpPr txBox="1">
              <a:spLocks noChangeArrowheads="1"/>
            </p:cNvSpPr>
            <p:nvPr/>
          </p:nvSpPr>
          <p:spPr bwMode="auto">
            <a:xfrm>
              <a:off x="4320" y="10644"/>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latin typeface="Times New Roman" panose="02020603050405020304" pitchFamily="18" charset="0"/>
                </a:rPr>
                <a:t>O</a:t>
              </a:r>
            </a:p>
          </p:txBody>
        </p:sp>
        <p:sp>
          <p:nvSpPr>
            <p:cNvPr id="50" name="Text Box 18"/>
            <p:cNvSpPr txBox="1">
              <a:spLocks noChangeArrowheads="1"/>
            </p:cNvSpPr>
            <p:nvPr/>
          </p:nvSpPr>
          <p:spPr bwMode="auto">
            <a:xfrm>
              <a:off x="3315" y="7851"/>
              <a:ext cx="1260"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2000">
                  <a:latin typeface="宋体" panose="02010600030101010101" pitchFamily="2" charset="-122"/>
                </a:rPr>
                <a:t>累计收入</a:t>
              </a:r>
            </a:p>
            <a:p>
              <a:pPr algn="ctr">
                <a:spcBef>
                  <a:spcPct val="0"/>
                </a:spcBef>
                <a:buFontTx/>
                <a:buNone/>
              </a:pPr>
              <a:r>
                <a:rPr lang="zh-CN" altLang="en-US" sz="2000">
                  <a:latin typeface="宋体" panose="02010600030101010101" pitchFamily="2" charset="-122"/>
                </a:rPr>
                <a:t>比重</a:t>
              </a:r>
              <a:r>
                <a:rPr lang="en-US" altLang="zh-CN" sz="2000">
                  <a:latin typeface="宋体" panose="02010600030101010101" pitchFamily="2" charset="-122"/>
                </a:rPr>
                <a:t>(Q)</a:t>
              </a:r>
            </a:p>
          </p:txBody>
        </p:sp>
        <p:sp>
          <p:nvSpPr>
            <p:cNvPr id="51" name="Text Box 19"/>
            <p:cNvSpPr txBox="1">
              <a:spLocks noChangeArrowheads="1"/>
            </p:cNvSpPr>
            <p:nvPr/>
          </p:nvSpPr>
          <p:spPr bwMode="auto">
            <a:xfrm>
              <a:off x="8460" y="7680"/>
              <a:ext cx="360"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latin typeface="Times New Roman" panose="02020603050405020304" pitchFamily="18" charset="0"/>
                </a:rPr>
                <a:t>B</a:t>
              </a:r>
            </a:p>
          </p:txBody>
        </p:sp>
      </p:grpSp>
    </p:spTree>
    <p:extLst>
      <p:ext uri="{BB962C8B-B14F-4D97-AF65-F5344CB8AC3E}">
        <p14:creationId xmlns:p14="http://schemas.microsoft.com/office/powerpoint/2010/main" val="53568387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140658" y="1004041"/>
            <a:ext cx="2196435" cy="461665"/>
          </a:xfrm>
          <a:prstGeom prst="rect">
            <a:avLst/>
          </a:prstGeom>
        </p:spPr>
        <p:txBody>
          <a:bodyPr wrap="none">
            <a:spAutoFit/>
          </a:bodyPr>
          <a:lstStyle/>
          <a:p>
            <a:r>
              <a:rPr lang="zh-CN" altLang="en-US" sz="2400" b="1" dirty="0" smtClean="0"/>
              <a:t>（</a:t>
            </a:r>
            <a:r>
              <a:rPr lang="en-US" altLang="zh-CN" sz="2400" b="1" dirty="0"/>
              <a:t>4</a:t>
            </a:r>
            <a:r>
              <a:rPr lang="zh-CN" altLang="en-US" sz="2400" b="1" dirty="0" smtClean="0"/>
              <a:t>）基尼系数</a:t>
            </a:r>
            <a:endParaRPr lang="zh-CN" altLang="en-US" sz="2400" dirty="0"/>
          </a:p>
        </p:txBody>
      </p:sp>
      <mc:AlternateContent xmlns:mc="http://schemas.openxmlformats.org/markup-compatibility/2006" xmlns:a14="http://schemas.microsoft.com/office/drawing/2010/main">
        <mc:Choice Requires="a14">
          <p:sp>
            <p:nvSpPr>
              <p:cNvPr id="2" name="矩形 1"/>
              <p:cNvSpPr/>
              <p:nvPr/>
            </p:nvSpPr>
            <p:spPr>
              <a:xfrm>
                <a:off x="395536" y="1465706"/>
                <a:ext cx="7848872" cy="830997"/>
              </a:xfrm>
              <a:prstGeom prst="rect">
                <a:avLst/>
              </a:prstGeom>
            </p:spPr>
            <p:txBody>
              <a:bodyPr wrap="square">
                <a:spAutoFit/>
              </a:bodyPr>
              <a:lstStyle/>
              <a:p>
                <a:r>
                  <a:rPr lang="zh-CN" altLang="en-US" sz="2400" b="1" dirty="0" smtClean="0"/>
                  <a:t>基尼系数</a:t>
                </a:r>
                <a:r>
                  <a:rPr lang="zh-CN" altLang="en-US" sz="2400" dirty="0"/>
                  <a:t>（</a:t>
                </a:r>
                <a:r>
                  <a:rPr lang="en-US" altLang="zh-CN" sz="2400" i="1" dirty="0"/>
                  <a:t>G</a:t>
                </a:r>
                <a:r>
                  <a:rPr lang="zh-CN" altLang="en-US" sz="2400" dirty="0" smtClean="0"/>
                  <a:t>）定义为全部</a:t>
                </a:r>
                <a:r>
                  <a:rPr lang="zh-CN" altLang="en-US" sz="2400" dirty="0"/>
                  <a:t>收入中造成收入不平均分配部分的百分比</a:t>
                </a:r>
                <a:r>
                  <a:rPr lang="zh-CN" altLang="en-US" sz="2400" dirty="0" smtClean="0"/>
                  <a:t>。</a:t>
                </a:r>
                <a14:m>
                  <m:oMath xmlns:m="http://schemas.openxmlformats.org/officeDocument/2006/math">
                    <m:r>
                      <a:rPr lang="en-US" altLang="zh-CN" sz="2400" b="0" i="0" smtClean="0">
                        <a:latin typeface="Cambria Math" panose="02040503050406030204" pitchFamily="18" charset="0"/>
                        <a:ea typeface="Cambria Math" panose="02040503050406030204" pitchFamily="18" charset="0"/>
                      </a:rPr>
                      <m:t>0</m:t>
                    </m:r>
                    <m:r>
                      <a:rPr lang="en-US" altLang="zh-CN" sz="2400" i="1" smtClean="0">
                        <a:latin typeface="Cambria Math" panose="02040503050406030204" pitchFamily="18" charset="0"/>
                        <a:ea typeface="Cambria Math" panose="02040503050406030204" pitchFamily="18" charset="0"/>
                      </a:rPr>
                      <m:t>≤</m:t>
                    </m:r>
                    <m:r>
                      <a:rPr lang="en-US" altLang="zh-CN" sz="2400" b="0" i="1" smtClean="0">
                        <a:latin typeface="Cambria Math" panose="02040503050406030204" pitchFamily="18" charset="0"/>
                      </a:rPr>
                      <m:t>𝐺</m:t>
                    </m:r>
                    <m:r>
                      <a:rPr lang="en-US" altLang="zh-CN" sz="2400" b="0" i="1" smtClean="0">
                        <a:latin typeface="Cambria Math" panose="02040503050406030204" pitchFamily="18" charset="0"/>
                        <a:ea typeface="Cambria Math" panose="02040503050406030204" pitchFamily="18" charset="0"/>
                      </a:rPr>
                      <m:t>≤1</m:t>
                    </m:r>
                    <m:r>
                      <a:rPr lang="zh-CN" altLang="en-US" sz="2400" i="1">
                        <a:latin typeface="Cambria Math" panose="02040503050406030204" pitchFamily="18" charset="0"/>
                        <a:ea typeface="Cambria Math" panose="02040503050406030204" pitchFamily="18" charset="0"/>
                      </a:rPr>
                      <m:t>，</m:t>
                    </m:r>
                  </m:oMath>
                </a14:m>
                <a:r>
                  <a:rPr lang="en-US" altLang="zh-CN" sz="2400" i="1" dirty="0" smtClean="0"/>
                  <a:t>G</a:t>
                </a:r>
                <a:r>
                  <a:rPr lang="zh-CN" altLang="en-US" sz="2400" dirty="0"/>
                  <a:t>越大，收入差距越大。</a:t>
                </a:r>
              </a:p>
            </p:txBody>
          </p:sp>
        </mc:Choice>
        <mc:Fallback xmlns="">
          <p:sp>
            <p:nvSpPr>
              <p:cNvPr id="2" name="矩形 1"/>
              <p:cNvSpPr>
                <a:spLocks noRot="1" noChangeAspect="1" noMove="1" noResize="1" noEditPoints="1" noAdjustHandles="1" noChangeArrowheads="1" noChangeShapeType="1" noTextEdit="1"/>
              </p:cNvSpPr>
              <p:nvPr/>
            </p:nvSpPr>
            <p:spPr>
              <a:xfrm>
                <a:off x="395536" y="1465706"/>
                <a:ext cx="7848872" cy="830997"/>
              </a:xfrm>
              <a:prstGeom prst="rect">
                <a:avLst/>
              </a:prstGeom>
              <a:blipFill rotWithShape="0">
                <a:blip r:embed="rId6"/>
                <a:stretch>
                  <a:fillRect l="-1243" t="-8759" b="-16058"/>
                </a:stretch>
              </a:blipFill>
            </p:spPr>
            <p:txBody>
              <a:bodyPr/>
              <a:lstStyle/>
              <a:p>
                <a:r>
                  <a:rPr lang="zh-CN" altLang="en-US">
                    <a:noFill/>
                  </a:rPr>
                  <a:t> </a:t>
                </a:r>
              </a:p>
            </p:txBody>
          </p:sp>
        </mc:Fallback>
      </mc:AlternateContent>
      <p:sp>
        <p:nvSpPr>
          <p:cNvPr id="3" name="文本框 2"/>
          <p:cNvSpPr txBox="1"/>
          <p:nvPr/>
        </p:nvSpPr>
        <p:spPr>
          <a:xfrm>
            <a:off x="395536" y="2319669"/>
            <a:ext cx="6032421" cy="461665"/>
          </a:xfrm>
          <a:prstGeom prst="rect">
            <a:avLst/>
          </a:prstGeom>
          <a:noFill/>
        </p:spPr>
        <p:txBody>
          <a:bodyPr wrap="none" rtlCol="0">
            <a:spAutoFit/>
          </a:bodyPr>
          <a:lstStyle/>
          <a:p>
            <a:r>
              <a:rPr lang="zh-CN" altLang="en-US" sz="2400" dirty="0" smtClean="0"/>
              <a:t>在洛伦茨曲线图中，计算基尼系数公式为：</a:t>
            </a:r>
            <a:endParaRPr lang="zh-CN" altLang="en-US" sz="2400" dirty="0"/>
          </a:p>
        </p:txBody>
      </p:sp>
      <mc:AlternateContent xmlns:mc="http://schemas.openxmlformats.org/markup-compatibility/2006" xmlns:a14="http://schemas.microsoft.com/office/drawing/2010/main">
        <mc:Choice Requires="a14">
          <p:sp>
            <p:nvSpPr>
              <p:cNvPr id="4" name="文本框 3"/>
              <p:cNvSpPr txBox="1"/>
              <p:nvPr/>
            </p:nvSpPr>
            <p:spPr>
              <a:xfrm>
                <a:off x="2395219" y="2811050"/>
                <a:ext cx="2803844" cy="5788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𝐺</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𝐴</m:t>
                          </m:r>
                          <m:r>
                            <a:rPr lang="zh-CN" altLang="en-US" i="1">
                              <a:latin typeface="Cambria Math" panose="02040503050406030204" pitchFamily="18" charset="0"/>
                            </a:rPr>
                            <m:t>的</m:t>
                          </m:r>
                          <m:r>
                            <a:rPr lang="zh-CN" altLang="en-US" i="1" smtClean="0">
                              <a:latin typeface="Cambria Math" panose="02040503050406030204" pitchFamily="18" charset="0"/>
                            </a:rPr>
                            <m:t>面积</m:t>
                          </m:r>
                        </m:num>
                        <m:den>
                          <m:r>
                            <a:rPr lang="zh-CN" altLang="en-US" i="1">
                              <a:latin typeface="Cambria Math" panose="02040503050406030204" pitchFamily="18" charset="0"/>
                            </a:rPr>
                            <m:t>（</m:t>
                          </m:r>
                          <m:r>
                            <a:rPr lang="en-US" altLang="zh-CN" b="0" i="1" smtClean="0">
                              <a:latin typeface="Cambria Math" panose="02040503050406030204" pitchFamily="18" charset="0"/>
                            </a:rPr>
                            <m:t>𝐴</m:t>
                          </m:r>
                          <m:r>
                            <a:rPr lang="en-US" altLang="zh-CN" b="0" i="1" smtClean="0">
                              <a:latin typeface="Cambria Math" panose="02040503050406030204" pitchFamily="18" charset="0"/>
                            </a:rPr>
                            <m:t>+</m:t>
                          </m:r>
                          <m:r>
                            <a:rPr lang="en-US" altLang="zh-CN" b="0" i="1" smtClean="0">
                              <a:latin typeface="Cambria Math" panose="02040503050406030204" pitchFamily="18" charset="0"/>
                            </a:rPr>
                            <m:t>𝐶</m:t>
                          </m:r>
                          <m:r>
                            <a:rPr lang="zh-CN" altLang="en-US" i="1">
                              <a:latin typeface="Cambria Math" panose="02040503050406030204" pitchFamily="18" charset="0"/>
                            </a:rPr>
                            <m:t>）</m:t>
                          </m:r>
                          <m:r>
                            <a:rPr lang="zh-CN" altLang="en-US" i="1" smtClean="0">
                              <a:latin typeface="Cambria Math" panose="02040503050406030204" pitchFamily="18" charset="0"/>
                            </a:rPr>
                            <m:t>的面积</m:t>
                          </m:r>
                        </m:den>
                      </m:f>
                      <m:r>
                        <a:rPr lang="en-US" altLang="zh-CN" i="1">
                          <a:latin typeface="Cambria Math" panose="02040503050406030204" pitchFamily="18" charset="0"/>
                        </a:rPr>
                        <m:t>=</m:t>
                      </m:r>
                      <m:r>
                        <a:rPr lang="en-US" altLang="zh-CN" b="0" i="1" smtClean="0">
                          <a:latin typeface="Cambria Math" panose="02040503050406030204" pitchFamily="18" charset="0"/>
                        </a:rPr>
                        <m:t>2</m:t>
                      </m:r>
                      <m:r>
                        <a:rPr lang="en-US" altLang="zh-CN" b="0" i="1" smtClean="0">
                          <a:latin typeface="Cambria Math" panose="02040503050406030204" pitchFamily="18" charset="0"/>
                        </a:rPr>
                        <m:t>𝐴</m:t>
                      </m:r>
                    </m:oMath>
                  </m:oMathPara>
                </a14:m>
                <a:endParaRPr lang="zh-CN" altLang="en-US" dirty="0"/>
              </a:p>
            </p:txBody>
          </p:sp>
        </mc:Choice>
        <mc:Fallback xmlns="">
          <p:sp>
            <p:nvSpPr>
              <p:cNvPr id="4" name="文本框 3"/>
              <p:cNvSpPr txBox="1">
                <a:spLocks noRot="1" noChangeAspect="1" noMove="1" noResize="1" noEditPoints="1" noAdjustHandles="1" noChangeArrowheads="1" noChangeShapeType="1" noTextEdit="1"/>
              </p:cNvSpPr>
              <p:nvPr/>
            </p:nvSpPr>
            <p:spPr>
              <a:xfrm>
                <a:off x="2395219" y="2811050"/>
                <a:ext cx="2803844" cy="578813"/>
              </a:xfrm>
              <a:prstGeom prst="rect">
                <a:avLst/>
              </a:prstGeom>
              <a:blipFill rotWithShape="0">
                <a:blip r:embed="rId7"/>
                <a:stretch>
                  <a:fillRect/>
                </a:stretch>
              </a:blipFill>
            </p:spPr>
            <p:txBody>
              <a:bodyPr/>
              <a:lstStyle/>
              <a:p>
                <a:r>
                  <a:rPr lang="zh-CN" altLang="en-US">
                    <a:noFill/>
                  </a:rPr>
                  <a:t> </a:t>
                </a:r>
              </a:p>
            </p:txBody>
          </p:sp>
        </mc:Fallback>
      </mc:AlternateContent>
      <p:sp>
        <p:nvSpPr>
          <p:cNvPr id="20" name="TextBox 10"/>
          <p:cNvSpPr txBox="1">
            <a:spLocks noChangeArrowheads="1"/>
          </p:cNvSpPr>
          <p:nvPr/>
        </p:nvSpPr>
        <p:spPr bwMode="auto">
          <a:xfrm>
            <a:off x="420882" y="3558899"/>
            <a:ext cx="767348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dirty="0" smtClean="0"/>
              <a:t>       一般</a:t>
            </a:r>
            <a:r>
              <a:rPr lang="zh-CN" altLang="en-US" sz="2400" dirty="0"/>
              <a:t>认为，</a:t>
            </a:r>
            <a:r>
              <a:rPr lang="en-US" altLang="zh-CN" sz="2400" dirty="0"/>
              <a:t>0.4</a:t>
            </a:r>
            <a:r>
              <a:rPr lang="zh-CN" altLang="en-US" sz="2400" dirty="0" smtClean="0"/>
              <a:t>是收入差距的警戒线</a:t>
            </a:r>
            <a:r>
              <a:rPr lang="zh-CN" altLang="en-US" sz="2400" dirty="0"/>
              <a:t>，</a:t>
            </a:r>
            <a:r>
              <a:rPr lang="en-US" altLang="zh-CN" sz="2400" dirty="0" smtClean="0"/>
              <a:t>0.5</a:t>
            </a:r>
            <a:r>
              <a:rPr lang="zh-CN" altLang="en-US" sz="2400" dirty="0" smtClean="0"/>
              <a:t>表示</a:t>
            </a:r>
            <a:r>
              <a:rPr lang="zh-CN" altLang="en-US" sz="2400" dirty="0"/>
              <a:t>收入差距问题严重，</a:t>
            </a:r>
            <a:r>
              <a:rPr lang="en-US" altLang="zh-CN" sz="2400" dirty="0" smtClean="0"/>
              <a:t>0.6</a:t>
            </a:r>
            <a:r>
              <a:rPr lang="zh-CN" altLang="en-US" sz="2400" dirty="0" smtClean="0"/>
              <a:t>表示存在两极分化。</a:t>
            </a:r>
            <a:endParaRPr lang="zh-CN" altLang="en-US" sz="2400" dirty="0"/>
          </a:p>
        </p:txBody>
      </p:sp>
      <p:graphicFrame>
        <p:nvGraphicFramePr>
          <p:cNvPr id="21" name="Object 21"/>
          <p:cNvGraphicFramePr>
            <a:graphicFrameLocks noChangeAspect="1"/>
          </p:cNvGraphicFramePr>
          <p:nvPr>
            <p:extLst>
              <p:ext uri="{D42A27DB-BD31-4B8C-83A1-F6EECF244321}">
                <p14:modId xmlns:p14="http://schemas.microsoft.com/office/powerpoint/2010/main" val="3993850683"/>
              </p:ext>
            </p:extLst>
          </p:nvPr>
        </p:nvGraphicFramePr>
        <p:xfrm>
          <a:off x="1719179" y="5541875"/>
          <a:ext cx="3867150" cy="730250"/>
        </p:xfrm>
        <a:graphic>
          <a:graphicData uri="http://schemas.openxmlformats.org/presentationml/2006/ole">
            <mc:AlternateContent xmlns:mc="http://schemas.openxmlformats.org/markup-compatibility/2006">
              <mc:Choice xmlns:v="urn:schemas-microsoft-com:vml" Requires="v">
                <p:oleObj spid="_x0000_s71771" name="Microsoft 公式 3.0" r:id="rId8" imgW="1308100" imgH="241300" progId="Equation.3">
                  <p:embed/>
                </p:oleObj>
              </mc:Choice>
              <mc:Fallback>
                <p:oleObj name="Microsoft 公式 3.0" r:id="rId8" imgW="1308100" imgH="2413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19179" y="5541875"/>
                        <a:ext cx="386715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 name="TextBox 10"/>
          <p:cNvSpPr txBox="1">
            <a:spLocks noChangeArrowheads="1"/>
          </p:cNvSpPr>
          <p:nvPr/>
        </p:nvSpPr>
        <p:spPr bwMode="auto">
          <a:xfrm>
            <a:off x="259836" y="4347968"/>
            <a:ext cx="839356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dirty="0" smtClean="0"/>
              <a:t>       假定对个人收入进行分组，各组的人口比重为</a:t>
            </a:r>
            <a:r>
              <a:rPr lang="en-US" altLang="zh-CN" sz="2400" dirty="0" smtClean="0"/>
              <a:t>pi</a:t>
            </a:r>
            <a:r>
              <a:rPr lang="zh-CN" altLang="en-US" sz="2400" dirty="0" smtClean="0"/>
              <a:t>、收入比重</a:t>
            </a:r>
            <a:r>
              <a:rPr lang="en-US" altLang="zh-CN" sz="2400" dirty="0" smtClean="0"/>
              <a:t>qi</a:t>
            </a:r>
            <a:r>
              <a:rPr lang="zh-CN" altLang="en-US" sz="2400" dirty="0" smtClean="0"/>
              <a:t>，累积人口比重为</a:t>
            </a:r>
            <a:r>
              <a:rPr lang="en-US" altLang="zh-CN" sz="2400" dirty="0" smtClean="0"/>
              <a:t>Pi</a:t>
            </a:r>
            <a:r>
              <a:rPr lang="zh-CN" altLang="en-US" sz="2400" dirty="0" smtClean="0"/>
              <a:t>、累积收入比重</a:t>
            </a:r>
            <a:r>
              <a:rPr lang="en-US" altLang="zh-CN" sz="2400" dirty="0" smtClean="0"/>
              <a:t>Qi</a:t>
            </a:r>
            <a:r>
              <a:rPr lang="zh-CN" altLang="en-US" sz="2400" dirty="0" smtClean="0"/>
              <a:t>，基尼系数计算方法之一为：</a:t>
            </a:r>
            <a:endParaRPr lang="zh-CN" altLang="en-US" sz="2400" dirty="0"/>
          </a:p>
        </p:txBody>
      </p:sp>
    </p:spTree>
    <p:extLst>
      <p:ext uri="{BB962C8B-B14F-4D97-AF65-F5344CB8AC3E}">
        <p14:creationId xmlns:p14="http://schemas.microsoft.com/office/powerpoint/2010/main" val="96521372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259836" y="1035876"/>
            <a:ext cx="4801314" cy="461665"/>
          </a:xfrm>
          <a:prstGeom prst="rect">
            <a:avLst/>
          </a:prstGeom>
          <a:noFill/>
        </p:spPr>
        <p:txBody>
          <a:bodyPr wrap="none" rtlCol="0">
            <a:spAutoFit/>
          </a:bodyPr>
          <a:lstStyle/>
          <a:p>
            <a:r>
              <a:rPr lang="zh-CN" altLang="en-US" sz="2400" b="1" dirty="0" smtClean="0"/>
              <a:t>附录：基尼系数的计算和数据例子</a:t>
            </a:r>
            <a:endParaRPr lang="zh-CN" altLang="en-US" sz="2400" b="1" dirty="0"/>
          </a:p>
        </p:txBody>
      </p:sp>
      <p:pic>
        <p:nvPicPr>
          <p:cNvPr id="10" name="Picture 2" descr="基尼系数及计算方法 - 巨潮港口资讯 - 巨潮港口资讯"/>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95736" y="1911898"/>
            <a:ext cx="3495675"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3"/>
          <p:cNvSpPr txBox="1">
            <a:spLocks noChangeArrowheads="1"/>
          </p:cNvSpPr>
          <p:nvPr/>
        </p:nvSpPr>
        <p:spPr bwMode="auto">
          <a:xfrm>
            <a:off x="808440" y="1508246"/>
            <a:ext cx="554510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200" dirty="0"/>
              <a:t>n</a:t>
            </a:r>
            <a:r>
              <a:rPr lang="zh-CN" altLang="en-US" sz="2200" dirty="0"/>
              <a:t>为人数，</a:t>
            </a:r>
            <a:r>
              <a:rPr lang="en-US" altLang="zh-CN" sz="2200" dirty="0"/>
              <a:t>Wi</a:t>
            </a:r>
            <a:r>
              <a:rPr lang="zh-CN" altLang="en-US" sz="2200" dirty="0"/>
              <a:t>为累积到第</a:t>
            </a:r>
            <a:r>
              <a:rPr lang="en-US" altLang="zh-CN" sz="2200" dirty="0" err="1"/>
              <a:t>i</a:t>
            </a:r>
            <a:r>
              <a:rPr lang="zh-CN" altLang="en-US" sz="2200" dirty="0"/>
              <a:t>组的收入</a:t>
            </a:r>
            <a:r>
              <a:rPr lang="zh-CN" altLang="en-US" sz="2200" dirty="0" smtClean="0"/>
              <a:t>比重，则</a:t>
            </a:r>
            <a:endParaRPr lang="zh-CN" altLang="en-US" sz="2200" dirty="0"/>
          </a:p>
        </p:txBody>
      </p:sp>
      <p:graphicFrame>
        <p:nvGraphicFramePr>
          <p:cNvPr id="12" name="表格 11"/>
          <p:cNvGraphicFramePr>
            <a:graphicFrameLocks noGrp="1"/>
          </p:cNvGraphicFramePr>
          <p:nvPr>
            <p:extLst>
              <p:ext uri="{D42A27DB-BD31-4B8C-83A1-F6EECF244321}">
                <p14:modId xmlns:p14="http://schemas.microsoft.com/office/powerpoint/2010/main" val="2826833009"/>
              </p:ext>
            </p:extLst>
          </p:nvPr>
        </p:nvGraphicFramePr>
        <p:xfrm>
          <a:off x="395536" y="3685111"/>
          <a:ext cx="3905252" cy="2408185"/>
        </p:xfrm>
        <a:graphic>
          <a:graphicData uri="http://schemas.openxmlformats.org/drawingml/2006/table">
            <a:tbl>
              <a:tblPr>
                <a:tableStyleId>{5C22544A-7EE6-4342-B048-85BDC9FD1C3A}</a:tableStyleId>
              </a:tblPr>
              <a:tblGrid>
                <a:gridCol w="576064"/>
                <a:gridCol w="720080"/>
                <a:gridCol w="1152128"/>
                <a:gridCol w="1456980"/>
              </a:tblGrid>
              <a:tr h="391961">
                <a:tc>
                  <a:txBody>
                    <a:bodyPr/>
                    <a:lstStyle/>
                    <a:p>
                      <a:pPr algn="ctr" fontAlgn="ctr"/>
                      <a:r>
                        <a:rPr lang="en-US" altLang="zh-CN" sz="1600" u="none" strike="noStrike" dirty="0">
                          <a:effectLst/>
                        </a:rPr>
                        <a:t>1</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10</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0.047619</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0.047619</a:t>
                      </a:r>
                      <a:endParaRPr lang="en-US" altLang="zh-CN" sz="1600" b="0" i="0" u="none" strike="noStrike" dirty="0">
                        <a:solidFill>
                          <a:srgbClr val="000000"/>
                        </a:solidFill>
                        <a:effectLst/>
                        <a:latin typeface="宋体"/>
                      </a:endParaRPr>
                    </a:p>
                  </a:txBody>
                  <a:tcPr marL="9525" marR="9525" marT="9526" marB="0" anchor="ctr"/>
                </a:tc>
              </a:tr>
              <a:tr h="432048">
                <a:tc>
                  <a:txBody>
                    <a:bodyPr/>
                    <a:lstStyle/>
                    <a:p>
                      <a:pPr algn="ctr" fontAlgn="ctr"/>
                      <a:r>
                        <a:rPr lang="en-US" altLang="zh-CN" sz="1600" u="none" strike="noStrike">
                          <a:effectLst/>
                        </a:rPr>
                        <a:t>2</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20</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0.095238</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0.142857</a:t>
                      </a:r>
                      <a:endParaRPr lang="en-US" altLang="zh-CN" sz="1600" b="0" i="0" u="none" strike="noStrike">
                        <a:solidFill>
                          <a:srgbClr val="000000"/>
                        </a:solidFill>
                        <a:effectLst/>
                        <a:latin typeface="宋体"/>
                      </a:endParaRPr>
                    </a:p>
                  </a:txBody>
                  <a:tcPr marL="9525" marR="9525" marT="9526" marB="0" anchor="ctr"/>
                </a:tc>
              </a:tr>
              <a:tr h="432048">
                <a:tc>
                  <a:txBody>
                    <a:bodyPr/>
                    <a:lstStyle/>
                    <a:p>
                      <a:pPr algn="ctr" fontAlgn="ctr"/>
                      <a:r>
                        <a:rPr lang="en-US" altLang="zh-CN" sz="1600" u="none" strike="noStrike">
                          <a:effectLst/>
                        </a:rPr>
                        <a:t>3</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30</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0.142857</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0.285714</a:t>
                      </a:r>
                      <a:endParaRPr lang="en-US" altLang="zh-CN" sz="1600" b="0" i="0" u="none" strike="noStrike">
                        <a:solidFill>
                          <a:srgbClr val="000000"/>
                        </a:solidFill>
                        <a:effectLst/>
                        <a:latin typeface="宋体"/>
                      </a:endParaRPr>
                    </a:p>
                  </a:txBody>
                  <a:tcPr marL="9525" marR="9525" marT="9526" marB="0" anchor="ctr"/>
                </a:tc>
              </a:tr>
              <a:tr h="360040">
                <a:tc>
                  <a:txBody>
                    <a:bodyPr/>
                    <a:lstStyle/>
                    <a:p>
                      <a:pPr algn="ctr" fontAlgn="ctr"/>
                      <a:r>
                        <a:rPr lang="en-US" altLang="zh-CN" sz="1600" u="none" strike="noStrike">
                          <a:effectLst/>
                        </a:rPr>
                        <a:t>4</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40</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0.190476</a:t>
                      </a:r>
                      <a:endParaRPr lang="en-US" altLang="zh-CN" sz="1600" b="0" i="0" u="none" strike="noStrike" dirty="0">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0.47619</a:t>
                      </a:r>
                      <a:endParaRPr lang="en-US" altLang="zh-CN" sz="1600" b="0" i="0" u="none" strike="noStrike" dirty="0">
                        <a:solidFill>
                          <a:srgbClr val="000000"/>
                        </a:solidFill>
                        <a:effectLst/>
                        <a:latin typeface="宋体"/>
                      </a:endParaRPr>
                    </a:p>
                  </a:txBody>
                  <a:tcPr marL="9525" marR="9525" marT="9526" marB="0" anchor="ctr"/>
                </a:tc>
              </a:tr>
              <a:tr h="432048">
                <a:tc>
                  <a:txBody>
                    <a:bodyPr/>
                    <a:lstStyle/>
                    <a:p>
                      <a:pPr algn="ctr" fontAlgn="ctr"/>
                      <a:r>
                        <a:rPr lang="en-US" altLang="zh-CN" sz="1600" u="none" strike="noStrike">
                          <a:effectLst/>
                        </a:rPr>
                        <a:t>5</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50</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0.238095</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0.714286</a:t>
                      </a:r>
                      <a:endParaRPr lang="en-US" altLang="zh-CN" sz="1600" b="0" i="0" u="none" strike="noStrike" dirty="0">
                        <a:solidFill>
                          <a:srgbClr val="000000"/>
                        </a:solidFill>
                        <a:effectLst/>
                        <a:latin typeface="宋体"/>
                      </a:endParaRPr>
                    </a:p>
                  </a:txBody>
                  <a:tcPr marL="9525" marR="9525" marT="9526" marB="0" anchor="ctr"/>
                </a:tc>
              </a:tr>
              <a:tr h="360040">
                <a:tc>
                  <a:txBody>
                    <a:bodyPr/>
                    <a:lstStyle/>
                    <a:p>
                      <a:pPr algn="ctr" fontAlgn="ctr"/>
                      <a:r>
                        <a:rPr lang="en-US" altLang="zh-CN" sz="1600" u="none" strike="noStrike">
                          <a:effectLst/>
                        </a:rPr>
                        <a:t>6</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60</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a:effectLst/>
                        </a:rPr>
                        <a:t>0.285714</a:t>
                      </a:r>
                      <a:endParaRPr lang="en-US" altLang="zh-CN" sz="1600" b="0" i="0" u="none" strike="noStrike">
                        <a:solidFill>
                          <a:srgbClr val="000000"/>
                        </a:solidFill>
                        <a:effectLst/>
                        <a:latin typeface="宋体"/>
                      </a:endParaRPr>
                    </a:p>
                  </a:txBody>
                  <a:tcPr marL="9525" marR="9525" marT="9526" marB="0" anchor="ctr"/>
                </a:tc>
                <a:tc>
                  <a:txBody>
                    <a:bodyPr/>
                    <a:lstStyle/>
                    <a:p>
                      <a:pPr algn="ctr" fontAlgn="ctr"/>
                      <a:r>
                        <a:rPr lang="en-US" altLang="zh-CN" sz="1600" u="none" strike="noStrike" dirty="0">
                          <a:effectLst/>
                        </a:rPr>
                        <a:t>1</a:t>
                      </a:r>
                      <a:endParaRPr lang="en-US" altLang="zh-CN" sz="1600" b="0" i="0" u="none" strike="noStrike" dirty="0">
                        <a:solidFill>
                          <a:srgbClr val="000000"/>
                        </a:solidFill>
                        <a:effectLst/>
                        <a:latin typeface="宋体"/>
                      </a:endParaRPr>
                    </a:p>
                  </a:txBody>
                  <a:tcPr marL="9525" marR="9525" marT="9526" marB="0" anchor="ctr"/>
                </a:tc>
              </a:tr>
            </a:tbl>
          </a:graphicData>
        </a:graphic>
      </p:graphicFrame>
      <p:sp>
        <p:nvSpPr>
          <p:cNvPr id="20" name="TextBox 8"/>
          <p:cNvSpPr txBox="1">
            <a:spLocks noChangeArrowheads="1"/>
          </p:cNvSpPr>
          <p:nvPr/>
        </p:nvSpPr>
        <p:spPr bwMode="auto">
          <a:xfrm>
            <a:off x="1712756" y="2998410"/>
            <a:ext cx="9477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a:solidFill>
                  <a:srgbClr val="FF0000"/>
                </a:solidFill>
              </a:rPr>
              <a:t>G=0.28</a:t>
            </a:r>
            <a:endParaRPr lang="zh-CN" altLang="en-US" dirty="0">
              <a:solidFill>
                <a:srgbClr val="FF0000"/>
              </a:solidFill>
            </a:endParaRPr>
          </a:p>
        </p:txBody>
      </p:sp>
      <p:graphicFrame>
        <p:nvGraphicFramePr>
          <p:cNvPr id="3" name="表格 2"/>
          <p:cNvGraphicFramePr>
            <a:graphicFrameLocks noGrp="1"/>
          </p:cNvGraphicFramePr>
          <p:nvPr>
            <p:extLst>
              <p:ext uri="{D42A27DB-BD31-4B8C-83A1-F6EECF244321}">
                <p14:modId xmlns:p14="http://schemas.microsoft.com/office/powerpoint/2010/main" val="2479099701"/>
              </p:ext>
            </p:extLst>
          </p:nvPr>
        </p:nvGraphicFramePr>
        <p:xfrm>
          <a:off x="395536" y="3337668"/>
          <a:ext cx="3888431" cy="360040"/>
        </p:xfrm>
        <a:graphic>
          <a:graphicData uri="http://schemas.openxmlformats.org/drawingml/2006/table">
            <a:tbl>
              <a:tblPr>
                <a:tableStyleId>{5C22544A-7EE6-4342-B048-85BDC9FD1C3A}</a:tableStyleId>
              </a:tblPr>
              <a:tblGrid>
                <a:gridCol w="576064"/>
                <a:gridCol w="720080"/>
                <a:gridCol w="1152128"/>
                <a:gridCol w="1440159"/>
              </a:tblGrid>
              <a:tr h="360040">
                <a:tc>
                  <a:txBody>
                    <a:bodyPr/>
                    <a:lstStyle/>
                    <a:p>
                      <a:pPr algn="ctr" fontAlgn="ct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收入</a:t>
                      </a: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收入比重</a:t>
                      </a: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累积收入比重</a:t>
                      </a:r>
                      <a:endParaRPr lang="zh-CN" altLang="en-US" sz="1600" b="0" i="0" u="none" strike="noStrike" dirty="0">
                        <a:solidFill>
                          <a:srgbClr val="000000"/>
                        </a:solidFill>
                        <a:effectLst/>
                        <a:latin typeface="宋体"/>
                      </a:endParaRPr>
                    </a:p>
                  </a:txBody>
                  <a:tcPr marL="9525" marR="9525" marT="9522" marB="0" anchor="ctr"/>
                </a:tc>
              </a:tr>
            </a:tbl>
          </a:graphicData>
        </a:graphic>
      </p:graphicFrame>
      <p:graphicFrame>
        <p:nvGraphicFramePr>
          <p:cNvPr id="21" name="表格 20"/>
          <p:cNvGraphicFramePr>
            <a:graphicFrameLocks noGrp="1"/>
          </p:cNvGraphicFramePr>
          <p:nvPr>
            <p:extLst>
              <p:ext uri="{D42A27DB-BD31-4B8C-83A1-F6EECF244321}">
                <p14:modId xmlns:p14="http://schemas.microsoft.com/office/powerpoint/2010/main" val="3143240173"/>
              </p:ext>
            </p:extLst>
          </p:nvPr>
        </p:nvGraphicFramePr>
        <p:xfrm>
          <a:off x="4445373" y="3326548"/>
          <a:ext cx="3816350" cy="2759152"/>
        </p:xfrm>
        <a:graphic>
          <a:graphicData uri="http://schemas.openxmlformats.org/drawingml/2006/table">
            <a:tbl>
              <a:tblPr>
                <a:tableStyleId>{5C22544A-7EE6-4342-B048-85BDC9FD1C3A}</a:tableStyleId>
              </a:tblPr>
              <a:tblGrid>
                <a:gridCol w="648059"/>
                <a:gridCol w="792073"/>
                <a:gridCol w="1083158"/>
                <a:gridCol w="1293060"/>
              </a:tblGrid>
              <a:tr h="382888">
                <a:tc>
                  <a:txBody>
                    <a:bodyPr/>
                    <a:lstStyle/>
                    <a:p>
                      <a:pPr algn="ctr" fontAlgn="ct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收入</a:t>
                      </a: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收入比重</a:t>
                      </a:r>
                      <a:endParaRPr lang="zh-CN" altLang="en-US" sz="1600" b="0" i="0" u="none" strike="noStrike" dirty="0">
                        <a:solidFill>
                          <a:srgbClr val="000000"/>
                        </a:solidFill>
                        <a:effectLst/>
                        <a:latin typeface="宋体"/>
                      </a:endParaRPr>
                    </a:p>
                  </a:txBody>
                  <a:tcPr marL="9525" marR="9525" marT="9522" marB="0" anchor="ctr"/>
                </a:tc>
                <a:tc>
                  <a:txBody>
                    <a:bodyPr/>
                    <a:lstStyle/>
                    <a:p>
                      <a:pPr algn="ctr" fontAlgn="ctr"/>
                      <a:r>
                        <a:rPr lang="zh-CN" altLang="en-US" sz="1600" u="none" strike="noStrike" dirty="0">
                          <a:effectLst/>
                        </a:rPr>
                        <a:t>累积收入比重</a:t>
                      </a:r>
                      <a:endParaRPr lang="zh-CN" altLang="en-US" sz="1600" b="0" i="0" u="none" strike="noStrike" dirty="0">
                        <a:solidFill>
                          <a:srgbClr val="000000"/>
                        </a:solidFill>
                        <a:effectLst/>
                        <a:latin typeface="宋体"/>
                      </a:endParaRPr>
                    </a:p>
                  </a:txBody>
                  <a:tcPr marL="9525" marR="9525" marT="9522" marB="0" anchor="ctr"/>
                </a:tc>
              </a:tr>
              <a:tr h="360040">
                <a:tc>
                  <a:txBody>
                    <a:bodyPr/>
                    <a:lstStyle/>
                    <a:p>
                      <a:pPr algn="ctr" fontAlgn="ctr"/>
                      <a:r>
                        <a:rPr lang="en-US" altLang="zh-CN" sz="1600" u="none" strike="noStrike">
                          <a:effectLst/>
                        </a:rPr>
                        <a:t>1</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10</a:t>
                      </a:r>
                      <a:endParaRPr lang="en-US" altLang="zh-CN" sz="1600" b="0" i="0" u="none" strike="noStrike" dirty="0">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0.027027</a:t>
                      </a:r>
                      <a:endParaRPr lang="en-US" altLang="zh-CN" sz="1600" b="0" i="0" u="none" strike="noStrike" dirty="0">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0.027027027</a:t>
                      </a:r>
                      <a:endParaRPr lang="en-US" altLang="zh-CN" sz="1600" b="0" i="0" u="none" strike="noStrike">
                        <a:solidFill>
                          <a:srgbClr val="000000"/>
                        </a:solidFill>
                        <a:effectLst/>
                        <a:latin typeface="宋体"/>
                      </a:endParaRPr>
                    </a:p>
                  </a:txBody>
                  <a:tcPr marL="9525" marR="9525" marT="9522" marB="0" anchor="ctr"/>
                </a:tc>
              </a:tr>
              <a:tr h="432048">
                <a:tc>
                  <a:txBody>
                    <a:bodyPr/>
                    <a:lstStyle/>
                    <a:p>
                      <a:pPr algn="ctr" fontAlgn="ctr"/>
                      <a:r>
                        <a:rPr lang="en-US" altLang="zh-CN" sz="1600" u="none" strike="noStrike">
                          <a:effectLst/>
                        </a:rPr>
                        <a:t>2</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20</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0.054054</a:t>
                      </a:r>
                      <a:endParaRPr lang="en-US" altLang="zh-CN" sz="1600" b="0" i="0" u="none" strike="noStrike" dirty="0">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0.081081081</a:t>
                      </a:r>
                      <a:endParaRPr lang="en-US" altLang="zh-CN" sz="1600" b="0" i="0" u="none" strike="noStrike" dirty="0">
                        <a:solidFill>
                          <a:srgbClr val="000000"/>
                        </a:solidFill>
                        <a:effectLst/>
                        <a:latin typeface="宋体"/>
                      </a:endParaRPr>
                    </a:p>
                  </a:txBody>
                  <a:tcPr marL="9525" marR="9525" marT="9522" marB="0" anchor="ctr"/>
                </a:tc>
              </a:tr>
              <a:tr h="432048">
                <a:tc>
                  <a:txBody>
                    <a:bodyPr/>
                    <a:lstStyle/>
                    <a:p>
                      <a:pPr algn="ctr" fontAlgn="ctr"/>
                      <a:r>
                        <a:rPr lang="en-US" altLang="zh-CN" sz="1600" u="none" strike="noStrike">
                          <a:effectLst/>
                        </a:rPr>
                        <a:t>3</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40</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0.108108</a:t>
                      </a:r>
                      <a:endParaRPr lang="en-US" altLang="zh-CN" sz="1600" b="0" i="0" u="none" strike="noStrike" dirty="0">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0.189189189</a:t>
                      </a:r>
                      <a:endParaRPr lang="en-US" altLang="zh-CN" sz="1600" b="0" i="0" u="none" strike="noStrike" dirty="0">
                        <a:solidFill>
                          <a:srgbClr val="000000"/>
                        </a:solidFill>
                        <a:effectLst/>
                        <a:latin typeface="宋体"/>
                      </a:endParaRPr>
                    </a:p>
                  </a:txBody>
                  <a:tcPr marL="9525" marR="9525" marT="9522" marB="0" anchor="ctr"/>
                </a:tc>
              </a:tr>
              <a:tr h="360040">
                <a:tc>
                  <a:txBody>
                    <a:bodyPr/>
                    <a:lstStyle/>
                    <a:p>
                      <a:pPr algn="ctr" fontAlgn="ctr"/>
                      <a:r>
                        <a:rPr lang="en-US" altLang="zh-CN" sz="1600" u="none" strike="noStrike">
                          <a:effectLst/>
                        </a:rPr>
                        <a:t>4</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60</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0.162162</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0.351351351</a:t>
                      </a:r>
                      <a:endParaRPr lang="en-US" altLang="zh-CN" sz="1600" b="0" i="0" u="none" strike="noStrike" dirty="0">
                        <a:solidFill>
                          <a:srgbClr val="000000"/>
                        </a:solidFill>
                        <a:effectLst/>
                        <a:latin typeface="宋体"/>
                      </a:endParaRPr>
                    </a:p>
                  </a:txBody>
                  <a:tcPr marL="9525" marR="9525" marT="9522" marB="0" anchor="ctr"/>
                </a:tc>
              </a:tr>
              <a:tr h="432048">
                <a:tc>
                  <a:txBody>
                    <a:bodyPr/>
                    <a:lstStyle/>
                    <a:p>
                      <a:pPr algn="ctr" fontAlgn="ctr"/>
                      <a:r>
                        <a:rPr lang="en-US" altLang="zh-CN" sz="1600" u="none" strike="noStrike">
                          <a:effectLst/>
                        </a:rPr>
                        <a:t>5</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90</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0.243243</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0.594594595</a:t>
                      </a:r>
                      <a:endParaRPr lang="en-US" altLang="zh-CN" sz="1600" b="0" i="0" u="none" strike="noStrike" dirty="0">
                        <a:solidFill>
                          <a:srgbClr val="000000"/>
                        </a:solidFill>
                        <a:effectLst/>
                        <a:latin typeface="宋体"/>
                      </a:endParaRPr>
                    </a:p>
                  </a:txBody>
                  <a:tcPr marL="9525" marR="9525" marT="9522" marB="0" anchor="ctr"/>
                </a:tc>
              </a:tr>
              <a:tr h="360040">
                <a:tc>
                  <a:txBody>
                    <a:bodyPr/>
                    <a:lstStyle/>
                    <a:p>
                      <a:pPr algn="ctr" fontAlgn="ctr"/>
                      <a:r>
                        <a:rPr lang="en-US" altLang="zh-CN" sz="1600" u="none" strike="noStrike">
                          <a:effectLst/>
                        </a:rPr>
                        <a:t>6</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a:effectLst/>
                        </a:rPr>
                        <a:t>150</a:t>
                      </a:r>
                      <a:endParaRPr lang="en-US" altLang="zh-CN" sz="1600" b="0" i="0" u="none" strike="noStrike">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0.405405</a:t>
                      </a:r>
                      <a:endParaRPr lang="en-US" altLang="zh-CN" sz="1600" b="0" i="0" u="none" strike="noStrike" dirty="0">
                        <a:solidFill>
                          <a:srgbClr val="000000"/>
                        </a:solidFill>
                        <a:effectLst/>
                        <a:latin typeface="宋体"/>
                      </a:endParaRPr>
                    </a:p>
                  </a:txBody>
                  <a:tcPr marL="9525" marR="9525" marT="9522" marB="0" anchor="ctr"/>
                </a:tc>
                <a:tc>
                  <a:txBody>
                    <a:bodyPr/>
                    <a:lstStyle/>
                    <a:p>
                      <a:pPr algn="ctr" fontAlgn="ctr"/>
                      <a:r>
                        <a:rPr lang="en-US" altLang="zh-CN" sz="1600" u="none" strike="noStrike" dirty="0">
                          <a:effectLst/>
                        </a:rPr>
                        <a:t>1</a:t>
                      </a:r>
                      <a:endParaRPr lang="en-US" altLang="zh-CN" sz="1600" b="0" i="0" u="none" strike="noStrike" dirty="0">
                        <a:solidFill>
                          <a:srgbClr val="000000"/>
                        </a:solidFill>
                        <a:effectLst/>
                        <a:latin typeface="宋体"/>
                      </a:endParaRPr>
                    </a:p>
                  </a:txBody>
                  <a:tcPr marL="9525" marR="9525" marT="9522" marB="0" anchor="ctr"/>
                </a:tc>
              </a:tr>
            </a:tbl>
          </a:graphicData>
        </a:graphic>
      </p:graphicFrame>
      <p:sp>
        <p:nvSpPr>
          <p:cNvPr id="22" name="TextBox 8"/>
          <p:cNvSpPr txBox="1">
            <a:spLocks noChangeArrowheads="1"/>
          </p:cNvSpPr>
          <p:nvPr/>
        </p:nvSpPr>
        <p:spPr bwMode="auto">
          <a:xfrm>
            <a:off x="5796136" y="2951041"/>
            <a:ext cx="9476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dirty="0" smtClean="0">
                <a:solidFill>
                  <a:srgbClr val="FF0000"/>
                </a:solidFill>
              </a:rPr>
              <a:t>G=0.42</a:t>
            </a:r>
            <a:endParaRPr lang="zh-CN" altLang="en-US" dirty="0">
              <a:solidFill>
                <a:srgbClr val="FF0000"/>
              </a:solidFill>
            </a:endParaRPr>
          </a:p>
        </p:txBody>
      </p:sp>
    </p:spTree>
    <p:extLst>
      <p:ext uri="{BB962C8B-B14F-4D97-AF65-F5344CB8AC3E}">
        <p14:creationId xmlns:p14="http://schemas.microsoft.com/office/powerpoint/2010/main" val="2112835090"/>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47407" y="1026745"/>
            <a:ext cx="4070345" cy="523220"/>
          </a:xfrm>
          <a:prstGeom prst="rect">
            <a:avLst/>
          </a:prstGeom>
        </p:spPr>
        <p:txBody>
          <a:bodyPr wrap="none">
            <a:spAutoFit/>
          </a:bodyPr>
          <a:lstStyle/>
          <a:p>
            <a:r>
              <a:rPr lang="en-US" altLang="zh-CN" sz="2800" b="1" dirty="0" smtClean="0"/>
              <a:t>7.4 </a:t>
            </a:r>
            <a:r>
              <a:rPr lang="zh-CN" altLang="en-US" sz="2800" b="1" dirty="0" smtClean="0"/>
              <a:t>政府再分配及其争论</a:t>
            </a:r>
            <a:endParaRPr lang="zh-CN" altLang="en-US" sz="2800" dirty="0"/>
          </a:p>
        </p:txBody>
      </p:sp>
      <p:sp>
        <p:nvSpPr>
          <p:cNvPr id="10" name="TextBox 20"/>
          <p:cNvSpPr txBox="1">
            <a:spLocks noChangeArrowheads="1"/>
          </p:cNvSpPr>
          <p:nvPr/>
        </p:nvSpPr>
        <p:spPr bwMode="auto">
          <a:xfrm>
            <a:off x="247407" y="1495623"/>
            <a:ext cx="6407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b="1" dirty="0" smtClean="0">
                <a:latin typeface="Cambria" panose="02040503050406030204" pitchFamily="18" charset="0"/>
                <a:ea typeface="华文楷体" panose="02010600040101010101" pitchFamily="2" charset="-122"/>
              </a:rPr>
              <a:t>7.4.1</a:t>
            </a:r>
            <a:r>
              <a:rPr lang="zh-CN" altLang="en-US" sz="2800" b="1" dirty="0" smtClean="0">
                <a:latin typeface="Cambria" panose="02040503050406030204" pitchFamily="18" charset="0"/>
                <a:ea typeface="华文楷体" panose="02010600040101010101" pitchFamily="2" charset="-122"/>
              </a:rPr>
              <a:t> </a:t>
            </a:r>
            <a:r>
              <a:rPr lang="zh-CN" altLang="en-US" sz="2800" b="1" dirty="0">
                <a:latin typeface="+mj-ea"/>
                <a:ea typeface="+mj-ea"/>
              </a:rPr>
              <a:t>再分配的政治</a:t>
            </a:r>
            <a:r>
              <a:rPr lang="zh-CN" altLang="en-US" sz="2800" b="1" dirty="0" smtClean="0">
                <a:latin typeface="+mj-ea"/>
                <a:ea typeface="+mj-ea"/>
              </a:rPr>
              <a:t>哲学</a:t>
            </a:r>
            <a:endParaRPr lang="zh-CN" altLang="en-US" sz="2800" b="1" dirty="0">
              <a:latin typeface="+mj-ea"/>
              <a:ea typeface="+mj-ea"/>
            </a:endParaRPr>
          </a:p>
        </p:txBody>
      </p:sp>
      <p:sp>
        <p:nvSpPr>
          <p:cNvPr id="11" name="TextBox 20"/>
          <p:cNvSpPr txBox="1">
            <a:spLocks noChangeArrowheads="1"/>
          </p:cNvSpPr>
          <p:nvPr/>
        </p:nvSpPr>
        <p:spPr bwMode="auto">
          <a:xfrm>
            <a:off x="233935" y="2060848"/>
            <a:ext cx="6407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latin typeface="+mj-ea"/>
                <a:ea typeface="+mj-ea"/>
              </a:rPr>
              <a:t>（</a:t>
            </a:r>
            <a:r>
              <a:rPr lang="en-US" altLang="zh-CN" sz="2400" b="1" dirty="0" smtClean="0">
                <a:latin typeface="+mj-ea"/>
                <a:ea typeface="+mj-ea"/>
              </a:rPr>
              <a:t>1</a:t>
            </a:r>
            <a:r>
              <a:rPr lang="zh-CN" altLang="en-US" sz="2400" b="1" dirty="0" smtClean="0">
                <a:latin typeface="+mj-ea"/>
                <a:ea typeface="+mj-ea"/>
              </a:rPr>
              <a:t>）功利主义</a:t>
            </a:r>
            <a:endParaRPr lang="zh-CN" altLang="en-US" sz="2400" b="1" dirty="0">
              <a:latin typeface="+mj-ea"/>
              <a:ea typeface="+mj-ea"/>
            </a:endParaRPr>
          </a:p>
        </p:txBody>
      </p:sp>
      <mc:AlternateContent xmlns:mc="http://schemas.openxmlformats.org/markup-compatibility/2006" xmlns:a14="http://schemas.microsoft.com/office/drawing/2010/main">
        <mc:Choice Requires="a14">
          <p:sp>
            <p:nvSpPr>
              <p:cNvPr id="2" name="矩形 1"/>
              <p:cNvSpPr/>
              <p:nvPr/>
            </p:nvSpPr>
            <p:spPr>
              <a:xfrm>
                <a:off x="395536" y="2492896"/>
                <a:ext cx="8424936" cy="3805850"/>
              </a:xfrm>
              <a:prstGeom prst="rect">
                <a:avLst/>
              </a:prstGeom>
            </p:spPr>
            <p:txBody>
              <a:bodyPr wrap="square">
                <a:spAutoFit/>
              </a:bodyPr>
              <a:lstStyle/>
              <a:p>
                <a:r>
                  <a:rPr lang="zh-CN" altLang="en-US" sz="2400" dirty="0" smtClean="0">
                    <a:solidFill>
                      <a:srgbClr val="323E32"/>
                    </a:solidFill>
                    <a:cs typeface="Arial" panose="020B0604020202020204" pitchFamily="34" charset="0"/>
                  </a:rPr>
                  <a:t>♦</a:t>
                </a:r>
                <a:r>
                  <a:rPr lang="zh-CN" altLang="en-US" sz="2400" dirty="0">
                    <a:solidFill>
                      <a:srgbClr val="323E32"/>
                    </a:solidFill>
                    <a:latin typeface="Times New Roman" panose="02020603050405020304" pitchFamily="18" charset="0"/>
                    <a:cs typeface="Times New Roman" panose="02020603050405020304" pitchFamily="18" charset="0"/>
                  </a:rPr>
                  <a:t>功利主义（utilitarianism）：一种政治哲学，认为人是趋利避害的，是追求快乐和幸福</a:t>
                </a:r>
                <a:r>
                  <a:rPr lang="zh-CN" altLang="en-US" sz="2400" dirty="0" smtClean="0">
                    <a:solidFill>
                      <a:srgbClr val="323E32"/>
                    </a:solidFill>
                    <a:latin typeface="Times New Roman" panose="02020603050405020304" pitchFamily="18" charset="0"/>
                    <a:cs typeface="Times New Roman" panose="02020603050405020304" pitchFamily="18" charset="0"/>
                  </a:rPr>
                  <a:t>的。政府政策应当遵循这一原则。</a:t>
                </a:r>
                <a:endParaRPr lang="en-US" altLang="zh-CN" sz="2400" dirty="0" smtClean="0">
                  <a:solidFill>
                    <a:srgbClr val="323E32"/>
                  </a:solidFill>
                  <a:latin typeface="Times New Roman" panose="02020603050405020304" pitchFamily="18" charset="0"/>
                  <a:cs typeface="Times New Roman" panose="02020603050405020304" pitchFamily="18" charset="0"/>
                </a:endParaRPr>
              </a:p>
              <a:p>
                <a:r>
                  <a:rPr lang="zh-CN" altLang="en-US" sz="2400" dirty="0">
                    <a:solidFill>
                      <a:srgbClr val="323E32"/>
                    </a:solidFill>
                    <a:latin typeface="Times New Roman" panose="02020603050405020304" pitchFamily="18" charset="0"/>
                    <a:cs typeface="Times New Roman" panose="02020603050405020304" pitchFamily="18" charset="0"/>
                  </a:rPr>
                  <a:t>♦社会福利是每个人个人效用的算术</a:t>
                </a:r>
                <a:r>
                  <a:rPr lang="zh-CN" altLang="en-US" sz="2400" dirty="0" smtClean="0">
                    <a:solidFill>
                      <a:srgbClr val="323E32"/>
                    </a:solidFill>
                    <a:latin typeface="Times New Roman" panose="02020603050405020304" pitchFamily="18" charset="0"/>
                    <a:cs typeface="Times New Roman" panose="02020603050405020304" pitchFamily="18" charset="0"/>
                  </a:rPr>
                  <a:t>和，</a:t>
                </a:r>
                <a14:m>
                  <m:oMath xmlns:m="http://schemas.openxmlformats.org/officeDocument/2006/math">
                    <m:r>
                      <a:rPr lang="en-US" altLang="zh-CN" sz="2400" b="0" i="1" smtClean="0">
                        <a:solidFill>
                          <a:srgbClr val="323E32"/>
                        </a:solidFill>
                        <a:latin typeface="Cambria Math" panose="02040503050406030204" pitchFamily="18" charset="0"/>
                        <a:cs typeface="Times New Roman" panose="02020603050405020304" pitchFamily="18" charset="0"/>
                      </a:rPr>
                      <m:t>𝑊</m:t>
                    </m:r>
                    <m:r>
                      <a:rPr lang="en-US" altLang="zh-CN" sz="2400" i="1" smtClean="0">
                        <a:solidFill>
                          <a:srgbClr val="323E32"/>
                        </a:solidFill>
                        <a:latin typeface="Cambria Math" panose="02040503050406030204" pitchFamily="18" charset="0"/>
                        <a:cs typeface="Times New Roman" panose="02020603050405020304" pitchFamily="18" charset="0"/>
                      </a:rPr>
                      <m:t>=</m:t>
                    </m:r>
                    <m:nary>
                      <m:naryPr>
                        <m:chr m:val="∑"/>
                        <m:limLoc m:val="subSup"/>
                        <m:ctrlPr>
                          <a:rPr lang="en-US" altLang="zh-CN" sz="2400" i="1" smtClean="0">
                            <a:solidFill>
                              <a:srgbClr val="323E32"/>
                            </a:solidFill>
                            <a:latin typeface="Cambria Math" panose="02040503050406030204" pitchFamily="18" charset="0"/>
                            <a:cs typeface="Times New Roman" panose="02020603050405020304" pitchFamily="18" charset="0"/>
                          </a:rPr>
                        </m:ctrlPr>
                      </m:naryPr>
                      <m:sub>
                        <m:r>
                          <m:rPr>
                            <m:brk m:alnAt="25"/>
                          </m:rPr>
                          <a:rPr lang="en-US" altLang="zh-CN" sz="2400" b="0" i="1" smtClean="0">
                            <a:solidFill>
                              <a:srgbClr val="323E32"/>
                            </a:solidFill>
                            <a:latin typeface="Cambria Math" panose="02040503050406030204" pitchFamily="18" charset="0"/>
                            <a:cs typeface="Times New Roman" panose="02020603050405020304" pitchFamily="18" charset="0"/>
                          </a:rPr>
                          <m:t>𝑖</m:t>
                        </m:r>
                        <m:r>
                          <a:rPr lang="en-US" altLang="zh-CN" sz="2400" i="1">
                            <a:solidFill>
                              <a:srgbClr val="323E32"/>
                            </a:solidFill>
                            <a:latin typeface="Cambria Math" panose="02040503050406030204" pitchFamily="18" charset="0"/>
                            <a:cs typeface="Times New Roman" panose="02020603050405020304" pitchFamily="18" charset="0"/>
                          </a:rPr>
                          <m:t>=</m:t>
                        </m:r>
                        <m:r>
                          <a:rPr lang="en-US" altLang="zh-CN" sz="2400" i="1" smtClean="0">
                            <a:solidFill>
                              <a:srgbClr val="323E32"/>
                            </a:solidFill>
                            <a:latin typeface="Cambria Math" panose="02040503050406030204" pitchFamily="18" charset="0"/>
                            <a:cs typeface="Times New Roman" panose="02020603050405020304" pitchFamily="18" charset="0"/>
                          </a:rPr>
                          <m:t>1</m:t>
                        </m:r>
                      </m:sub>
                      <m:sup>
                        <m:r>
                          <a:rPr lang="en-US" altLang="zh-CN" sz="2400" b="0" i="1" smtClean="0">
                            <a:solidFill>
                              <a:srgbClr val="323E32"/>
                            </a:solidFill>
                            <a:latin typeface="Cambria Math" panose="02040503050406030204" pitchFamily="18" charset="0"/>
                            <a:cs typeface="Times New Roman" panose="02020603050405020304" pitchFamily="18" charset="0"/>
                          </a:rPr>
                          <m:t>𝑁</m:t>
                        </m:r>
                      </m:sup>
                      <m:e>
                        <m:sSub>
                          <m:sSubPr>
                            <m:ctrlPr>
                              <a:rPr lang="en-US" altLang="zh-CN" sz="2400" i="1" smtClean="0">
                                <a:solidFill>
                                  <a:srgbClr val="323E32"/>
                                </a:solidFill>
                                <a:latin typeface="Cambria Math" panose="02040503050406030204" pitchFamily="18" charset="0"/>
                                <a:cs typeface="Times New Roman" panose="02020603050405020304" pitchFamily="18" charset="0"/>
                              </a:rPr>
                            </m:ctrlPr>
                          </m:sSubPr>
                          <m:e>
                            <m:r>
                              <a:rPr lang="en-US" altLang="zh-CN" sz="2400" b="0" i="1" smtClean="0">
                                <a:solidFill>
                                  <a:srgbClr val="323E32"/>
                                </a:solidFill>
                                <a:latin typeface="Cambria Math" panose="02040503050406030204" pitchFamily="18" charset="0"/>
                                <a:cs typeface="Times New Roman" panose="02020603050405020304" pitchFamily="18" charset="0"/>
                              </a:rPr>
                              <m:t>𝑈</m:t>
                            </m:r>
                          </m:e>
                          <m:sub>
                            <m:r>
                              <a:rPr lang="en-US" altLang="zh-CN" sz="2400" b="0" i="1" smtClean="0">
                                <a:solidFill>
                                  <a:srgbClr val="323E32"/>
                                </a:solidFill>
                                <a:latin typeface="Cambria Math" panose="02040503050406030204" pitchFamily="18" charset="0"/>
                                <a:cs typeface="Times New Roman" panose="02020603050405020304" pitchFamily="18" charset="0"/>
                              </a:rPr>
                              <m:t>𝑖</m:t>
                            </m:r>
                          </m:sub>
                        </m:sSub>
                      </m:e>
                    </m:nary>
                  </m:oMath>
                </a14:m>
                <a:r>
                  <a:rPr lang="zh-CN" altLang="en-US" sz="2400" dirty="0" smtClean="0">
                    <a:solidFill>
                      <a:srgbClr val="323E32"/>
                    </a:solidFill>
                    <a:latin typeface="Times New Roman" panose="02020603050405020304" pitchFamily="18" charset="0"/>
                    <a:cs typeface="Times New Roman" panose="02020603050405020304" pitchFamily="18" charset="0"/>
                  </a:rPr>
                  <a:t>。社会追求</a:t>
                </a:r>
                <a:r>
                  <a:rPr lang="zh-CN" altLang="en-US" sz="2400" dirty="0">
                    <a:solidFill>
                      <a:srgbClr val="323E32"/>
                    </a:solidFill>
                    <a:latin typeface="Times New Roman" panose="02020603050405020304" pitchFamily="18" charset="0"/>
                    <a:cs typeface="Times New Roman" panose="02020603050405020304" pitchFamily="18" charset="0"/>
                  </a:rPr>
                  <a:t>每个人的最大幸福</a:t>
                </a:r>
                <a:r>
                  <a:rPr lang="zh-CN" altLang="en-US" sz="2400" dirty="0" smtClean="0">
                    <a:solidFill>
                      <a:srgbClr val="323E32"/>
                    </a:solidFill>
                    <a:latin typeface="Times New Roman" panose="02020603050405020304" pitchFamily="18" charset="0"/>
                    <a:cs typeface="Times New Roman" panose="02020603050405020304" pitchFamily="18" charset="0"/>
                  </a:rPr>
                  <a:t>，使</a:t>
                </a:r>
                <a:r>
                  <a:rPr lang="zh-CN" altLang="en-US" sz="2400" dirty="0">
                    <a:solidFill>
                      <a:srgbClr val="323E32"/>
                    </a:solidFill>
                    <a:latin typeface="Times New Roman" panose="02020603050405020304" pitchFamily="18" charset="0"/>
                    <a:cs typeface="Times New Roman" panose="02020603050405020304" pitchFamily="18" charset="0"/>
                  </a:rPr>
                  <a:t>社会福利</a:t>
                </a:r>
                <a:r>
                  <a:rPr lang="zh-CN" altLang="en-US" sz="2400" dirty="0" smtClean="0">
                    <a:solidFill>
                      <a:srgbClr val="323E32"/>
                    </a:solidFill>
                    <a:latin typeface="Times New Roman" panose="02020603050405020304" pitchFamily="18" charset="0"/>
                    <a:cs typeface="Times New Roman" panose="02020603050405020304" pitchFamily="18" charset="0"/>
                  </a:rPr>
                  <a:t>最大化。由于个人收入的边际效用递减，</a:t>
                </a:r>
                <a:r>
                  <a:rPr lang="zh-CN" altLang="en-US" sz="2400" dirty="0">
                    <a:solidFill>
                      <a:srgbClr val="323E32"/>
                    </a:solidFill>
                    <a:latin typeface="Times New Roman" panose="02020603050405020304" pitchFamily="18" charset="0"/>
                    <a:cs typeface="Times New Roman" panose="02020603050405020304" pitchFamily="18" charset="0"/>
                  </a:rPr>
                  <a:t>一元钱在穷人那里具有更大的社会价值</a:t>
                </a:r>
                <a:r>
                  <a:rPr lang="zh-CN" altLang="en-US" sz="2400" dirty="0" smtClean="0">
                    <a:solidFill>
                      <a:srgbClr val="323E32"/>
                    </a:solidFill>
                    <a:latin typeface="Times New Roman" panose="02020603050405020304" pitchFamily="18" charset="0"/>
                    <a:cs typeface="Times New Roman" panose="02020603050405020304" pitchFamily="18" charset="0"/>
                  </a:rPr>
                  <a:t>，</a:t>
                </a:r>
                <a:r>
                  <a:rPr lang="zh-CN" altLang="en-US" sz="2400" dirty="0">
                    <a:solidFill>
                      <a:srgbClr val="323E32"/>
                    </a:solidFill>
                    <a:latin typeface="Times New Roman" panose="02020603050405020304" pitchFamily="18" charset="0"/>
                    <a:cs typeface="Times New Roman" panose="02020603050405020304" pitchFamily="18" charset="0"/>
                  </a:rPr>
                  <a:t>通过再分配政策</a:t>
                </a:r>
                <a:r>
                  <a:rPr lang="zh-CN" altLang="en-US" sz="2400" dirty="0" smtClean="0">
                    <a:solidFill>
                      <a:srgbClr val="323E32"/>
                    </a:solidFill>
                    <a:latin typeface="Times New Roman" panose="02020603050405020304" pitchFamily="18" charset="0"/>
                    <a:cs typeface="Times New Roman" panose="02020603050405020304" pitchFamily="18" charset="0"/>
                  </a:rPr>
                  <a:t>，可以提高社会福利再分配。</a:t>
                </a:r>
                <a:endParaRPr lang="en-US" altLang="zh-CN" sz="2400" dirty="0">
                  <a:solidFill>
                    <a:srgbClr val="323E32"/>
                  </a:solidFill>
                  <a:latin typeface="Times New Roman" panose="02020603050405020304" pitchFamily="18" charset="0"/>
                  <a:cs typeface="Times New Roman" panose="02020603050405020304" pitchFamily="18" charset="0"/>
                </a:endParaRPr>
              </a:p>
              <a:p>
                <a:r>
                  <a:rPr lang="zh-CN" altLang="en-US" sz="2400" dirty="0">
                    <a:solidFill>
                      <a:srgbClr val="323E32"/>
                    </a:solidFill>
                    <a:latin typeface="Times New Roman" panose="02020603050405020304" pitchFamily="18" charset="0"/>
                    <a:cs typeface="Times New Roman" panose="02020603050405020304" pitchFamily="18" charset="0"/>
                  </a:rPr>
                  <a:t>♦功利主义哲学再分配主张存在的</a:t>
                </a:r>
                <a:r>
                  <a:rPr lang="zh-CN" altLang="en-US" sz="2400" dirty="0" smtClean="0">
                    <a:solidFill>
                      <a:srgbClr val="323E32"/>
                    </a:solidFill>
                    <a:latin typeface="Times New Roman" panose="02020603050405020304" pitchFamily="18" charset="0"/>
                    <a:cs typeface="Times New Roman" panose="02020603050405020304" pitchFamily="18" charset="0"/>
                  </a:rPr>
                  <a:t>问题，一是不可能</a:t>
                </a:r>
                <a:r>
                  <a:rPr lang="zh-CN" altLang="en-US" sz="2400" dirty="0">
                    <a:solidFill>
                      <a:srgbClr val="323E32"/>
                    </a:solidFill>
                    <a:latin typeface="Times New Roman" panose="02020603050405020304" pitchFamily="18" charset="0"/>
                    <a:cs typeface="Times New Roman" panose="02020603050405020304" pitchFamily="18" charset="0"/>
                  </a:rPr>
                  <a:t>没有成本地进行再分配，再分配过程中存在损失</a:t>
                </a:r>
                <a:r>
                  <a:rPr lang="zh-CN" altLang="en-US" sz="2400" dirty="0" smtClean="0">
                    <a:solidFill>
                      <a:srgbClr val="323E32"/>
                    </a:solidFill>
                    <a:latin typeface="Times New Roman" panose="02020603050405020304" pitchFamily="18" charset="0"/>
                    <a:cs typeface="Times New Roman" panose="02020603050405020304" pitchFamily="18" charset="0"/>
                  </a:rPr>
                  <a:t>，需要权衡效率与平等；二是完全</a:t>
                </a:r>
                <a:r>
                  <a:rPr lang="zh-CN" altLang="en-US" sz="2400" dirty="0">
                    <a:solidFill>
                      <a:srgbClr val="323E32"/>
                    </a:solidFill>
                    <a:latin typeface="Times New Roman" panose="02020603050405020304" pitchFamily="18" charset="0"/>
                    <a:cs typeface="Times New Roman" panose="02020603050405020304" pitchFamily="18" charset="0"/>
                  </a:rPr>
                  <a:t>平等的</a:t>
                </a:r>
                <a:r>
                  <a:rPr lang="zh-CN" altLang="en-US" sz="2400" dirty="0" smtClean="0">
                    <a:solidFill>
                      <a:srgbClr val="323E32"/>
                    </a:solidFill>
                    <a:latin typeface="Times New Roman" panose="02020603050405020304" pitchFamily="18" charset="0"/>
                    <a:cs typeface="Times New Roman" panose="02020603050405020304" pitchFamily="18" charset="0"/>
                  </a:rPr>
                  <a:t>分配虽然满足社会福利最大，但不存在实现完全平等分配的实际路径。</a:t>
                </a:r>
                <a:endParaRPr lang="zh-CN" altLang="en-US" sz="2400" dirty="0"/>
              </a:p>
            </p:txBody>
          </p:sp>
        </mc:Choice>
        <mc:Fallback xmlns="">
          <p:sp>
            <p:nvSpPr>
              <p:cNvPr id="2" name="矩形 1"/>
              <p:cNvSpPr>
                <a:spLocks noRot="1" noChangeAspect="1" noMove="1" noResize="1" noEditPoints="1" noAdjustHandles="1" noChangeArrowheads="1" noChangeShapeType="1" noTextEdit="1"/>
              </p:cNvSpPr>
              <p:nvPr/>
            </p:nvSpPr>
            <p:spPr>
              <a:xfrm>
                <a:off x="395536" y="2492896"/>
                <a:ext cx="8424936" cy="3805850"/>
              </a:xfrm>
              <a:prstGeom prst="rect">
                <a:avLst/>
              </a:prstGeom>
              <a:blipFill rotWithShape="0">
                <a:blip r:embed="rId5"/>
                <a:stretch>
                  <a:fillRect l="-1158" t="-1763" r="-1013" b="-208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4454878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20"/>
          <p:cNvSpPr txBox="1">
            <a:spLocks noChangeArrowheads="1"/>
          </p:cNvSpPr>
          <p:nvPr/>
        </p:nvSpPr>
        <p:spPr bwMode="auto">
          <a:xfrm>
            <a:off x="259836" y="1094123"/>
            <a:ext cx="81375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latin typeface="Cambria" panose="02040503050406030204" pitchFamily="18" charset="0"/>
                <a:ea typeface="华文楷体" panose="02010600040101010101" pitchFamily="2" charset="-122"/>
              </a:rPr>
              <a:t>（</a:t>
            </a:r>
            <a:r>
              <a:rPr lang="en-US" altLang="zh-CN" sz="2400" b="1" dirty="0" smtClean="0">
                <a:latin typeface="Cambria" panose="02040503050406030204" pitchFamily="18" charset="0"/>
                <a:ea typeface="华文楷体" panose="02010600040101010101" pitchFamily="2" charset="-122"/>
              </a:rPr>
              <a:t>2</a:t>
            </a:r>
            <a:r>
              <a:rPr lang="zh-CN" altLang="en-US" sz="2400" b="1" dirty="0" smtClean="0">
                <a:latin typeface="Cambria" panose="02040503050406030204" pitchFamily="18" charset="0"/>
                <a:ea typeface="华文楷体" panose="02010600040101010101" pitchFamily="2" charset="-122"/>
              </a:rPr>
              <a:t>）自由主义</a:t>
            </a:r>
            <a:endParaRPr lang="zh-CN" altLang="en-US" sz="2400" b="1" dirty="0">
              <a:latin typeface="Cambria" panose="02040503050406030204" pitchFamily="18" charset="0"/>
              <a:ea typeface="华文楷体" panose="02010600040101010101" pitchFamily="2" charset="-122"/>
            </a:endParaRPr>
          </a:p>
        </p:txBody>
      </p:sp>
      <mc:AlternateContent xmlns:mc="http://schemas.openxmlformats.org/markup-compatibility/2006" xmlns:a14="http://schemas.microsoft.com/office/drawing/2010/main">
        <mc:Choice Requires="a14">
          <p:sp>
            <p:nvSpPr>
              <p:cNvPr id="2" name="矩形 1"/>
              <p:cNvSpPr/>
              <p:nvPr/>
            </p:nvSpPr>
            <p:spPr>
              <a:xfrm>
                <a:off x="534138" y="1562301"/>
                <a:ext cx="8070310" cy="4154984"/>
              </a:xfrm>
              <a:prstGeom prst="rect">
                <a:avLst/>
              </a:prstGeom>
            </p:spPr>
            <p:txBody>
              <a:bodyPr wrap="square">
                <a:spAutoFit/>
              </a:bodyPr>
              <a:lstStyle/>
              <a:p>
                <a:r>
                  <a:rPr lang="zh-CN" altLang="en-US" sz="2400" dirty="0" smtClean="0">
                    <a:solidFill>
                      <a:srgbClr val="323E32"/>
                    </a:solidFill>
                    <a:cs typeface="Arial" panose="020B0604020202020204" pitchFamily="34" charset="0"/>
                  </a:rPr>
                  <a:t>♦国家</a:t>
                </a:r>
                <a:r>
                  <a:rPr lang="zh-CN" altLang="en-US" sz="2400" dirty="0">
                    <a:solidFill>
                      <a:srgbClr val="323E32"/>
                    </a:solidFill>
                    <a:cs typeface="Arial" panose="020B0604020202020204" pitchFamily="34" charset="0"/>
                  </a:rPr>
                  <a:t>应当</a:t>
                </a:r>
                <a:r>
                  <a:rPr lang="zh-CN" altLang="en-US" sz="2400" dirty="0" smtClean="0">
                    <a:solidFill>
                      <a:srgbClr val="323E32"/>
                    </a:solidFill>
                    <a:cs typeface="Arial" panose="020B0604020202020204" pitchFamily="34" charset="0"/>
                  </a:rPr>
                  <a:t>追求正义</a:t>
                </a:r>
                <a:r>
                  <a:rPr lang="zh-CN" altLang="en-US" sz="2400" dirty="0">
                    <a:solidFill>
                      <a:srgbClr val="323E32"/>
                    </a:solidFill>
                    <a:cs typeface="Arial" panose="020B0604020202020204" pitchFamily="34" charset="0"/>
                  </a:rPr>
                  <a:t>，但是如何达成关于国家职能的社会契约呢</a:t>
                </a:r>
                <a:r>
                  <a:rPr lang="zh-CN" altLang="en-US" sz="2400" dirty="0" smtClean="0">
                    <a:solidFill>
                      <a:srgbClr val="323E32"/>
                    </a:solidFill>
                    <a:cs typeface="Arial" panose="020B0604020202020204" pitchFamily="34" charset="0"/>
                  </a:rPr>
                  <a:t>？自由主义（</a:t>
                </a:r>
                <a:r>
                  <a:rPr lang="en-US" altLang="zh-CN" sz="2400" dirty="0">
                    <a:solidFill>
                      <a:srgbClr val="323E32"/>
                    </a:solidFill>
                    <a:cs typeface="Arial" panose="020B0604020202020204" pitchFamily="34" charset="0"/>
                  </a:rPr>
                  <a:t>liberalism</a:t>
                </a:r>
                <a:r>
                  <a:rPr lang="zh-CN" altLang="en-US" sz="2400" dirty="0" smtClean="0">
                    <a:solidFill>
                      <a:srgbClr val="323E32"/>
                    </a:solidFill>
                    <a:cs typeface="Arial" panose="020B0604020202020204" pitchFamily="34" charset="0"/>
                  </a:rPr>
                  <a:t>）哲学家罗尔斯</a:t>
                </a:r>
                <a:r>
                  <a:rPr lang="zh-CN" altLang="en-US" sz="2400" dirty="0">
                    <a:solidFill>
                      <a:srgbClr val="323E32"/>
                    </a:solidFill>
                    <a:cs typeface="Arial" panose="020B0604020202020204" pitchFamily="34" charset="0"/>
                  </a:rPr>
                  <a:t>（</a:t>
                </a:r>
                <a:r>
                  <a:rPr lang="en-US" altLang="zh-CN" sz="2400" dirty="0">
                    <a:solidFill>
                      <a:srgbClr val="323E32"/>
                    </a:solidFill>
                    <a:cs typeface="Arial" panose="020B0604020202020204" pitchFamily="34" charset="0"/>
                  </a:rPr>
                  <a:t>John Rawls</a:t>
                </a:r>
                <a:r>
                  <a:rPr lang="zh-CN" altLang="en-US" sz="2400" dirty="0" smtClean="0">
                    <a:solidFill>
                      <a:srgbClr val="323E32"/>
                    </a:solidFill>
                    <a:cs typeface="Arial" panose="020B0604020202020204" pitchFamily="34" charset="0"/>
                  </a:rPr>
                  <a:t>）建立了一种“正义论”的社会哲学，认为应当</a:t>
                </a:r>
                <a:r>
                  <a:rPr lang="zh-CN" altLang="en-US" sz="2400" dirty="0">
                    <a:solidFill>
                      <a:srgbClr val="323E32"/>
                    </a:solidFill>
                    <a:cs typeface="Arial" panose="020B0604020202020204" pitchFamily="34" charset="0"/>
                  </a:rPr>
                  <a:t>采取</a:t>
                </a:r>
                <a:r>
                  <a:rPr lang="zh-CN" altLang="en-US" sz="2400" dirty="0">
                    <a:solidFill>
                      <a:srgbClr val="323E32"/>
                    </a:solidFill>
                    <a:latin typeface="Times New Roman" panose="02020603050405020304" pitchFamily="18" charset="0"/>
                    <a:cs typeface="Times New Roman" panose="02020603050405020304" pitchFamily="18" charset="0"/>
                  </a:rPr>
                  <a:t>一种回到“无知之幕”后的方法，这样才能形成客观的认识。</a:t>
                </a:r>
                <a:endParaRPr lang="en-US" altLang="zh-CN" sz="2400" dirty="0">
                  <a:solidFill>
                    <a:srgbClr val="323E32"/>
                  </a:solidFill>
                  <a:latin typeface="Times New Roman" panose="02020603050405020304" pitchFamily="18" charset="0"/>
                  <a:cs typeface="Times New Roman" panose="02020603050405020304" pitchFamily="18" charset="0"/>
                </a:endParaRPr>
              </a:p>
              <a:p>
                <a:r>
                  <a:rPr lang="zh-CN" altLang="en-US" sz="2400" dirty="0">
                    <a:solidFill>
                      <a:srgbClr val="323E32"/>
                    </a:solidFill>
                    <a:latin typeface="Times New Roman" panose="02020603050405020304" pitchFamily="18" charset="0"/>
                    <a:cs typeface="Times New Roman" panose="02020603050405020304" pitchFamily="18" charset="0"/>
                  </a:rPr>
                  <a:t>♦根据该政治哲学，在收入再分配问题上，应按照在</a:t>
                </a:r>
                <a:r>
                  <a:rPr lang="zh-CN" altLang="en-US" sz="2400" dirty="0">
                    <a:solidFill>
                      <a:srgbClr val="323E32"/>
                    </a:solidFill>
                    <a:cs typeface="Times New Roman" panose="02020603050405020304" pitchFamily="18" charset="0"/>
                  </a:rPr>
                  <a:t>“</a:t>
                </a:r>
                <a:r>
                  <a:rPr lang="zh-CN" altLang="en-US" sz="2400" dirty="0">
                    <a:solidFill>
                      <a:srgbClr val="323E32"/>
                    </a:solidFill>
                    <a:latin typeface="Times New Roman" panose="02020603050405020304" pitchFamily="18" charset="0"/>
                    <a:cs typeface="Times New Roman" panose="02020603050405020304" pitchFamily="18" charset="0"/>
                  </a:rPr>
                  <a:t>无知之幕</a:t>
                </a:r>
                <a:r>
                  <a:rPr lang="zh-CN" altLang="en-US" sz="2400" dirty="0">
                    <a:solidFill>
                      <a:srgbClr val="323E32"/>
                    </a:solidFill>
                    <a:cs typeface="Times New Roman" panose="02020603050405020304" pitchFamily="18" charset="0"/>
                  </a:rPr>
                  <a:t>”</a:t>
                </a:r>
                <a:r>
                  <a:rPr lang="zh-CN" altLang="en-US" sz="2400" dirty="0">
                    <a:solidFill>
                      <a:srgbClr val="323E32"/>
                    </a:solidFill>
                    <a:latin typeface="Times New Roman" panose="02020603050405020304" pitchFamily="18" charset="0"/>
                    <a:cs typeface="Times New Roman" panose="02020603050405020304" pitchFamily="18" charset="0"/>
                  </a:rPr>
                  <a:t>背后的无偏见观察者来达成契约，其准则就是最大最小准则（maximin</a:t>
                </a:r>
                <a:r>
                  <a:rPr lang="zh-CN" altLang="en-US" sz="2400" dirty="0">
                    <a:solidFill>
                      <a:srgbClr val="323E32"/>
                    </a:solidFill>
                    <a:cs typeface="Times New Roman" panose="02020603050405020304" pitchFamily="18" charset="0"/>
                  </a:rPr>
                  <a:t> </a:t>
                </a:r>
                <a:r>
                  <a:rPr lang="zh-CN" altLang="en-US" sz="2400" dirty="0">
                    <a:solidFill>
                      <a:srgbClr val="323E32"/>
                    </a:solidFill>
                    <a:latin typeface="Times New Roman" panose="02020603050405020304" pitchFamily="18" charset="0"/>
                    <a:cs typeface="Times New Roman" panose="02020603050405020304" pitchFamily="18" charset="0"/>
                  </a:rPr>
                  <a:t>criterion</a:t>
                </a:r>
                <a:r>
                  <a:rPr lang="zh-CN" altLang="en-US" sz="2400" dirty="0" smtClean="0">
                    <a:solidFill>
                      <a:srgbClr val="323E32"/>
                    </a:solidFill>
                    <a:latin typeface="Times New Roman" panose="02020603050405020304" pitchFamily="18" charset="0"/>
                    <a:cs typeface="Times New Roman" panose="02020603050405020304" pitchFamily="18" charset="0"/>
                  </a:rPr>
                  <a:t>）。在此哲学之下，</a:t>
                </a:r>
                <a:r>
                  <a:rPr lang="zh-CN" altLang="en-US" sz="2400" dirty="0">
                    <a:solidFill>
                      <a:srgbClr val="323E32"/>
                    </a:solidFill>
                    <a:latin typeface="Times New Roman" panose="02020603050405020304" pitchFamily="18" charset="0"/>
                    <a:cs typeface="Times New Roman" panose="02020603050405020304" pitchFamily="18" charset="0"/>
                  </a:rPr>
                  <a:t>社会福利取决于效用水平最低的人</a:t>
                </a:r>
                <a:r>
                  <a:rPr lang="zh-CN" altLang="en-US" sz="2400" dirty="0" smtClean="0">
                    <a:solidFill>
                      <a:srgbClr val="323E32"/>
                    </a:solidFill>
                    <a:latin typeface="Times New Roman" panose="02020603050405020304" pitchFamily="18" charset="0"/>
                    <a:cs typeface="Times New Roman" panose="02020603050405020304" pitchFamily="18" charset="0"/>
                  </a:rPr>
                  <a:t>，</a:t>
                </a:r>
                <a14:m>
                  <m:oMath xmlns:m="http://schemas.openxmlformats.org/officeDocument/2006/math">
                    <m:r>
                      <a:rPr lang="en-US" altLang="zh-CN" sz="2400" b="0" i="1" smtClean="0">
                        <a:solidFill>
                          <a:srgbClr val="323E32"/>
                        </a:solidFill>
                        <a:latin typeface="Cambria Math" panose="02040503050406030204" pitchFamily="18" charset="0"/>
                        <a:cs typeface="Times New Roman" panose="02020603050405020304" pitchFamily="18" charset="0"/>
                      </a:rPr>
                      <m:t>𝑊</m:t>
                    </m:r>
                    <m:r>
                      <a:rPr lang="en-US" altLang="zh-CN" sz="2400" i="1" smtClean="0">
                        <a:solidFill>
                          <a:srgbClr val="323E32"/>
                        </a:solidFill>
                        <a:latin typeface="Cambria Math" panose="02040503050406030204" pitchFamily="18" charset="0"/>
                        <a:cs typeface="Times New Roman" panose="02020603050405020304" pitchFamily="18" charset="0"/>
                      </a:rPr>
                      <m:t>=</m:t>
                    </m:r>
                    <m:r>
                      <m:rPr>
                        <m:sty m:val="p"/>
                      </m:rPr>
                      <a:rPr lang="en-US" altLang="zh-CN" sz="2400" b="0" i="0" smtClean="0">
                        <a:solidFill>
                          <a:srgbClr val="323E32"/>
                        </a:solidFill>
                        <a:latin typeface="Cambria Math" panose="02040503050406030204" pitchFamily="18" charset="0"/>
                        <a:cs typeface="Times New Roman" panose="02020603050405020304" pitchFamily="18" charset="0"/>
                      </a:rPr>
                      <m:t>min</m:t>
                    </m:r>
                    <m:r>
                      <a:rPr lang="en-US" altLang="zh-CN" sz="2400" b="0" i="1" smtClean="0">
                        <a:solidFill>
                          <a:srgbClr val="323E32"/>
                        </a:solidFill>
                        <a:latin typeface="Cambria Math" panose="02040503050406030204" pitchFamily="18" charset="0"/>
                        <a:cs typeface="Times New Roman" panose="02020603050405020304" pitchFamily="18" charset="0"/>
                      </a:rPr>
                      <m:t>⁡{</m:t>
                    </m:r>
                    <m:sSub>
                      <m:sSubPr>
                        <m:ctrlPr>
                          <a:rPr lang="en-US" altLang="zh-CN" sz="2400" b="0" i="1" smtClean="0">
                            <a:solidFill>
                              <a:srgbClr val="323E32"/>
                            </a:solidFill>
                            <a:latin typeface="Cambria Math" panose="02040503050406030204" pitchFamily="18" charset="0"/>
                            <a:cs typeface="Times New Roman" panose="02020603050405020304" pitchFamily="18" charset="0"/>
                          </a:rPr>
                        </m:ctrlPr>
                      </m:sSubPr>
                      <m:e>
                        <m:r>
                          <a:rPr lang="en-US" altLang="zh-CN" sz="2400" b="0" i="1" smtClean="0">
                            <a:solidFill>
                              <a:srgbClr val="323E32"/>
                            </a:solidFill>
                            <a:latin typeface="Cambria Math" panose="02040503050406030204" pitchFamily="18" charset="0"/>
                            <a:cs typeface="Times New Roman" panose="02020603050405020304" pitchFamily="18" charset="0"/>
                          </a:rPr>
                          <m:t>𝑈</m:t>
                        </m:r>
                      </m:e>
                      <m:sub>
                        <m:r>
                          <a:rPr lang="en-US" altLang="zh-CN" sz="2400" b="0" i="1" smtClean="0">
                            <a:solidFill>
                              <a:srgbClr val="323E32"/>
                            </a:solidFill>
                            <a:latin typeface="Cambria Math" panose="02040503050406030204" pitchFamily="18" charset="0"/>
                            <a:cs typeface="Times New Roman" panose="02020603050405020304" pitchFamily="18" charset="0"/>
                          </a:rPr>
                          <m:t>𝑖</m:t>
                        </m:r>
                      </m:sub>
                    </m:sSub>
                    <m:r>
                      <a:rPr lang="en-US" altLang="zh-CN" sz="2400" b="0" i="1" smtClean="0">
                        <a:solidFill>
                          <a:srgbClr val="323E32"/>
                        </a:solidFill>
                        <a:latin typeface="Cambria Math" panose="02040503050406030204" pitchFamily="18" charset="0"/>
                        <a:cs typeface="Times New Roman" panose="02020603050405020304" pitchFamily="18" charset="0"/>
                      </a:rPr>
                      <m:t>}</m:t>
                    </m:r>
                    <m:r>
                      <a:rPr lang="en-US" altLang="zh-CN" sz="2400" i="1" smtClean="0">
                        <a:solidFill>
                          <a:srgbClr val="323E32"/>
                        </a:solidFill>
                        <a:latin typeface="Cambria Math" panose="02040503050406030204" pitchFamily="18" charset="0"/>
                        <a:cs typeface="Times New Roman" panose="02020603050405020304" pitchFamily="18" charset="0"/>
                      </a:rPr>
                      <m:t> </m:t>
                    </m:r>
                  </m:oMath>
                </a14:m>
                <a:r>
                  <a:rPr lang="zh-CN" altLang="en-US" sz="2400" dirty="0" smtClean="0">
                    <a:solidFill>
                      <a:srgbClr val="323E32"/>
                    </a:solidFill>
                    <a:latin typeface="Times New Roman" panose="02020603050405020304" pitchFamily="18" charset="0"/>
                    <a:cs typeface="Times New Roman" panose="02020603050405020304" pitchFamily="18" charset="0"/>
                  </a:rPr>
                  <a:t>，提高</a:t>
                </a:r>
                <a:r>
                  <a:rPr lang="zh-CN" altLang="en-US" sz="2400" dirty="0">
                    <a:solidFill>
                      <a:srgbClr val="323E32"/>
                    </a:solidFill>
                    <a:latin typeface="Times New Roman" panose="02020603050405020304" pitchFamily="18" charset="0"/>
                    <a:cs typeface="Times New Roman" panose="02020603050405020304" pitchFamily="18" charset="0"/>
                  </a:rPr>
                  <a:t>了他们的效用，就提高了社会福利</a:t>
                </a:r>
                <a:r>
                  <a:rPr lang="zh-CN" altLang="en-US" sz="2400" dirty="0" smtClean="0">
                    <a:solidFill>
                      <a:srgbClr val="323E32"/>
                    </a:solidFill>
                    <a:latin typeface="Times New Roman" panose="02020603050405020304" pitchFamily="18" charset="0"/>
                    <a:cs typeface="Times New Roman" panose="02020603050405020304" pitchFamily="18" charset="0"/>
                  </a:rPr>
                  <a:t>。所以，政府应当实施帮助弱者</a:t>
                </a:r>
                <a:r>
                  <a:rPr lang="zh-CN" altLang="en-US" sz="2400" dirty="0">
                    <a:solidFill>
                      <a:srgbClr val="323E32"/>
                    </a:solidFill>
                    <a:latin typeface="Times New Roman" panose="02020603050405020304" pitchFamily="18" charset="0"/>
                    <a:cs typeface="Times New Roman" panose="02020603050405020304" pitchFamily="18" charset="0"/>
                  </a:rPr>
                  <a:t>、穷人、不幸</a:t>
                </a:r>
                <a:r>
                  <a:rPr lang="zh-CN" altLang="en-US" sz="2400" dirty="0" smtClean="0">
                    <a:solidFill>
                      <a:srgbClr val="323E32"/>
                    </a:solidFill>
                    <a:latin typeface="Times New Roman" panose="02020603050405020304" pitchFamily="18" charset="0"/>
                    <a:cs typeface="Times New Roman" panose="02020603050405020304" pitchFamily="18" charset="0"/>
                  </a:rPr>
                  <a:t>者的再分配政策。</a:t>
                </a:r>
                <a:r>
                  <a:rPr lang="zh-CN" altLang="en-US" sz="2400" dirty="0" smtClean="0">
                    <a:solidFill>
                      <a:srgbClr val="323E32"/>
                    </a:solidFill>
                    <a:latin typeface="Times New Roman" panose="02020603050405020304" pitchFamily="18" charset="0"/>
                  </a:rPr>
                  <a:t>社会保障（social</a:t>
                </a:r>
                <a:r>
                  <a:rPr lang="zh-CN" altLang="en-US" sz="2400" dirty="0">
                    <a:solidFill>
                      <a:srgbClr val="323E32"/>
                    </a:solidFill>
                  </a:rPr>
                  <a:t> </a:t>
                </a:r>
                <a:r>
                  <a:rPr lang="zh-CN" altLang="en-US" sz="2400" dirty="0" smtClean="0">
                    <a:solidFill>
                      <a:srgbClr val="323E32"/>
                    </a:solidFill>
                  </a:rPr>
                  <a:t> </a:t>
                </a:r>
                <a:r>
                  <a:rPr lang="en-US" altLang="zh-CN" sz="2400" dirty="0" smtClean="0">
                    <a:solidFill>
                      <a:srgbClr val="323E32"/>
                    </a:solidFill>
                    <a:latin typeface="Times New Roman" panose="02020603050405020304" pitchFamily="18" charset="0"/>
                  </a:rPr>
                  <a:t>security</a:t>
                </a:r>
                <a:r>
                  <a:rPr lang="zh-CN" altLang="en-US" sz="2400" dirty="0" smtClean="0">
                    <a:solidFill>
                      <a:srgbClr val="323E32"/>
                    </a:solidFill>
                    <a:latin typeface="Times New Roman" panose="02020603050405020304" pitchFamily="18" charset="0"/>
                  </a:rPr>
                  <a:t>）</a:t>
                </a:r>
                <a:r>
                  <a:rPr lang="zh-CN" altLang="en-US" sz="2400" dirty="0">
                    <a:solidFill>
                      <a:srgbClr val="323E32"/>
                    </a:solidFill>
                    <a:latin typeface="Times New Roman" panose="02020603050405020304" pitchFamily="18" charset="0"/>
                  </a:rPr>
                  <a:t>就是这样的政策</a:t>
                </a:r>
                <a:endParaRPr lang="zh-CN" altLang="en-US" sz="2400" dirty="0"/>
              </a:p>
            </p:txBody>
          </p:sp>
        </mc:Choice>
        <mc:Fallback xmlns="">
          <p:sp>
            <p:nvSpPr>
              <p:cNvPr id="2" name="矩形 1"/>
              <p:cNvSpPr>
                <a:spLocks noRot="1" noChangeAspect="1" noMove="1" noResize="1" noEditPoints="1" noAdjustHandles="1" noChangeArrowheads="1" noChangeShapeType="1" noTextEdit="1"/>
              </p:cNvSpPr>
              <p:nvPr/>
            </p:nvSpPr>
            <p:spPr>
              <a:xfrm>
                <a:off x="534138" y="1562301"/>
                <a:ext cx="8070310" cy="4154984"/>
              </a:xfrm>
              <a:prstGeom prst="rect">
                <a:avLst/>
              </a:prstGeom>
              <a:blipFill rotWithShape="0">
                <a:blip r:embed="rId5"/>
                <a:stretch>
                  <a:fillRect l="-1209" t="-1613" r="-454" b="-1760"/>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19030746"/>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108179"/>
            <a:ext cx="2896947"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smtClean="0">
                <a:latin typeface="Cambria" panose="02040503050406030204" pitchFamily="18" charset="0"/>
                <a:ea typeface="华文楷体" panose="02010600040101010101" pitchFamily="2" charset="-122"/>
              </a:rPr>
              <a:t>3</a:t>
            </a:r>
            <a:r>
              <a:rPr lang="zh-CN" altLang="en-US" sz="2400" b="1" dirty="0" smtClean="0">
                <a:latin typeface="Cambria" panose="02040503050406030204" pitchFamily="18" charset="0"/>
                <a:ea typeface="华文楷体" panose="02010600040101010101" pitchFamily="2" charset="-122"/>
              </a:rPr>
              <a:t>）自由</a:t>
            </a:r>
            <a:r>
              <a:rPr lang="zh-CN" altLang="en-US" sz="2400" b="1" dirty="0">
                <a:latin typeface="Cambria" panose="02040503050406030204" pitchFamily="18" charset="0"/>
                <a:ea typeface="华文楷体" panose="02010600040101010101" pitchFamily="2" charset="-122"/>
              </a:rPr>
              <a:t>至上</a:t>
            </a:r>
            <a:r>
              <a:rPr lang="zh-CN" altLang="en-US" sz="2400" b="1" dirty="0" smtClean="0">
                <a:latin typeface="Cambria" panose="02040503050406030204" pitchFamily="18" charset="0"/>
                <a:ea typeface="华文楷体" panose="02010600040101010101" pitchFamily="2" charset="-122"/>
              </a:rPr>
              <a:t>主义 </a:t>
            </a:r>
            <a:endParaRPr lang="zh-CN" altLang="en-US" sz="2400" dirty="0"/>
          </a:p>
        </p:txBody>
      </p:sp>
      <p:sp>
        <p:nvSpPr>
          <p:cNvPr id="3" name="矩形 2"/>
          <p:cNvSpPr/>
          <p:nvPr/>
        </p:nvSpPr>
        <p:spPr>
          <a:xfrm>
            <a:off x="561656" y="1569844"/>
            <a:ext cx="7898776" cy="4154984"/>
          </a:xfrm>
          <a:prstGeom prst="rect">
            <a:avLst/>
          </a:prstGeom>
        </p:spPr>
        <p:txBody>
          <a:bodyPr wrap="square">
            <a:spAutoFit/>
          </a:bodyPr>
          <a:lstStyle/>
          <a:p>
            <a:pPr eaLnBrk="1" hangingPunct="1"/>
            <a:r>
              <a:rPr lang="zh-CN" altLang="en-US" sz="2400" dirty="0">
                <a:cs typeface="Arial" panose="020B0604020202020204" pitchFamily="34" charset="0"/>
              </a:rPr>
              <a:t>♦自由至上</a:t>
            </a:r>
            <a:r>
              <a:rPr lang="zh-CN" altLang="en-US" sz="2400" dirty="0" smtClean="0">
                <a:cs typeface="Arial" panose="020B0604020202020204" pitchFamily="34" charset="0"/>
              </a:rPr>
              <a:t>主义（</a:t>
            </a:r>
            <a:r>
              <a:rPr lang="en-US" altLang="zh-CN" sz="2400" dirty="0" smtClean="0">
                <a:cs typeface="Arial" panose="020B0604020202020204" pitchFamily="34" charset="0"/>
              </a:rPr>
              <a:t>libertarianism</a:t>
            </a:r>
            <a:r>
              <a:rPr lang="zh-CN" altLang="en-US" sz="2400" dirty="0" smtClean="0">
                <a:cs typeface="Arial" panose="020B0604020202020204" pitchFamily="34" charset="0"/>
              </a:rPr>
              <a:t>），</a:t>
            </a:r>
            <a:r>
              <a:rPr lang="zh-CN" altLang="en-US" sz="2400" dirty="0">
                <a:cs typeface="Arial" panose="020B0604020202020204" pitchFamily="34" charset="0"/>
              </a:rPr>
              <a:t>或者称为自由意志哲学，认为个人权利是最重要的，政府应当保护人的自由和权利，确保每个人有同样的发挥自己才能并获得成功的机会，惩罚通过非法手段获得收入和财富的人，而不是侵害个人自由和</a:t>
            </a:r>
            <a:r>
              <a:rPr lang="zh-CN" altLang="en-US" sz="2400" dirty="0" smtClean="0">
                <a:cs typeface="Arial" panose="020B0604020202020204" pitchFamily="34" charset="0"/>
              </a:rPr>
              <a:t>权利。</a:t>
            </a:r>
            <a:endParaRPr lang="en-US" altLang="zh-CN" sz="2400" dirty="0" smtClean="0">
              <a:cs typeface="Arial" panose="020B0604020202020204" pitchFamily="34" charset="0"/>
            </a:endParaRPr>
          </a:p>
          <a:p>
            <a:pPr eaLnBrk="1" hangingPunct="1"/>
            <a:r>
              <a:rPr lang="zh-CN" altLang="en-US" sz="2400" dirty="0" smtClean="0">
                <a:cs typeface="Arial" panose="020B0604020202020204" pitchFamily="34" charset="0"/>
              </a:rPr>
              <a:t>♦</a:t>
            </a:r>
            <a:r>
              <a:rPr lang="zh-CN" altLang="en-US" sz="2400" dirty="0">
                <a:cs typeface="Arial" panose="020B0604020202020204" pitchFamily="34" charset="0"/>
              </a:rPr>
              <a:t>根据自由至上主义哲学，政府没有权力将任何的合法财产分配给其他人，只要取得收入的过程是正义的，分配结果无论如何都是正义</a:t>
            </a:r>
            <a:r>
              <a:rPr lang="zh-CN" altLang="en-US" sz="2400" dirty="0" smtClean="0">
                <a:cs typeface="Arial" panose="020B0604020202020204" pitchFamily="34" charset="0"/>
              </a:rPr>
              <a:t>的。政府应该</a:t>
            </a:r>
            <a:r>
              <a:rPr lang="zh-CN" altLang="en-US" sz="2400" dirty="0">
                <a:cs typeface="Arial" panose="020B0604020202020204" pitchFamily="34" charset="0"/>
              </a:rPr>
              <a:t>惩罚犯罪，但不应该进行收入再分配。</a:t>
            </a:r>
          </a:p>
          <a:p>
            <a:pPr eaLnBrk="1" hangingPunct="1"/>
            <a:r>
              <a:rPr lang="zh-CN" altLang="en-US" sz="2400" dirty="0" smtClean="0">
                <a:cs typeface="Arial" panose="020B0604020202020204" pitchFamily="34" charset="0"/>
              </a:rPr>
              <a:t>♦根据</a:t>
            </a:r>
            <a:r>
              <a:rPr lang="zh-CN" altLang="en-US" sz="2400" dirty="0">
                <a:cs typeface="Arial" panose="020B0604020202020204" pitchFamily="34" charset="0"/>
              </a:rPr>
              <a:t>这种哲学，社会平等比收入平等更重要，机会平等比结果平等更重要。</a:t>
            </a:r>
          </a:p>
        </p:txBody>
      </p:sp>
    </p:spTree>
    <p:extLst>
      <p:ext uri="{BB962C8B-B14F-4D97-AF65-F5344CB8AC3E}">
        <p14:creationId xmlns:p14="http://schemas.microsoft.com/office/powerpoint/2010/main" val="41838009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20"/>
          <p:cNvSpPr txBox="1">
            <a:spLocks noChangeArrowheads="1"/>
          </p:cNvSpPr>
          <p:nvPr/>
        </p:nvSpPr>
        <p:spPr bwMode="auto">
          <a:xfrm>
            <a:off x="395536" y="1038426"/>
            <a:ext cx="6407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b="1" dirty="0" smtClean="0">
                <a:latin typeface="Cambria" panose="02040503050406030204" pitchFamily="18" charset="0"/>
                <a:ea typeface="华文楷体" panose="02010600040101010101" pitchFamily="2" charset="-122"/>
              </a:rPr>
              <a:t>7.4.2</a:t>
            </a:r>
            <a:r>
              <a:rPr lang="zh-CN" altLang="en-US" sz="2800" b="1" dirty="0" smtClean="0">
                <a:latin typeface="Cambria" panose="02040503050406030204" pitchFamily="18" charset="0"/>
                <a:ea typeface="华文楷体" panose="02010600040101010101" pitchFamily="2" charset="-122"/>
              </a:rPr>
              <a:t> </a:t>
            </a:r>
            <a:r>
              <a:rPr lang="zh-CN" altLang="en-US" sz="2800" b="1" dirty="0">
                <a:latin typeface="+mj-ea"/>
                <a:ea typeface="+mj-ea"/>
              </a:rPr>
              <a:t>政府</a:t>
            </a:r>
            <a:r>
              <a:rPr lang="zh-CN" altLang="en-US" sz="2800" b="1" dirty="0" smtClean="0">
                <a:latin typeface="+mj-ea"/>
                <a:ea typeface="+mj-ea"/>
              </a:rPr>
              <a:t>再分配的工具</a:t>
            </a:r>
            <a:endParaRPr lang="zh-CN" altLang="en-US" sz="2800" b="1" dirty="0">
              <a:latin typeface="+mj-ea"/>
              <a:ea typeface="+mj-ea"/>
            </a:endParaRPr>
          </a:p>
        </p:txBody>
      </p:sp>
      <p:sp>
        <p:nvSpPr>
          <p:cNvPr id="2" name="文本框 1"/>
          <p:cNvSpPr txBox="1"/>
          <p:nvPr/>
        </p:nvSpPr>
        <p:spPr>
          <a:xfrm>
            <a:off x="395536" y="1619652"/>
            <a:ext cx="8208912" cy="830997"/>
          </a:xfrm>
          <a:prstGeom prst="rect">
            <a:avLst/>
          </a:prstGeom>
          <a:noFill/>
        </p:spPr>
        <p:txBody>
          <a:bodyPr wrap="square" rtlCol="0">
            <a:spAutoFit/>
          </a:bodyPr>
          <a:lstStyle/>
          <a:p>
            <a:r>
              <a:rPr lang="zh-CN" altLang="en-US" sz="2400" dirty="0" smtClean="0"/>
              <a:t>         政府再分配工具包括税收、社会救助、社会保险和均等化公共服务、政府间转移支付等。</a:t>
            </a:r>
            <a:endParaRPr lang="zh-CN" altLang="en-US" sz="2400" dirty="0"/>
          </a:p>
        </p:txBody>
      </p:sp>
      <p:sp>
        <p:nvSpPr>
          <p:cNvPr id="11" name="矩形 10"/>
          <p:cNvSpPr/>
          <p:nvPr/>
        </p:nvSpPr>
        <p:spPr>
          <a:xfrm>
            <a:off x="395536" y="2420888"/>
            <a:ext cx="1665841"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a:latin typeface="Cambria" panose="02040503050406030204" pitchFamily="18" charset="0"/>
                <a:ea typeface="华文楷体" panose="02010600040101010101" pitchFamily="2" charset="-122"/>
              </a:rPr>
              <a:t>1</a:t>
            </a:r>
            <a:r>
              <a:rPr lang="zh-CN" altLang="en-US" sz="2400" b="1" dirty="0" smtClean="0">
                <a:latin typeface="Cambria" panose="02040503050406030204" pitchFamily="18" charset="0"/>
                <a:ea typeface="华文楷体" panose="02010600040101010101" pitchFamily="2" charset="-122"/>
              </a:rPr>
              <a:t>）税收 </a:t>
            </a:r>
            <a:endParaRPr lang="zh-CN" altLang="en-US" sz="2400" dirty="0"/>
          </a:p>
        </p:txBody>
      </p:sp>
      <p:sp>
        <p:nvSpPr>
          <p:cNvPr id="12" name="文本框 11"/>
          <p:cNvSpPr txBox="1"/>
          <p:nvPr/>
        </p:nvSpPr>
        <p:spPr>
          <a:xfrm>
            <a:off x="448494" y="2882553"/>
            <a:ext cx="8208912" cy="830997"/>
          </a:xfrm>
          <a:prstGeom prst="rect">
            <a:avLst/>
          </a:prstGeom>
          <a:noFill/>
        </p:spPr>
        <p:txBody>
          <a:bodyPr wrap="square" rtlCol="0">
            <a:spAutoFit/>
          </a:bodyPr>
          <a:lstStyle/>
          <a:p>
            <a:r>
              <a:rPr lang="zh-CN" altLang="en-US" sz="2400" dirty="0" smtClean="0"/>
              <a:t>         税收调节收入分配的机制在于，高收入者承担税负的比例更高，从而能够缩小收入不平等。个人所得税是典型。</a:t>
            </a:r>
            <a:endParaRPr lang="zh-CN" altLang="en-US" sz="2400" dirty="0"/>
          </a:p>
        </p:txBody>
      </p:sp>
      <p:sp>
        <p:nvSpPr>
          <p:cNvPr id="20" name="矩形 19"/>
          <p:cNvSpPr/>
          <p:nvPr/>
        </p:nvSpPr>
        <p:spPr>
          <a:xfrm>
            <a:off x="393303" y="3759385"/>
            <a:ext cx="2281394"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smtClean="0">
                <a:latin typeface="Cambria" panose="02040503050406030204" pitchFamily="18" charset="0"/>
                <a:ea typeface="华文楷体" panose="02010600040101010101" pitchFamily="2" charset="-122"/>
              </a:rPr>
              <a:t>2</a:t>
            </a:r>
            <a:r>
              <a:rPr lang="zh-CN" altLang="en-US" sz="2400" b="1" dirty="0" smtClean="0">
                <a:latin typeface="Cambria" panose="02040503050406030204" pitchFamily="18" charset="0"/>
                <a:ea typeface="华文楷体" panose="02010600040101010101" pitchFamily="2" charset="-122"/>
              </a:rPr>
              <a:t>）社会救助 </a:t>
            </a:r>
            <a:endParaRPr lang="zh-CN" altLang="en-US" sz="2400" dirty="0"/>
          </a:p>
        </p:txBody>
      </p:sp>
      <p:sp>
        <p:nvSpPr>
          <p:cNvPr id="21" name="文本框 20"/>
          <p:cNvSpPr txBox="1"/>
          <p:nvPr/>
        </p:nvSpPr>
        <p:spPr>
          <a:xfrm>
            <a:off x="529292" y="4232234"/>
            <a:ext cx="8208912" cy="1569660"/>
          </a:xfrm>
          <a:prstGeom prst="rect">
            <a:avLst/>
          </a:prstGeom>
          <a:noFill/>
        </p:spPr>
        <p:txBody>
          <a:bodyPr wrap="square" rtlCol="0">
            <a:spAutoFit/>
          </a:bodyPr>
          <a:lstStyle/>
          <a:p>
            <a:r>
              <a:rPr lang="zh-CN" altLang="en-US" sz="2400" dirty="0" smtClean="0"/>
              <a:t>         社会救助是指政府对社会成员中收入低于一定水平或者在基本生活的某些方面不能满足的个人和家庭提供收入补助，使其维持基本生活得到满足。社会救助主要面向低收入者进行收入转移，能够缩小收入差距。</a:t>
            </a:r>
            <a:endParaRPr lang="zh-CN" altLang="en-US" sz="2400" dirty="0"/>
          </a:p>
        </p:txBody>
      </p:sp>
    </p:spTree>
    <p:extLst>
      <p:ext uri="{BB962C8B-B14F-4D97-AF65-F5344CB8AC3E}">
        <p14:creationId xmlns:p14="http://schemas.microsoft.com/office/powerpoint/2010/main" val="281394222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50513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1.4.2 </a:t>
            </a:r>
            <a:r>
              <a:rPr lang="zh-CN" altLang="en-US" sz="2800" b="1" dirty="0" smtClean="0"/>
              <a:t>实证经济学和规范经济学</a:t>
            </a:r>
            <a:endParaRPr lang="zh-CN" altLang="en-US" sz="2800" b="1" dirty="0"/>
          </a:p>
        </p:txBody>
      </p:sp>
      <p:sp>
        <p:nvSpPr>
          <p:cNvPr id="11" name="Rectangle 3"/>
          <p:cNvSpPr txBox="1">
            <a:spLocks noChangeArrowheads="1"/>
          </p:cNvSpPr>
          <p:nvPr/>
        </p:nvSpPr>
        <p:spPr bwMode="auto">
          <a:xfrm>
            <a:off x="411196" y="1748374"/>
            <a:ext cx="8207375" cy="476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r>
              <a:rPr lang="zh-CN" altLang="en-US" sz="2400" b="1" dirty="0" smtClean="0"/>
              <a:t>实证经济学</a:t>
            </a:r>
            <a:r>
              <a:rPr lang="en-US" altLang="zh-CN" sz="2400" b="1" dirty="0" smtClean="0"/>
              <a:t>(</a:t>
            </a:r>
            <a:r>
              <a:rPr lang="en-US" altLang="zh-CN" sz="2400" dirty="0" smtClean="0"/>
              <a:t>Positive economics)</a:t>
            </a:r>
            <a:r>
              <a:rPr lang="zh-CN" altLang="en-US" sz="2400" dirty="0" smtClean="0"/>
              <a:t>，是关于“是什么”的经济陈述，该种陈述可以普遍为真，在某些条件下为真，或者普遍为假。这种陈述可以通过经济研究建立。相应地，试图回答“是什么”的经济分析，称为实证分析。</a:t>
            </a:r>
            <a:endParaRPr lang="en-US" altLang="zh-CN" sz="2400" dirty="0" smtClean="0"/>
          </a:p>
          <a:p>
            <a:pPr eaLnBrk="1" hangingPunct="1"/>
            <a:r>
              <a:rPr lang="zh-CN" altLang="en-US" sz="2400" b="1" dirty="0" smtClean="0"/>
              <a:t>规范经济学（</a:t>
            </a:r>
            <a:r>
              <a:rPr lang="en-US" altLang="zh-CN" sz="2400" dirty="0" smtClean="0"/>
              <a:t>Normative economics</a:t>
            </a:r>
            <a:r>
              <a:rPr lang="zh-CN" altLang="en-US" sz="2400" dirty="0" smtClean="0"/>
              <a:t>），研究“应该如何”的经济陈述，该种陈述可以由规范经济学家建立，但是无法求证为真假，因为它依赖于价值判断</a:t>
            </a:r>
            <a:r>
              <a:rPr lang="zh-CN" altLang="en-US" sz="2400" dirty="0"/>
              <a:t>。相应地，试图回答</a:t>
            </a:r>
            <a:r>
              <a:rPr lang="zh-CN" altLang="en-US" sz="2400" dirty="0" smtClean="0"/>
              <a:t>“应当如何”</a:t>
            </a:r>
            <a:r>
              <a:rPr lang="zh-CN" altLang="en-US" sz="2400" dirty="0"/>
              <a:t>的经济分析，</a:t>
            </a:r>
            <a:r>
              <a:rPr lang="zh-CN" altLang="en-US" sz="2400" dirty="0" smtClean="0"/>
              <a:t>称为规范分析</a:t>
            </a:r>
            <a:r>
              <a:rPr lang="zh-CN" altLang="en-US" sz="2400" dirty="0"/>
              <a:t>。</a:t>
            </a:r>
            <a:endParaRPr lang="zh-CN" altLang="en-US" sz="2400" dirty="0" smtClean="0"/>
          </a:p>
        </p:txBody>
      </p:sp>
    </p:spTree>
    <p:extLst>
      <p:ext uri="{BB962C8B-B14F-4D97-AF65-F5344CB8AC3E}">
        <p14:creationId xmlns:p14="http://schemas.microsoft.com/office/powerpoint/2010/main" val="199816427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6341" y="1071630"/>
            <a:ext cx="2281394"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a:latin typeface="Cambria" panose="02040503050406030204" pitchFamily="18" charset="0"/>
                <a:ea typeface="华文楷体" panose="02010600040101010101" pitchFamily="2" charset="-122"/>
              </a:rPr>
              <a:t>3</a:t>
            </a:r>
            <a:r>
              <a:rPr lang="zh-CN" altLang="en-US" sz="2400" b="1" dirty="0" smtClean="0">
                <a:latin typeface="Cambria" panose="02040503050406030204" pitchFamily="18" charset="0"/>
                <a:ea typeface="华文楷体" panose="02010600040101010101" pitchFamily="2" charset="-122"/>
              </a:rPr>
              <a:t>）社会保险 </a:t>
            </a:r>
            <a:endParaRPr lang="zh-CN" altLang="en-US" sz="2400" dirty="0"/>
          </a:p>
        </p:txBody>
      </p:sp>
      <p:sp>
        <p:nvSpPr>
          <p:cNvPr id="10" name="文本框 9"/>
          <p:cNvSpPr txBox="1"/>
          <p:nvPr/>
        </p:nvSpPr>
        <p:spPr>
          <a:xfrm>
            <a:off x="323528" y="1484784"/>
            <a:ext cx="8352928" cy="2308324"/>
          </a:xfrm>
          <a:prstGeom prst="rect">
            <a:avLst/>
          </a:prstGeom>
          <a:noFill/>
        </p:spPr>
        <p:txBody>
          <a:bodyPr wrap="square" rtlCol="0">
            <a:spAutoFit/>
          </a:bodyPr>
          <a:lstStyle/>
          <a:p>
            <a:r>
              <a:rPr lang="zh-CN" altLang="en-US" sz="2400" dirty="0" smtClean="0"/>
              <a:t>         社会保险是政府主导的强制性保险，使参保的社会成员在发生失业、疾病、工伤、生育、年老等风险事件或者保险事件时，获得相应的保险待遇，使收入水平和生活水平不致于大幅降低而保持平稳。社会保险首先进行个人生命周期的收入再分配，使收入平滑化，但有统筹帐户的社会保险，也有缩小收入差距的作用。</a:t>
            </a:r>
            <a:endParaRPr lang="zh-CN" altLang="en-US" sz="2400" dirty="0"/>
          </a:p>
        </p:txBody>
      </p:sp>
      <p:sp>
        <p:nvSpPr>
          <p:cNvPr id="11" name="矩形 10"/>
          <p:cNvSpPr/>
          <p:nvPr/>
        </p:nvSpPr>
        <p:spPr>
          <a:xfrm>
            <a:off x="246402" y="3717032"/>
            <a:ext cx="3204723"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smtClean="0">
                <a:latin typeface="Cambria" panose="02040503050406030204" pitchFamily="18" charset="0"/>
                <a:ea typeface="华文楷体" panose="02010600040101010101" pitchFamily="2" charset="-122"/>
              </a:rPr>
              <a:t>4</a:t>
            </a:r>
            <a:r>
              <a:rPr lang="zh-CN" altLang="en-US" sz="2400" b="1" dirty="0" smtClean="0">
                <a:latin typeface="Cambria" panose="02040503050406030204" pitchFamily="18" charset="0"/>
                <a:ea typeface="华文楷体" panose="02010600040101010101" pitchFamily="2" charset="-122"/>
              </a:rPr>
              <a:t>）均等化公共服务 </a:t>
            </a:r>
            <a:endParaRPr lang="zh-CN" altLang="en-US" sz="2400" dirty="0"/>
          </a:p>
        </p:txBody>
      </p:sp>
      <p:sp>
        <p:nvSpPr>
          <p:cNvPr id="12" name="文本框 11"/>
          <p:cNvSpPr txBox="1"/>
          <p:nvPr/>
        </p:nvSpPr>
        <p:spPr>
          <a:xfrm>
            <a:off x="323528" y="4149080"/>
            <a:ext cx="8208912" cy="1200329"/>
          </a:xfrm>
          <a:prstGeom prst="rect">
            <a:avLst/>
          </a:prstGeom>
          <a:noFill/>
        </p:spPr>
        <p:txBody>
          <a:bodyPr wrap="square" rtlCol="0">
            <a:spAutoFit/>
          </a:bodyPr>
          <a:lstStyle/>
          <a:p>
            <a:r>
              <a:rPr lang="zh-CN" altLang="en-US" sz="2400" dirty="0" smtClean="0"/>
              <a:t>         政府在基础教育、公共卫生、就业培训等方面，为需要的个人提供免费服务或者低成本服务。同等的收入转移对低收入者的相对作用更大，所以能够缩小收入差距。</a:t>
            </a:r>
            <a:endParaRPr lang="zh-CN" altLang="en-US" sz="2400" dirty="0"/>
          </a:p>
        </p:txBody>
      </p:sp>
      <p:sp>
        <p:nvSpPr>
          <p:cNvPr id="20" name="矩形 19"/>
          <p:cNvSpPr/>
          <p:nvPr/>
        </p:nvSpPr>
        <p:spPr>
          <a:xfrm>
            <a:off x="230580" y="5301208"/>
            <a:ext cx="3204723" cy="461665"/>
          </a:xfrm>
          <a:prstGeom prst="rect">
            <a:avLst/>
          </a:prstGeom>
        </p:spPr>
        <p:txBody>
          <a:bodyPr wrap="none">
            <a:spAutoFit/>
          </a:bodyPr>
          <a:lstStyle/>
          <a:p>
            <a:r>
              <a:rPr lang="zh-CN" altLang="en-US" sz="2400" b="1" dirty="0" smtClean="0">
                <a:latin typeface="Cambria" panose="02040503050406030204" pitchFamily="18" charset="0"/>
                <a:ea typeface="华文楷体" panose="02010600040101010101" pitchFamily="2" charset="-122"/>
              </a:rPr>
              <a:t>（</a:t>
            </a:r>
            <a:r>
              <a:rPr lang="en-US" altLang="zh-CN" sz="2400" b="1" dirty="0">
                <a:latin typeface="Cambria" panose="02040503050406030204" pitchFamily="18" charset="0"/>
                <a:ea typeface="华文楷体" panose="02010600040101010101" pitchFamily="2" charset="-122"/>
              </a:rPr>
              <a:t>5</a:t>
            </a:r>
            <a:r>
              <a:rPr lang="zh-CN" altLang="en-US" sz="2400" b="1" dirty="0" smtClean="0">
                <a:latin typeface="Cambria" panose="02040503050406030204" pitchFamily="18" charset="0"/>
                <a:ea typeface="华文楷体" panose="02010600040101010101" pitchFamily="2" charset="-122"/>
              </a:rPr>
              <a:t>）政府间转移支付 </a:t>
            </a:r>
            <a:endParaRPr lang="zh-CN" altLang="en-US" sz="2400" dirty="0"/>
          </a:p>
        </p:txBody>
      </p:sp>
      <p:sp>
        <p:nvSpPr>
          <p:cNvPr id="21" name="文本框 20"/>
          <p:cNvSpPr txBox="1"/>
          <p:nvPr/>
        </p:nvSpPr>
        <p:spPr>
          <a:xfrm>
            <a:off x="323528" y="5694347"/>
            <a:ext cx="8208912" cy="830997"/>
          </a:xfrm>
          <a:prstGeom prst="rect">
            <a:avLst/>
          </a:prstGeom>
          <a:noFill/>
        </p:spPr>
        <p:txBody>
          <a:bodyPr wrap="square" rtlCol="0">
            <a:spAutoFit/>
          </a:bodyPr>
          <a:lstStyle/>
          <a:p>
            <a:r>
              <a:rPr lang="zh-CN" altLang="en-US" sz="2400" dirty="0" smtClean="0"/>
              <a:t>         政府间转移支付面向低收入地区，不直接调节居民收入，但对缩小居民收入差距具有间接所用。</a:t>
            </a:r>
            <a:endParaRPr lang="zh-CN" altLang="en-US" sz="2400" dirty="0"/>
          </a:p>
        </p:txBody>
      </p:sp>
    </p:spTree>
    <p:extLst>
      <p:ext uri="{BB962C8B-B14F-4D97-AF65-F5344CB8AC3E}">
        <p14:creationId xmlns:p14="http://schemas.microsoft.com/office/powerpoint/2010/main" val="204084201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TextBox 20"/>
          <p:cNvSpPr txBox="1">
            <a:spLocks noChangeArrowheads="1"/>
          </p:cNvSpPr>
          <p:nvPr/>
        </p:nvSpPr>
        <p:spPr bwMode="auto">
          <a:xfrm>
            <a:off x="395536" y="1038426"/>
            <a:ext cx="6407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en-US" altLang="zh-CN" sz="2800" b="1" dirty="0" smtClean="0">
                <a:latin typeface="Cambria" panose="02040503050406030204" pitchFamily="18" charset="0"/>
                <a:ea typeface="华文楷体" panose="02010600040101010101" pitchFamily="2" charset="-122"/>
              </a:rPr>
              <a:t>7.4.3</a:t>
            </a:r>
            <a:r>
              <a:rPr lang="zh-CN" altLang="en-US" sz="2800" b="1" dirty="0" smtClean="0">
                <a:latin typeface="Cambria" panose="02040503050406030204" pitchFamily="18" charset="0"/>
                <a:ea typeface="华文楷体" panose="02010600040101010101" pitchFamily="2" charset="-122"/>
              </a:rPr>
              <a:t> </a:t>
            </a:r>
            <a:r>
              <a:rPr lang="zh-CN" altLang="en-US" sz="2800" b="1" dirty="0">
                <a:latin typeface="+mj-ea"/>
                <a:ea typeface="+mj-ea"/>
              </a:rPr>
              <a:t>政府</a:t>
            </a:r>
            <a:r>
              <a:rPr lang="zh-CN" altLang="en-US" sz="2800" b="1" dirty="0" smtClean="0">
                <a:latin typeface="+mj-ea"/>
                <a:ea typeface="+mj-ea"/>
              </a:rPr>
              <a:t>再分配效应</a:t>
            </a:r>
            <a:endParaRPr lang="zh-CN" altLang="en-US" sz="2800" b="1" dirty="0">
              <a:latin typeface="+mj-ea"/>
              <a:ea typeface="+mj-ea"/>
            </a:endParaRPr>
          </a:p>
        </p:txBody>
      </p:sp>
      <p:sp>
        <p:nvSpPr>
          <p:cNvPr id="21" name="Text Box 4"/>
          <p:cNvSpPr txBox="1">
            <a:spLocks noChangeArrowheads="1"/>
          </p:cNvSpPr>
          <p:nvPr/>
        </p:nvSpPr>
        <p:spPr bwMode="auto">
          <a:xfrm>
            <a:off x="334152" y="1602005"/>
            <a:ext cx="344998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t>（</a:t>
            </a:r>
            <a:r>
              <a:rPr lang="en-US" altLang="zh-CN" sz="2400" b="1" dirty="0" smtClean="0"/>
              <a:t>1</a:t>
            </a:r>
            <a:r>
              <a:rPr lang="zh-CN" altLang="en-US" sz="2400" b="1" dirty="0" smtClean="0"/>
              <a:t>）初次</a:t>
            </a:r>
            <a:r>
              <a:rPr lang="zh-CN" altLang="en-US" sz="2400" b="1" dirty="0"/>
              <a:t>分配与</a:t>
            </a:r>
            <a:r>
              <a:rPr lang="zh-CN" altLang="en-US" sz="2400" b="1" dirty="0" smtClean="0"/>
              <a:t>再分配</a:t>
            </a:r>
            <a:endParaRPr lang="zh-CN" altLang="en-US" sz="2400" b="1" dirty="0"/>
          </a:p>
        </p:txBody>
      </p:sp>
      <p:sp>
        <p:nvSpPr>
          <p:cNvPr id="22" name="Rectangle 5"/>
          <p:cNvSpPr>
            <a:spLocks noChangeArrowheads="1"/>
          </p:cNvSpPr>
          <p:nvPr/>
        </p:nvSpPr>
        <p:spPr bwMode="auto">
          <a:xfrm>
            <a:off x="518649" y="2078471"/>
            <a:ext cx="8085799"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t>      初次</a:t>
            </a:r>
            <a:r>
              <a:rPr lang="zh-CN" altLang="en-US" sz="2400" b="1" dirty="0"/>
              <a:t>分配</a:t>
            </a:r>
            <a:r>
              <a:rPr lang="zh-CN" altLang="en-US" sz="2400" dirty="0"/>
              <a:t>（</a:t>
            </a:r>
            <a:r>
              <a:rPr lang="en-US" altLang="zh-CN" sz="2400" dirty="0"/>
              <a:t>primary distribution</a:t>
            </a:r>
            <a:r>
              <a:rPr lang="zh-CN" altLang="en-US" sz="2400" dirty="0"/>
              <a:t>）</a:t>
            </a:r>
            <a:r>
              <a:rPr lang="zh-CN" altLang="en-US" sz="2400" dirty="0" smtClean="0"/>
              <a:t>就是个人作为生产要素所有者获得</a:t>
            </a:r>
            <a:r>
              <a:rPr lang="zh-CN" altLang="en-US" sz="2400" dirty="0"/>
              <a:t>报酬的收入</a:t>
            </a:r>
            <a:r>
              <a:rPr lang="zh-CN" altLang="en-US" sz="2400" dirty="0" smtClean="0"/>
              <a:t>分配。</a:t>
            </a:r>
            <a:endParaRPr lang="zh-CN" altLang="en-US" sz="2400" dirty="0"/>
          </a:p>
          <a:p>
            <a:pPr eaLnBrk="1" hangingPunct="1"/>
            <a:r>
              <a:rPr lang="zh-CN" altLang="en-US" sz="2400" dirty="0" smtClean="0"/>
              <a:t>     ♦</a:t>
            </a:r>
            <a:r>
              <a:rPr lang="zh-CN" altLang="en-US" sz="2400" dirty="0"/>
              <a:t>初次分配强调的</a:t>
            </a:r>
            <a:r>
              <a:rPr lang="zh-CN" altLang="en-US" sz="2400" dirty="0" smtClean="0"/>
              <a:t>是收入与贡献和的</a:t>
            </a:r>
            <a:r>
              <a:rPr lang="zh-CN" altLang="en-US" sz="2400" dirty="0"/>
              <a:t>对应性，有投入才有产出、才有报酬</a:t>
            </a:r>
            <a:r>
              <a:rPr lang="zh-CN" altLang="en-US" sz="2400" dirty="0" smtClean="0"/>
              <a:t>。</a:t>
            </a:r>
            <a:endParaRPr lang="zh-CN" altLang="en-US" sz="2400" dirty="0"/>
          </a:p>
          <a:p>
            <a:pPr eaLnBrk="1" hangingPunct="1"/>
            <a:r>
              <a:rPr lang="zh-CN" altLang="en-US" sz="2400" dirty="0" smtClean="0"/>
              <a:t>     ♦</a:t>
            </a:r>
            <a:r>
              <a:rPr lang="zh-CN" altLang="en-US" sz="2400" dirty="0"/>
              <a:t>政府</a:t>
            </a:r>
            <a:r>
              <a:rPr lang="zh-CN" altLang="en-US" sz="2400" dirty="0" smtClean="0"/>
              <a:t>通过间接税（生产税）获得</a:t>
            </a:r>
            <a:r>
              <a:rPr lang="zh-CN" altLang="en-US" sz="2400" dirty="0"/>
              <a:t>政府成本，也属于初次分配。因为正是由于政府的存在才使生产得以运行，政府成本可以视为政府提供服务的代价，与其他生产要素成本一同构成商品和服务价格的组成部分。</a:t>
            </a:r>
          </a:p>
          <a:p>
            <a:pPr eaLnBrk="1" hangingPunct="1"/>
            <a:r>
              <a:rPr lang="zh-CN" altLang="en-US" sz="2400" dirty="0" smtClean="0"/>
              <a:t>     ♦</a:t>
            </a:r>
            <a:r>
              <a:rPr lang="zh-CN" altLang="en-US" sz="2400" dirty="0"/>
              <a:t>初次分配的机制主要靠市场机制实现，但是政府成本则有由政治过程、政府机制决定</a:t>
            </a:r>
            <a:r>
              <a:rPr lang="zh-CN" altLang="en-US" sz="2400" dirty="0" smtClean="0"/>
              <a:t>。</a:t>
            </a:r>
            <a:endParaRPr lang="zh-CN" altLang="en-US" sz="2400" dirty="0"/>
          </a:p>
        </p:txBody>
      </p:sp>
    </p:spTree>
    <p:extLst>
      <p:ext uri="{BB962C8B-B14F-4D97-AF65-F5344CB8AC3E}">
        <p14:creationId xmlns:p14="http://schemas.microsoft.com/office/powerpoint/2010/main" val="324129462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 Box 4"/>
          <p:cNvSpPr txBox="1">
            <a:spLocks noChangeArrowheads="1"/>
          </p:cNvSpPr>
          <p:nvPr/>
        </p:nvSpPr>
        <p:spPr bwMode="auto">
          <a:xfrm>
            <a:off x="487268" y="1092871"/>
            <a:ext cx="8045172" cy="4924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600" b="1" dirty="0" smtClean="0">
                <a:latin typeface="楷体_GB2312"/>
                <a:ea typeface="楷体_GB2312"/>
                <a:cs typeface="楷体_GB2312"/>
              </a:rPr>
              <a:t>    </a:t>
            </a:r>
            <a:r>
              <a:rPr lang="zh-CN" altLang="en-US" sz="2400" b="1" dirty="0" smtClean="0">
                <a:latin typeface="楷体_GB2312"/>
                <a:ea typeface="楷体_GB2312"/>
                <a:cs typeface="楷体_GB2312"/>
              </a:rPr>
              <a:t>再分配</a:t>
            </a:r>
            <a:r>
              <a:rPr lang="zh-CN" altLang="en-US" sz="2400" dirty="0" smtClean="0">
                <a:latin typeface="楷体_GB2312"/>
                <a:ea typeface="楷体_GB2312"/>
                <a:cs typeface="楷体_GB2312"/>
              </a:rPr>
              <a:t>（</a:t>
            </a:r>
            <a:r>
              <a:rPr lang="en-US" altLang="zh-CN" sz="2400" dirty="0" smtClean="0">
                <a:latin typeface="楷体_GB2312"/>
                <a:ea typeface="楷体_GB2312"/>
                <a:cs typeface="楷体_GB2312"/>
              </a:rPr>
              <a:t>redistribution</a:t>
            </a:r>
            <a:r>
              <a:rPr lang="zh-CN" altLang="en-US" sz="2400" dirty="0">
                <a:latin typeface="楷体_GB2312"/>
                <a:ea typeface="楷体_GB2312"/>
                <a:cs typeface="楷体_GB2312"/>
              </a:rPr>
              <a:t>）与初次分配相对应</a:t>
            </a:r>
            <a:r>
              <a:rPr lang="zh-CN" altLang="en-US" sz="2400" dirty="0" smtClean="0">
                <a:latin typeface="楷体_GB2312"/>
                <a:ea typeface="楷体_GB2312"/>
                <a:cs typeface="楷体_GB2312"/>
              </a:rPr>
              <a:t>，是</a:t>
            </a:r>
            <a:r>
              <a:rPr lang="zh-CN" altLang="en-US" sz="2400" dirty="0">
                <a:latin typeface="楷体_GB2312"/>
                <a:ea typeface="楷体_GB2312"/>
                <a:cs typeface="楷体_GB2312"/>
              </a:rPr>
              <a:t>收入获得者之间自愿的收入转移，或者是政府进行</a:t>
            </a:r>
            <a:r>
              <a:rPr lang="zh-CN" altLang="en-US" sz="2400" dirty="0" smtClean="0">
                <a:latin typeface="楷体_GB2312"/>
                <a:ea typeface="楷体_GB2312"/>
                <a:cs typeface="楷体_GB2312"/>
              </a:rPr>
              <a:t>的收入</a:t>
            </a:r>
            <a:r>
              <a:rPr lang="zh-CN" altLang="en-US" sz="2400" dirty="0">
                <a:latin typeface="楷体_GB2312"/>
                <a:ea typeface="楷体_GB2312"/>
                <a:cs typeface="楷体_GB2312"/>
              </a:rPr>
              <a:t>转移</a:t>
            </a:r>
            <a:r>
              <a:rPr lang="zh-CN" altLang="en-US" sz="2400" dirty="0" smtClean="0">
                <a:latin typeface="楷体_GB2312"/>
                <a:ea typeface="楷体_GB2312"/>
                <a:cs typeface="楷体_GB2312"/>
              </a:rPr>
              <a:t>。一般所言的再分配，是指政府再分配。</a:t>
            </a:r>
            <a:endParaRPr lang="zh-CN" altLang="en-US" sz="2400" dirty="0">
              <a:latin typeface="楷体_GB2312"/>
              <a:ea typeface="楷体_GB2312"/>
              <a:cs typeface="楷体_GB2312"/>
            </a:endParaRPr>
          </a:p>
          <a:p>
            <a:pPr eaLnBrk="1" hangingPunct="1"/>
            <a:r>
              <a:rPr lang="zh-CN" altLang="en-US" sz="2400" dirty="0" smtClean="0">
                <a:ea typeface="楷体_GB2312"/>
                <a:cs typeface="Arial" panose="020B0604020202020204" pitchFamily="34" charset="0"/>
              </a:rPr>
              <a:t>       ♦</a:t>
            </a:r>
            <a:r>
              <a:rPr lang="zh-CN" altLang="en-US" sz="2400" dirty="0">
                <a:ea typeface="楷体_GB2312"/>
                <a:cs typeface="Arial" panose="020B0604020202020204" pitchFamily="34" charset="0"/>
              </a:rPr>
              <a:t>再分配不</a:t>
            </a:r>
            <a:r>
              <a:rPr lang="zh-CN" altLang="en-US" sz="2400" dirty="0" smtClean="0">
                <a:ea typeface="楷体_GB2312"/>
                <a:cs typeface="Arial" panose="020B0604020202020204" pitchFamily="34" charset="0"/>
              </a:rPr>
              <a:t>强调收入和</a:t>
            </a:r>
            <a:r>
              <a:rPr lang="zh-CN" altLang="en-US" sz="2400" dirty="0">
                <a:ea typeface="楷体_GB2312"/>
                <a:cs typeface="Arial" panose="020B0604020202020204" pitchFamily="34" charset="0"/>
              </a:rPr>
              <a:t>贡献的对应性</a:t>
            </a:r>
            <a:r>
              <a:rPr lang="zh-CN" altLang="en-US" sz="2400" dirty="0" smtClean="0">
                <a:ea typeface="楷体_GB2312"/>
                <a:cs typeface="Arial" panose="020B0604020202020204" pitchFamily="34" charset="0"/>
              </a:rPr>
              <a:t>，因此</a:t>
            </a:r>
            <a:r>
              <a:rPr lang="zh-CN" altLang="en-US" sz="2400" dirty="0">
                <a:ea typeface="楷体_GB2312"/>
                <a:cs typeface="Arial" panose="020B0604020202020204" pitchFamily="34" charset="0"/>
              </a:rPr>
              <a:t>不是对新创造产品或其价值的分配，而是对已有</a:t>
            </a:r>
            <a:r>
              <a:rPr lang="zh-CN" altLang="en-US" sz="2400" dirty="0" smtClean="0">
                <a:ea typeface="楷体_GB2312"/>
                <a:cs typeface="Arial" panose="020B0604020202020204" pitchFamily="34" charset="0"/>
              </a:rPr>
              <a:t>收入的</a:t>
            </a:r>
            <a:r>
              <a:rPr lang="zh-CN" altLang="en-US" sz="2400" dirty="0">
                <a:ea typeface="楷体_GB2312"/>
                <a:cs typeface="Arial" panose="020B0604020202020204" pitchFamily="34" charset="0"/>
              </a:rPr>
              <a:t>重新分配</a:t>
            </a:r>
            <a:r>
              <a:rPr lang="zh-CN" altLang="en-US" sz="2400" dirty="0" smtClean="0">
                <a:ea typeface="楷体_GB2312"/>
                <a:cs typeface="Arial" panose="020B0604020202020204" pitchFamily="34" charset="0"/>
              </a:rPr>
              <a:t>，是一种单方面的收入转移，有</a:t>
            </a:r>
            <a:r>
              <a:rPr lang="zh-CN" altLang="en-US" sz="2400" dirty="0">
                <a:ea typeface="楷体_GB2312"/>
                <a:cs typeface="Arial" panose="020B0604020202020204" pitchFamily="34" charset="0"/>
              </a:rPr>
              <a:t>收入增加的</a:t>
            </a:r>
            <a:r>
              <a:rPr lang="zh-CN" altLang="en-US" sz="2400" dirty="0" smtClean="0">
                <a:ea typeface="楷体_GB2312"/>
                <a:cs typeface="Arial" panose="020B0604020202020204" pitchFamily="34" charset="0"/>
              </a:rPr>
              <a:t>，也有</a:t>
            </a:r>
            <a:r>
              <a:rPr lang="zh-CN" altLang="en-US" sz="2400" dirty="0">
                <a:ea typeface="楷体_GB2312"/>
                <a:cs typeface="Arial" panose="020B0604020202020204" pitchFamily="34" charset="0"/>
              </a:rPr>
              <a:t>收入减少的。</a:t>
            </a:r>
          </a:p>
          <a:p>
            <a:pPr eaLnBrk="1" hangingPunct="1"/>
            <a:r>
              <a:rPr lang="zh-CN" altLang="en-US" sz="2400" dirty="0" smtClean="0">
                <a:ea typeface="楷体_GB2312"/>
                <a:cs typeface="Arial" panose="020B0604020202020204" pitchFamily="34" charset="0"/>
              </a:rPr>
              <a:t>       ♦再分配的实质是通过政府机制实现个人</a:t>
            </a:r>
            <a:r>
              <a:rPr lang="zh-CN" altLang="en-US" sz="2400" dirty="0">
                <a:ea typeface="楷体_GB2312"/>
                <a:cs typeface="Arial" panose="020B0604020202020204" pitchFamily="34" charset="0"/>
              </a:rPr>
              <a:t>之间的收入</a:t>
            </a:r>
            <a:r>
              <a:rPr lang="zh-CN" altLang="en-US" sz="2400" dirty="0" smtClean="0">
                <a:ea typeface="楷体_GB2312"/>
                <a:cs typeface="Arial" panose="020B0604020202020204" pitchFamily="34" charset="0"/>
              </a:rPr>
              <a:t>转移。</a:t>
            </a:r>
            <a:r>
              <a:rPr lang="zh-CN" altLang="en-US" sz="2400" dirty="0">
                <a:ea typeface="楷体_GB2312"/>
                <a:cs typeface="Arial" panose="020B0604020202020204" pitchFamily="34" charset="0"/>
              </a:rPr>
              <a:t>但是政府进行的收入转移有时体现在</a:t>
            </a:r>
            <a:r>
              <a:rPr lang="zh-CN" altLang="en-US" sz="2400" dirty="0" smtClean="0">
                <a:ea typeface="楷体_GB2312"/>
                <a:cs typeface="Arial" panose="020B0604020202020204" pitchFamily="34" charset="0"/>
              </a:rPr>
              <a:t>对个人</a:t>
            </a:r>
            <a:r>
              <a:rPr lang="zh-CN" altLang="en-US" sz="2400" dirty="0">
                <a:ea typeface="楷体_GB2312"/>
                <a:cs typeface="Arial" panose="020B0604020202020204" pitchFamily="34" charset="0"/>
              </a:rPr>
              <a:t>收入的征收上，有时体现为对个人收入的支付</a:t>
            </a:r>
            <a:r>
              <a:rPr lang="zh-CN" altLang="en-US" sz="2400" dirty="0" smtClean="0">
                <a:ea typeface="楷体_GB2312"/>
                <a:cs typeface="Arial" panose="020B0604020202020204" pitchFamily="34" charset="0"/>
              </a:rPr>
              <a:t>上，有的收入转移是同一时期的，有的是跨期的。</a:t>
            </a:r>
            <a:endParaRPr lang="zh-CN" altLang="en-US" sz="2400" dirty="0">
              <a:ea typeface="楷体_GB2312"/>
              <a:cs typeface="Arial" panose="020B0604020202020204" pitchFamily="34" charset="0"/>
            </a:endParaRPr>
          </a:p>
          <a:p>
            <a:pPr eaLnBrk="1" hangingPunct="1"/>
            <a:r>
              <a:rPr lang="zh-CN" altLang="en-US" sz="2400" dirty="0" smtClean="0">
                <a:ea typeface="楷体_GB2312"/>
                <a:cs typeface="Arial" panose="020B0604020202020204" pitchFamily="34" charset="0"/>
              </a:rPr>
              <a:t>       ♦</a:t>
            </a:r>
            <a:r>
              <a:rPr lang="zh-CN" altLang="en-US" sz="2400" dirty="0">
                <a:ea typeface="楷体_GB2312"/>
                <a:cs typeface="Arial" panose="020B0604020202020204" pitchFamily="34" charset="0"/>
              </a:rPr>
              <a:t>再分配在人类社会始终是存在的，</a:t>
            </a:r>
            <a:r>
              <a:rPr lang="zh-CN" altLang="en-US" sz="2400" dirty="0" smtClean="0">
                <a:ea typeface="楷体_GB2312"/>
                <a:cs typeface="Arial" panose="020B0604020202020204" pitchFamily="34" charset="0"/>
              </a:rPr>
              <a:t>个人也有</a:t>
            </a:r>
            <a:r>
              <a:rPr lang="zh-CN" altLang="en-US" sz="2400" dirty="0">
                <a:ea typeface="楷体_GB2312"/>
                <a:cs typeface="Arial" panose="020B0604020202020204" pitchFamily="34" charset="0"/>
              </a:rPr>
              <a:t>再分配倾向</a:t>
            </a:r>
            <a:r>
              <a:rPr lang="zh-CN" altLang="en-US" sz="2400" dirty="0" smtClean="0">
                <a:ea typeface="楷体_GB2312"/>
                <a:cs typeface="Arial" panose="020B0604020202020204" pitchFamily="34" charset="0"/>
              </a:rPr>
              <a:t>；政府</a:t>
            </a:r>
            <a:r>
              <a:rPr lang="zh-CN" altLang="en-US" sz="2400" dirty="0">
                <a:ea typeface="楷体_GB2312"/>
                <a:cs typeface="Arial" panose="020B0604020202020204" pitchFamily="34" charset="0"/>
              </a:rPr>
              <a:t>再分配使再分配的规模扩大、程序制度化，并成为</a:t>
            </a:r>
            <a:r>
              <a:rPr lang="zh-CN" altLang="en-US" sz="2400" dirty="0" smtClean="0">
                <a:ea typeface="楷体_GB2312"/>
                <a:cs typeface="Arial" panose="020B0604020202020204" pitchFamily="34" charset="0"/>
              </a:rPr>
              <a:t>现代</a:t>
            </a:r>
            <a:r>
              <a:rPr lang="zh-CN" altLang="en-US" sz="2400" dirty="0">
                <a:ea typeface="楷体_GB2312"/>
                <a:cs typeface="Arial" panose="020B0604020202020204" pitchFamily="34" charset="0"/>
              </a:rPr>
              <a:t>社会再分配的主体。</a:t>
            </a:r>
          </a:p>
        </p:txBody>
      </p:sp>
    </p:spTree>
    <p:extLst>
      <p:ext uri="{BB962C8B-B14F-4D97-AF65-F5344CB8AC3E}">
        <p14:creationId xmlns:p14="http://schemas.microsoft.com/office/powerpoint/2010/main" val="3620753058"/>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20"/>
          <p:cNvSpPr txBox="1">
            <a:spLocks noChangeArrowheads="1"/>
          </p:cNvSpPr>
          <p:nvPr/>
        </p:nvSpPr>
        <p:spPr bwMode="auto">
          <a:xfrm>
            <a:off x="289164" y="1005736"/>
            <a:ext cx="6407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latin typeface="Cambria" panose="02040503050406030204" pitchFamily="18" charset="0"/>
                <a:ea typeface="华文楷体" panose="02010600040101010101" pitchFamily="2" charset="-122"/>
              </a:rPr>
              <a:t>（</a:t>
            </a:r>
            <a:r>
              <a:rPr lang="en-US" altLang="zh-CN" sz="2400" b="1" dirty="0" smtClean="0">
                <a:latin typeface="Cambria" panose="02040503050406030204" pitchFamily="18" charset="0"/>
                <a:ea typeface="华文楷体" panose="02010600040101010101" pitchFamily="2" charset="-122"/>
              </a:rPr>
              <a:t>2</a:t>
            </a:r>
            <a:r>
              <a:rPr lang="zh-CN" altLang="en-US" sz="2400" b="1" dirty="0" smtClean="0">
                <a:latin typeface="Cambria" panose="02040503050406030204" pitchFamily="18" charset="0"/>
                <a:ea typeface="华文楷体" panose="02010600040101010101" pitchFamily="2" charset="-122"/>
              </a:rPr>
              <a:t>）</a:t>
            </a:r>
            <a:r>
              <a:rPr lang="zh-CN" altLang="en-US" sz="2400" b="1" dirty="0" smtClean="0">
                <a:latin typeface="+mj-ea"/>
                <a:ea typeface="+mj-ea"/>
              </a:rPr>
              <a:t>再分配效应</a:t>
            </a:r>
            <a:endParaRPr lang="zh-CN" altLang="en-US" sz="2400" b="1" dirty="0">
              <a:latin typeface="+mj-ea"/>
              <a:ea typeface="+mj-ea"/>
            </a:endParaRPr>
          </a:p>
        </p:txBody>
      </p:sp>
      <mc:AlternateContent xmlns:mc="http://schemas.openxmlformats.org/markup-compatibility/2006" xmlns:a14="http://schemas.microsoft.com/office/drawing/2010/main">
        <mc:Choice Requires="a14">
          <p:sp>
            <p:nvSpPr>
              <p:cNvPr id="2" name="文本框 1"/>
              <p:cNvSpPr txBox="1"/>
              <p:nvPr/>
            </p:nvSpPr>
            <p:spPr>
              <a:xfrm>
                <a:off x="504569" y="1517541"/>
                <a:ext cx="7811847" cy="1200329"/>
              </a:xfrm>
              <a:prstGeom prst="rect">
                <a:avLst/>
              </a:prstGeom>
              <a:noFill/>
            </p:spPr>
            <p:txBody>
              <a:bodyPr wrap="square" rtlCol="0">
                <a:spAutoFit/>
              </a:bodyPr>
              <a:lstStyle/>
              <a:p>
                <a:r>
                  <a:rPr lang="zh-CN" altLang="en-US" sz="2400" dirty="0" smtClean="0"/>
                  <a:t>         初次分配的基尼系数为</a:t>
                </a:r>
                <a14:m>
                  <m:oMath xmlns:m="http://schemas.openxmlformats.org/officeDocument/2006/math">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𝐺</m:t>
                        </m:r>
                      </m:e>
                      <m:sub>
                        <m:r>
                          <a:rPr lang="en-US" altLang="zh-CN" sz="2400" b="0" i="1" smtClean="0">
                            <a:latin typeface="Cambria Math" panose="02040503050406030204" pitchFamily="18" charset="0"/>
                          </a:rPr>
                          <m:t>𝑋</m:t>
                        </m:r>
                      </m:sub>
                    </m:sSub>
                  </m:oMath>
                </a14:m>
                <a:r>
                  <a:rPr lang="zh-CN" altLang="en-US" sz="2400" dirty="0" smtClean="0"/>
                  <a:t>，经过政府再分配调节后的收入分配的基尼系数为</a:t>
                </a:r>
                <a14:m>
                  <m:oMath xmlns:m="http://schemas.openxmlformats.org/officeDocument/2006/math">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𝐺</m:t>
                        </m:r>
                      </m:e>
                      <m:sub>
                        <m:r>
                          <a:rPr lang="en-US" altLang="zh-CN" sz="2400" b="0" i="1" smtClean="0">
                            <a:latin typeface="Cambria Math" panose="02040503050406030204" pitchFamily="18" charset="0"/>
                          </a:rPr>
                          <m:t>𝑁𝑋</m:t>
                        </m:r>
                      </m:sub>
                    </m:sSub>
                  </m:oMath>
                </a14:m>
                <a:r>
                  <a:rPr lang="zh-CN" altLang="en-US" sz="2400" dirty="0" smtClean="0"/>
                  <a:t>，则政府再分配的再分配效应为：</a:t>
                </a:r>
                <a:endParaRPr lang="zh-CN" altLang="en-US" sz="2400" dirty="0"/>
              </a:p>
            </p:txBody>
          </p:sp>
        </mc:Choice>
        <mc:Fallback xmlns="">
          <p:sp>
            <p:nvSpPr>
              <p:cNvPr id="2" name="文本框 1"/>
              <p:cNvSpPr txBox="1">
                <a:spLocks noRot="1" noChangeAspect="1" noMove="1" noResize="1" noEditPoints="1" noAdjustHandles="1" noChangeArrowheads="1" noChangeShapeType="1" noTextEdit="1"/>
              </p:cNvSpPr>
              <p:nvPr/>
            </p:nvSpPr>
            <p:spPr>
              <a:xfrm>
                <a:off x="504569" y="1517541"/>
                <a:ext cx="7811847" cy="1200329"/>
              </a:xfrm>
              <a:prstGeom prst="rect">
                <a:avLst/>
              </a:prstGeom>
              <a:blipFill rotWithShape="0">
                <a:blip r:embed="rId5"/>
                <a:stretch>
                  <a:fillRect l="-1249" t="-6091" b="-8629"/>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文本框 2"/>
              <p:cNvSpPr txBox="1"/>
              <p:nvPr/>
            </p:nvSpPr>
            <p:spPr>
              <a:xfrm>
                <a:off x="3203848" y="2717870"/>
                <a:ext cx="1588961"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𝑅𝐸</m:t>
                      </m:r>
                      <m:r>
                        <a:rPr lang="en-US" altLang="zh-CN" i="1" smtClean="0">
                          <a:latin typeface="Cambria Math" panose="02040503050406030204" pitchFamily="18" charset="0"/>
                        </a:rPr>
                        <m:t>=</m:t>
                      </m:r>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𝐺</m:t>
                          </m:r>
                        </m:e>
                        <m:sub>
                          <m:r>
                            <a:rPr lang="en-US" altLang="zh-CN" b="0" i="1" smtClean="0">
                              <a:latin typeface="Cambria Math" panose="02040503050406030204" pitchFamily="18" charset="0"/>
                            </a:rPr>
                            <m:t>𝑋</m:t>
                          </m:r>
                        </m:sub>
                      </m:sSub>
                      <m:r>
                        <a:rPr lang="en-US" altLang="zh-CN" b="0" i="1" smtClean="0">
                          <a:latin typeface="Cambria Math" panose="02040503050406030204" pitchFamily="18" charset="0"/>
                        </a:rPr>
                        <m:t>−</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𝐺</m:t>
                          </m:r>
                        </m:e>
                        <m:sub>
                          <m:r>
                            <a:rPr lang="en-US" altLang="zh-CN" b="0" i="1" smtClean="0">
                              <a:latin typeface="Cambria Math" panose="02040503050406030204" pitchFamily="18" charset="0"/>
                            </a:rPr>
                            <m:t>𝑁𝑋</m:t>
                          </m:r>
                        </m:sub>
                      </m:sSub>
                    </m:oMath>
                  </m:oMathPara>
                </a14:m>
                <a:endParaRPr lang="zh-CN" altLang="en-US" dirty="0"/>
              </a:p>
            </p:txBody>
          </p:sp>
        </mc:Choice>
        <mc:Fallback xmlns="">
          <p:sp>
            <p:nvSpPr>
              <p:cNvPr id="3" name="文本框 2"/>
              <p:cNvSpPr txBox="1">
                <a:spLocks noRot="1" noChangeAspect="1" noMove="1" noResize="1" noEditPoints="1" noAdjustHandles="1" noChangeArrowheads="1" noChangeShapeType="1" noTextEdit="1"/>
              </p:cNvSpPr>
              <p:nvPr/>
            </p:nvSpPr>
            <p:spPr>
              <a:xfrm>
                <a:off x="3203848" y="2717870"/>
                <a:ext cx="1588961" cy="276999"/>
              </a:xfrm>
              <a:prstGeom prst="rect">
                <a:avLst/>
              </a:prstGeom>
              <a:blipFill rotWithShape="0">
                <a:blip r:embed="rId6"/>
                <a:stretch>
                  <a:fillRect l="-3462" r="-1154" b="-15556"/>
                </a:stretch>
              </a:blipFill>
            </p:spPr>
            <p:txBody>
              <a:bodyPr/>
              <a:lstStyle/>
              <a:p>
                <a:r>
                  <a:rPr lang="zh-CN" altLang="en-US">
                    <a:noFill/>
                  </a:rPr>
                  <a:t> </a:t>
                </a:r>
              </a:p>
            </p:txBody>
          </p:sp>
        </mc:Fallback>
      </mc:AlternateContent>
      <p:sp>
        <p:nvSpPr>
          <p:cNvPr id="4" name="矩形 3"/>
          <p:cNvSpPr/>
          <p:nvPr/>
        </p:nvSpPr>
        <p:spPr>
          <a:xfrm>
            <a:off x="504569" y="3023503"/>
            <a:ext cx="2954655" cy="461665"/>
          </a:xfrm>
          <a:prstGeom prst="rect">
            <a:avLst/>
          </a:prstGeom>
        </p:spPr>
        <p:txBody>
          <a:bodyPr wrap="none">
            <a:spAutoFit/>
          </a:bodyPr>
          <a:lstStyle/>
          <a:p>
            <a:r>
              <a:rPr lang="zh-CN" altLang="en-US" sz="2400" dirty="0" smtClean="0"/>
              <a:t>相对再分配</a:t>
            </a:r>
            <a:r>
              <a:rPr lang="zh-CN" altLang="en-US" sz="2400" dirty="0"/>
              <a:t>效应为：</a:t>
            </a:r>
          </a:p>
        </p:txBody>
      </p:sp>
      <mc:AlternateContent xmlns:mc="http://schemas.openxmlformats.org/markup-compatibility/2006" xmlns:a14="http://schemas.microsoft.com/office/drawing/2010/main">
        <mc:Choice Requires="a14">
          <p:sp>
            <p:nvSpPr>
              <p:cNvPr id="21" name="文本框 20"/>
              <p:cNvSpPr txBox="1"/>
              <p:nvPr/>
            </p:nvSpPr>
            <p:spPr>
              <a:xfrm>
                <a:off x="3131840" y="3493374"/>
                <a:ext cx="1960921" cy="563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𝑅𝑅𝐸</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𝑅𝐸</m:t>
                          </m:r>
                        </m:num>
                        <m:den>
                          <m:sSub>
                            <m:sSubPr>
                              <m:ctrlPr>
                                <a:rPr lang="en-US" altLang="zh-CN" i="1" smtClean="0">
                                  <a:latin typeface="Cambria Math" panose="02040503050406030204" pitchFamily="18" charset="0"/>
                                </a:rPr>
                              </m:ctrlPr>
                            </m:sSubPr>
                            <m:e>
                              <m:r>
                                <a:rPr lang="en-US" altLang="zh-CN" b="0" i="1" smtClean="0">
                                  <a:latin typeface="Cambria Math" panose="02040503050406030204" pitchFamily="18" charset="0"/>
                                </a:rPr>
                                <m:t>𝐺</m:t>
                              </m:r>
                            </m:e>
                            <m:sub>
                              <m:r>
                                <a:rPr lang="en-US" altLang="zh-CN" b="0" i="1" smtClean="0">
                                  <a:latin typeface="Cambria Math" panose="02040503050406030204" pitchFamily="18" charset="0"/>
                                </a:rPr>
                                <m:t>𝑋</m:t>
                              </m:r>
                            </m:sub>
                          </m:sSub>
                        </m:den>
                      </m:f>
                      <m:r>
                        <a:rPr lang="en-US" altLang="zh-CN" i="1" smtClean="0">
                          <a:latin typeface="Cambria Math" panose="02040503050406030204" pitchFamily="18" charset="0"/>
                          <a:ea typeface="Cambria Math" panose="02040503050406030204" pitchFamily="18" charset="0"/>
                        </a:rPr>
                        <m:t>×</m:t>
                      </m:r>
                      <m:r>
                        <a:rPr lang="en-US" altLang="zh-CN" b="0" i="1" smtClean="0">
                          <a:latin typeface="Cambria Math" panose="02040503050406030204" pitchFamily="18" charset="0"/>
                          <a:ea typeface="Cambria Math" panose="02040503050406030204" pitchFamily="18" charset="0"/>
                        </a:rPr>
                        <m:t>100%</m:t>
                      </m:r>
                    </m:oMath>
                  </m:oMathPara>
                </a14:m>
                <a:endParaRPr lang="zh-CN" altLang="en-US" dirty="0"/>
              </a:p>
            </p:txBody>
          </p:sp>
        </mc:Choice>
        <mc:Fallback xmlns="">
          <p:sp>
            <p:nvSpPr>
              <p:cNvPr id="21" name="文本框 20"/>
              <p:cNvSpPr txBox="1">
                <a:spLocks noRot="1" noChangeAspect="1" noMove="1" noResize="1" noEditPoints="1" noAdjustHandles="1" noChangeArrowheads="1" noChangeShapeType="1" noTextEdit="1"/>
              </p:cNvSpPr>
              <p:nvPr/>
            </p:nvSpPr>
            <p:spPr>
              <a:xfrm>
                <a:off x="3131840" y="3493374"/>
                <a:ext cx="1960921" cy="563872"/>
              </a:xfrm>
              <a:prstGeom prst="rect">
                <a:avLst/>
              </a:prstGeom>
              <a:blipFill rotWithShape="0">
                <a:blip r:embed="rId7"/>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67045921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20"/>
          <p:cNvSpPr txBox="1">
            <a:spLocks noChangeArrowheads="1"/>
          </p:cNvSpPr>
          <p:nvPr/>
        </p:nvSpPr>
        <p:spPr bwMode="auto">
          <a:xfrm>
            <a:off x="289164" y="1005736"/>
            <a:ext cx="6407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smtClean="0">
                <a:latin typeface="Cambria" panose="02040503050406030204" pitchFamily="18" charset="0"/>
                <a:ea typeface="华文楷体" panose="02010600040101010101" pitchFamily="2" charset="-122"/>
              </a:rPr>
              <a:t>（</a:t>
            </a:r>
            <a:r>
              <a:rPr lang="en-US" altLang="zh-CN" sz="2400" b="1" dirty="0">
                <a:latin typeface="Cambria" panose="02040503050406030204" pitchFamily="18" charset="0"/>
                <a:ea typeface="华文楷体" panose="02010600040101010101" pitchFamily="2" charset="-122"/>
              </a:rPr>
              <a:t>3</a:t>
            </a:r>
            <a:r>
              <a:rPr lang="zh-CN" altLang="en-US" sz="2400" b="1" dirty="0" smtClean="0">
                <a:latin typeface="Cambria" panose="02040503050406030204" pitchFamily="18" charset="0"/>
                <a:ea typeface="华文楷体" panose="02010600040101010101" pitchFamily="2" charset="-122"/>
              </a:rPr>
              <a:t>）</a:t>
            </a:r>
            <a:r>
              <a:rPr lang="zh-CN" altLang="en-US" sz="2400" b="1" dirty="0" smtClean="0">
                <a:latin typeface="+mj-ea"/>
                <a:ea typeface="+mj-ea"/>
              </a:rPr>
              <a:t>再分配的重要性</a:t>
            </a:r>
            <a:endParaRPr lang="zh-CN" altLang="en-US" sz="2400" b="1" dirty="0">
              <a:latin typeface="+mj-ea"/>
              <a:ea typeface="+mj-ea"/>
            </a:endParaRPr>
          </a:p>
        </p:txBody>
      </p:sp>
      <p:sp>
        <p:nvSpPr>
          <p:cNvPr id="2" name="文本框 1"/>
          <p:cNvSpPr txBox="1"/>
          <p:nvPr/>
        </p:nvSpPr>
        <p:spPr>
          <a:xfrm>
            <a:off x="395536" y="1473626"/>
            <a:ext cx="8208912" cy="830997"/>
          </a:xfrm>
          <a:prstGeom prst="rect">
            <a:avLst/>
          </a:prstGeom>
          <a:noFill/>
        </p:spPr>
        <p:txBody>
          <a:bodyPr wrap="square" rtlCol="0">
            <a:spAutoFit/>
          </a:bodyPr>
          <a:lstStyle/>
          <a:p>
            <a:r>
              <a:rPr lang="zh-CN" altLang="en-US" sz="2400" dirty="0" smtClean="0"/>
              <a:t>         王绍光</a:t>
            </a:r>
            <a:r>
              <a:rPr lang="en-US" altLang="zh-CN" sz="2400" dirty="0" smtClean="0"/>
              <a:t>(2009)</a:t>
            </a:r>
            <a:r>
              <a:rPr lang="zh-CN" altLang="en-US" sz="2400" dirty="0" smtClean="0"/>
              <a:t>提出，再分配“挽救”了资本主义，使经济危机后的发达资本主义国家走上福利国家道路 。</a:t>
            </a:r>
            <a:endParaRPr lang="zh-CN" altLang="en-US" sz="2400" dirty="0"/>
          </a:p>
        </p:txBody>
      </p:sp>
      <p:sp>
        <p:nvSpPr>
          <p:cNvPr id="11" name="文本框 10"/>
          <p:cNvSpPr txBox="1"/>
          <p:nvPr/>
        </p:nvSpPr>
        <p:spPr>
          <a:xfrm>
            <a:off x="504957" y="2304623"/>
            <a:ext cx="8208912" cy="1200329"/>
          </a:xfrm>
          <a:prstGeom prst="rect">
            <a:avLst/>
          </a:prstGeom>
          <a:noFill/>
        </p:spPr>
        <p:txBody>
          <a:bodyPr wrap="square" rtlCol="0">
            <a:spAutoFit/>
          </a:bodyPr>
          <a:lstStyle/>
          <a:p>
            <a:r>
              <a:rPr lang="zh-CN" altLang="en-US" sz="2400" dirty="0" smtClean="0"/>
              <a:t>         曹桂全</a:t>
            </a:r>
            <a:r>
              <a:rPr lang="en-US" altLang="zh-CN" sz="2400" dirty="0" smtClean="0"/>
              <a:t>(2013)</a:t>
            </a:r>
            <a:r>
              <a:rPr lang="zh-CN" altLang="en-US" sz="2400" dirty="0" smtClean="0"/>
              <a:t>提出，从世界各国经验和中国实际需要看，政府再分配是缩小收入差距的关键，缩小收入差距的关键是政府再分配职能发挥作用的情况 。</a:t>
            </a:r>
            <a:endParaRPr lang="zh-CN" altLang="en-US" sz="2400" dirty="0"/>
          </a:p>
        </p:txBody>
      </p:sp>
      <p:sp>
        <p:nvSpPr>
          <p:cNvPr id="12" name="文本框 11"/>
          <p:cNvSpPr txBox="1"/>
          <p:nvPr/>
        </p:nvSpPr>
        <p:spPr>
          <a:xfrm>
            <a:off x="504957" y="3445822"/>
            <a:ext cx="8208912" cy="1200329"/>
          </a:xfrm>
          <a:prstGeom prst="rect">
            <a:avLst/>
          </a:prstGeom>
          <a:noFill/>
        </p:spPr>
        <p:txBody>
          <a:bodyPr wrap="square" rtlCol="0">
            <a:spAutoFit/>
          </a:bodyPr>
          <a:lstStyle/>
          <a:p>
            <a:r>
              <a:rPr lang="zh-CN" altLang="en-US" sz="2400" dirty="0" smtClean="0"/>
              <a:t>         中国共产党“十九大”报告（</a:t>
            </a:r>
            <a:r>
              <a:rPr lang="en-US" altLang="zh-CN" sz="2400" dirty="0" smtClean="0"/>
              <a:t>2018</a:t>
            </a:r>
            <a:r>
              <a:rPr lang="zh-CN" altLang="en-US" sz="2400" dirty="0" smtClean="0"/>
              <a:t>）提出：“履行好挥政府再分配调节职能，加快推进基本公共服务均等化，缩小收入分配差距”。</a:t>
            </a:r>
            <a:endParaRPr lang="zh-CN" altLang="en-US" sz="2400" dirty="0"/>
          </a:p>
        </p:txBody>
      </p:sp>
      <p:sp>
        <p:nvSpPr>
          <p:cNvPr id="3" name="矩形 2"/>
          <p:cNvSpPr/>
          <p:nvPr/>
        </p:nvSpPr>
        <p:spPr>
          <a:xfrm>
            <a:off x="563466" y="4828500"/>
            <a:ext cx="7968974" cy="1631216"/>
          </a:xfrm>
          <a:prstGeom prst="rect">
            <a:avLst/>
          </a:prstGeom>
        </p:spPr>
        <p:txBody>
          <a:bodyPr wrap="square">
            <a:spAutoFit/>
          </a:bodyPr>
          <a:lstStyle/>
          <a:p>
            <a:r>
              <a:rPr lang="zh-CN" altLang="en-US" sz="2000" dirty="0" smtClean="0"/>
              <a:t>王绍光</a:t>
            </a:r>
            <a:r>
              <a:rPr lang="en-US" altLang="zh-CN" sz="2000" dirty="0"/>
              <a:t>. </a:t>
            </a:r>
            <a:r>
              <a:rPr lang="zh-CN" altLang="en-US" sz="2000" dirty="0"/>
              <a:t>现代国家制度中的再分配机制［</a:t>
            </a:r>
            <a:r>
              <a:rPr lang="en-US" altLang="zh-CN" sz="2000" dirty="0"/>
              <a:t>M</a:t>
            </a:r>
            <a:r>
              <a:rPr lang="zh-CN" altLang="en-US" sz="2000" dirty="0"/>
              <a:t>］</a:t>
            </a:r>
            <a:r>
              <a:rPr lang="en-US" altLang="zh-CN" sz="2000" dirty="0"/>
              <a:t>//</a:t>
            </a:r>
            <a:r>
              <a:rPr lang="zh-CN" altLang="en-US" sz="2000" dirty="0"/>
              <a:t>胡鞍钢，</a:t>
            </a:r>
            <a:r>
              <a:rPr lang="zh-CN" altLang="en-US" sz="2000" dirty="0" smtClean="0"/>
              <a:t>王绍光</a:t>
            </a:r>
            <a:r>
              <a:rPr lang="zh-CN" altLang="en-US" sz="2000" dirty="0"/>
              <a:t>，周建明</a:t>
            </a:r>
            <a:r>
              <a:rPr lang="en-US" altLang="zh-CN" sz="2000" dirty="0"/>
              <a:t>. </a:t>
            </a:r>
            <a:r>
              <a:rPr lang="zh-CN" altLang="en-US" sz="2000" dirty="0"/>
              <a:t>第二次转型：国家制度建设</a:t>
            </a:r>
            <a:r>
              <a:rPr lang="en-US" altLang="zh-CN" sz="2000" dirty="0"/>
              <a:t>. </a:t>
            </a:r>
            <a:r>
              <a:rPr lang="zh-CN" altLang="en-US" sz="2000" dirty="0"/>
              <a:t>北京：</a:t>
            </a:r>
            <a:r>
              <a:rPr lang="zh-CN" altLang="en-US" sz="2000" dirty="0" smtClean="0"/>
              <a:t>清华大学出版社</a:t>
            </a:r>
            <a:r>
              <a:rPr lang="zh-CN" altLang="en-US" sz="2000" dirty="0"/>
              <a:t>，</a:t>
            </a:r>
            <a:r>
              <a:rPr lang="en-US" altLang="zh-CN" sz="2000" dirty="0"/>
              <a:t>2009</a:t>
            </a:r>
            <a:r>
              <a:rPr lang="zh-CN" altLang="en-US" sz="2000" dirty="0"/>
              <a:t>：</a:t>
            </a:r>
            <a:r>
              <a:rPr lang="en-US" altLang="zh-CN" sz="2000" dirty="0"/>
              <a:t>232-266.</a:t>
            </a:r>
          </a:p>
          <a:p>
            <a:r>
              <a:rPr lang="zh-CN" altLang="en-US" sz="2000" dirty="0" smtClean="0"/>
              <a:t>曹桂全</a:t>
            </a:r>
            <a:r>
              <a:rPr lang="en-US" altLang="zh-CN" sz="2000" dirty="0" smtClean="0"/>
              <a:t>.</a:t>
            </a:r>
            <a:r>
              <a:rPr lang="zh-CN" altLang="en-US" sz="2000" dirty="0" smtClean="0"/>
              <a:t>政府</a:t>
            </a:r>
            <a:r>
              <a:rPr lang="zh-CN" altLang="en-US" sz="2000" dirty="0"/>
              <a:t>再分配调节的国际经验及其对我国的</a:t>
            </a:r>
            <a:r>
              <a:rPr lang="zh-CN" altLang="en-US" sz="2000" dirty="0" smtClean="0"/>
              <a:t>启示</a:t>
            </a:r>
            <a:r>
              <a:rPr lang="en-US" altLang="zh-CN" sz="2000" dirty="0" smtClean="0"/>
              <a:t>[J].</a:t>
            </a:r>
            <a:r>
              <a:rPr lang="zh-CN" altLang="en-US" sz="2000" dirty="0" smtClean="0"/>
              <a:t>华东经济管理，</a:t>
            </a:r>
            <a:r>
              <a:rPr lang="en-US" altLang="zh-CN" sz="2000" dirty="0" smtClean="0"/>
              <a:t>2013(7):85-90.</a:t>
            </a:r>
            <a:endParaRPr lang="zh-CN" altLang="en-US" sz="2000" dirty="0"/>
          </a:p>
        </p:txBody>
      </p:sp>
    </p:spTree>
    <p:extLst>
      <p:ext uri="{BB962C8B-B14F-4D97-AF65-F5344CB8AC3E}">
        <p14:creationId xmlns:p14="http://schemas.microsoft.com/office/powerpoint/2010/main" val="34779299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 name="图片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955479"/>
            <a:ext cx="9144000" cy="5881592"/>
          </a:xfrm>
          <a:prstGeom prst="rect">
            <a:avLst/>
          </a:prstGeom>
        </p:spPr>
      </p:pic>
    </p:spTree>
    <p:extLst>
      <p:ext uri="{BB962C8B-B14F-4D97-AF65-F5344CB8AC3E}">
        <p14:creationId xmlns:p14="http://schemas.microsoft.com/office/powerpoint/2010/main" val="3511218357"/>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84498" y="5589240"/>
            <a:ext cx="8136904" cy="1200329"/>
          </a:xfrm>
          <a:prstGeom prst="rect">
            <a:avLst/>
          </a:prstGeom>
        </p:spPr>
        <p:txBody>
          <a:bodyPr wrap="square">
            <a:spAutoFit/>
          </a:bodyPr>
          <a:lstStyle/>
          <a:p>
            <a:r>
              <a:rPr lang="zh-CN" altLang="en-US" dirty="0" smtClean="0"/>
              <a:t>资料来源：</a:t>
            </a:r>
            <a:r>
              <a:rPr lang="en-US" altLang="zh-CN" dirty="0" smtClean="0"/>
              <a:t>Edwin </a:t>
            </a:r>
            <a:r>
              <a:rPr lang="en-US" altLang="zh-CN" dirty="0" err="1" smtClean="0"/>
              <a:t>Goñi</a:t>
            </a:r>
            <a:r>
              <a:rPr lang="zh-CN" altLang="en-US" dirty="0" smtClean="0"/>
              <a:t>，</a:t>
            </a:r>
            <a:r>
              <a:rPr lang="en-US" altLang="zh-CN" dirty="0"/>
              <a:t>J. Humberto </a:t>
            </a:r>
            <a:r>
              <a:rPr lang="en-US" altLang="zh-CN" dirty="0" err="1" smtClean="0"/>
              <a:t>López</a:t>
            </a:r>
            <a:r>
              <a:rPr lang="zh-CN" altLang="en-US" dirty="0" smtClean="0"/>
              <a:t>，</a:t>
            </a:r>
            <a:r>
              <a:rPr lang="en-US" altLang="zh-CN" dirty="0"/>
              <a:t>Luis </a:t>
            </a:r>
            <a:r>
              <a:rPr lang="en-US" altLang="zh-CN" dirty="0" err="1" smtClean="0"/>
              <a:t>Servén</a:t>
            </a:r>
            <a:r>
              <a:rPr lang="en-US" altLang="zh-CN" dirty="0" smtClean="0"/>
              <a:t>. Fiscal </a:t>
            </a:r>
            <a:r>
              <a:rPr lang="en-US" altLang="zh-CN" dirty="0"/>
              <a:t>Redistribution and Income Inequality </a:t>
            </a:r>
            <a:r>
              <a:rPr lang="en-US" altLang="zh-CN" dirty="0" smtClean="0"/>
              <a:t>in </a:t>
            </a:r>
            <a:r>
              <a:rPr lang="en-US" altLang="zh-CN" dirty="0"/>
              <a:t>Latin America. Policy Research Working </a:t>
            </a:r>
            <a:r>
              <a:rPr lang="en-US" altLang="zh-CN" dirty="0" smtClean="0"/>
              <a:t>Paper,No.4487,</a:t>
            </a:r>
            <a:r>
              <a:rPr lang="en-US" altLang="zh-CN" dirty="0"/>
              <a:t> Macroeconomics and Growth </a:t>
            </a:r>
            <a:r>
              <a:rPr lang="en-US" altLang="zh-CN" dirty="0" smtClean="0"/>
              <a:t>Team,</a:t>
            </a:r>
            <a:r>
              <a:rPr lang="zh-CN" altLang="en-US" dirty="0" smtClean="0"/>
              <a:t> </a:t>
            </a:r>
            <a:r>
              <a:rPr lang="en-US" altLang="zh-CN" dirty="0" smtClean="0"/>
              <a:t>Development </a:t>
            </a:r>
            <a:r>
              <a:rPr lang="en-US" altLang="zh-CN" dirty="0"/>
              <a:t>Research </a:t>
            </a:r>
            <a:r>
              <a:rPr lang="en-US" altLang="zh-CN" dirty="0" smtClean="0"/>
              <a:t>Group,</a:t>
            </a:r>
            <a:r>
              <a:rPr lang="zh-CN" altLang="en-US" dirty="0" smtClean="0"/>
              <a:t> </a:t>
            </a:r>
            <a:r>
              <a:rPr lang="en-US" altLang="zh-CN" dirty="0" smtClean="0"/>
              <a:t>The </a:t>
            </a:r>
            <a:r>
              <a:rPr lang="en-US" altLang="zh-CN" dirty="0"/>
              <a:t>World </a:t>
            </a:r>
            <a:r>
              <a:rPr lang="en-US" altLang="zh-CN" dirty="0" smtClean="0"/>
              <a:t>Bank,</a:t>
            </a:r>
            <a:r>
              <a:rPr lang="zh-CN" altLang="en-US" dirty="0" smtClean="0"/>
              <a:t> </a:t>
            </a:r>
            <a:r>
              <a:rPr lang="en-US" altLang="zh-CN" dirty="0" smtClean="0"/>
              <a:t>January 2008</a:t>
            </a:r>
            <a:endParaRPr lang="en-US" altLang="zh-CN" dirty="0"/>
          </a:p>
        </p:txBody>
      </p:sp>
      <p:pic>
        <p:nvPicPr>
          <p:cNvPr id="3" name="图片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06" y="976409"/>
            <a:ext cx="9116650" cy="4684840"/>
          </a:xfrm>
          <a:prstGeom prst="rect">
            <a:avLst/>
          </a:prstGeom>
        </p:spPr>
      </p:pic>
    </p:spTree>
    <p:extLst>
      <p:ext uri="{BB962C8B-B14F-4D97-AF65-F5344CB8AC3E}">
        <p14:creationId xmlns:p14="http://schemas.microsoft.com/office/powerpoint/2010/main" val="1598513684"/>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标题 1"/>
          <p:cNvSpPr>
            <a:spLocks noGrp="1"/>
          </p:cNvSpPr>
          <p:nvPr>
            <p:ph type="title"/>
          </p:nvPr>
        </p:nvSpPr>
        <p:spPr>
          <a:xfrm>
            <a:off x="357188" y="928688"/>
            <a:ext cx="8229600" cy="1143000"/>
          </a:xfrm>
        </p:spPr>
        <p:txBody>
          <a:bodyPr/>
          <a:lstStyle/>
          <a:p>
            <a:r>
              <a:rPr lang="zh-CN" altLang="en-US" sz="3600" b="1" dirty="0" smtClean="0"/>
              <a:t>第八章 跨期选择、不确定性和非市场环境下的经济行为</a:t>
            </a:r>
          </a:p>
        </p:txBody>
      </p:sp>
      <p:sp>
        <p:nvSpPr>
          <p:cNvPr id="10"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30000"/>
              </a:lnSpc>
              <a:spcBef>
                <a:spcPts val="0"/>
              </a:spcBef>
            </a:pPr>
            <a:r>
              <a:rPr lang="en-US" altLang="zh-CN" sz="2800" dirty="0"/>
              <a:t>8</a:t>
            </a:r>
            <a:r>
              <a:rPr lang="en-US" altLang="zh-CN" sz="2800" dirty="0" smtClean="0"/>
              <a:t>.1 </a:t>
            </a:r>
            <a:r>
              <a:rPr lang="zh-CN" altLang="en-US" sz="2800" dirty="0" smtClean="0"/>
              <a:t>货币的时间价值</a:t>
            </a:r>
            <a:r>
              <a:rPr lang="zh-CN" altLang="en-US" sz="2800" dirty="0"/>
              <a:t>、</a:t>
            </a:r>
            <a:r>
              <a:rPr lang="zh-CN" altLang="en-US" sz="2800" dirty="0" smtClean="0"/>
              <a:t>利息和利息率</a:t>
            </a:r>
          </a:p>
          <a:p>
            <a:pPr>
              <a:lnSpc>
                <a:spcPct val="130000"/>
              </a:lnSpc>
              <a:spcBef>
                <a:spcPts val="0"/>
              </a:spcBef>
            </a:pPr>
            <a:r>
              <a:rPr lang="en-US" altLang="zh-CN" sz="2800" dirty="0"/>
              <a:t>8</a:t>
            </a:r>
            <a:r>
              <a:rPr lang="en-US" altLang="zh-CN" sz="2800" dirty="0" smtClean="0"/>
              <a:t>.2 </a:t>
            </a:r>
            <a:r>
              <a:rPr lang="zh-CN" altLang="en-US" sz="2800" dirty="0" smtClean="0"/>
              <a:t>跨期消费</a:t>
            </a:r>
          </a:p>
          <a:p>
            <a:pPr>
              <a:lnSpc>
                <a:spcPct val="130000"/>
              </a:lnSpc>
              <a:spcBef>
                <a:spcPts val="0"/>
              </a:spcBef>
            </a:pPr>
            <a:r>
              <a:rPr lang="en-US" altLang="zh-CN" sz="2800" dirty="0" smtClean="0"/>
              <a:t>8.3</a:t>
            </a:r>
            <a:r>
              <a:rPr lang="zh-CN" altLang="en-US" sz="2800" dirty="0" smtClean="0"/>
              <a:t> 金融市场、金融产品和金融机构</a:t>
            </a:r>
            <a:endParaRPr lang="en-US" altLang="zh-CN" sz="2800" dirty="0" smtClean="0"/>
          </a:p>
          <a:p>
            <a:pPr>
              <a:lnSpc>
                <a:spcPct val="130000"/>
              </a:lnSpc>
              <a:spcBef>
                <a:spcPts val="0"/>
              </a:spcBef>
            </a:pPr>
            <a:r>
              <a:rPr lang="en-US" altLang="zh-CN" sz="2800" dirty="0"/>
              <a:t>8</a:t>
            </a:r>
            <a:r>
              <a:rPr lang="en-US" altLang="zh-CN" sz="2800" dirty="0" smtClean="0"/>
              <a:t>.4</a:t>
            </a:r>
            <a:r>
              <a:rPr lang="zh-CN" altLang="en-US" sz="2800" dirty="0" smtClean="0"/>
              <a:t> 风险偏好、风险价格和风险管理</a:t>
            </a:r>
            <a:endParaRPr lang="en-US" altLang="zh-CN" sz="2800" dirty="0" smtClean="0"/>
          </a:p>
          <a:p>
            <a:pPr>
              <a:lnSpc>
                <a:spcPct val="130000"/>
              </a:lnSpc>
              <a:spcBef>
                <a:spcPts val="0"/>
              </a:spcBef>
            </a:pPr>
            <a:r>
              <a:rPr lang="en-US" altLang="zh-CN" sz="2800" dirty="0" smtClean="0"/>
              <a:t>8.5</a:t>
            </a:r>
            <a:r>
              <a:rPr lang="zh-CN" altLang="en-US" sz="2800" dirty="0" smtClean="0"/>
              <a:t> 信息不对称条件下的经济行为</a:t>
            </a:r>
            <a:endParaRPr lang="en-US" altLang="zh-CN" sz="2800" dirty="0" smtClean="0"/>
          </a:p>
          <a:p>
            <a:pPr>
              <a:lnSpc>
                <a:spcPct val="130000"/>
              </a:lnSpc>
              <a:spcBef>
                <a:spcPts val="0"/>
              </a:spcBef>
            </a:pPr>
            <a:r>
              <a:rPr lang="en-US" altLang="zh-CN" sz="2800" dirty="0" smtClean="0"/>
              <a:t>8.6</a:t>
            </a:r>
            <a:r>
              <a:rPr lang="zh-CN" altLang="en-US" sz="2800" dirty="0" smtClean="0"/>
              <a:t> 博弈论基础</a:t>
            </a:r>
            <a:endParaRPr lang="en-US" altLang="zh-CN" sz="2800" dirty="0" smtClean="0"/>
          </a:p>
        </p:txBody>
      </p:sp>
    </p:spTree>
    <p:extLst>
      <p:ext uri="{BB962C8B-B14F-4D97-AF65-F5344CB8AC3E}">
        <p14:creationId xmlns:p14="http://schemas.microsoft.com/office/powerpoint/2010/main" val="114063485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12425" y="1004882"/>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0" name="矩形 1"/>
          <p:cNvSpPr>
            <a:spLocks noChangeArrowheads="1"/>
          </p:cNvSpPr>
          <p:nvPr/>
        </p:nvSpPr>
        <p:spPr bwMode="auto">
          <a:xfrm>
            <a:off x="432574" y="1484784"/>
            <a:ext cx="82407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货币的时间价值和利息</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时间偏好，利息，单利与复利，现值与未来</a:t>
            </a:r>
            <a:r>
              <a:rPr lang="zh-CN" altLang="en-US" sz="2400" dirty="0">
                <a:cs typeface="Arial" panose="020B0604020202020204" pitchFamily="34" charset="0"/>
              </a:rPr>
              <a:t>值，现值与未来</a:t>
            </a:r>
            <a:r>
              <a:rPr lang="zh-CN" altLang="en-US" sz="2400" dirty="0" smtClean="0">
                <a:cs typeface="Arial" panose="020B0604020202020204" pitchFamily="34" charset="0"/>
              </a:rPr>
              <a:t>值的换算，贴现因子与贴现率</a:t>
            </a:r>
            <a:endParaRPr lang="zh-CN" altLang="en-US" sz="2400" dirty="0"/>
          </a:p>
        </p:txBody>
      </p:sp>
      <p:sp>
        <p:nvSpPr>
          <p:cNvPr id="11" name="矩形 1"/>
          <p:cNvSpPr>
            <a:spLocks noChangeArrowheads="1"/>
          </p:cNvSpPr>
          <p:nvPr/>
        </p:nvSpPr>
        <p:spPr bwMode="auto">
          <a:xfrm>
            <a:off x="467013" y="2258534"/>
            <a:ext cx="835345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跨期</a:t>
            </a:r>
            <a:r>
              <a:rPr lang="zh-CN" altLang="en-US" sz="2400" b="1" dirty="0">
                <a:cs typeface="Arial" panose="020B0604020202020204" pitchFamily="34" charset="0"/>
              </a:rPr>
              <a:t>消费</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跨期消费的价值，贷款者与借款者，利率变动对跨期消费的影响，通货膨胀对跨期选择的影响，净现值，投资的原则，债券价格与市场利率的关系</a:t>
            </a:r>
            <a:endParaRPr lang="zh-CN" altLang="en-US" sz="2400" dirty="0"/>
          </a:p>
        </p:txBody>
      </p:sp>
      <p:sp>
        <p:nvSpPr>
          <p:cNvPr id="12" name="矩形 1"/>
          <p:cNvSpPr>
            <a:spLocks noChangeArrowheads="1"/>
          </p:cNvSpPr>
          <p:nvPr/>
        </p:nvSpPr>
        <p:spPr bwMode="auto">
          <a:xfrm>
            <a:off x="432574" y="3409836"/>
            <a:ext cx="82407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a:cs typeface="Arial" panose="020B0604020202020204" pitchFamily="34" charset="0"/>
              </a:rPr>
              <a:t>金融市场、金融产品与金融</a:t>
            </a:r>
            <a:r>
              <a:rPr lang="zh-CN" altLang="en-US" sz="2400" b="1" dirty="0" smtClean="0">
                <a:cs typeface="Arial" panose="020B0604020202020204" pitchFamily="34" charset="0"/>
              </a:rPr>
              <a:t>机构</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金融，直接金融与间接金融，金融产品的种类，金融产品的要素，金融机构的种类</a:t>
            </a:r>
            <a:endParaRPr lang="zh-CN" altLang="en-US" sz="2400" dirty="0"/>
          </a:p>
        </p:txBody>
      </p:sp>
      <p:sp>
        <p:nvSpPr>
          <p:cNvPr id="20" name="矩形 1"/>
          <p:cNvSpPr>
            <a:spLocks noChangeArrowheads="1"/>
          </p:cNvSpPr>
          <p:nvPr/>
        </p:nvSpPr>
        <p:spPr bwMode="auto">
          <a:xfrm>
            <a:off x="397713" y="4202390"/>
            <a:ext cx="83534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a:cs typeface="Arial" panose="020B0604020202020204" pitchFamily="34" charset="0"/>
              </a:rPr>
              <a:t>风险偏好、风险价格和风险</a:t>
            </a:r>
            <a:r>
              <a:rPr lang="zh-CN" altLang="en-US" sz="2400" b="1" dirty="0" smtClean="0">
                <a:cs typeface="Arial" panose="020B0604020202020204" pitchFamily="34" charset="0"/>
              </a:rPr>
              <a:t>管理</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风险，风险偏好种类，风险溢价，风险管理的一般方法，组合投资，套利，套期保值</a:t>
            </a:r>
            <a:endParaRPr lang="zh-CN" altLang="en-US" sz="2400" dirty="0"/>
          </a:p>
        </p:txBody>
      </p:sp>
      <p:sp>
        <p:nvSpPr>
          <p:cNvPr id="21" name="矩形 1"/>
          <p:cNvSpPr>
            <a:spLocks noChangeArrowheads="1"/>
          </p:cNvSpPr>
          <p:nvPr/>
        </p:nvSpPr>
        <p:spPr bwMode="auto">
          <a:xfrm>
            <a:off x="392479" y="4992084"/>
            <a:ext cx="83534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信息不对称与博弈</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信息不对称，道德风险，逆向选择，委托</a:t>
            </a:r>
            <a:r>
              <a:rPr lang="en-US" altLang="zh-CN" sz="2400" dirty="0" smtClean="0">
                <a:cs typeface="Arial" panose="020B0604020202020204" pitchFamily="34" charset="0"/>
              </a:rPr>
              <a:t>-</a:t>
            </a:r>
            <a:r>
              <a:rPr lang="zh-CN" altLang="en-US" sz="2400" dirty="0" smtClean="0">
                <a:cs typeface="Arial" panose="020B0604020202020204" pitchFamily="34" charset="0"/>
              </a:rPr>
              <a:t>代理关系，激励相容，发信号，筛选，策略性环境，博弈，策略，最优策略，纳什均衡，囚徒困境，斗鸡博弈，混合战略，动态博弈，逆推归纳法，威胁的可信性，承诺可信性</a:t>
            </a:r>
            <a:endParaRPr lang="zh-CN" altLang="en-US" sz="2400" dirty="0"/>
          </a:p>
        </p:txBody>
      </p:sp>
    </p:spTree>
    <p:extLst>
      <p:ext uri="{BB962C8B-B14F-4D97-AF65-F5344CB8AC3E}">
        <p14:creationId xmlns:p14="http://schemas.microsoft.com/office/powerpoint/2010/main" val="392631175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981075"/>
            <a:ext cx="5777544" cy="523220"/>
          </a:xfrm>
          <a:prstGeom prst="rect">
            <a:avLst/>
          </a:prstGeom>
        </p:spPr>
        <p:txBody>
          <a:bodyPr wrap="none">
            <a:spAutoFit/>
          </a:bodyPr>
          <a:lstStyle/>
          <a:p>
            <a:pPr>
              <a:spcBef>
                <a:spcPts val="0"/>
              </a:spcBef>
            </a:pPr>
            <a:r>
              <a:rPr lang="en-US" altLang="zh-CN" sz="2800" b="1" dirty="0"/>
              <a:t>8.1 </a:t>
            </a:r>
            <a:r>
              <a:rPr lang="zh-CN" altLang="en-US" sz="2800" b="1" dirty="0"/>
              <a:t>货币的时间价值、利息和利息率</a:t>
            </a:r>
          </a:p>
        </p:txBody>
      </p:sp>
      <p:sp>
        <p:nvSpPr>
          <p:cNvPr id="10" name="TextBox 10"/>
          <p:cNvSpPr txBox="1">
            <a:spLocks noChangeArrowheads="1"/>
          </p:cNvSpPr>
          <p:nvPr/>
        </p:nvSpPr>
        <p:spPr bwMode="auto">
          <a:xfrm>
            <a:off x="395536" y="1484784"/>
            <a:ext cx="47965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8.1.1 </a:t>
            </a:r>
            <a:r>
              <a:rPr lang="zh-CN" altLang="en-US" sz="2800" b="1" dirty="0">
                <a:latin typeface="Calibri" panose="020F0502020204030204" pitchFamily="34" charset="0"/>
              </a:rPr>
              <a:t>货币的时间价值：利息</a:t>
            </a:r>
          </a:p>
        </p:txBody>
      </p:sp>
      <p:sp>
        <p:nvSpPr>
          <p:cNvPr id="3" name="矩形 2"/>
          <p:cNvSpPr/>
          <p:nvPr/>
        </p:nvSpPr>
        <p:spPr>
          <a:xfrm>
            <a:off x="406556" y="2421290"/>
            <a:ext cx="8341907" cy="2308324"/>
          </a:xfrm>
          <a:prstGeom prst="rect">
            <a:avLst/>
          </a:prstGeom>
        </p:spPr>
        <p:txBody>
          <a:bodyPr wrap="square">
            <a:spAutoFit/>
          </a:bodyPr>
          <a:lstStyle/>
          <a:p>
            <a:pPr eaLnBrk="1" hangingPunct="1"/>
            <a:r>
              <a:rPr lang="zh-CN" altLang="en-US" sz="2400" dirty="0" smtClean="0"/>
              <a:t>        我们面临的选择，有的包含时间因素。比如，假定</a:t>
            </a:r>
            <a:r>
              <a:rPr lang="zh-CN" altLang="en-US" sz="2400" dirty="0"/>
              <a:t>你面临以下获得货币收入的选择，你如何决策</a:t>
            </a:r>
            <a:r>
              <a:rPr lang="zh-CN" altLang="en-US" sz="2400" dirty="0" smtClean="0"/>
              <a:t>：</a:t>
            </a:r>
            <a:endParaRPr lang="en-US" altLang="zh-CN" sz="2400" dirty="0" smtClean="0"/>
          </a:p>
          <a:p>
            <a:pPr eaLnBrk="1" hangingPunct="1"/>
            <a:r>
              <a:rPr lang="zh-CN" altLang="en-US" sz="2400" dirty="0"/>
              <a:t> </a:t>
            </a:r>
            <a:r>
              <a:rPr lang="zh-CN" altLang="en-US" sz="2400" dirty="0" smtClean="0"/>
              <a:t>            </a:t>
            </a:r>
            <a:r>
              <a:rPr lang="en-US" altLang="zh-CN" sz="2400" dirty="0" smtClean="0"/>
              <a:t>A </a:t>
            </a:r>
            <a:r>
              <a:rPr lang="zh-CN" altLang="en-US" sz="2400" dirty="0"/>
              <a:t>现在获得收入</a:t>
            </a:r>
            <a:r>
              <a:rPr lang="en-US" altLang="zh-CN" sz="2400" dirty="0"/>
              <a:t>1000</a:t>
            </a:r>
            <a:r>
              <a:rPr lang="zh-CN" altLang="en-US" sz="2400" dirty="0"/>
              <a:t>元</a:t>
            </a:r>
            <a:r>
              <a:rPr lang="zh-CN" altLang="en-US" sz="2400" dirty="0" smtClean="0"/>
              <a:t>；</a:t>
            </a:r>
            <a:endParaRPr lang="en-US" altLang="zh-CN" sz="2400" dirty="0" smtClean="0"/>
          </a:p>
          <a:p>
            <a:pPr eaLnBrk="1" hangingPunct="1"/>
            <a:r>
              <a:rPr lang="zh-CN" altLang="en-US" sz="2400" dirty="0" smtClean="0"/>
              <a:t>             </a:t>
            </a:r>
            <a:r>
              <a:rPr lang="en-US" altLang="zh-CN" sz="2400" dirty="0" smtClean="0"/>
              <a:t>B </a:t>
            </a:r>
            <a:r>
              <a:rPr lang="zh-CN" altLang="en-US" sz="2400" dirty="0"/>
              <a:t>一年以后获得收入</a:t>
            </a:r>
            <a:r>
              <a:rPr lang="en-US" altLang="zh-CN" sz="2400" dirty="0"/>
              <a:t>1000</a:t>
            </a:r>
            <a:r>
              <a:rPr lang="zh-CN" altLang="en-US" sz="2400" dirty="0"/>
              <a:t>元。</a:t>
            </a:r>
          </a:p>
          <a:p>
            <a:pPr eaLnBrk="1" hangingPunct="1"/>
            <a:r>
              <a:rPr lang="zh-CN" altLang="en-US" sz="2400" dirty="0" smtClean="0"/>
              <a:t>         你可能会选择</a:t>
            </a:r>
            <a:r>
              <a:rPr lang="en-US" altLang="zh-CN" sz="2400" dirty="0" smtClean="0"/>
              <a:t>A</a:t>
            </a:r>
            <a:r>
              <a:rPr lang="zh-CN" altLang="en-US" sz="2400" dirty="0" smtClean="0"/>
              <a:t>。那么，如果</a:t>
            </a:r>
            <a:r>
              <a:rPr lang="zh-CN" altLang="en-US" sz="2400" dirty="0"/>
              <a:t>让</a:t>
            </a:r>
            <a:r>
              <a:rPr lang="zh-CN" altLang="en-US" sz="2400" dirty="0" smtClean="0"/>
              <a:t>你将愿意选择</a:t>
            </a:r>
            <a:r>
              <a:rPr lang="en-US" altLang="zh-CN" sz="2400" dirty="0"/>
              <a:t>B</a:t>
            </a:r>
            <a:r>
              <a:rPr lang="zh-CN" altLang="en-US" sz="2400" dirty="0"/>
              <a:t>，需要在一年后的</a:t>
            </a:r>
            <a:r>
              <a:rPr lang="en-US" altLang="zh-CN" sz="2400" dirty="0"/>
              <a:t>1000</a:t>
            </a:r>
            <a:r>
              <a:rPr lang="zh-CN" altLang="en-US" sz="2400" dirty="0"/>
              <a:t>元之外，再补偿你多少</a:t>
            </a:r>
            <a:r>
              <a:rPr lang="zh-CN" altLang="en-US" sz="2400" dirty="0" smtClean="0"/>
              <a:t>？</a:t>
            </a:r>
            <a:endParaRPr lang="zh-CN" altLang="en-US" sz="2400" dirty="0"/>
          </a:p>
        </p:txBody>
      </p:sp>
      <p:sp>
        <p:nvSpPr>
          <p:cNvPr id="12" name="TextBox 11"/>
          <p:cNvSpPr txBox="1">
            <a:spLocks noChangeArrowheads="1"/>
          </p:cNvSpPr>
          <p:nvPr/>
        </p:nvSpPr>
        <p:spPr bwMode="auto">
          <a:xfrm>
            <a:off x="406556" y="4730368"/>
            <a:ext cx="8341907"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latin typeface="Calibri" panose="020F0502020204030204" pitchFamily="34" charset="0"/>
              </a:rPr>
              <a:t>         经验</a:t>
            </a:r>
            <a:r>
              <a:rPr lang="zh-CN" altLang="en-US" sz="2400" dirty="0">
                <a:latin typeface="Calibri" panose="020F0502020204030204" pitchFamily="34" charset="0"/>
              </a:rPr>
              <a:t>告诉我们，同样数量的货币收入在当前和未来的价值是不一样的，经济学称之为</a:t>
            </a:r>
            <a:r>
              <a:rPr lang="zh-CN" altLang="en-US" sz="2400" b="1" dirty="0">
                <a:latin typeface="Calibri" panose="020F0502020204030204" pitchFamily="34" charset="0"/>
              </a:rPr>
              <a:t>时间偏好</a:t>
            </a:r>
            <a:r>
              <a:rPr lang="zh-CN" altLang="en-US" sz="2400" dirty="0" smtClean="0">
                <a:latin typeface="Calibri" panose="020F0502020204030204" pitchFamily="34" charset="0"/>
              </a:rPr>
              <a:t>，现在</a:t>
            </a:r>
            <a:r>
              <a:rPr lang="zh-CN" altLang="en-US" sz="2400" dirty="0">
                <a:latin typeface="Calibri" panose="020F0502020204030204" pitchFamily="34" charset="0"/>
              </a:rPr>
              <a:t>和未来比较，更加偏好于现在。为反映时间偏好，我们需要在当前的一笔收入与未来的另一笔收入之间建立等价关系，这就是利息（</a:t>
            </a:r>
            <a:r>
              <a:rPr lang="en-US" altLang="zh-CN" sz="2400" dirty="0">
                <a:latin typeface="Calibri" panose="020F0502020204030204" pitchFamily="34" charset="0"/>
              </a:rPr>
              <a:t>interest</a:t>
            </a:r>
            <a:r>
              <a:rPr lang="zh-CN" altLang="en-US" sz="2400" dirty="0">
                <a:latin typeface="Calibri" panose="020F0502020204030204" pitchFamily="34" charset="0"/>
              </a:rPr>
              <a:t>） </a:t>
            </a:r>
          </a:p>
        </p:txBody>
      </p:sp>
      <p:sp>
        <p:nvSpPr>
          <p:cNvPr id="20" name="TextBox 10"/>
          <p:cNvSpPr txBox="1">
            <a:spLocks noChangeArrowheads="1"/>
          </p:cNvSpPr>
          <p:nvPr/>
        </p:nvSpPr>
        <p:spPr bwMode="auto">
          <a:xfrm>
            <a:off x="344139" y="1983815"/>
            <a:ext cx="31245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1</a:t>
            </a:r>
            <a:r>
              <a:rPr lang="zh-CN" altLang="en-US" sz="2400" b="1" dirty="0" smtClean="0">
                <a:latin typeface="Calibri" panose="020F0502020204030204" pitchFamily="34" charset="0"/>
              </a:rPr>
              <a:t>）时间和时间偏好</a:t>
            </a:r>
            <a:endParaRPr lang="zh-CN" altLang="en-US" sz="2400" b="1" dirty="0">
              <a:latin typeface="Calibri" panose="020F0502020204030204" pitchFamily="34" charset="0"/>
            </a:endParaRPr>
          </a:p>
        </p:txBody>
      </p:sp>
    </p:spTree>
    <p:extLst>
      <p:ext uri="{BB962C8B-B14F-4D97-AF65-F5344CB8AC3E}">
        <p14:creationId xmlns:p14="http://schemas.microsoft.com/office/powerpoint/2010/main" val="195913338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5150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1.4.3</a:t>
            </a:r>
            <a:r>
              <a:rPr lang="zh-CN" altLang="en-US" sz="2800" b="1" dirty="0" smtClean="0"/>
              <a:t>  微观经济学和宏观经济学</a:t>
            </a:r>
            <a:endParaRPr lang="zh-CN" altLang="en-US" sz="2800" b="1" dirty="0"/>
          </a:p>
        </p:txBody>
      </p:sp>
      <p:sp>
        <p:nvSpPr>
          <p:cNvPr id="11" name="Rectangle 3"/>
          <p:cNvSpPr txBox="1">
            <a:spLocks noChangeArrowheads="1"/>
          </p:cNvSpPr>
          <p:nvPr/>
        </p:nvSpPr>
        <p:spPr bwMode="auto">
          <a:xfrm>
            <a:off x="500621" y="1632888"/>
            <a:ext cx="8104657" cy="496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r>
              <a:rPr lang="zh-CN" altLang="en-US" sz="2400" b="1" dirty="0" smtClean="0"/>
              <a:t>微观经济学（</a:t>
            </a:r>
            <a:r>
              <a:rPr lang="en-US" altLang="zh-CN" sz="2400" dirty="0" smtClean="0"/>
              <a:t>Microeconomics</a:t>
            </a:r>
            <a:r>
              <a:rPr lang="zh-CN" altLang="en-US" sz="2400" dirty="0" smtClean="0"/>
              <a:t>），研究个体消费者和企业的决策，以及他们的决策如何决定各种市场的价格和产出。对经济活动中个体行为的分析，称为个体分析、微观分析。</a:t>
            </a:r>
            <a:r>
              <a:rPr lang="en-US" altLang="zh-CN" sz="2400" dirty="0" smtClean="0"/>
              <a:t> </a:t>
            </a:r>
          </a:p>
          <a:p>
            <a:pPr eaLnBrk="1" hangingPunct="1"/>
            <a:r>
              <a:rPr lang="zh-CN" altLang="en-US" sz="2400" b="1" dirty="0" smtClean="0"/>
              <a:t>宏观经济学（</a:t>
            </a:r>
            <a:r>
              <a:rPr lang="en-US" altLang="zh-CN" sz="2400" dirty="0" smtClean="0"/>
              <a:t>Macroeconomics </a:t>
            </a:r>
            <a:r>
              <a:rPr lang="zh-CN" altLang="en-US" sz="2400" b="1" dirty="0" smtClean="0"/>
              <a:t>）</a:t>
            </a:r>
            <a:r>
              <a:rPr lang="zh-CN" altLang="en-US" sz="2400" dirty="0" smtClean="0"/>
              <a:t>研究各种经济总量（例如一般价格水平、失业、国民收入增长）的相互作用，也研究各种不同的经济部门之间的相互作用</a:t>
            </a:r>
            <a:r>
              <a:rPr lang="zh-CN" altLang="en-US" sz="2400" dirty="0"/>
              <a:t>。对经济</a:t>
            </a:r>
            <a:r>
              <a:rPr lang="zh-CN" altLang="en-US" sz="2400" dirty="0" smtClean="0"/>
              <a:t>活动的总体分析</a:t>
            </a:r>
            <a:r>
              <a:rPr lang="zh-CN" altLang="en-US" sz="2400" dirty="0"/>
              <a:t>，</a:t>
            </a:r>
            <a:r>
              <a:rPr lang="zh-CN" altLang="en-US" sz="2400" dirty="0" smtClean="0"/>
              <a:t>称为总体分析、宏观</a:t>
            </a:r>
            <a:r>
              <a:rPr lang="zh-CN" altLang="en-US" sz="2400" dirty="0"/>
              <a:t>分析。 </a:t>
            </a:r>
            <a:endParaRPr lang="zh-CN" altLang="en-US" sz="2400" dirty="0" smtClean="0"/>
          </a:p>
        </p:txBody>
      </p:sp>
    </p:spTree>
    <p:extLst>
      <p:ext uri="{BB962C8B-B14F-4D97-AF65-F5344CB8AC3E}">
        <p14:creationId xmlns:p14="http://schemas.microsoft.com/office/powerpoint/2010/main" val="128011232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270924" y="1080499"/>
            <a:ext cx="15776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a:latin typeface="Calibri" panose="020F0502020204030204" pitchFamily="34" charset="0"/>
              </a:rPr>
              <a:t>2</a:t>
            </a:r>
            <a:r>
              <a:rPr lang="zh-CN" altLang="en-US" sz="2400" b="1" dirty="0" smtClean="0">
                <a:latin typeface="Calibri" panose="020F0502020204030204" pitchFamily="34" charset="0"/>
              </a:rPr>
              <a:t>）利息</a:t>
            </a:r>
            <a:endParaRPr lang="zh-CN" altLang="en-US" sz="2400" b="1" dirty="0">
              <a:latin typeface="Calibri" panose="020F0502020204030204" pitchFamily="34" charset="0"/>
            </a:endParaRPr>
          </a:p>
        </p:txBody>
      </p:sp>
      <p:sp>
        <p:nvSpPr>
          <p:cNvPr id="10" name="TextBox 13"/>
          <p:cNvSpPr txBox="1">
            <a:spLocks noChangeArrowheads="1"/>
          </p:cNvSpPr>
          <p:nvPr/>
        </p:nvSpPr>
        <p:spPr bwMode="auto">
          <a:xfrm>
            <a:off x="452794" y="1507817"/>
            <a:ext cx="815165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latin typeface="Calibri" panose="020F0502020204030204" pitchFamily="34" charset="0"/>
              </a:rPr>
              <a:t>利息</a:t>
            </a:r>
            <a:r>
              <a:rPr lang="zh-CN" altLang="en-US" sz="2400" dirty="0">
                <a:latin typeface="Calibri" panose="020F0502020204030204" pitchFamily="34" charset="0"/>
              </a:rPr>
              <a:t>：等待未来货币收入的机会成本，或者放弃当前货币收入的机会成本，反映了人们的时间偏好即当前和未来货币收入之间的</a:t>
            </a:r>
            <a:r>
              <a:rPr lang="zh-CN" altLang="en-US" sz="2400" dirty="0" smtClean="0">
                <a:latin typeface="Calibri" panose="020F0502020204030204" pitchFamily="34" charset="0"/>
              </a:rPr>
              <a:t>等价关系，也就是货币的时间价值。</a:t>
            </a:r>
            <a:endParaRPr lang="zh-CN" altLang="en-US" sz="2400" dirty="0">
              <a:latin typeface="Calibri" panose="020F0502020204030204" pitchFamily="34" charset="0"/>
            </a:endParaRPr>
          </a:p>
        </p:txBody>
      </p:sp>
      <p:sp>
        <p:nvSpPr>
          <p:cNvPr id="11" name="TextBox 15"/>
          <p:cNvSpPr txBox="1">
            <a:spLocks noChangeArrowheads="1"/>
          </p:cNvSpPr>
          <p:nvPr/>
        </p:nvSpPr>
        <p:spPr bwMode="auto">
          <a:xfrm>
            <a:off x="467544" y="2723156"/>
            <a:ext cx="809025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对于同样数量的货币收入，你当然选择现在的</a:t>
            </a:r>
            <a:r>
              <a:rPr lang="en-US" altLang="zh-CN" sz="2400" dirty="0">
                <a:latin typeface="Calibri" panose="020F0502020204030204" pitchFamily="34" charset="0"/>
              </a:rPr>
              <a:t>1000</a:t>
            </a:r>
            <a:r>
              <a:rPr lang="zh-CN" altLang="en-US" sz="2400" dirty="0">
                <a:latin typeface="Calibri" panose="020F0502020204030204" pitchFamily="34" charset="0"/>
              </a:rPr>
              <a:t>元。如果让你接受未来的</a:t>
            </a:r>
            <a:r>
              <a:rPr lang="en-US" altLang="zh-CN" sz="2400" dirty="0">
                <a:latin typeface="Calibri" panose="020F0502020204030204" pitchFamily="34" charset="0"/>
              </a:rPr>
              <a:t>1000</a:t>
            </a:r>
            <a:r>
              <a:rPr lang="zh-CN" altLang="en-US" sz="2400" dirty="0">
                <a:latin typeface="Calibri" panose="020F0502020204030204" pitchFamily="34" charset="0"/>
              </a:rPr>
              <a:t>元，你可能需要再获得额外的</a:t>
            </a:r>
            <a:r>
              <a:rPr lang="en-US" altLang="zh-CN" sz="2400" dirty="0">
                <a:latin typeface="Calibri" panose="020F0502020204030204" pitchFamily="34" charset="0"/>
              </a:rPr>
              <a:t>50</a:t>
            </a:r>
            <a:r>
              <a:rPr lang="zh-CN" altLang="en-US" sz="2400" dirty="0">
                <a:latin typeface="Calibri" panose="020F0502020204030204" pitchFamily="34" charset="0"/>
              </a:rPr>
              <a:t>元，或者</a:t>
            </a:r>
            <a:r>
              <a:rPr lang="en-US" altLang="zh-CN" sz="2400" dirty="0">
                <a:latin typeface="Calibri" panose="020F0502020204030204" pitchFamily="34" charset="0"/>
              </a:rPr>
              <a:t>100</a:t>
            </a:r>
            <a:r>
              <a:rPr lang="zh-CN" altLang="en-US" sz="2400" dirty="0">
                <a:latin typeface="Calibri" panose="020F0502020204030204" pitchFamily="34" charset="0"/>
              </a:rPr>
              <a:t>元，或者其他数量的额外货币收入作为补偿，这就是利息，反映你的时间</a:t>
            </a:r>
            <a:r>
              <a:rPr lang="zh-CN" altLang="en-US" sz="2400" dirty="0" smtClean="0">
                <a:latin typeface="Calibri" panose="020F0502020204030204" pitchFamily="34" charset="0"/>
              </a:rPr>
              <a:t>偏好。  </a:t>
            </a:r>
            <a:endParaRPr lang="zh-CN" altLang="en-US" sz="2400" dirty="0">
              <a:latin typeface="Calibri" panose="020F0502020204030204" pitchFamily="34" charset="0"/>
            </a:endParaRPr>
          </a:p>
        </p:txBody>
      </p:sp>
    </p:spTree>
    <p:extLst>
      <p:ext uri="{BB962C8B-B14F-4D97-AF65-F5344CB8AC3E}">
        <p14:creationId xmlns:p14="http://schemas.microsoft.com/office/powerpoint/2010/main" val="284162100"/>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270924" y="1080499"/>
            <a:ext cx="18870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3</a:t>
            </a:r>
            <a:r>
              <a:rPr lang="zh-CN" altLang="en-US" sz="2400" b="1" dirty="0" smtClean="0">
                <a:latin typeface="Calibri" panose="020F0502020204030204" pitchFamily="34" charset="0"/>
              </a:rPr>
              <a:t>）利息率</a:t>
            </a:r>
            <a:endParaRPr lang="zh-CN" altLang="en-US" sz="2400" b="1" dirty="0">
              <a:latin typeface="Calibri" panose="020F0502020204030204" pitchFamily="34" charset="0"/>
            </a:endParaRPr>
          </a:p>
        </p:txBody>
      </p:sp>
      <p:sp>
        <p:nvSpPr>
          <p:cNvPr id="10" name="TextBox 11"/>
          <p:cNvSpPr txBox="1">
            <a:spLocks noChangeArrowheads="1"/>
          </p:cNvSpPr>
          <p:nvPr/>
        </p:nvSpPr>
        <p:spPr bwMode="auto">
          <a:xfrm>
            <a:off x="395536" y="1542164"/>
            <a:ext cx="8136904"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利息率（</a:t>
            </a:r>
            <a:r>
              <a:rPr lang="en-US" altLang="zh-CN" sz="2400" dirty="0">
                <a:latin typeface="Calibri" panose="020F0502020204030204" pitchFamily="34" charset="0"/>
              </a:rPr>
              <a:t>interest rate</a:t>
            </a:r>
            <a:r>
              <a:rPr lang="zh-CN" altLang="en-US" sz="2400" dirty="0">
                <a:latin typeface="Calibri" panose="020F0502020204030204" pitchFamily="34" charset="0"/>
              </a:rPr>
              <a:t>） ：简称利率，是利息相对于当前货币收入的百分比（或者比率），也就是当前</a:t>
            </a:r>
            <a:r>
              <a:rPr lang="en-US" altLang="zh-CN" sz="2400" dirty="0">
                <a:latin typeface="Calibri" panose="020F0502020204030204" pitchFamily="34" charset="0"/>
              </a:rPr>
              <a:t>1</a:t>
            </a:r>
            <a:r>
              <a:rPr lang="zh-CN" altLang="en-US" sz="2400" dirty="0">
                <a:latin typeface="Calibri" panose="020F0502020204030204" pitchFamily="34" charset="0"/>
              </a:rPr>
              <a:t>元钱货币收入在未来一定</a:t>
            </a:r>
            <a:r>
              <a:rPr lang="zh-CN" altLang="en-US" sz="2400" dirty="0" smtClean="0">
                <a:latin typeface="Calibri" panose="020F0502020204030204" pitchFamily="34" charset="0"/>
              </a:rPr>
              <a:t>时间（比如</a:t>
            </a:r>
            <a:r>
              <a:rPr lang="en-US" altLang="zh-CN" sz="2400" dirty="0" smtClean="0">
                <a:latin typeface="Calibri" panose="020F0502020204030204" pitchFamily="34" charset="0"/>
              </a:rPr>
              <a:t>1</a:t>
            </a:r>
            <a:r>
              <a:rPr lang="zh-CN" altLang="en-US" sz="2400" dirty="0" smtClean="0">
                <a:latin typeface="Calibri" panose="020F0502020204030204" pitchFamily="34" charset="0"/>
              </a:rPr>
              <a:t>年）获得</a:t>
            </a:r>
            <a:r>
              <a:rPr lang="zh-CN" altLang="en-US" sz="2400" dirty="0">
                <a:latin typeface="Calibri" panose="020F0502020204030204" pitchFamily="34" charset="0"/>
              </a:rPr>
              <a:t>的利息。</a:t>
            </a:r>
          </a:p>
        </p:txBody>
      </p:sp>
      <p:sp>
        <p:nvSpPr>
          <p:cNvPr id="11" name="TextBox 12"/>
          <p:cNvSpPr txBox="1">
            <a:spLocks noChangeArrowheads="1"/>
          </p:cNvSpPr>
          <p:nvPr/>
        </p:nvSpPr>
        <p:spPr bwMode="auto">
          <a:xfrm>
            <a:off x="467544" y="2781300"/>
            <a:ext cx="792088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由于利息是货币的时间价值，时间期限不同，利息率也必然不同。时间期间越长，等待的机会成本会越高，利息率就越高</a:t>
            </a:r>
            <a:r>
              <a:rPr lang="zh-CN" altLang="en-US" sz="2400" dirty="0" smtClean="0">
                <a:latin typeface="Calibri" panose="020F0502020204030204" pitchFamily="34" charset="0"/>
              </a:rPr>
              <a:t>，形成</a:t>
            </a:r>
            <a:r>
              <a:rPr lang="zh-CN" altLang="en-US" sz="2400" dirty="0">
                <a:latin typeface="Calibri" panose="020F0502020204030204" pitchFamily="34" charset="0"/>
              </a:rPr>
              <a:t>利息率的时间结构。</a:t>
            </a:r>
          </a:p>
        </p:txBody>
      </p:sp>
    </p:spTree>
    <p:extLst>
      <p:ext uri="{BB962C8B-B14F-4D97-AF65-F5344CB8AC3E}">
        <p14:creationId xmlns:p14="http://schemas.microsoft.com/office/powerpoint/2010/main" val="1249857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395536" y="1069804"/>
            <a:ext cx="443102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4</a:t>
            </a: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 </a:t>
            </a:r>
            <a:r>
              <a:rPr lang="zh-CN" altLang="en-US" sz="2400" b="1" dirty="0">
                <a:latin typeface="Calibri" panose="020F0502020204030204" pitchFamily="34" charset="0"/>
              </a:rPr>
              <a:t>实际经济中利息率的决定</a:t>
            </a:r>
          </a:p>
        </p:txBody>
      </p:sp>
      <p:sp>
        <p:nvSpPr>
          <p:cNvPr id="2" name="矩形 1"/>
          <p:cNvSpPr/>
          <p:nvPr/>
        </p:nvSpPr>
        <p:spPr>
          <a:xfrm>
            <a:off x="540966" y="1498068"/>
            <a:ext cx="8063481" cy="3046988"/>
          </a:xfrm>
          <a:prstGeom prst="rect">
            <a:avLst/>
          </a:prstGeom>
        </p:spPr>
        <p:txBody>
          <a:bodyPr wrap="square">
            <a:spAutoFit/>
          </a:bodyPr>
          <a:lstStyle/>
          <a:p>
            <a:pPr eaLnBrk="1" hangingPunct="1"/>
            <a:r>
              <a:rPr lang="zh-CN" altLang="en-US" sz="2400" dirty="0" smtClean="0"/>
              <a:t>        实际</a:t>
            </a:r>
            <a:r>
              <a:rPr lang="zh-CN" altLang="en-US" sz="2400" dirty="0"/>
              <a:t>经济中，放弃当前获得货币收入的人，为货币收入的</a:t>
            </a:r>
            <a:r>
              <a:rPr lang="zh-CN" altLang="en-US" sz="2400" b="1" dirty="0"/>
              <a:t>供给方</a:t>
            </a:r>
            <a:r>
              <a:rPr lang="zh-CN" altLang="en-US" sz="2400" dirty="0"/>
              <a:t>（储蓄方、资金供给方、贷款</a:t>
            </a:r>
            <a:r>
              <a:rPr lang="zh-CN" altLang="en-US" sz="2400" dirty="0" smtClean="0"/>
              <a:t>方、借出方），</a:t>
            </a:r>
            <a:r>
              <a:rPr lang="zh-CN" altLang="en-US" sz="2400" dirty="0"/>
              <a:t>将获得未来利息收入</a:t>
            </a:r>
            <a:r>
              <a:rPr lang="zh-CN" altLang="en-US" sz="2400" dirty="0" smtClean="0"/>
              <a:t>；获得当前</a:t>
            </a:r>
            <a:r>
              <a:rPr lang="zh-CN" altLang="en-US" sz="2400" dirty="0"/>
              <a:t>货币收入的人，为货币收入的</a:t>
            </a:r>
            <a:r>
              <a:rPr lang="zh-CN" altLang="en-US" sz="2400" b="1" dirty="0"/>
              <a:t>需求方</a:t>
            </a:r>
            <a:r>
              <a:rPr lang="zh-CN" altLang="en-US" sz="2400" dirty="0"/>
              <a:t>（投资方、资金需求方、借款</a:t>
            </a:r>
            <a:r>
              <a:rPr lang="zh-CN" altLang="en-US" sz="2400" dirty="0" smtClean="0"/>
              <a:t>方、借入方） </a:t>
            </a:r>
            <a:r>
              <a:rPr lang="zh-CN" altLang="en-US" sz="2400" dirty="0"/>
              <a:t>，将</a:t>
            </a:r>
            <a:r>
              <a:rPr lang="zh-CN" altLang="en-US" sz="2400" dirty="0" smtClean="0"/>
              <a:t>为获得</a:t>
            </a:r>
            <a:r>
              <a:rPr lang="zh-CN" altLang="en-US" sz="2400" dirty="0"/>
              <a:t>当前</a:t>
            </a:r>
            <a:r>
              <a:rPr lang="zh-CN" altLang="en-US" sz="2400" dirty="0" smtClean="0"/>
              <a:t>货币</a:t>
            </a:r>
            <a:r>
              <a:rPr lang="zh-CN" altLang="en-US" sz="2400" dirty="0"/>
              <a:t>支付利息成本，从而形成</a:t>
            </a:r>
            <a:r>
              <a:rPr lang="zh-CN" altLang="en-US" sz="2400" b="1" dirty="0"/>
              <a:t>货币交易市场</a:t>
            </a:r>
            <a:r>
              <a:rPr lang="zh-CN" altLang="en-US" sz="2400" dirty="0"/>
              <a:t>，而</a:t>
            </a:r>
            <a:r>
              <a:rPr lang="zh-CN" altLang="en-US" sz="2400" b="1" dirty="0"/>
              <a:t>利息率就是资金价格</a:t>
            </a:r>
            <a:r>
              <a:rPr lang="zh-CN" altLang="en-US" sz="2400" dirty="0" smtClean="0"/>
              <a:t>。</a:t>
            </a:r>
            <a:endParaRPr lang="en-US" altLang="zh-CN" sz="2400" dirty="0" smtClean="0"/>
          </a:p>
          <a:p>
            <a:pPr eaLnBrk="1" hangingPunct="1"/>
            <a:r>
              <a:rPr lang="zh-CN" altLang="en-US" sz="2400" dirty="0"/>
              <a:t> </a:t>
            </a:r>
            <a:r>
              <a:rPr lang="zh-CN" altLang="en-US" sz="2400" dirty="0" smtClean="0"/>
              <a:t>        在</a:t>
            </a:r>
            <a:r>
              <a:rPr lang="zh-CN" altLang="en-US" sz="2400" dirty="0"/>
              <a:t>货币市场上，尽管每个人的时间偏好不同，但都可以按照市场利息率进行交易，这与产品市场类似。</a:t>
            </a:r>
          </a:p>
        </p:txBody>
      </p:sp>
      <p:sp>
        <p:nvSpPr>
          <p:cNvPr id="11" name="TextBox 12"/>
          <p:cNvSpPr txBox="1">
            <a:spLocks noChangeArrowheads="1"/>
          </p:cNvSpPr>
          <p:nvPr/>
        </p:nvSpPr>
        <p:spPr bwMode="auto">
          <a:xfrm>
            <a:off x="534138" y="4545056"/>
            <a:ext cx="782637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         实际经济中典型的借贷是商业银行组织起来的存贷市场，当然也有民间借贷市场，其他金融市场也反映资金借贷关系</a:t>
            </a:r>
            <a:r>
              <a:rPr lang="zh-CN" altLang="en-US" sz="2400" dirty="0" smtClean="0">
                <a:latin typeface="Calibri" panose="020F0502020204030204" pitchFamily="34" charset="0"/>
              </a:rPr>
              <a:t>。</a:t>
            </a:r>
            <a:endParaRPr lang="en-US" altLang="zh-CN" sz="2400" dirty="0" smtClean="0">
              <a:latin typeface="Calibri" panose="020F0502020204030204" pitchFamily="34" charset="0"/>
            </a:endParaRPr>
          </a:p>
          <a:p>
            <a:pPr eaLnBrk="1" hangingPunct="1">
              <a:spcBef>
                <a:spcPct val="0"/>
              </a:spcBef>
              <a:buFontTx/>
              <a:buNone/>
            </a:pPr>
            <a:r>
              <a:rPr lang="zh-CN" altLang="en-US" sz="2400" dirty="0">
                <a:latin typeface="Calibri" panose="020F0502020204030204" pitchFamily="34" charset="0"/>
              </a:rPr>
              <a:t> </a:t>
            </a:r>
            <a:r>
              <a:rPr lang="zh-CN" altLang="en-US" sz="2400" dirty="0" smtClean="0">
                <a:latin typeface="Calibri" panose="020F0502020204030204" pitchFamily="34" charset="0"/>
              </a:rPr>
              <a:t>        需要指出的是，影响利息率的因素除了期限外，很重要的因素是收回</a:t>
            </a:r>
            <a:r>
              <a:rPr lang="zh-CN" altLang="en-US" sz="2400" dirty="0">
                <a:latin typeface="Calibri" panose="020F0502020204030204" pitchFamily="34" charset="0"/>
              </a:rPr>
              <a:t>资金的</a:t>
            </a:r>
            <a:r>
              <a:rPr lang="zh-CN" altLang="en-US" sz="2400" dirty="0" smtClean="0">
                <a:latin typeface="Calibri" panose="020F0502020204030204" pitchFamily="34" charset="0"/>
              </a:rPr>
              <a:t>风险，风险越高，利率越高。</a:t>
            </a:r>
            <a:endParaRPr lang="zh-CN" altLang="en-US" sz="2400" dirty="0">
              <a:latin typeface="Calibri" panose="020F0502020204030204" pitchFamily="34" charset="0"/>
            </a:endParaRPr>
          </a:p>
        </p:txBody>
      </p:sp>
    </p:spTree>
    <p:extLst>
      <p:ext uri="{BB962C8B-B14F-4D97-AF65-F5344CB8AC3E}">
        <p14:creationId xmlns:p14="http://schemas.microsoft.com/office/powerpoint/2010/main" val="3163491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4"/>
          <p:cNvSpPr txBox="1">
            <a:spLocks noChangeArrowheads="1"/>
          </p:cNvSpPr>
          <p:nvPr/>
        </p:nvSpPr>
        <p:spPr bwMode="auto">
          <a:xfrm>
            <a:off x="2771800" y="1140741"/>
            <a:ext cx="2709396"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800" b="1" dirty="0"/>
              <a:t>我国的基准</a:t>
            </a:r>
            <a:r>
              <a:rPr lang="zh-CN" altLang="en-US" sz="2800" b="1" dirty="0" smtClean="0"/>
              <a:t>利率</a:t>
            </a:r>
            <a:endParaRPr lang="en-US" altLang="zh-CN" sz="2800" b="1" dirty="0" smtClean="0"/>
          </a:p>
          <a:p>
            <a:pPr algn="ctr" eaLnBrk="1" hangingPunct="1">
              <a:spcBef>
                <a:spcPct val="0"/>
              </a:spcBef>
              <a:buFontTx/>
              <a:buNone/>
            </a:pPr>
            <a:r>
              <a:rPr lang="zh-CN" altLang="en-US" sz="2400" b="1" dirty="0" smtClean="0"/>
              <a:t>（</a:t>
            </a:r>
            <a:r>
              <a:rPr lang="en-US" altLang="zh-CN" sz="2400" b="1" dirty="0" smtClean="0"/>
              <a:t>2017.4</a:t>
            </a:r>
            <a:r>
              <a:rPr lang="zh-CN" altLang="en-US" sz="2400" b="1" dirty="0" smtClean="0"/>
              <a:t>）</a:t>
            </a:r>
            <a:endParaRPr lang="zh-CN" altLang="en-US" sz="2400" b="1" dirty="0"/>
          </a:p>
        </p:txBody>
      </p:sp>
      <p:pic>
        <p:nvPicPr>
          <p:cNvPr id="10" name="Picture 2" descr="http://img.yinhang123.net/160102/130011MS-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4424" y="2033293"/>
            <a:ext cx="7461185" cy="4381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664544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534138" y="1049722"/>
            <a:ext cx="42530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8.1.2 </a:t>
            </a:r>
            <a:r>
              <a:rPr lang="zh-CN" altLang="en-US" sz="2800" b="1" dirty="0" smtClean="0">
                <a:latin typeface="Calibri" panose="020F0502020204030204" pitchFamily="34" charset="0"/>
              </a:rPr>
              <a:t>货币收入的未来价值</a:t>
            </a:r>
            <a:endParaRPr lang="zh-CN" altLang="en-US" sz="2800" b="1" dirty="0">
              <a:latin typeface="Calibri" panose="020F0502020204030204" pitchFamily="34" charset="0"/>
            </a:endParaRPr>
          </a:p>
        </p:txBody>
      </p:sp>
      <p:sp>
        <p:nvSpPr>
          <p:cNvPr id="10" name="TextBox 11"/>
          <p:cNvSpPr txBox="1">
            <a:spLocks noChangeArrowheads="1"/>
          </p:cNvSpPr>
          <p:nvPr/>
        </p:nvSpPr>
        <p:spPr bwMode="auto">
          <a:xfrm>
            <a:off x="485775" y="1665436"/>
            <a:ext cx="79025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         假定货币的一年期利息率</a:t>
            </a:r>
            <a:r>
              <a:rPr lang="zh-CN" altLang="en-US" sz="2400" dirty="0" smtClean="0">
                <a:latin typeface="Calibri" panose="020F0502020204030204" pitchFamily="34" charset="0"/>
              </a:rPr>
              <a:t>为</a:t>
            </a:r>
            <a:r>
              <a:rPr lang="en-US" altLang="zh-CN" sz="2400" dirty="0" err="1" smtClean="0">
                <a:latin typeface="Calibri" panose="020F0502020204030204" pitchFamily="34" charset="0"/>
              </a:rPr>
              <a:t>i</a:t>
            </a:r>
            <a:r>
              <a:rPr lang="zh-CN" altLang="en-US" sz="2400" dirty="0" smtClean="0">
                <a:latin typeface="Calibri" panose="020F0502020204030204" pitchFamily="34" charset="0"/>
              </a:rPr>
              <a:t>，</a:t>
            </a:r>
            <a:r>
              <a:rPr lang="zh-CN" altLang="en-US" sz="2400" dirty="0">
                <a:latin typeface="Calibri" panose="020F0502020204030204" pitchFamily="34" charset="0"/>
              </a:rPr>
              <a:t>则当前货币收入</a:t>
            </a:r>
            <a:r>
              <a:rPr lang="en-US" altLang="zh-CN" sz="2400" dirty="0">
                <a:latin typeface="Calibri" panose="020F0502020204030204" pitchFamily="34" charset="0"/>
              </a:rPr>
              <a:t>PV</a:t>
            </a:r>
            <a:r>
              <a:rPr lang="zh-CN" altLang="en-US" sz="2400" dirty="0">
                <a:latin typeface="Calibri" panose="020F0502020204030204" pitchFamily="34" charset="0"/>
              </a:rPr>
              <a:t>的一年后的未来价值</a:t>
            </a:r>
            <a:r>
              <a:rPr lang="en-US" altLang="zh-CN" sz="2400" dirty="0">
                <a:latin typeface="Calibri" panose="020F0502020204030204" pitchFamily="34" charset="0"/>
              </a:rPr>
              <a:t>FV</a:t>
            </a:r>
            <a:r>
              <a:rPr lang="zh-CN" altLang="en-US" sz="2400" dirty="0">
                <a:latin typeface="Calibri" panose="020F0502020204030204" pitchFamily="34" charset="0"/>
              </a:rPr>
              <a:t>为：</a:t>
            </a:r>
          </a:p>
        </p:txBody>
      </p:sp>
      <p:graphicFrame>
        <p:nvGraphicFramePr>
          <p:cNvPr id="11" name="对象 13"/>
          <p:cNvGraphicFramePr>
            <a:graphicFrameLocks noChangeAspect="1"/>
          </p:cNvGraphicFramePr>
          <p:nvPr>
            <p:extLst>
              <p:ext uri="{D42A27DB-BD31-4B8C-83A1-F6EECF244321}">
                <p14:modId xmlns:p14="http://schemas.microsoft.com/office/powerpoint/2010/main" val="2380963089"/>
              </p:ext>
            </p:extLst>
          </p:nvPr>
        </p:nvGraphicFramePr>
        <p:xfrm>
          <a:off x="2098675" y="2566988"/>
          <a:ext cx="4908550" cy="360362"/>
        </p:xfrm>
        <a:graphic>
          <a:graphicData uri="http://schemas.openxmlformats.org/presentationml/2006/ole">
            <mc:AlternateContent xmlns:mc="http://schemas.openxmlformats.org/markup-compatibility/2006">
              <mc:Choice xmlns:v="urn:schemas-microsoft-com:vml" Requires="v">
                <p:oleObj spid="_x0000_s72876" name="公式" r:id="rId6" imgW="2730240" imgH="203040" progId="Equation.3">
                  <p:embed/>
                </p:oleObj>
              </mc:Choice>
              <mc:Fallback>
                <p:oleObj name="公式" r:id="rId6" imgW="2730240" imgH="203040" progId="Equation.3">
                  <p:embed/>
                  <p:pic>
                    <p:nvPicPr>
                      <p:cNvPr id="0" name=""/>
                      <p:cNvPicPr>
                        <a:picLocks noChangeAspect="1" noChangeArrowheads="1"/>
                      </p:cNvPicPr>
                      <p:nvPr/>
                    </p:nvPicPr>
                    <p:blipFill>
                      <a:blip r:embed="rId7"/>
                      <a:srcRect/>
                      <a:stretch>
                        <a:fillRect/>
                      </a:stretch>
                    </p:blipFill>
                    <p:spPr bwMode="auto">
                      <a:xfrm>
                        <a:off x="2098675" y="2566988"/>
                        <a:ext cx="4908550"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4"/>
          <p:cNvSpPr txBox="1">
            <a:spLocks noChangeArrowheads="1"/>
          </p:cNvSpPr>
          <p:nvPr/>
        </p:nvSpPr>
        <p:spPr bwMode="auto">
          <a:xfrm>
            <a:off x="559425" y="4100503"/>
            <a:ext cx="789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latin typeface="Calibri" panose="020F0502020204030204" pitchFamily="34" charset="0"/>
              </a:rPr>
              <a:t>       当前</a:t>
            </a:r>
            <a:r>
              <a:rPr lang="zh-CN" altLang="en-US" sz="2400" dirty="0">
                <a:latin typeface="Calibri" panose="020F0502020204030204" pitchFamily="34" charset="0"/>
              </a:rPr>
              <a:t>货币收入</a:t>
            </a:r>
            <a:r>
              <a:rPr lang="en-US" altLang="zh-CN" sz="2400" dirty="0">
                <a:latin typeface="Calibri" panose="020F0502020204030204" pitchFamily="34" charset="0"/>
              </a:rPr>
              <a:t>PV</a:t>
            </a:r>
            <a:r>
              <a:rPr lang="zh-CN" altLang="en-US" sz="2400" dirty="0">
                <a:latin typeface="Calibri" panose="020F0502020204030204" pitchFamily="34" charset="0"/>
              </a:rPr>
              <a:t>的</a:t>
            </a:r>
            <a:r>
              <a:rPr lang="en-US" altLang="zh-CN" sz="2400" dirty="0">
                <a:latin typeface="Calibri" panose="020F0502020204030204" pitchFamily="34" charset="0"/>
              </a:rPr>
              <a:t>n</a:t>
            </a:r>
            <a:r>
              <a:rPr lang="zh-CN" altLang="en-US" sz="2400" dirty="0">
                <a:latin typeface="Calibri" panose="020F0502020204030204" pitchFamily="34" charset="0"/>
              </a:rPr>
              <a:t>年后的未来价值</a:t>
            </a:r>
            <a:r>
              <a:rPr lang="en-US" altLang="zh-CN" sz="2400" dirty="0">
                <a:latin typeface="Calibri" panose="020F0502020204030204" pitchFamily="34" charset="0"/>
              </a:rPr>
              <a:t>FV</a:t>
            </a:r>
            <a:r>
              <a:rPr lang="zh-CN" altLang="en-US" sz="2400" dirty="0">
                <a:latin typeface="Calibri" panose="020F0502020204030204" pitchFamily="34" charset="0"/>
              </a:rPr>
              <a:t>为：</a:t>
            </a:r>
          </a:p>
        </p:txBody>
      </p:sp>
      <p:graphicFrame>
        <p:nvGraphicFramePr>
          <p:cNvPr id="20" name="对象 16"/>
          <p:cNvGraphicFramePr>
            <a:graphicFrameLocks noChangeAspect="1"/>
          </p:cNvGraphicFramePr>
          <p:nvPr>
            <p:extLst>
              <p:ext uri="{D42A27DB-BD31-4B8C-83A1-F6EECF244321}">
                <p14:modId xmlns:p14="http://schemas.microsoft.com/office/powerpoint/2010/main" val="2003328768"/>
              </p:ext>
            </p:extLst>
          </p:nvPr>
        </p:nvGraphicFramePr>
        <p:xfrm>
          <a:off x="2987824" y="4601301"/>
          <a:ext cx="2166938" cy="431800"/>
        </p:xfrm>
        <a:graphic>
          <a:graphicData uri="http://schemas.openxmlformats.org/presentationml/2006/ole">
            <mc:AlternateContent xmlns:mc="http://schemas.openxmlformats.org/markup-compatibility/2006">
              <mc:Choice xmlns:v="urn:schemas-microsoft-com:vml" Requires="v">
                <p:oleObj spid="_x0000_s72877" name="公式" r:id="rId8" imgW="1143000" imgH="228600" progId="Equation.3">
                  <p:embed/>
                </p:oleObj>
              </mc:Choice>
              <mc:Fallback>
                <p:oleObj name="公式" r:id="rId8" imgW="1143000" imgH="228600" progId="Equation.3">
                  <p:embed/>
                  <p:pic>
                    <p:nvPicPr>
                      <p:cNvPr id="0" name=""/>
                      <p:cNvPicPr>
                        <a:picLocks noChangeAspect="1" noChangeArrowheads="1"/>
                      </p:cNvPicPr>
                      <p:nvPr/>
                    </p:nvPicPr>
                    <p:blipFill>
                      <a:blip r:embed="rId9"/>
                      <a:srcRect/>
                      <a:stretch>
                        <a:fillRect/>
                      </a:stretch>
                    </p:blipFill>
                    <p:spPr bwMode="auto">
                      <a:xfrm>
                        <a:off x="2987824" y="4601301"/>
                        <a:ext cx="21669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 name="TextBox 17"/>
          <p:cNvSpPr txBox="1">
            <a:spLocks noChangeArrowheads="1"/>
          </p:cNvSpPr>
          <p:nvPr/>
        </p:nvSpPr>
        <p:spPr bwMode="auto">
          <a:xfrm>
            <a:off x="469899" y="5072235"/>
            <a:ext cx="81661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         这里，计算未来值时，前一年获得的利息在下一年产生额外的利息，为</a:t>
            </a:r>
            <a:r>
              <a:rPr lang="zh-CN" altLang="en-US" sz="2400" b="1" dirty="0">
                <a:latin typeface="Calibri" panose="020F0502020204030204" pitchFamily="34" charset="0"/>
              </a:rPr>
              <a:t>复利</a:t>
            </a:r>
            <a:r>
              <a:rPr lang="zh-CN" altLang="en-US" sz="2400" dirty="0">
                <a:latin typeface="Calibri" panose="020F0502020204030204" pitchFamily="34" charset="0"/>
              </a:rPr>
              <a:t>（</a:t>
            </a:r>
            <a:r>
              <a:rPr lang="en-US" altLang="zh-CN" sz="2400" dirty="0">
                <a:latin typeface="Calibri" panose="020F0502020204030204" pitchFamily="34" charset="0"/>
              </a:rPr>
              <a:t>compounding interest</a:t>
            </a:r>
            <a:r>
              <a:rPr lang="zh-CN" altLang="en-US" sz="2400" dirty="0">
                <a:latin typeface="Calibri" panose="020F0502020204030204" pitchFamily="34" charset="0"/>
              </a:rPr>
              <a:t>）</a:t>
            </a:r>
            <a:r>
              <a:rPr lang="zh-CN" altLang="en-US" sz="2400" dirty="0" smtClean="0">
                <a:latin typeface="Calibri" panose="020F0502020204030204" pitchFamily="34" charset="0"/>
              </a:rPr>
              <a:t>。由于复利的作用，未来值增长越来越快。</a:t>
            </a:r>
            <a:endParaRPr lang="zh-CN" altLang="en-US" sz="2400" dirty="0">
              <a:latin typeface="Calibri" panose="020F0502020204030204" pitchFamily="34" charset="0"/>
            </a:endParaRPr>
          </a:p>
        </p:txBody>
      </p:sp>
      <p:sp>
        <p:nvSpPr>
          <p:cNvPr id="22" name="TextBox 14"/>
          <p:cNvSpPr txBox="1">
            <a:spLocks noChangeArrowheads="1"/>
          </p:cNvSpPr>
          <p:nvPr/>
        </p:nvSpPr>
        <p:spPr bwMode="auto">
          <a:xfrm>
            <a:off x="559425" y="3047544"/>
            <a:ext cx="789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latin typeface="Calibri" panose="020F0502020204030204" pitchFamily="34" charset="0"/>
              </a:rPr>
              <a:t>       当前</a:t>
            </a:r>
            <a:r>
              <a:rPr lang="zh-CN" altLang="en-US" sz="2400" dirty="0">
                <a:latin typeface="Calibri" panose="020F0502020204030204" pitchFamily="34" charset="0"/>
              </a:rPr>
              <a:t>货币收入</a:t>
            </a:r>
            <a:r>
              <a:rPr lang="en-US" altLang="zh-CN" sz="2400" dirty="0">
                <a:latin typeface="Calibri" panose="020F0502020204030204" pitchFamily="34" charset="0"/>
              </a:rPr>
              <a:t>PV</a:t>
            </a:r>
            <a:r>
              <a:rPr lang="zh-CN" altLang="en-US" sz="2400" dirty="0" smtClean="0">
                <a:latin typeface="Calibri" panose="020F0502020204030204" pitchFamily="34" charset="0"/>
              </a:rPr>
              <a:t>的</a:t>
            </a:r>
            <a:r>
              <a:rPr lang="en-US" altLang="zh-CN" sz="2400" dirty="0" smtClean="0">
                <a:latin typeface="Calibri" panose="020F0502020204030204" pitchFamily="34" charset="0"/>
              </a:rPr>
              <a:t>2</a:t>
            </a:r>
            <a:r>
              <a:rPr lang="zh-CN" altLang="en-US" sz="2400" dirty="0" smtClean="0">
                <a:latin typeface="Calibri" panose="020F0502020204030204" pitchFamily="34" charset="0"/>
              </a:rPr>
              <a:t>年</a:t>
            </a:r>
            <a:r>
              <a:rPr lang="zh-CN" altLang="en-US" sz="2400" dirty="0">
                <a:latin typeface="Calibri" panose="020F0502020204030204" pitchFamily="34" charset="0"/>
              </a:rPr>
              <a:t>后的未来价值</a:t>
            </a:r>
            <a:r>
              <a:rPr lang="en-US" altLang="zh-CN" sz="2400" dirty="0">
                <a:latin typeface="Calibri" panose="020F0502020204030204" pitchFamily="34" charset="0"/>
              </a:rPr>
              <a:t>FV</a:t>
            </a:r>
            <a:r>
              <a:rPr lang="zh-CN" altLang="en-US" sz="2400" dirty="0">
                <a:latin typeface="Calibri" panose="020F0502020204030204" pitchFamily="34" charset="0"/>
              </a:rPr>
              <a:t>为：</a:t>
            </a:r>
          </a:p>
        </p:txBody>
      </p:sp>
      <mc:AlternateContent xmlns:mc="http://schemas.openxmlformats.org/markup-compatibility/2006" xmlns:a14="http://schemas.microsoft.com/office/drawing/2010/main">
        <mc:Choice Requires="a14">
          <p:sp>
            <p:nvSpPr>
              <p:cNvPr id="2" name="文本框 1"/>
              <p:cNvSpPr txBox="1"/>
              <p:nvPr/>
            </p:nvSpPr>
            <p:spPr>
              <a:xfrm>
                <a:off x="2118183" y="3609728"/>
                <a:ext cx="6449779"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𝐹𝑉</m:t>
                      </m:r>
                      <m:r>
                        <a:rPr lang="en-US" altLang="zh-CN" b="0" i="1" baseline="-25000" smtClean="0">
                          <a:latin typeface="Cambria Math" panose="02040503050406030204" pitchFamily="18" charset="0"/>
                        </a:rPr>
                        <m:t>2</m:t>
                      </m:r>
                      <m:r>
                        <a:rPr lang="en-US" altLang="zh-CN" i="1" smtClean="0">
                          <a:latin typeface="Cambria Math" panose="02040503050406030204" pitchFamily="18" charset="0"/>
                        </a:rPr>
                        <m:t>=</m:t>
                      </m:r>
                      <m:r>
                        <a:rPr lang="en-US" altLang="zh-CN" b="0" i="1" smtClean="0">
                          <a:latin typeface="Cambria Math" panose="02040503050406030204" pitchFamily="18" charset="0"/>
                        </a:rPr>
                        <m:t>𝑃𝑉</m:t>
                      </m:r>
                      <m:d>
                        <m:dPr>
                          <m:ctrlPr>
                            <a:rPr lang="en-US" altLang="zh-CN" b="0" i="1" smtClean="0">
                              <a:latin typeface="Cambria Math" panose="02040503050406030204" pitchFamily="18" charset="0"/>
                            </a:rPr>
                          </m:ctrlPr>
                        </m:dPr>
                        <m:e>
                          <m:r>
                            <a:rPr lang="en-US" altLang="zh-CN" b="0" i="1" smtClean="0">
                              <a:latin typeface="Cambria Math" panose="02040503050406030204" pitchFamily="18" charset="0"/>
                            </a:rPr>
                            <m:t>1+</m:t>
                          </m:r>
                          <m:r>
                            <a:rPr lang="en-US" altLang="zh-CN" b="0" i="1" smtClean="0">
                              <a:latin typeface="Cambria Math" panose="02040503050406030204" pitchFamily="18" charset="0"/>
                            </a:rPr>
                            <m:t>𝑖</m:t>
                          </m:r>
                        </m:e>
                      </m:d>
                      <m:d>
                        <m:dPr>
                          <m:ctrlPr>
                            <a:rPr lang="en-US" altLang="zh-CN" b="0" i="1" smtClean="0">
                              <a:latin typeface="Cambria Math" panose="02040503050406030204" pitchFamily="18" charset="0"/>
                            </a:rPr>
                          </m:ctrlPr>
                        </m:dPr>
                        <m:e>
                          <m:r>
                            <a:rPr lang="en-US" altLang="zh-CN" b="0" i="1" smtClean="0">
                              <a:latin typeface="Cambria Math" panose="02040503050406030204" pitchFamily="18" charset="0"/>
                            </a:rPr>
                            <m:t>1+</m:t>
                          </m:r>
                          <m:r>
                            <a:rPr lang="en-US" altLang="zh-CN" b="0" i="1" smtClean="0">
                              <a:latin typeface="Cambria Math" panose="02040503050406030204" pitchFamily="18" charset="0"/>
                            </a:rPr>
                            <m:t>𝑖</m:t>
                          </m:r>
                        </m:e>
                      </m:d>
                      <m:r>
                        <a:rPr lang="en-US" altLang="zh-CN" b="0" i="1" smtClean="0">
                          <a:latin typeface="Cambria Math" panose="02040503050406030204" pitchFamily="18" charset="0"/>
                        </a:rPr>
                        <m:t>=</m:t>
                      </m:r>
                      <m:r>
                        <a:rPr lang="en-US" altLang="zh-CN" b="0" i="1" smtClean="0">
                          <a:latin typeface="Cambria Math" panose="02040503050406030204" pitchFamily="18" charset="0"/>
                        </a:rPr>
                        <m:t>𝑃𝑉</m:t>
                      </m:r>
                      <m:d>
                        <m:dPr>
                          <m:ctrlPr>
                            <a:rPr lang="en-US" altLang="zh-CN" b="0" i="1" smtClean="0">
                              <a:latin typeface="Cambria Math" panose="02040503050406030204" pitchFamily="18" charset="0"/>
                            </a:rPr>
                          </m:ctrlPr>
                        </m:dPr>
                        <m:e>
                          <m:r>
                            <a:rPr lang="en-US" altLang="zh-CN" b="0" i="1" smtClean="0">
                              <a:latin typeface="Cambria Math" panose="02040503050406030204" pitchFamily="18" charset="0"/>
                            </a:rPr>
                            <m:t>1+</m:t>
                          </m:r>
                          <m:r>
                            <a:rPr lang="en-US" altLang="zh-CN" b="0" i="1" smtClean="0">
                              <a:latin typeface="Cambria Math" panose="02040503050406030204" pitchFamily="18" charset="0"/>
                            </a:rPr>
                            <m:t>𝑖</m:t>
                          </m:r>
                        </m:e>
                      </m:d>
                      <m:r>
                        <a:rPr lang="en-US" altLang="zh-CN" b="0" i="1" smtClean="0">
                          <a:latin typeface="Cambria Math" panose="02040503050406030204" pitchFamily="18" charset="0"/>
                        </a:rPr>
                        <m:t>+</m:t>
                      </m:r>
                      <m:r>
                        <a:rPr lang="en-US" altLang="zh-CN" b="0" i="1" smtClean="0">
                          <a:latin typeface="Cambria Math" panose="02040503050406030204" pitchFamily="18" charset="0"/>
                        </a:rPr>
                        <m:t>𝑃𝑉</m:t>
                      </m:r>
                      <m:d>
                        <m:dPr>
                          <m:ctrlPr>
                            <a:rPr lang="en-US" altLang="zh-CN" b="0" i="1" smtClean="0">
                              <a:latin typeface="Cambria Math" panose="02040503050406030204" pitchFamily="18" charset="0"/>
                            </a:rPr>
                          </m:ctrlPr>
                        </m:dPr>
                        <m:e>
                          <m:r>
                            <a:rPr lang="en-US" altLang="zh-CN" b="0" i="1" smtClean="0">
                              <a:latin typeface="Cambria Math" panose="02040503050406030204" pitchFamily="18" charset="0"/>
                            </a:rPr>
                            <m:t>1+</m:t>
                          </m:r>
                          <m:r>
                            <a:rPr lang="en-US" altLang="zh-CN" b="0" i="1" smtClean="0">
                              <a:latin typeface="Cambria Math" panose="02040503050406030204" pitchFamily="18" charset="0"/>
                            </a:rPr>
                            <m:t>𝑖</m:t>
                          </m:r>
                        </m:e>
                      </m:d>
                      <m:r>
                        <a:rPr lang="en-US" altLang="zh-CN" b="0" i="1" smtClean="0">
                          <a:latin typeface="Cambria Math" panose="02040503050406030204" pitchFamily="18" charset="0"/>
                        </a:rPr>
                        <m:t>𝑖</m:t>
                      </m:r>
                      <m:r>
                        <a:rPr lang="en-US" altLang="zh-CN" b="0" i="1" smtClean="0">
                          <a:latin typeface="Cambria Math" panose="02040503050406030204" pitchFamily="18" charset="0"/>
                        </a:rPr>
                        <m:t>=</m:t>
                      </m:r>
                      <m:r>
                        <a:rPr lang="en-US" altLang="zh-CN" b="0" i="1" smtClean="0">
                          <a:latin typeface="Cambria Math" panose="02040503050406030204" pitchFamily="18" charset="0"/>
                        </a:rPr>
                        <m:t>𝐹𝑉</m:t>
                      </m:r>
                      <m:r>
                        <a:rPr lang="en-US" altLang="zh-CN" b="0" i="1" baseline="-25000" smtClean="0">
                          <a:latin typeface="Cambria Math" panose="02040503050406030204" pitchFamily="18" charset="0"/>
                        </a:rPr>
                        <m:t>1</m:t>
                      </m:r>
                      <m:r>
                        <a:rPr lang="en-US" altLang="zh-CN" b="0" i="1" smtClean="0">
                          <a:latin typeface="Cambria Math" panose="02040503050406030204" pitchFamily="18" charset="0"/>
                        </a:rPr>
                        <m:t>+</m:t>
                      </m:r>
                      <m:r>
                        <a:rPr lang="en-US" altLang="zh-CN" b="0" i="1" smtClean="0">
                          <a:latin typeface="Cambria Math" panose="02040503050406030204" pitchFamily="18" charset="0"/>
                        </a:rPr>
                        <m:t>𝑖𝐹𝑉</m:t>
                      </m:r>
                      <m:r>
                        <a:rPr lang="en-US" altLang="zh-CN" b="0" i="1" baseline="-25000" smtClean="0">
                          <a:latin typeface="Cambria Math" panose="02040503050406030204" pitchFamily="18" charset="0"/>
                        </a:rPr>
                        <m:t>1</m:t>
                      </m:r>
                    </m:oMath>
                  </m:oMathPara>
                </a14:m>
                <a:endParaRPr lang="zh-CN" altLang="en-US" baseline="-25000" dirty="0"/>
              </a:p>
            </p:txBody>
          </p:sp>
        </mc:Choice>
        <mc:Fallback xmlns="">
          <p:sp>
            <p:nvSpPr>
              <p:cNvPr id="2" name="文本框 1"/>
              <p:cNvSpPr txBox="1">
                <a:spLocks noRot="1" noChangeAspect="1" noMove="1" noResize="1" noEditPoints="1" noAdjustHandles="1" noChangeArrowheads="1" noChangeShapeType="1" noTextEdit="1"/>
              </p:cNvSpPr>
              <p:nvPr/>
            </p:nvSpPr>
            <p:spPr>
              <a:xfrm>
                <a:off x="2118183" y="3609728"/>
                <a:ext cx="6449779" cy="276999"/>
              </a:xfrm>
              <a:prstGeom prst="rect">
                <a:avLst/>
              </a:prstGeom>
              <a:blipFill rotWithShape="0">
                <a:blip r:embed="rId10"/>
                <a:stretch>
                  <a:fillRect b="-1521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6965189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534138" y="1049722"/>
            <a:ext cx="67778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8.1.3 </a:t>
            </a:r>
            <a:r>
              <a:rPr lang="zh-CN" altLang="en-US" sz="2800" b="1" dirty="0" smtClean="0">
                <a:latin typeface="Calibri" panose="020F0502020204030204" pitchFamily="34" charset="0"/>
              </a:rPr>
              <a:t>未来收入的现值、折现因子和贴现率</a:t>
            </a:r>
            <a:endParaRPr lang="zh-CN" altLang="en-US" sz="2800" b="1" dirty="0">
              <a:latin typeface="Calibri" panose="020F0502020204030204" pitchFamily="34" charset="0"/>
            </a:endParaRPr>
          </a:p>
        </p:txBody>
      </p:sp>
      <p:sp>
        <p:nvSpPr>
          <p:cNvPr id="10" name="TextBox 13"/>
          <p:cNvSpPr txBox="1">
            <a:spLocks noChangeArrowheads="1"/>
          </p:cNvSpPr>
          <p:nvPr/>
        </p:nvSpPr>
        <p:spPr bwMode="auto">
          <a:xfrm>
            <a:off x="323528" y="1572942"/>
            <a:ext cx="828092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        有时我们能够预测未来的货币</a:t>
            </a:r>
            <a:r>
              <a:rPr lang="zh-CN" altLang="en-US" sz="2400" dirty="0" smtClean="0">
                <a:latin typeface="Calibri" panose="020F0502020204030204" pitchFamily="34" charset="0"/>
              </a:rPr>
              <a:t>收入（未来收入、未来值），需要将其换算成当前的货币价值。</a:t>
            </a:r>
            <a:endParaRPr lang="zh-CN" altLang="en-US" sz="2400" dirty="0">
              <a:latin typeface="Calibri" panose="020F0502020204030204" pitchFamily="34" charset="0"/>
            </a:endParaRPr>
          </a:p>
        </p:txBody>
      </p:sp>
      <p:sp>
        <p:nvSpPr>
          <p:cNvPr id="11" name="TextBox 16"/>
          <p:cNvSpPr txBox="1">
            <a:spLocks noChangeArrowheads="1"/>
          </p:cNvSpPr>
          <p:nvPr/>
        </p:nvSpPr>
        <p:spPr bwMode="auto">
          <a:xfrm>
            <a:off x="952455" y="2313644"/>
            <a:ext cx="35702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一年后未来值的现值为：</a:t>
            </a:r>
          </a:p>
        </p:txBody>
      </p:sp>
      <mc:AlternateContent xmlns:mc="http://schemas.openxmlformats.org/markup-compatibility/2006" xmlns:a14="http://schemas.microsoft.com/office/drawing/2010/main">
        <mc:Choice Requires="a14">
          <p:sp>
            <p:nvSpPr>
              <p:cNvPr id="2" name="文本框 1"/>
              <p:cNvSpPr txBox="1"/>
              <p:nvPr/>
            </p:nvSpPr>
            <p:spPr>
              <a:xfrm>
                <a:off x="2737559" y="2789042"/>
                <a:ext cx="1987082" cy="5231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𝑃𝑉</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𝐹𝑉</m:t>
                          </m:r>
                          <m:r>
                            <a:rPr lang="en-US" altLang="zh-CN" b="0" i="1" baseline="-25000" smtClean="0">
                              <a:latin typeface="Cambria Math" panose="02040503050406030204" pitchFamily="18" charset="0"/>
                            </a:rPr>
                            <m:t>1</m:t>
                          </m:r>
                        </m:num>
                        <m:den>
                          <m:r>
                            <a:rPr lang="en-US" altLang="zh-CN" b="0" i="1" smtClean="0">
                              <a:latin typeface="Cambria Math" panose="02040503050406030204" pitchFamily="18" charset="0"/>
                            </a:rPr>
                            <m:t>1+</m:t>
                          </m:r>
                          <m:r>
                            <a:rPr lang="en-US" altLang="zh-CN" b="0" i="1" smtClean="0">
                              <a:latin typeface="Cambria Math" panose="02040503050406030204" pitchFamily="18" charset="0"/>
                            </a:rPr>
                            <m:t>𝑖</m:t>
                          </m:r>
                        </m:den>
                      </m:f>
                      <m:r>
                        <a:rPr lang="en-US" altLang="zh-CN" b="0" i="1" smtClean="0">
                          <a:latin typeface="Cambria Math" panose="02040503050406030204" pitchFamily="18" charset="0"/>
                        </a:rPr>
                        <m:t>=</m:t>
                      </m:r>
                      <m:r>
                        <a:rPr lang="zh-CN" altLang="en-US" b="0" i="1" smtClean="0">
                          <a:latin typeface="Cambria Math" panose="02040503050406030204" pitchFamily="18" charset="0"/>
                        </a:rPr>
                        <m:t>𝛿</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𝐹𝑉</m:t>
                          </m:r>
                        </m:e>
                        <m:sub>
                          <m:r>
                            <a:rPr lang="en-US" altLang="zh-CN" b="0" i="1" smtClean="0">
                              <a:latin typeface="Cambria Math" panose="02040503050406030204" pitchFamily="18" charset="0"/>
                            </a:rPr>
                            <m:t>1</m:t>
                          </m:r>
                        </m:sub>
                      </m:sSub>
                    </m:oMath>
                  </m:oMathPara>
                </a14:m>
                <a:endParaRPr lang="zh-CN" altLang="en-US" dirty="0"/>
              </a:p>
            </p:txBody>
          </p:sp>
        </mc:Choice>
        <mc:Fallback xmlns="">
          <p:sp>
            <p:nvSpPr>
              <p:cNvPr id="2" name="文本框 1"/>
              <p:cNvSpPr txBox="1">
                <a:spLocks noRot="1" noChangeAspect="1" noMove="1" noResize="1" noEditPoints="1" noAdjustHandles="1" noChangeArrowheads="1" noChangeShapeType="1" noTextEdit="1"/>
              </p:cNvSpPr>
              <p:nvPr/>
            </p:nvSpPr>
            <p:spPr>
              <a:xfrm>
                <a:off x="2737559" y="2789042"/>
                <a:ext cx="1987082" cy="523157"/>
              </a:xfrm>
              <a:prstGeom prst="rect">
                <a:avLst/>
              </a:prstGeom>
              <a:blipFill rotWithShape="0">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0" name="文本框 19"/>
              <p:cNvSpPr txBox="1"/>
              <p:nvPr/>
            </p:nvSpPr>
            <p:spPr>
              <a:xfrm>
                <a:off x="5436096" y="2740595"/>
                <a:ext cx="971740" cy="52501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zh-CN" altLang="en-US" b="0" i="1" smtClean="0">
                          <a:latin typeface="Cambria Math" panose="02040503050406030204" pitchFamily="18" charset="0"/>
                        </a:rPr>
                        <m:t>𝛿</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1</m:t>
                          </m:r>
                        </m:num>
                        <m:den>
                          <m:r>
                            <a:rPr lang="en-US" altLang="zh-CN" b="0" i="1" smtClean="0">
                              <a:latin typeface="Cambria Math" panose="02040503050406030204" pitchFamily="18" charset="0"/>
                            </a:rPr>
                            <m:t>1+</m:t>
                          </m:r>
                          <m:r>
                            <a:rPr lang="en-US" altLang="zh-CN" b="0" i="1" smtClean="0">
                              <a:latin typeface="Cambria Math" panose="02040503050406030204" pitchFamily="18" charset="0"/>
                            </a:rPr>
                            <m:t>𝑖</m:t>
                          </m:r>
                        </m:den>
                      </m:f>
                    </m:oMath>
                  </m:oMathPara>
                </a14:m>
                <a:endParaRPr lang="zh-CN" altLang="en-US" dirty="0"/>
              </a:p>
            </p:txBody>
          </p:sp>
        </mc:Choice>
        <mc:Fallback xmlns="">
          <p:sp>
            <p:nvSpPr>
              <p:cNvPr id="20" name="文本框 19"/>
              <p:cNvSpPr txBox="1">
                <a:spLocks noRot="1" noChangeAspect="1" noMove="1" noResize="1" noEditPoints="1" noAdjustHandles="1" noChangeArrowheads="1" noChangeShapeType="1" noTextEdit="1"/>
              </p:cNvSpPr>
              <p:nvPr/>
            </p:nvSpPr>
            <p:spPr>
              <a:xfrm>
                <a:off x="5436096" y="2740595"/>
                <a:ext cx="971740" cy="525016"/>
              </a:xfrm>
              <a:prstGeom prst="rect">
                <a:avLst/>
              </a:prstGeom>
              <a:blipFill rotWithShape="0">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1" name="TextBox 16"/>
              <p:cNvSpPr txBox="1">
                <a:spLocks noChangeArrowheads="1"/>
              </p:cNvSpPr>
              <p:nvPr/>
            </p:nvSpPr>
            <p:spPr bwMode="auto">
              <a:xfrm>
                <a:off x="952455" y="3429000"/>
                <a:ext cx="674395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 xmlns:m="http://schemas.openxmlformats.org/officeDocument/2006/math">
                    <m:r>
                      <a:rPr lang="zh-CN" altLang="en-US" sz="2400" i="1" smtClean="0">
                        <a:latin typeface="Cambria Math" panose="02040503050406030204" pitchFamily="18" charset="0"/>
                      </a:rPr>
                      <m:t>𝛿</m:t>
                    </m:r>
                  </m:oMath>
                </a14:m>
                <a:r>
                  <a:rPr lang="zh-CN" altLang="en-US" sz="2400" dirty="0" smtClean="0">
                    <a:latin typeface="Calibri" panose="020F0502020204030204" pitchFamily="34" charset="0"/>
                  </a:rPr>
                  <a:t>为折</a:t>
                </a:r>
                <a:r>
                  <a:rPr lang="zh-CN" altLang="en-US" sz="2400" dirty="0">
                    <a:latin typeface="Calibri" panose="020F0502020204030204" pitchFamily="34" charset="0"/>
                  </a:rPr>
                  <a:t>现因子，贴现因子中的</a:t>
                </a:r>
                <a:r>
                  <a:rPr lang="zh-CN" altLang="en-US" sz="2400" dirty="0" smtClean="0">
                    <a:latin typeface="Calibri" panose="020F0502020204030204" pitchFamily="34" charset="0"/>
                  </a:rPr>
                  <a:t>利率称为贴现率。</a:t>
                </a:r>
                <a:endParaRPr lang="zh-CN" altLang="en-US" sz="2400" dirty="0">
                  <a:latin typeface="Calibri" panose="020F0502020204030204" pitchFamily="34" charset="0"/>
                </a:endParaRPr>
              </a:p>
            </p:txBody>
          </p:sp>
        </mc:Choice>
        <mc:Fallback xmlns="">
          <p:sp>
            <p:nvSpPr>
              <p:cNvPr id="21" name="TextBox 16"/>
              <p:cNvSpPr txBox="1">
                <a:spLocks noRot="1" noChangeAspect="1" noMove="1" noResize="1" noEditPoints="1" noAdjustHandles="1" noChangeArrowheads="1" noChangeShapeType="1" noTextEdit="1"/>
              </p:cNvSpPr>
              <p:nvPr/>
            </p:nvSpPr>
            <p:spPr bwMode="auto">
              <a:xfrm>
                <a:off x="952455" y="3429000"/>
                <a:ext cx="6743951" cy="461665"/>
              </a:xfrm>
              <a:prstGeom prst="rect">
                <a:avLst/>
              </a:prstGeom>
              <a:blipFill rotWithShape="0">
                <a:blip r:embed="rId7"/>
                <a:stretch>
                  <a:fillRect l="-271" t="-16000" b="-24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22" name="TextBox 19"/>
          <p:cNvSpPr txBox="1">
            <a:spLocks noChangeArrowheads="1"/>
          </p:cNvSpPr>
          <p:nvPr/>
        </p:nvSpPr>
        <p:spPr bwMode="auto">
          <a:xfrm>
            <a:off x="448494" y="3808413"/>
            <a:ext cx="820891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ea typeface="宋体" pitchFamily="2" charset="-122"/>
              </a:defRPr>
            </a:lvl1pPr>
            <a:lvl2pPr marL="742950" indent="-285750" eaLnBrk="0" hangingPunct="0">
              <a:defRPr>
                <a:solidFill>
                  <a:schemeClr val="tx1"/>
                </a:solidFill>
                <a:latin typeface="Calibri" pitchFamily="34" charset="0"/>
                <a:ea typeface="宋体" pitchFamily="2" charset="-122"/>
              </a:defRPr>
            </a:lvl2pPr>
            <a:lvl3pPr marL="1143000" indent="-228600" eaLnBrk="0" hangingPunct="0">
              <a:defRPr>
                <a:solidFill>
                  <a:schemeClr val="tx1"/>
                </a:solidFill>
                <a:latin typeface="Calibri" pitchFamily="34" charset="0"/>
                <a:ea typeface="宋体" pitchFamily="2" charset="-122"/>
              </a:defRPr>
            </a:lvl3pPr>
            <a:lvl4pPr marL="1600200" indent="-228600" eaLnBrk="0" hangingPunct="0">
              <a:defRPr>
                <a:solidFill>
                  <a:schemeClr val="tx1"/>
                </a:solidFill>
                <a:latin typeface="Calibri" pitchFamily="34" charset="0"/>
                <a:ea typeface="宋体" pitchFamily="2" charset="-122"/>
              </a:defRPr>
            </a:lvl4pPr>
            <a:lvl5pPr marL="2057400" indent="-228600" eaLnBrk="0" hangingPunct="0">
              <a:defRPr>
                <a:solidFill>
                  <a:schemeClr val="tx1"/>
                </a:solidFill>
                <a:latin typeface="Calibri" pitchFamily="34" charset="0"/>
                <a:ea typeface="宋体" pitchFamily="2" charset="-122"/>
              </a:defRPr>
            </a:lvl5pPr>
            <a:lvl6pPr marL="2514600" indent="-228600" eaLnBrk="0" fontAlgn="base" hangingPunct="0">
              <a:spcBef>
                <a:spcPct val="0"/>
              </a:spcBef>
              <a:spcAft>
                <a:spcPct val="0"/>
              </a:spcAft>
              <a:defRPr>
                <a:solidFill>
                  <a:schemeClr val="tx1"/>
                </a:solidFill>
                <a:latin typeface="Calibri" pitchFamily="34" charset="0"/>
                <a:ea typeface="宋体" pitchFamily="2" charset="-122"/>
              </a:defRPr>
            </a:lvl6pPr>
            <a:lvl7pPr marL="2971800" indent="-228600" eaLnBrk="0" fontAlgn="base" hangingPunct="0">
              <a:spcBef>
                <a:spcPct val="0"/>
              </a:spcBef>
              <a:spcAft>
                <a:spcPct val="0"/>
              </a:spcAft>
              <a:defRPr>
                <a:solidFill>
                  <a:schemeClr val="tx1"/>
                </a:solidFill>
                <a:latin typeface="Calibri" pitchFamily="34" charset="0"/>
                <a:ea typeface="宋体" pitchFamily="2" charset="-122"/>
              </a:defRPr>
            </a:lvl7pPr>
            <a:lvl8pPr marL="3429000" indent="-228600" eaLnBrk="0" fontAlgn="base" hangingPunct="0">
              <a:spcBef>
                <a:spcPct val="0"/>
              </a:spcBef>
              <a:spcAft>
                <a:spcPct val="0"/>
              </a:spcAft>
              <a:defRPr>
                <a:solidFill>
                  <a:schemeClr val="tx1"/>
                </a:solidFill>
                <a:latin typeface="Calibri" pitchFamily="34" charset="0"/>
                <a:ea typeface="宋体" pitchFamily="2" charset="-122"/>
              </a:defRPr>
            </a:lvl8pPr>
            <a:lvl9pPr marL="3886200" indent="-228600" eaLnBrk="0" fontAlgn="base" hangingPunct="0">
              <a:spcBef>
                <a:spcPct val="0"/>
              </a:spcBef>
              <a:spcAft>
                <a:spcPct val="0"/>
              </a:spcAft>
              <a:defRPr>
                <a:solidFill>
                  <a:schemeClr val="tx1"/>
                </a:solidFill>
                <a:latin typeface="Calibri" pitchFamily="34" charset="0"/>
                <a:ea typeface="宋体" pitchFamily="2" charset="-122"/>
              </a:defRPr>
            </a:lvl9pPr>
          </a:lstStyle>
          <a:p>
            <a:pPr eaLnBrk="1" hangingPunct="1">
              <a:defRPr/>
            </a:pPr>
            <a:r>
              <a:rPr lang="zh-CN" altLang="en-US" sz="2400" dirty="0" smtClean="0">
                <a:latin typeface="+mn-lt"/>
              </a:rPr>
              <a:t>       例如年利息率为</a:t>
            </a:r>
            <a:r>
              <a:rPr lang="en-US" altLang="zh-CN" sz="2400" dirty="0" smtClean="0">
                <a:latin typeface="+mn-lt"/>
              </a:rPr>
              <a:t>5%</a:t>
            </a:r>
            <a:r>
              <a:rPr lang="zh-CN" altLang="en-US" sz="2400" dirty="0" smtClean="0">
                <a:latin typeface="+mn-lt"/>
              </a:rPr>
              <a:t>，一年后</a:t>
            </a:r>
            <a:r>
              <a:rPr lang="en-US" altLang="zh-CN" sz="2400" dirty="0" smtClean="0">
                <a:latin typeface="+mn-lt"/>
              </a:rPr>
              <a:t>1000</a:t>
            </a:r>
            <a:r>
              <a:rPr lang="zh-CN" altLang="en-US" sz="2400" dirty="0" smtClean="0">
                <a:latin typeface="+mn-lt"/>
              </a:rPr>
              <a:t>元的现值为</a:t>
            </a:r>
            <a:r>
              <a:rPr lang="en-US" altLang="zh-CN" sz="2400" dirty="0" smtClean="0">
                <a:latin typeface="+mn-lt"/>
              </a:rPr>
              <a:t>952.38</a:t>
            </a:r>
            <a:r>
              <a:rPr lang="zh-CN" altLang="en-US" sz="2400" dirty="0" smtClean="0">
                <a:latin typeface="+mn-lt"/>
              </a:rPr>
              <a:t>元，折现因子为</a:t>
            </a:r>
            <a:r>
              <a:rPr lang="en-US" altLang="zh-CN" sz="2400" dirty="0" smtClean="0">
                <a:latin typeface="+mn-lt"/>
              </a:rPr>
              <a:t>0.95238</a:t>
            </a:r>
            <a:r>
              <a:rPr lang="zh-CN" altLang="en-US" sz="2400" dirty="0" smtClean="0">
                <a:latin typeface="+mn-lt"/>
              </a:rPr>
              <a:t>，贴现率为</a:t>
            </a:r>
            <a:r>
              <a:rPr lang="en-US" altLang="zh-CN" sz="2400" dirty="0" smtClean="0">
                <a:latin typeface="+mn-lt"/>
              </a:rPr>
              <a:t>5%</a:t>
            </a:r>
            <a:endParaRPr lang="zh-CN" altLang="en-US" sz="2400" dirty="0" smtClean="0">
              <a:latin typeface="+mn-lt"/>
            </a:endParaRPr>
          </a:p>
        </p:txBody>
      </p:sp>
      <mc:AlternateContent xmlns:mc="http://schemas.openxmlformats.org/markup-compatibility/2006" xmlns:a14="http://schemas.microsoft.com/office/drawing/2010/main">
        <mc:Choice Requires="a14">
          <p:sp>
            <p:nvSpPr>
              <p:cNvPr id="23" name="TextBox 16"/>
              <p:cNvSpPr txBox="1">
                <a:spLocks noChangeArrowheads="1"/>
              </p:cNvSpPr>
              <p:nvPr/>
            </p:nvSpPr>
            <p:spPr bwMode="auto">
              <a:xfrm>
                <a:off x="952454" y="4531249"/>
                <a:ext cx="6743951"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14:m>
                  <m:oMath xmlns:m="http://schemas.openxmlformats.org/officeDocument/2006/math">
                    <m:r>
                      <a:rPr lang="en-US" altLang="zh-CN" sz="2400" b="0" i="1" smtClean="0">
                        <a:latin typeface="Cambria Math" panose="02040503050406030204" pitchFamily="18" charset="0"/>
                      </a:rPr>
                      <m:t>𝑛</m:t>
                    </m:r>
                  </m:oMath>
                </a14:m>
                <a:r>
                  <a:rPr lang="zh-CN" altLang="en-US" sz="2400" dirty="0" smtClean="0">
                    <a:latin typeface="Calibri" panose="020F0502020204030204" pitchFamily="34" charset="0"/>
                  </a:rPr>
                  <a:t>年后未来值的现值为：</a:t>
                </a:r>
                <a:endParaRPr lang="zh-CN" altLang="en-US" sz="2400" dirty="0">
                  <a:latin typeface="Calibri" panose="020F0502020204030204" pitchFamily="34" charset="0"/>
                </a:endParaRPr>
              </a:p>
            </p:txBody>
          </p:sp>
        </mc:Choice>
        <mc:Fallback xmlns="">
          <p:sp>
            <p:nvSpPr>
              <p:cNvPr id="23" name="TextBox 16"/>
              <p:cNvSpPr txBox="1">
                <a:spLocks noRot="1" noChangeAspect="1" noMove="1" noResize="1" noEditPoints="1" noAdjustHandles="1" noChangeArrowheads="1" noChangeShapeType="1" noTextEdit="1"/>
              </p:cNvSpPr>
              <p:nvPr/>
            </p:nvSpPr>
            <p:spPr bwMode="auto">
              <a:xfrm>
                <a:off x="952454" y="4531249"/>
                <a:ext cx="6743951" cy="461665"/>
              </a:xfrm>
              <a:prstGeom prst="rect">
                <a:avLst/>
              </a:prstGeom>
              <a:blipFill rotWithShape="0">
                <a:blip r:embed="rId8"/>
                <a:stretch>
                  <a:fillRect t="-15789" b="-2368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4" name="文本框 23"/>
              <p:cNvSpPr txBox="1"/>
              <p:nvPr/>
            </p:nvSpPr>
            <p:spPr>
              <a:xfrm>
                <a:off x="2659213" y="4984871"/>
                <a:ext cx="2286844" cy="55778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𝑃𝑉</m:t>
                      </m:r>
                      <m:r>
                        <a:rPr lang="en-US" altLang="zh-CN" i="1" smtClean="0">
                          <a:latin typeface="Cambria Math" panose="02040503050406030204" pitchFamily="18" charset="0"/>
                        </a:rPr>
                        <m:t>=</m:t>
                      </m:r>
                      <m:f>
                        <m:fPr>
                          <m:ctrlPr>
                            <a:rPr lang="en-US" altLang="zh-CN" i="1" smtClean="0">
                              <a:latin typeface="Cambria Math" panose="02040503050406030204" pitchFamily="18" charset="0"/>
                            </a:rPr>
                          </m:ctrlPr>
                        </m:fPr>
                        <m:num>
                          <m:r>
                            <a:rPr lang="en-US" altLang="zh-CN" b="0" i="1" smtClean="0">
                              <a:latin typeface="Cambria Math" panose="02040503050406030204" pitchFamily="18" charset="0"/>
                            </a:rPr>
                            <m:t>𝐹𝑉</m:t>
                          </m:r>
                          <m:r>
                            <a:rPr lang="en-US" altLang="zh-CN" b="0" i="1" baseline="-25000" smtClean="0">
                              <a:latin typeface="Cambria Math" panose="02040503050406030204" pitchFamily="18" charset="0"/>
                            </a:rPr>
                            <m:t>𝑛</m:t>
                          </m:r>
                        </m:num>
                        <m:den>
                          <m:d>
                            <m:dPr>
                              <m:ctrlPr>
                                <a:rPr lang="en-US" altLang="zh-CN" b="0" i="1" smtClean="0">
                                  <a:latin typeface="Cambria Math" panose="02040503050406030204" pitchFamily="18" charset="0"/>
                                </a:rPr>
                              </m:ctrlPr>
                            </m:dPr>
                            <m:e>
                              <m:r>
                                <a:rPr lang="en-US" altLang="zh-CN" b="0" i="1" smtClean="0">
                                  <a:latin typeface="Cambria Math" panose="02040503050406030204" pitchFamily="18" charset="0"/>
                                </a:rPr>
                                <m:t>1+</m:t>
                              </m:r>
                              <m:r>
                                <a:rPr lang="en-US" altLang="zh-CN" b="0" i="1" smtClean="0">
                                  <a:latin typeface="Cambria Math" panose="02040503050406030204" pitchFamily="18" charset="0"/>
                                </a:rPr>
                                <m:t>𝑖</m:t>
                              </m:r>
                            </m:e>
                          </m:d>
                          <m:r>
                            <a:rPr lang="en-US" altLang="zh-CN" b="0" i="1" baseline="30000" smtClean="0">
                              <a:latin typeface="Cambria Math" panose="02040503050406030204" pitchFamily="18" charset="0"/>
                            </a:rPr>
                            <m:t>𝑛</m:t>
                          </m:r>
                        </m:den>
                      </m:f>
                      <m:r>
                        <a:rPr lang="en-US" altLang="zh-CN" b="0" i="1" smtClean="0">
                          <a:latin typeface="Cambria Math" panose="02040503050406030204" pitchFamily="18" charset="0"/>
                        </a:rPr>
                        <m:t>=</m:t>
                      </m:r>
                      <m:r>
                        <a:rPr lang="zh-CN" altLang="en-US" b="0" i="1" smtClean="0">
                          <a:latin typeface="Cambria Math" panose="02040503050406030204" pitchFamily="18" charset="0"/>
                        </a:rPr>
                        <m:t>𝛿</m:t>
                      </m:r>
                      <m:r>
                        <a:rPr lang="en-US" altLang="zh-CN" b="0" i="1" baseline="30000" smtClean="0">
                          <a:latin typeface="Cambria Math" panose="02040503050406030204" pitchFamily="18" charset="0"/>
                        </a:rPr>
                        <m:t>𝑛</m:t>
                      </m:r>
                      <m:sSub>
                        <m:sSubPr>
                          <m:ctrlPr>
                            <a:rPr lang="en-US" altLang="zh-CN" b="0" i="1" smtClean="0">
                              <a:latin typeface="Cambria Math" panose="02040503050406030204" pitchFamily="18" charset="0"/>
                            </a:rPr>
                          </m:ctrlPr>
                        </m:sSubPr>
                        <m:e>
                          <m:r>
                            <a:rPr lang="en-US" altLang="zh-CN" b="0" i="1" smtClean="0">
                              <a:latin typeface="Cambria Math" panose="02040503050406030204" pitchFamily="18" charset="0"/>
                            </a:rPr>
                            <m:t>𝐹𝑉</m:t>
                          </m:r>
                        </m:e>
                        <m:sub>
                          <m:r>
                            <a:rPr lang="en-US" altLang="zh-CN" b="0" i="1" smtClean="0">
                              <a:latin typeface="Cambria Math" panose="02040503050406030204" pitchFamily="18" charset="0"/>
                            </a:rPr>
                            <m:t>𝑛</m:t>
                          </m:r>
                        </m:sub>
                      </m:sSub>
                    </m:oMath>
                  </m:oMathPara>
                </a14:m>
                <a:endParaRPr lang="zh-CN" altLang="en-US" dirty="0"/>
              </a:p>
            </p:txBody>
          </p:sp>
        </mc:Choice>
        <mc:Fallback xmlns="">
          <p:sp>
            <p:nvSpPr>
              <p:cNvPr id="24" name="文本框 23"/>
              <p:cNvSpPr txBox="1">
                <a:spLocks noRot="1" noChangeAspect="1" noMove="1" noResize="1" noEditPoints="1" noAdjustHandles="1" noChangeArrowheads="1" noChangeShapeType="1" noTextEdit="1"/>
              </p:cNvSpPr>
              <p:nvPr/>
            </p:nvSpPr>
            <p:spPr>
              <a:xfrm>
                <a:off x="2659213" y="4984871"/>
                <a:ext cx="2286844" cy="557781"/>
              </a:xfrm>
              <a:prstGeom prst="rect">
                <a:avLst/>
              </a:prstGeom>
              <a:blipFill rotWithShape="0">
                <a:blip r:embed="rId9"/>
                <a:stretch>
                  <a:fillRect b="-1099"/>
                </a:stretch>
              </a:blipFill>
            </p:spPr>
            <p:txBody>
              <a:bodyPr/>
              <a:lstStyle/>
              <a:p>
                <a:r>
                  <a:rPr lang="zh-CN" altLang="en-US">
                    <a:noFill/>
                  </a:rPr>
                  <a:t> </a:t>
                </a:r>
              </a:p>
            </p:txBody>
          </p:sp>
        </mc:Fallback>
      </mc:AlternateContent>
      <p:sp>
        <p:nvSpPr>
          <p:cNvPr id="25" name="TextBox 16"/>
          <p:cNvSpPr txBox="1">
            <a:spLocks noChangeArrowheads="1"/>
          </p:cNvSpPr>
          <p:nvPr/>
        </p:nvSpPr>
        <p:spPr bwMode="auto">
          <a:xfrm>
            <a:off x="448494" y="5628385"/>
            <a:ext cx="79400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t>      年利息率</a:t>
            </a:r>
            <a:r>
              <a:rPr lang="en-US" altLang="zh-CN" sz="2400" dirty="0" smtClean="0"/>
              <a:t>5%</a:t>
            </a:r>
            <a:r>
              <a:rPr lang="zh-CN" altLang="en-US" sz="2400" dirty="0" smtClean="0"/>
              <a:t>，</a:t>
            </a:r>
            <a:r>
              <a:rPr lang="en-US" altLang="zh-CN" sz="2400" dirty="0" smtClean="0"/>
              <a:t>10</a:t>
            </a:r>
            <a:r>
              <a:rPr lang="zh-CN" altLang="en-US" sz="2400" dirty="0" smtClean="0">
                <a:latin typeface="Calibri" panose="020F0502020204030204" pitchFamily="34" charset="0"/>
              </a:rPr>
              <a:t>年后未来值</a:t>
            </a:r>
            <a:r>
              <a:rPr lang="en-US" altLang="zh-CN" sz="2400" dirty="0" smtClean="0">
                <a:latin typeface="Calibri" panose="020F0502020204030204" pitchFamily="34" charset="0"/>
              </a:rPr>
              <a:t>1000</a:t>
            </a:r>
            <a:r>
              <a:rPr lang="zh-CN" altLang="en-US" sz="2400" dirty="0" smtClean="0">
                <a:latin typeface="Calibri" panose="020F0502020204030204" pitchFamily="34" charset="0"/>
              </a:rPr>
              <a:t>元的现值为</a:t>
            </a:r>
            <a:r>
              <a:rPr lang="en-US" altLang="zh-CN" sz="2400" dirty="0" smtClean="0">
                <a:latin typeface="Calibri" panose="020F0502020204030204" pitchFamily="34" charset="0"/>
              </a:rPr>
              <a:t>613.87</a:t>
            </a:r>
            <a:r>
              <a:rPr lang="zh-CN" altLang="en-US" sz="2400" dirty="0" smtClean="0">
                <a:latin typeface="Calibri" panose="020F0502020204030204" pitchFamily="34" charset="0"/>
              </a:rPr>
              <a:t>元，折现因子</a:t>
            </a:r>
            <a:r>
              <a:rPr lang="en-US" altLang="zh-CN" sz="2400" dirty="0" smtClean="0">
                <a:latin typeface="Calibri" panose="020F0502020204030204" pitchFamily="34" charset="0"/>
              </a:rPr>
              <a:t>0.61387</a:t>
            </a:r>
            <a:r>
              <a:rPr lang="zh-CN" altLang="en-US" sz="2400" dirty="0" smtClean="0">
                <a:latin typeface="Calibri" panose="020F0502020204030204" pitchFamily="34" charset="0"/>
              </a:rPr>
              <a:t>，贴现率</a:t>
            </a:r>
            <a:r>
              <a:rPr lang="en-US" altLang="zh-CN" sz="2400" dirty="0" smtClean="0">
                <a:latin typeface="Calibri" panose="020F0502020204030204" pitchFamily="34" charset="0"/>
              </a:rPr>
              <a:t>5%</a:t>
            </a:r>
            <a:r>
              <a:rPr lang="zh-CN" altLang="en-US" sz="2400" dirty="0" smtClean="0">
                <a:latin typeface="Calibri" panose="020F0502020204030204" pitchFamily="34" charset="0"/>
              </a:rPr>
              <a:t>。</a:t>
            </a:r>
            <a:endParaRPr lang="zh-CN" altLang="en-US" sz="2400" dirty="0">
              <a:latin typeface="Calibri" panose="020F0502020204030204" pitchFamily="34" charset="0"/>
            </a:endParaRPr>
          </a:p>
        </p:txBody>
      </p:sp>
    </p:spTree>
    <p:extLst>
      <p:ext uri="{BB962C8B-B14F-4D97-AF65-F5344CB8AC3E}">
        <p14:creationId xmlns:p14="http://schemas.microsoft.com/office/powerpoint/2010/main" val="310226812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9" name="Group 3"/>
          <p:cNvGraphicFramePr>
            <a:graphicFrameLocks noGrp="1"/>
          </p:cNvGraphicFramePr>
          <p:nvPr>
            <p:extLst>
              <p:ext uri="{D42A27DB-BD31-4B8C-83A1-F6EECF244321}">
                <p14:modId xmlns:p14="http://schemas.microsoft.com/office/powerpoint/2010/main" val="2444335847"/>
              </p:ext>
            </p:extLst>
          </p:nvPr>
        </p:nvGraphicFramePr>
        <p:xfrm>
          <a:off x="874713" y="2130078"/>
          <a:ext cx="7056437" cy="2357437"/>
        </p:xfrm>
        <a:graphic>
          <a:graphicData uri="http://schemas.openxmlformats.org/drawingml/2006/table">
            <a:tbl>
              <a:tblPr/>
              <a:tblGrid>
                <a:gridCol w="1176337"/>
                <a:gridCol w="1176338"/>
                <a:gridCol w="1176337"/>
                <a:gridCol w="1174750"/>
                <a:gridCol w="1176338"/>
                <a:gridCol w="1176337"/>
              </a:tblGrid>
              <a:tr h="518020">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endParaRPr>
                    </a:p>
                  </a:txBody>
                  <a:tcPr marT="45708" marB="4570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1</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2</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5</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15</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20</a:t>
                      </a:r>
                    </a:p>
                  </a:txBody>
                  <a:tcPr marT="45708" marB="4570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8664">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0.05</a:t>
                      </a:r>
                    </a:p>
                  </a:txBody>
                  <a:tcPr marT="45708" marB="4570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0.95</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0.91</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0.78</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0.48</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0.37</a:t>
                      </a:r>
                    </a:p>
                  </a:txBody>
                  <a:tcPr marT="45708" marB="4570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077">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0.10</a:t>
                      </a:r>
                    </a:p>
                  </a:txBody>
                  <a:tcPr marT="45708" marB="4570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0.91</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0.83</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0.62</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0.24</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rgbClr val="FF0000"/>
                          </a:solidFill>
                          <a:effectLst/>
                          <a:latin typeface="Times New Roman" panose="02020603050405020304" pitchFamily="18" charset="0"/>
                          <a:ea typeface="宋体" pitchFamily="2" charset="-122"/>
                          <a:cs typeface="Times New Roman" panose="02020603050405020304" pitchFamily="18" charset="0"/>
                        </a:rPr>
                        <a:t>0.15</a:t>
                      </a:r>
                    </a:p>
                  </a:txBody>
                  <a:tcPr marT="45708" marB="4570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077">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0.15</a:t>
                      </a:r>
                    </a:p>
                  </a:txBody>
                  <a:tcPr marT="45708" marB="4570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0.87</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0.76</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0.50</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0.12</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0.06</a:t>
                      </a:r>
                    </a:p>
                  </a:txBody>
                  <a:tcPr marT="45708" marB="4570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6599">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0.20</a:t>
                      </a:r>
                    </a:p>
                  </a:txBody>
                  <a:tcPr marT="45708" marB="4570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0.83</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0.69</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0.40</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0.06</a:t>
                      </a:r>
                    </a:p>
                  </a:txBody>
                  <a:tcPr marT="45708" marB="4570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0.03</a:t>
                      </a:r>
                    </a:p>
                  </a:txBody>
                  <a:tcPr marT="45708" marB="4570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 name="Text Box 58"/>
          <p:cNvSpPr txBox="1">
            <a:spLocks noChangeArrowheads="1"/>
          </p:cNvSpPr>
          <p:nvPr/>
        </p:nvSpPr>
        <p:spPr bwMode="auto">
          <a:xfrm>
            <a:off x="3067474" y="1182340"/>
            <a:ext cx="25058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zh-CN" altLang="en-US" sz="2400" b="1">
                <a:latin typeface="楷体_GB2312"/>
                <a:ea typeface="楷体_GB2312"/>
                <a:cs typeface="楷体_GB2312"/>
              </a:rPr>
              <a:t>未来</a:t>
            </a:r>
            <a:r>
              <a:rPr lang="en-US" altLang="zh-CN" sz="2400" b="1">
                <a:latin typeface="楷体_GB2312"/>
                <a:ea typeface="楷体_GB2312"/>
                <a:cs typeface="楷体_GB2312"/>
              </a:rPr>
              <a:t>1</a:t>
            </a:r>
            <a:r>
              <a:rPr lang="zh-CN" altLang="en-US" sz="2400" b="1">
                <a:latin typeface="楷体_GB2312"/>
                <a:ea typeface="楷体_GB2312"/>
                <a:cs typeface="楷体_GB2312"/>
              </a:rPr>
              <a:t>元的现值表</a:t>
            </a:r>
          </a:p>
        </p:txBody>
      </p:sp>
      <p:cxnSp>
        <p:nvCxnSpPr>
          <p:cNvPr id="11" name="直接连接符 10"/>
          <p:cNvCxnSpPr/>
          <p:nvPr/>
        </p:nvCxnSpPr>
        <p:spPr>
          <a:xfrm>
            <a:off x="889000" y="2163415"/>
            <a:ext cx="1170144" cy="4411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extBox 25"/>
          <p:cNvSpPr txBox="1">
            <a:spLocks noChangeArrowheads="1"/>
          </p:cNvSpPr>
          <p:nvPr/>
        </p:nvSpPr>
        <p:spPr bwMode="auto">
          <a:xfrm>
            <a:off x="1431925" y="2097123"/>
            <a:ext cx="5953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600" dirty="0">
                <a:latin typeface="Calibri" panose="020F0502020204030204" pitchFamily="34" charset="0"/>
              </a:rPr>
              <a:t>时间</a:t>
            </a:r>
          </a:p>
        </p:txBody>
      </p:sp>
      <p:sp>
        <p:nvSpPr>
          <p:cNvPr id="20" name="TextBox 26"/>
          <p:cNvSpPr txBox="1">
            <a:spLocks noChangeArrowheads="1"/>
          </p:cNvSpPr>
          <p:nvPr/>
        </p:nvSpPr>
        <p:spPr bwMode="auto">
          <a:xfrm>
            <a:off x="889000" y="2270700"/>
            <a:ext cx="5953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600" dirty="0">
                <a:latin typeface="Calibri" panose="020F0502020204030204" pitchFamily="34" charset="0"/>
              </a:rPr>
              <a:t>利率</a:t>
            </a:r>
          </a:p>
        </p:txBody>
      </p:sp>
      <p:sp>
        <p:nvSpPr>
          <p:cNvPr id="21" name="矩形 27"/>
          <p:cNvSpPr>
            <a:spLocks noChangeArrowheads="1"/>
          </p:cNvSpPr>
          <p:nvPr/>
        </p:nvSpPr>
        <p:spPr bwMode="auto">
          <a:xfrm>
            <a:off x="2608263" y="4816128"/>
            <a:ext cx="48434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latin typeface="Calibri" panose="020F0502020204030204" pitchFamily="34" charset="0"/>
              </a:rPr>
              <a:t>劝君莫惜金缕衣，劝君须惜少年时。</a:t>
            </a:r>
            <a:br>
              <a:rPr lang="zh-CN" altLang="en-US" sz="2400" dirty="0">
                <a:latin typeface="Calibri" panose="020F0502020204030204" pitchFamily="34" charset="0"/>
              </a:rPr>
            </a:br>
            <a:r>
              <a:rPr lang="zh-CN" altLang="en-US" sz="2400" dirty="0">
                <a:latin typeface="Calibri" panose="020F0502020204030204" pitchFamily="34" charset="0"/>
              </a:rPr>
              <a:t>有花堪折直须折，莫待无花空折枝。</a:t>
            </a:r>
          </a:p>
        </p:txBody>
      </p:sp>
      <p:pic>
        <p:nvPicPr>
          <p:cNvPr id="22" name="Picture 2" descr="http://img.mp.itc.cn/upload/20170206/fea39993099b4e3ba183b92c89be0a69_th.jpe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31925" y="4748465"/>
            <a:ext cx="90805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文本框 1"/>
          <p:cNvSpPr txBox="1"/>
          <p:nvPr/>
        </p:nvSpPr>
        <p:spPr>
          <a:xfrm>
            <a:off x="575967" y="1131680"/>
            <a:ext cx="1107996" cy="461665"/>
          </a:xfrm>
          <a:prstGeom prst="rect">
            <a:avLst/>
          </a:prstGeom>
          <a:noFill/>
        </p:spPr>
        <p:txBody>
          <a:bodyPr wrap="none" rtlCol="0">
            <a:spAutoFit/>
          </a:bodyPr>
          <a:lstStyle/>
          <a:p>
            <a:r>
              <a:rPr lang="zh-CN" altLang="en-US" sz="2400" b="1" dirty="0" smtClean="0"/>
              <a:t>附录：</a:t>
            </a:r>
            <a:endParaRPr lang="zh-CN" altLang="en-US" sz="2400" b="1" dirty="0"/>
          </a:p>
        </p:txBody>
      </p:sp>
    </p:spTree>
    <p:extLst>
      <p:ext uri="{BB962C8B-B14F-4D97-AF65-F5344CB8AC3E}">
        <p14:creationId xmlns:p14="http://schemas.microsoft.com/office/powerpoint/2010/main" val="157971114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981075"/>
            <a:ext cx="2170787" cy="523220"/>
          </a:xfrm>
          <a:prstGeom prst="rect">
            <a:avLst/>
          </a:prstGeom>
        </p:spPr>
        <p:txBody>
          <a:bodyPr wrap="none">
            <a:spAutoFit/>
          </a:bodyPr>
          <a:lstStyle/>
          <a:p>
            <a:pPr>
              <a:spcBef>
                <a:spcPts val="0"/>
              </a:spcBef>
            </a:pPr>
            <a:r>
              <a:rPr lang="en-US" altLang="zh-CN" sz="2800" b="1" dirty="0" smtClean="0"/>
              <a:t>8.2 </a:t>
            </a:r>
            <a:r>
              <a:rPr lang="zh-CN" altLang="en-US" sz="2800" b="1" dirty="0" smtClean="0"/>
              <a:t>跨期选择</a:t>
            </a:r>
            <a:endParaRPr lang="zh-CN" altLang="en-US" sz="2800" b="1" dirty="0"/>
          </a:p>
        </p:txBody>
      </p:sp>
      <p:sp>
        <p:nvSpPr>
          <p:cNvPr id="10" name="TextBox 2"/>
          <p:cNvSpPr txBox="1">
            <a:spLocks noChangeArrowheads="1"/>
          </p:cNvSpPr>
          <p:nvPr/>
        </p:nvSpPr>
        <p:spPr bwMode="auto">
          <a:xfrm>
            <a:off x="395536" y="1476648"/>
            <a:ext cx="49744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8.2.1 </a:t>
            </a:r>
            <a:r>
              <a:rPr lang="zh-CN" altLang="en-US" sz="2800" b="1" dirty="0">
                <a:latin typeface="Calibri" panose="020F0502020204030204" pitchFamily="34" charset="0"/>
              </a:rPr>
              <a:t>跨</a:t>
            </a:r>
            <a:r>
              <a:rPr lang="zh-CN" altLang="en-US" sz="2800" b="1" dirty="0" smtClean="0">
                <a:latin typeface="Calibri" panose="020F0502020204030204" pitchFamily="34" charset="0"/>
              </a:rPr>
              <a:t>期消费选择环境和约束</a:t>
            </a:r>
            <a:endParaRPr lang="zh-CN" altLang="en-US" sz="2800" b="1" dirty="0">
              <a:latin typeface="Calibri" panose="020F0502020204030204" pitchFamily="34" charset="0"/>
            </a:endParaRPr>
          </a:p>
        </p:txBody>
      </p:sp>
      <p:sp>
        <p:nvSpPr>
          <p:cNvPr id="11" name="矩形 16"/>
          <p:cNvSpPr>
            <a:spLocks noChangeArrowheads="1"/>
          </p:cNvSpPr>
          <p:nvPr/>
        </p:nvSpPr>
        <p:spPr bwMode="auto">
          <a:xfrm>
            <a:off x="398917" y="2529360"/>
            <a:ext cx="80216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a:latin typeface="楷体_GB2312"/>
                <a:ea typeface="楷体_GB2312"/>
                <a:cs typeface="楷体_GB2312"/>
              </a:rPr>
              <a:t>    有的时候，消费者选择涉及到在不同时期之间的选择问题，这就是跨期选择</a:t>
            </a:r>
            <a:r>
              <a:rPr lang="zh-CN" altLang="en-US" sz="2400" dirty="0" smtClean="0">
                <a:latin typeface="楷体_GB2312"/>
                <a:ea typeface="楷体_GB2312"/>
                <a:cs typeface="楷体_GB2312"/>
              </a:rPr>
              <a:t>。</a:t>
            </a:r>
            <a:endParaRPr lang="en-US" altLang="zh-CN" sz="2400" dirty="0">
              <a:latin typeface="楷体_GB2312"/>
              <a:ea typeface="楷体_GB2312"/>
              <a:cs typeface="楷体_GB2312"/>
            </a:endParaRPr>
          </a:p>
        </p:txBody>
      </p:sp>
      <p:sp>
        <p:nvSpPr>
          <p:cNvPr id="12" name="矩形 17"/>
          <p:cNvSpPr>
            <a:spLocks noChangeArrowheads="1"/>
          </p:cNvSpPr>
          <p:nvPr/>
        </p:nvSpPr>
        <p:spPr bwMode="auto">
          <a:xfrm>
            <a:off x="379804" y="3288349"/>
            <a:ext cx="8020050" cy="2012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None/>
            </a:pPr>
            <a:r>
              <a:rPr lang="zh-CN" altLang="en-US" sz="2400" dirty="0" smtClean="0">
                <a:latin typeface="楷体_GB2312"/>
                <a:ea typeface="楷体_GB2312"/>
                <a:cs typeface="楷体_GB2312"/>
              </a:rPr>
              <a:t>    与现期消费不同的是，现在</a:t>
            </a:r>
            <a:r>
              <a:rPr lang="zh-CN" altLang="en-US" sz="2400" dirty="0">
                <a:latin typeface="楷体_GB2312"/>
                <a:ea typeface="楷体_GB2312"/>
                <a:cs typeface="楷体_GB2312"/>
              </a:rPr>
              <a:t>的收入可以不消费而是储蓄起来用来未来消费，现在也可以借贷而提前用未来的收入现在消费。</a:t>
            </a:r>
          </a:p>
          <a:p>
            <a:pPr eaLnBrk="1" hangingPunct="1">
              <a:buFontTx/>
              <a:buNone/>
            </a:pPr>
            <a:r>
              <a:rPr lang="zh-CN" altLang="en-US" sz="2400" dirty="0" smtClean="0">
                <a:latin typeface="楷体_GB2312"/>
                <a:ea typeface="楷体_GB2312"/>
                <a:cs typeface="楷体_GB2312"/>
              </a:rPr>
              <a:t>    消费者</a:t>
            </a:r>
            <a:r>
              <a:rPr lang="zh-CN" altLang="en-US" sz="2400" dirty="0">
                <a:latin typeface="楷体_GB2312"/>
                <a:ea typeface="楷体_GB2312"/>
                <a:cs typeface="楷体_GB2312"/>
              </a:rPr>
              <a:t>跨期选择问题的实质是：对于现在的收入和预期的未来收入，如何在现在和未来进行消费选择</a:t>
            </a:r>
            <a:r>
              <a:rPr lang="zh-CN" altLang="en-US" sz="2400" dirty="0" smtClean="0">
                <a:latin typeface="楷体_GB2312"/>
                <a:ea typeface="楷体_GB2312"/>
                <a:cs typeface="楷体_GB2312"/>
              </a:rPr>
              <a:t>。</a:t>
            </a:r>
            <a:endParaRPr lang="zh-CN" altLang="en-US" sz="2400" dirty="0">
              <a:latin typeface="楷体_GB2312"/>
              <a:ea typeface="楷体_GB2312"/>
              <a:cs typeface="楷体_GB2312"/>
            </a:endParaRPr>
          </a:p>
        </p:txBody>
      </p:sp>
      <p:sp>
        <p:nvSpPr>
          <p:cNvPr id="20" name="TextBox 10"/>
          <p:cNvSpPr txBox="1">
            <a:spLocks noChangeArrowheads="1"/>
          </p:cNvSpPr>
          <p:nvPr/>
        </p:nvSpPr>
        <p:spPr bwMode="auto">
          <a:xfrm>
            <a:off x="251520" y="2031231"/>
            <a:ext cx="281519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1</a:t>
            </a:r>
            <a:r>
              <a:rPr lang="zh-CN" altLang="en-US" sz="2400" b="1" dirty="0" smtClean="0">
                <a:latin typeface="Calibri" panose="020F0502020204030204" pitchFamily="34" charset="0"/>
              </a:rPr>
              <a:t>）跨期消费问题</a:t>
            </a:r>
            <a:endParaRPr lang="zh-CN" altLang="en-US" sz="2400" b="1" dirty="0">
              <a:latin typeface="Calibri" panose="020F0502020204030204" pitchFamily="34" charset="0"/>
            </a:endParaRPr>
          </a:p>
        </p:txBody>
      </p:sp>
    </p:spTree>
    <p:extLst>
      <p:ext uri="{BB962C8B-B14F-4D97-AF65-F5344CB8AC3E}">
        <p14:creationId xmlns:p14="http://schemas.microsoft.com/office/powerpoint/2010/main" val="377203183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280998" y="1035876"/>
            <a:ext cx="37433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a:latin typeface="Calibri" panose="020F0502020204030204" pitchFamily="34" charset="0"/>
              </a:rPr>
              <a:t>2</a:t>
            </a:r>
            <a:r>
              <a:rPr lang="zh-CN" altLang="en-US" sz="2400" b="1" dirty="0" smtClean="0">
                <a:latin typeface="Calibri" panose="020F0502020204030204" pitchFamily="34" charset="0"/>
              </a:rPr>
              <a:t>）跨期消费的预算约束</a:t>
            </a:r>
            <a:endParaRPr lang="zh-CN" altLang="en-US" sz="2400" b="1" dirty="0">
              <a:latin typeface="Calibri" panose="020F0502020204030204" pitchFamily="34" charset="0"/>
            </a:endParaRPr>
          </a:p>
        </p:txBody>
      </p:sp>
      <p:sp>
        <p:nvSpPr>
          <p:cNvPr id="10" name="Rectangle 5"/>
          <p:cNvSpPr>
            <a:spLocks noChangeArrowheads="1"/>
          </p:cNvSpPr>
          <p:nvPr/>
        </p:nvSpPr>
        <p:spPr bwMode="auto">
          <a:xfrm>
            <a:off x="566738" y="1484784"/>
            <a:ext cx="79660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a:latin typeface="Times New Roman" panose="02020603050405020304" pitchFamily="18" charset="0"/>
                <a:ea typeface="楷体_GB2312"/>
                <a:cs typeface="Times New Roman" panose="02020603050405020304" pitchFamily="18" charset="0"/>
              </a:rPr>
              <a:t>       两个时期</a:t>
            </a:r>
            <a:r>
              <a:rPr lang="zh-CN" altLang="en-US" sz="2400" dirty="0" smtClean="0">
                <a:latin typeface="Times New Roman" panose="02020603050405020304" pitchFamily="18" charset="0"/>
                <a:ea typeface="楷体_GB2312"/>
                <a:cs typeface="Times New Roman" panose="02020603050405020304" pitchFamily="18" charset="0"/>
              </a:rPr>
              <a:t>消费表示为</a:t>
            </a:r>
            <a:r>
              <a:rPr lang="zh-CN" altLang="en-US" sz="2400" dirty="0">
                <a:latin typeface="Times New Roman" panose="02020603050405020304" pitchFamily="18" charset="0"/>
                <a:ea typeface="楷体_GB2312"/>
                <a:cs typeface="Times New Roman" panose="02020603050405020304" pitchFamily="18" charset="0"/>
              </a:rPr>
              <a:t>（</a:t>
            </a:r>
            <a:r>
              <a:rPr lang="en-US" altLang="zh-CN" sz="2400" dirty="0">
                <a:latin typeface="Times New Roman" panose="02020603050405020304" pitchFamily="18" charset="0"/>
                <a:ea typeface="楷体_GB2312"/>
                <a:cs typeface="Times New Roman" panose="02020603050405020304" pitchFamily="18" charset="0"/>
              </a:rPr>
              <a:t>c</a:t>
            </a:r>
            <a:r>
              <a:rPr lang="en-US" altLang="zh-CN" sz="2400" baseline="-25000" dirty="0">
                <a:latin typeface="Times New Roman" panose="02020603050405020304" pitchFamily="18" charset="0"/>
                <a:ea typeface="楷体_GB2312"/>
                <a:cs typeface="Times New Roman" panose="02020603050405020304" pitchFamily="18" charset="0"/>
              </a:rPr>
              <a:t>1</a:t>
            </a:r>
            <a:r>
              <a:rPr lang="en-US" altLang="zh-CN" sz="2400" dirty="0">
                <a:latin typeface="Times New Roman" panose="02020603050405020304" pitchFamily="18" charset="0"/>
                <a:ea typeface="楷体_GB2312"/>
                <a:cs typeface="Times New Roman" panose="02020603050405020304" pitchFamily="18" charset="0"/>
              </a:rPr>
              <a:t>,c</a:t>
            </a:r>
            <a:r>
              <a:rPr lang="en-US" altLang="zh-CN" sz="2400" baseline="-25000" dirty="0">
                <a:latin typeface="Times New Roman" panose="02020603050405020304" pitchFamily="18" charset="0"/>
                <a:ea typeface="楷体_GB2312"/>
                <a:cs typeface="Times New Roman" panose="02020603050405020304" pitchFamily="18" charset="0"/>
              </a:rPr>
              <a:t>2</a:t>
            </a:r>
            <a:r>
              <a:rPr lang="zh-CN" altLang="en-US" sz="2400" dirty="0">
                <a:latin typeface="Times New Roman" panose="02020603050405020304" pitchFamily="18" charset="0"/>
                <a:ea typeface="楷体_GB2312"/>
                <a:cs typeface="Times New Roman" panose="02020603050405020304" pitchFamily="18" charset="0"/>
              </a:rPr>
              <a:t>），假定消费品价格均恒等于</a:t>
            </a:r>
            <a:r>
              <a:rPr lang="en-US" altLang="zh-CN" sz="2400" dirty="0">
                <a:latin typeface="Times New Roman" panose="02020603050405020304" pitchFamily="18" charset="0"/>
                <a:ea typeface="楷体_GB2312"/>
                <a:cs typeface="Times New Roman" panose="02020603050405020304" pitchFamily="18" charset="0"/>
              </a:rPr>
              <a:t>1</a:t>
            </a:r>
            <a:r>
              <a:rPr lang="zh-CN" altLang="en-US" sz="2400" dirty="0">
                <a:latin typeface="Times New Roman" panose="02020603050405020304" pitchFamily="18" charset="0"/>
                <a:ea typeface="楷体_GB2312"/>
                <a:cs typeface="Times New Roman" panose="02020603050405020304" pitchFamily="18" charset="0"/>
              </a:rPr>
              <a:t>，每个时期获得的货币收入为（</a:t>
            </a:r>
            <a:r>
              <a:rPr lang="en-US" altLang="zh-CN" sz="2400" dirty="0">
                <a:latin typeface="Times New Roman" panose="02020603050405020304" pitchFamily="18" charset="0"/>
                <a:ea typeface="楷体_GB2312"/>
                <a:cs typeface="Times New Roman" panose="02020603050405020304" pitchFamily="18" charset="0"/>
              </a:rPr>
              <a:t>m</a:t>
            </a:r>
            <a:r>
              <a:rPr lang="en-US" altLang="zh-CN" sz="2400" baseline="-25000" dirty="0">
                <a:latin typeface="Times New Roman" panose="02020603050405020304" pitchFamily="18" charset="0"/>
                <a:ea typeface="楷体_GB2312"/>
                <a:cs typeface="Times New Roman" panose="02020603050405020304" pitchFamily="18" charset="0"/>
              </a:rPr>
              <a:t>1</a:t>
            </a:r>
            <a:r>
              <a:rPr lang="en-US" altLang="zh-CN" sz="2400" dirty="0">
                <a:latin typeface="Times New Roman" panose="02020603050405020304" pitchFamily="18" charset="0"/>
                <a:ea typeface="楷体_GB2312"/>
                <a:cs typeface="Times New Roman" panose="02020603050405020304" pitchFamily="18" charset="0"/>
              </a:rPr>
              <a:t>,m</a:t>
            </a:r>
            <a:r>
              <a:rPr lang="en-US" altLang="zh-CN" sz="2400" baseline="-25000" dirty="0">
                <a:latin typeface="Times New Roman" panose="02020603050405020304" pitchFamily="18" charset="0"/>
                <a:ea typeface="楷体_GB2312"/>
                <a:cs typeface="Times New Roman" panose="02020603050405020304" pitchFamily="18" charset="0"/>
              </a:rPr>
              <a:t>2</a:t>
            </a:r>
            <a:r>
              <a:rPr lang="zh-CN" altLang="en-US" sz="2400" dirty="0">
                <a:latin typeface="Times New Roman" panose="02020603050405020304" pitchFamily="18" charset="0"/>
                <a:ea typeface="楷体_GB2312"/>
                <a:cs typeface="Times New Roman" panose="02020603050405020304" pitchFamily="18" charset="0"/>
              </a:rPr>
              <a:t>），消费者可以以</a:t>
            </a:r>
            <a:r>
              <a:rPr lang="zh-CN" altLang="en-US" sz="2400" dirty="0" smtClean="0">
                <a:latin typeface="Times New Roman" panose="02020603050405020304" pitchFamily="18" charset="0"/>
                <a:ea typeface="楷体_GB2312"/>
                <a:cs typeface="Times New Roman" panose="02020603050405020304" pitchFamily="18" charset="0"/>
              </a:rPr>
              <a:t>利率</a:t>
            </a:r>
            <a:r>
              <a:rPr lang="en-US" altLang="zh-CN" sz="2400" dirty="0" err="1" smtClean="0">
                <a:latin typeface="Times New Roman" panose="02020603050405020304" pitchFamily="18" charset="0"/>
                <a:ea typeface="楷体_GB2312"/>
                <a:cs typeface="Times New Roman" panose="02020603050405020304" pitchFamily="18" charset="0"/>
              </a:rPr>
              <a:t>i</a:t>
            </a:r>
            <a:r>
              <a:rPr lang="zh-CN" altLang="en-US" sz="2400" dirty="0" smtClean="0">
                <a:latin typeface="Times New Roman" panose="02020603050405020304" pitchFamily="18" charset="0"/>
                <a:ea typeface="楷体_GB2312"/>
                <a:cs typeface="Times New Roman" panose="02020603050405020304" pitchFamily="18" charset="0"/>
              </a:rPr>
              <a:t>借贷</a:t>
            </a:r>
            <a:r>
              <a:rPr lang="zh-CN" altLang="en-US" sz="2400" dirty="0">
                <a:latin typeface="Times New Roman" panose="02020603050405020304" pitchFamily="18" charset="0"/>
                <a:ea typeface="楷体_GB2312"/>
                <a:cs typeface="Times New Roman" panose="02020603050405020304" pitchFamily="18" charset="0"/>
              </a:rPr>
              <a:t>。在消费者当期储蓄的时候：</a:t>
            </a:r>
          </a:p>
        </p:txBody>
      </p:sp>
      <p:graphicFrame>
        <p:nvGraphicFramePr>
          <p:cNvPr id="11" name="对象 17"/>
          <p:cNvGraphicFramePr>
            <a:graphicFrameLocks noChangeAspect="1"/>
          </p:cNvGraphicFramePr>
          <p:nvPr>
            <p:extLst>
              <p:ext uri="{D42A27DB-BD31-4B8C-83A1-F6EECF244321}">
                <p14:modId xmlns:p14="http://schemas.microsoft.com/office/powerpoint/2010/main" val="980831284"/>
              </p:ext>
            </p:extLst>
          </p:nvPr>
        </p:nvGraphicFramePr>
        <p:xfrm>
          <a:off x="1717675" y="2765425"/>
          <a:ext cx="3962400" cy="504825"/>
        </p:xfrm>
        <a:graphic>
          <a:graphicData uri="http://schemas.openxmlformats.org/presentationml/2006/ole">
            <mc:AlternateContent xmlns:mc="http://schemas.openxmlformats.org/markup-compatibility/2006">
              <mc:Choice xmlns:v="urn:schemas-microsoft-com:vml" Requires="v">
                <p:oleObj spid="_x0000_s75246" name="公式" r:id="rId6" imgW="1790640" imgH="228600" progId="Equation.3">
                  <p:embed/>
                </p:oleObj>
              </mc:Choice>
              <mc:Fallback>
                <p:oleObj name="公式" r:id="rId6" imgW="1790640" imgH="228600" progId="Equation.3">
                  <p:embed/>
                  <p:pic>
                    <p:nvPicPr>
                      <p:cNvPr id="0" name=""/>
                      <p:cNvPicPr>
                        <a:picLocks noChangeAspect="1" noChangeArrowheads="1"/>
                      </p:cNvPicPr>
                      <p:nvPr/>
                    </p:nvPicPr>
                    <p:blipFill>
                      <a:blip r:embed="rId7"/>
                      <a:srcRect/>
                      <a:stretch>
                        <a:fillRect/>
                      </a:stretch>
                    </p:blipFill>
                    <p:spPr bwMode="auto">
                      <a:xfrm>
                        <a:off x="1717675" y="2765425"/>
                        <a:ext cx="39624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2" name="对象 18"/>
          <p:cNvGraphicFramePr>
            <a:graphicFrameLocks noChangeAspect="1"/>
          </p:cNvGraphicFramePr>
          <p:nvPr>
            <p:extLst>
              <p:ext uri="{D42A27DB-BD31-4B8C-83A1-F6EECF244321}">
                <p14:modId xmlns:p14="http://schemas.microsoft.com/office/powerpoint/2010/main" val="1255905880"/>
              </p:ext>
            </p:extLst>
          </p:nvPr>
        </p:nvGraphicFramePr>
        <p:xfrm>
          <a:off x="6011863" y="2780184"/>
          <a:ext cx="890587" cy="431800"/>
        </p:xfrm>
        <a:graphic>
          <a:graphicData uri="http://schemas.openxmlformats.org/presentationml/2006/ole">
            <mc:AlternateContent xmlns:mc="http://schemas.openxmlformats.org/markup-compatibility/2006">
              <mc:Choice xmlns:v="urn:schemas-microsoft-com:vml" Requires="v">
                <p:oleObj spid="_x0000_s75247" r:id="rId8" imgW="444307" imgH="215806" progId="Equation.3">
                  <p:embed/>
                </p:oleObj>
              </mc:Choice>
              <mc:Fallback>
                <p:oleObj r:id="rId8" imgW="444307" imgH="21580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11863" y="2780184"/>
                        <a:ext cx="8905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 name="Rectangle 7"/>
          <p:cNvSpPr>
            <a:spLocks noChangeArrowheads="1"/>
          </p:cNvSpPr>
          <p:nvPr/>
        </p:nvSpPr>
        <p:spPr bwMode="auto">
          <a:xfrm>
            <a:off x="603308" y="3290225"/>
            <a:ext cx="5040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a:latin typeface="Calibri" panose="020F0502020204030204" pitchFamily="34" charset="0"/>
                <a:ea typeface="楷体_GB2312"/>
                <a:cs typeface="楷体_GB2312"/>
              </a:rPr>
              <a:t>在消费者当期借贷的时候，同样有：</a:t>
            </a:r>
            <a:endParaRPr lang="zh-CN" altLang="en-US" sz="2400" dirty="0">
              <a:latin typeface="楷体_GB2312"/>
              <a:ea typeface="楷体_GB2312"/>
              <a:cs typeface="楷体_GB2312"/>
            </a:endParaRPr>
          </a:p>
        </p:txBody>
      </p:sp>
      <p:graphicFrame>
        <p:nvGraphicFramePr>
          <p:cNvPr id="21" name="对象 20"/>
          <p:cNvGraphicFramePr>
            <a:graphicFrameLocks noChangeAspect="1"/>
          </p:cNvGraphicFramePr>
          <p:nvPr>
            <p:extLst>
              <p:ext uri="{D42A27DB-BD31-4B8C-83A1-F6EECF244321}">
                <p14:modId xmlns:p14="http://schemas.microsoft.com/office/powerpoint/2010/main" val="1766761596"/>
              </p:ext>
            </p:extLst>
          </p:nvPr>
        </p:nvGraphicFramePr>
        <p:xfrm>
          <a:off x="1709738" y="3775075"/>
          <a:ext cx="4049712" cy="519113"/>
        </p:xfrm>
        <a:graphic>
          <a:graphicData uri="http://schemas.openxmlformats.org/presentationml/2006/ole">
            <mc:AlternateContent xmlns:mc="http://schemas.openxmlformats.org/markup-compatibility/2006">
              <mc:Choice xmlns:v="urn:schemas-microsoft-com:vml" Requires="v">
                <p:oleObj spid="_x0000_s75248" name="公式" r:id="rId10" imgW="1790640" imgH="228600" progId="Equation.3">
                  <p:embed/>
                </p:oleObj>
              </mc:Choice>
              <mc:Fallback>
                <p:oleObj name="公式" r:id="rId10" imgW="1790640" imgH="228600" progId="Equation.3">
                  <p:embed/>
                  <p:pic>
                    <p:nvPicPr>
                      <p:cNvPr id="0" name=""/>
                      <p:cNvPicPr>
                        <a:picLocks noChangeAspect="1" noChangeArrowheads="1"/>
                      </p:cNvPicPr>
                      <p:nvPr/>
                    </p:nvPicPr>
                    <p:blipFill>
                      <a:blip r:embed="rId11"/>
                      <a:srcRect/>
                      <a:stretch>
                        <a:fillRect/>
                      </a:stretch>
                    </p:blipFill>
                    <p:spPr bwMode="auto">
                      <a:xfrm>
                        <a:off x="1709738" y="3775075"/>
                        <a:ext cx="4049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2" name="对象 21"/>
          <p:cNvGraphicFramePr>
            <a:graphicFrameLocks noChangeAspect="1"/>
          </p:cNvGraphicFramePr>
          <p:nvPr>
            <p:extLst>
              <p:ext uri="{D42A27DB-BD31-4B8C-83A1-F6EECF244321}">
                <p14:modId xmlns:p14="http://schemas.microsoft.com/office/powerpoint/2010/main" val="2701468354"/>
              </p:ext>
            </p:extLst>
          </p:nvPr>
        </p:nvGraphicFramePr>
        <p:xfrm>
          <a:off x="6084888" y="3789057"/>
          <a:ext cx="817562" cy="395288"/>
        </p:xfrm>
        <a:graphic>
          <a:graphicData uri="http://schemas.openxmlformats.org/presentationml/2006/ole">
            <mc:AlternateContent xmlns:mc="http://schemas.openxmlformats.org/markup-compatibility/2006">
              <mc:Choice xmlns:v="urn:schemas-microsoft-com:vml" Requires="v">
                <p:oleObj spid="_x0000_s75249" r:id="rId12" imgW="444307" imgH="215806" progId="Equation.3">
                  <p:embed/>
                </p:oleObj>
              </mc:Choice>
              <mc:Fallback>
                <p:oleObj r:id="rId12" imgW="444307" imgH="215806"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084888" y="3789057"/>
                        <a:ext cx="817562"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3" name="Rectangle 11"/>
          <p:cNvSpPr>
            <a:spLocks noChangeArrowheads="1"/>
          </p:cNvSpPr>
          <p:nvPr/>
        </p:nvSpPr>
        <p:spPr bwMode="auto">
          <a:xfrm>
            <a:off x="663574" y="4278784"/>
            <a:ext cx="650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所以，跨期消费的预算</a:t>
            </a:r>
            <a:r>
              <a:rPr lang="zh-CN" altLang="en-US" sz="2400" dirty="0">
                <a:latin typeface="Calibri" panose="020F0502020204030204" pitchFamily="34" charset="0"/>
                <a:ea typeface="楷体_GB2312"/>
                <a:cs typeface="楷体_GB2312"/>
              </a:rPr>
              <a:t>线或者预算约束为：</a:t>
            </a:r>
            <a:endParaRPr lang="zh-CN" altLang="en-US" sz="2400" dirty="0">
              <a:latin typeface="楷体_GB2312"/>
              <a:ea typeface="楷体_GB2312"/>
              <a:cs typeface="楷体_GB2312"/>
            </a:endParaRPr>
          </a:p>
        </p:txBody>
      </p:sp>
      <p:graphicFrame>
        <p:nvGraphicFramePr>
          <p:cNvPr id="24" name="对象 23"/>
          <p:cNvGraphicFramePr>
            <a:graphicFrameLocks noChangeAspect="1"/>
          </p:cNvGraphicFramePr>
          <p:nvPr>
            <p:extLst>
              <p:ext uri="{D42A27DB-BD31-4B8C-83A1-F6EECF244321}">
                <p14:modId xmlns:p14="http://schemas.microsoft.com/office/powerpoint/2010/main" val="3212795579"/>
              </p:ext>
            </p:extLst>
          </p:nvPr>
        </p:nvGraphicFramePr>
        <p:xfrm>
          <a:off x="1670050" y="4779963"/>
          <a:ext cx="4518025" cy="495300"/>
        </p:xfrm>
        <a:graphic>
          <a:graphicData uri="http://schemas.openxmlformats.org/presentationml/2006/ole">
            <mc:AlternateContent xmlns:mc="http://schemas.openxmlformats.org/markup-compatibility/2006">
              <mc:Choice xmlns:v="urn:schemas-microsoft-com:vml" Requires="v">
                <p:oleObj spid="_x0000_s75250" name="公式" r:id="rId14" imgW="2082600" imgH="228600" progId="Equation.3">
                  <p:embed/>
                </p:oleObj>
              </mc:Choice>
              <mc:Fallback>
                <p:oleObj name="公式" r:id="rId14" imgW="2082600" imgH="228600" progId="Equation.3">
                  <p:embed/>
                  <p:pic>
                    <p:nvPicPr>
                      <p:cNvPr id="0" name=""/>
                      <p:cNvPicPr>
                        <a:picLocks noChangeAspect="1" noChangeArrowheads="1"/>
                      </p:cNvPicPr>
                      <p:nvPr/>
                    </p:nvPicPr>
                    <p:blipFill>
                      <a:blip r:embed="rId15"/>
                      <a:srcRect/>
                      <a:stretch>
                        <a:fillRect/>
                      </a:stretch>
                    </p:blipFill>
                    <p:spPr bwMode="auto">
                      <a:xfrm>
                        <a:off x="1670050" y="4779963"/>
                        <a:ext cx="4518025"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 name="TextBox 24"/>
          <p:cNvSpPr txBox="1">
            <a:spLocks noChangeArrowheads="1"/>
          </p:cNvSpPr>
          <p:nvPr/>
        </p:nvSpPr>
        <p:spPr bwMode="auto">
          <a:xfrm>
            <a:off x="1719263" y="5491634"/>
            <a:ext cx="696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a:latin typeface="Calibri" panose="020F0502020204030204" pitchFamily="34" charset="0"/>
              </a:rPr>
              <a:t>或者</a:t>
            </a:r>
          </a:p>
        </p:txBody>
      </p:sp>
      <p:graphicFrame>
        <p:nvGraphicFramePr>
          <p:cNvPr id="26" name="对象 25"/>
          <p:cNvGraphicFramePr>
            <a:graphicFrameLocks noChangeAspect="1"/>
          </p:cNvGraphicFramePr>
          <p:nvPr>
            <p:extLst>
              <p:ext uri="{D42A27DB-BD31-4B8C-83A1-F6EECF244321}">
                <p14:modId xmlns:p14="http://schemas.microsoft.com/office/powerpoint/2010/main" val="2488688300"/>
              </p:ext>
            </p:extLst>
          </p:nvPr>
        </p:nvGraphicFramePr>
        <p:xfrm>
          <a:off x="2771800" y="5267045"/>
          <a:ext cx="3109912" cy="765175"/>
        </p:xfrm>
        <a:graphic>
          <a:graphicData uri="http://schemas.openxmlformats.org/presentationml/2006/ole">
            <mc:AlternateContent xmlns:mc="http://schemas.openxmlformats.org/markup-compatibility/2006">
              <mc:Choice xmlns:v="urn:schemas-microsoft-com:vml" Requires="v">
                <p:oleObj spid="_x0000_s75251" name="公式" r:id="rId16" imgW="1650960" imgH="406080" progId="Equation.3">
                  <p:embed/>
                </p:oleObj>
              </mc:Choice>
              <mc:Fallback>
                <p:oleObj name="公式" r:id="rId16" imgW="1650960" imgH="406080" progId="Equation.3">
                  <p:embed/>
                  <p:pic>
                    <p:nvPicPr>
                      <p:cNvPr id="0" name=""/>
                      <p:cNvPicPr>
                        <a:picLocks noChangeAspect="1" noChangeArrowheads="1"/>
                      </p:cNvPicPr>
                      <p:nvPr/>
                    </p:nvPicPr>
                    <p:blipFill>
                      <a:blip r:embed="rId17"/>
                      <a:srcRect/>
                      <a:stretch>
                        <a:fillRect/>
                      </a:stretch>
                    </p:blipFill>
                    <p:spPr bwMode="auto">
                      <a:xfrm>
                        <a:off x="2771800" y="5267045"/>
                        <a:ext cx="3109912"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269076348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280998" y="1035876"/>
            <a:ext cx="343395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smtClean="0">
                <a:latin typeface="Calibri" panose="020F0502020204030204" pitchFamily="34" charset="0"/>
              </a:rPr>
              <a:t>3</a:t>
            </a:r>
            <a:r>
              <a:rPr lang="zh-CN" altLang="en-US" sz="2400" b="1" dirty="0" smtClean="0">
                <a:latin typeface="Calibri" panose="020F0502020204030204" pitchFamily="34" charset="0"/>
              </a:rPr>
              <a:t>）跨期消费的预算线</a:t>
            </a:r>
            <a:endParaRPr lang="zh-CN" altLang="en-US" sz="2400" b="1" dirty="0">
              <a:latin typeface="Calibri" panose="020F0502020204030204" pitchFamily="34" charset="0"/>
            </a:endParaRPr>
          </a:p>
        </p:txBody>
      </p:sp>
      <p:sp>
        <p:nvSpPr>
          <p:cNvPr id="10" name="Rectangle 30"/>
          <p:cNvSpPr>
            <a:spLocks noChangeArrowheads="1"/>
          </p:cNvSpPr>
          <p:nvPr/>
        </p:nvSpPr>
        <p:spPr bwMode="auto">
          <a:xfrm>
            <a:off x="395537" y="1497541"/>
            <a:ext cx="46805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      在</a:t>
            </a:r>
            <a:r>
              <a:rPr lang="zh-CN" altLang="en-US" sz="2400" dirty="0">
                <a:latin typeface="Calibri" panose="020F0502020204030204" pitchFamily="34" charset="0"/>
                <a:ea typeface="楷体_GB2312"/>
                <a:cs typeface="楷体_GB2312"/>
              </a:rPr>
              <a:t>消费者不能借贷的时候，</a:t>
            </a:r>
            <a:r>
              <a:rPr lang="zh-CN" altLang="en-US" sz="2400" dirty="0" smtClean="0">
                <a:latin typeface="Calibri" panose="020F0502020204030204" pitchFamily="34" charset="0"/>
                <a:ea typeface="楷体_GB2312"/>
                <a:cs typeface="楷体_GB2312"/>
              </a:rPr>
              <a:t>预算约束</a:t>
            </a:r>
            <a:r>
              <a:rPr lang="zh-CN" altLang="en-US" sz="2400" dirty="0">
                <a:latin typeface="Calibri" panose="020F0502020204030204" pitchFamily="34" charset="0"/>
                <a:ea typeface="楷体_GB2312"/>
                <a:cs typeface="楷体_GB2312"/>
              </a:rPr>
              <a:t>为：</a:t>
            </a:r>
            <a:endParaRPr lang="zh-CN" altLang="en-US" sz="2400" dirty="0">
              <a:latin typeface="楷体_GB2312"/>
              <a:ea typeface="楷体_GB2312"/>
              <a:cs typeface="楷体_GB2312"/>
            </a:endParaRPr>
          </a:p>
        </p:txBody>
      </p:sp>
      <p:graphicFrame>
        <p:nvGraphicFramePr>
          <p:cNvPr id="11" name="Object 26"/>
          <p:cNvGraphicFramePr>
            <a:graphicFrameLocks noChangeAspect="1"/>
          </p:cNvGraphicFramePr>
          <p:nvPr>
            <p:extLst>
              <p:ext uri="{D42A27DB-BD31-4B8C-83A1-F6EECF244321}">
                <p14:modId xmlns:p14="http://schemas.microsoft.com/office/powerpoint/2010/main" val="1725530671"/>
              </p:ext>
            </p:extLst>
          </p:nvPr>
        </p:nvGraphicFramePr>
        <p:xfrm>
          <a:off x="952455" y="2376203"/>
          <a:ext cx="2087562" cy="444500"/>
        </p:xfrm>
        <a:graphic>
          <a:graphicData uri="http://schemas.openxmlformats.org/presentationml/2006/ole">
            <mc:AlternateContent xmlns:mc="http://schemas.openxmlformats.org/markup-compatibility/2006">
              <mc:Choice xmlns:v="urn:schemas-microsoft-com:vml" Requires="v">
                <p:oleObj spid="_x0000_s76188" r:id="rId6" imgW="1015119" imgH="215713" progId="Equation.3">
                  <p:embed/>
                </p:oleObj>
              </mc:Choice>
              <mc:Fallback>
                <p:oleObj r:id="rId6" imgW="1015119" imgH="215713"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52455" y="2376203"/>
                        <a:ext cx="2087562"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2" name="Object 27"/>
          <p:cNvGraphicFramePr>
            <a:graphicFrameLocks noChangeAspect="1"/>
          </p:cNvGraphicFramePr>
          <p:nvPr>
            <p:extLst>
              <p:ext uri="{D42A27DB-BD31-4B8C-83A1-F6EECF244321}">
                <p14:modId xmlns:p14="http://schemas.microsoft.com/office/powerpoint/2010/main" val="1980963355"/>
              </p:ext>
            </p:extLst>
          </p:nvPr>
        </p:nvGraphicFramePr>
        <p:xfrm>
          <a:off x="952455" y="2865451"/>
          <a:ext cx="1008063" cy="488950"/>
        </p:xfrm>
        <a:graphic>
          <a:graphicData uri="http://schemas.openxmlformats.org/presentationml/2006/ole">
            <mc:AlternateContent xmlns:mc="http://schemas.openxmlformats.org/markup-compatibility/2006">
              <mc:Choice xmlns:v="urn:schemas-microsoft-com:vml" Requires="v">
                <p:oleObj spid="_x0000_s76189" r:id="rId8" imgW="444307" imgH="215806" progId="Equation.3">
                  <p:embed/>
                </p:oleObj>
              </mc:Choice>
              <mc:Fallback>
                <p:oleObj r:id="rId8" imgW="444307" imgH="21580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52455" y="2865451"/>
                        <a:ext cx="1008063"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 name="Object 28"/>
          <p:cNvGraphicFramePr>
            <a:graphicFrameLocks noChangeAspect="1"/>
          </p:cNvGraphicFramePr>
          <p:nvPr>
            <p:extLst>
              <p:ext uri="{D42A27DB-BD31-4B8C-83A1-F6EECF244321}">
                <p14:modId xmlns:p14="http://schemas.microsoft.com/office/powerpoint/2010/main" val="476894682"/>
              </p:ext>
            </p:extLst>
          </p:nvPr>
        </p:nvGraphicFramePr>
        <p:xfrm>
          <a:off x="952455" y="3399149"/>
          <a:ext cx="1757363" cy="488950"/>
        </p:xfrm>
        <a:graphic>
          <a:graphicData uri="http://schemas.openxmlformats.org/presentationml/2006/ole">
            <mc:AlternateContent xmlns:mc="http://schemas.openxmlformats.org/markup-compatibility/2006">
              <mc:Choice xmlns:v="urn:schemas-microsoft-com:vml" Requires="v">
                <p:oleObj spid="_x0000_s76190" r:id="rId10" imgW="774028" imgH="215713" progId="Equation.3">
                  <p:embed/>
                </p:oleObj>
              </mc:Choice>
              <mc:Fallback>
                <p:oleObj r:id="rId10" imgW="774028" imgH="21571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52455" y="3399149"/>
                        <a:ext cx="1757363"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1" name="Line 4"/>
          <p:cNvSpPr>
            <a:spLocks noChangeShapeType="1"/>
          </p:cNvSpPr>
          <p:nvPr/>
        </p:nvSpPr>
        <p:spPr bwMode="auto">
          <a:xfrm flipV="1">
            <a:off x="5959525" y="3741516"/>
            <a:ext cx="2592387"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5"/>
          <p:cNvSpPr>
            <a:spLocks noChangeShapeType="1"/>
          </p:cNvSpPr>
          <p:nvPr/>
        </p:nvSpPr>
        <p:spPr bwMode="auto">
          <a:xfrm>
            <a:off x="5945237" y="1035876"/>
            <a:ext cx="0" cy="270563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Text Box 6"/>
          <p:cNvSpPr txBox="1">
            <a:spLocks noChangeArrowheads="1"/>
          </p:cNvSpPr>
          <p:nvPr/>
        </p:nvSpPr>
        <p:spPr bwMode="auto">
          <a:xfrm>
            <a:off x="8110587" y="3743103"/>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1</a:t>
            </a:r>
            <a:endParaRPr lang="en-US" altLang="zh-CN" sz="2000"/>
          </a:p>
        </p:txBody>
      </p:sp>
      <p:sp>
        <p:nvSpPr>
          <p:cNvPr id="24" name="Text Box 7"/>
          <p:cNvSpPr txBox="1">
            <a:spLocks noChangeArrowheads="1"/>
          </p:cNvSpPr>
          <p:nvPr/>
        </p:nvSpPr>
        <p:spPr bwMode="auto">
          <a:xfrm>
            <a:off x="5580112" y="3685953"/>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0</a:t>
            </a:r>
          </a:p>
        </p:txBody>
      </p:sp>
      <p:sp>
        <p:nvSpPr>
          <p:cNvPr id="25" name="Text Box 8"/>
          <p:cNvSpPr txBox="1">
            <a:spLocks noChangeArrowheads="1"/>
          </p:cNvSpPr>
          <p:nvPr/>
        </p:nvSpPr>
        <p:spPr bwMode="auto">
          <a:xfrm>
            <a:off x="5532691" y="888859"/>
            <a:ext cx="57626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2</a:t>
            </a:r>
            <a:endParaRPr lang="en-US" altLang="zh-CN" sz="2000"/>
          </a:p>
        </p:txBody>
      </p:sp>
      <p:sp>
        <p:nvSpPr>
          <p:cNvPr id="26" name="Line 9"/>
          <p:cNvSpPr>
            <a:spLocks noChangeShapeType="1"/>
          </p:cNvSpPr>
          <p:nvPr/>
        </p:nvSpPr>
        <p:spPr bwMode="auto">
          <a:xfrm>
            <a:off x="5945237" y="1576166"/>
            <a:ext cx="1152525" cy="960437"/>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7" name="Text Box 14"/>
          <p:cNvSpPr txBox="1">
            <a:spLocks noChangeArrowheads="1"/>
          </p:cNvSpPr>
          <p:nvPr/>
        </p:nvSpPr>
        <p:spPr bwMode="auto">
          <a:xfrm>
            <a:off x="6953300" y="2368328"/>
            <a:ext cx="816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a:t>
            </a:r>
            <a:r>
              <a:rPr lang="zh-CN" altLang="en-US" sz="2000">
                <a:sym typeface="Symbol" panose="05050102010706020507" pitchFamily="18" charset="2"/>
              </a:rPr>
              <a:t>禀赋</a:t>
            </a:r>
          </a:p>
        </p:txBody>
      </p:sp>
      <p:sp>
        <p:nvSpPr>
          <p:cNvPr id="28" name="Line 15"/>
          <p:cNvSpPr>
            <a:spLocks noChangeShapeType="1"/>
          </p:cNvSpPr>
          <p:nvPr/>
        </p:nvSpPr>
        <p:spPr bwMode="auto">
          <a:xfrm>
            <a:off x="7110462" y="2585816"/>
            <a:ext cx="0" cy="11572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9" name="Line 16"/>
          <p:cNvSpPr>
            <a:spLocks noChangeShapeType="1"/>
          </p:cNvSpPr>
          <p:nvPr/>
        </p:nvSpPr>
        <p:spPr bwMode="auto">
          <a:xfrm flipH="1">
            <a:off x="5945237" y="2536603"/>
            <a:ext cx="116522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0" name="Text Box 28"/>
          <p:cNvSpPr txBox="1">
            <a:spLocks noChangeArrowheads="1"/>
          </p:cNvSpPr>
          <p:nvPr/>
        </p:nvSpPr>
        <p:spPr bwMode="auto">
          <a:xfrm>
            <a:off x="6842175" y="3743103"/>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m</a:t>
            </a:r>
            <a:r>
              <a:rPr lang="en-US" altLang="zh-CN" sz="2000" baseline="-25000"/>
              <a:t>1</a:t>
            </a:r>
            <a:endParaRPr lang="en-US" altLang="zh-CN" sz="2000"/>
          </a:p>
        </p:txBody>
      </p:sp>
      <p:sp>
        <p:nvSpPr>
          <p:cNvPr id="31" name="Text Box 29"/>
          <p:cNvSpPr txBox="1">
            <a:spLocks noChangeArrowheads="1"/>
          </p:cNvSpPr>
          <p:nvPr/>
        </p:nvSpPr>
        <p:spPr bwMode="auto">
          <a:xfrm>
            <a:off x="5037028" y="1347147"/>
            <a:ext cx="1295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t>m</a:t>
            </a:r>
            <a:r>
              <a:rPr lang="en-US" altLang="zh-CN" sz="2000" baseline="-25000" dirty="0"/>
              <a:t>1</a:t>
            </a:r>
            <a:r>
              <a:rPr lang="en-US" altLang="zh-CN" sz="2000" dirty="0"/>
              <a:t>+m</a:t>
            </a:r>
            <a:r>
              <a:rPr lang="en-US" altLang="zh-CN" sz="2000" baseline="-25000" dirty="0"/>
              <a:t>2</a:t>
            </a:r>
            <a:endParaRPr lang="en-US" altLang="zh-CN" sz="2000" dirty="0"/>
          </a:p>
        </p:txBody>
      </p:sp>
      <p:sp>
        <p:nvSpPr>
          <p:cNvPr id="32" name="Text Box 28"/>
          <p:cNvSpPr txBox="1">
            <a:spLocks noChangeArrowheads="1"/>
          </p:cNvSpPr>
          <p:nvPr/>
        </p:nvSpPr>
        <p:spPr bwMode="auto">
          <a:xfrm>
            <a:off x="5438507" y="2324294"/>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t>m</a:t>
            </a:r>
            <a:r>
              <a:rPr lang="en-US" altLang="zh-CN" sz="2000" baseline="-25000" dirty="0" smtClean="0"/>
              <a:t>2</a:t>
            </a:r>
            <a:endParaRPr lang="en-US" altLang="zh-CN" sz="2000" dirty="0"/>
          </a:p>
        </p:txBody>
      </p:sp>
      <p:sp>
        <p:nvSpPr>
          <p:cNvPr id="33" name="Line 17"/>
          <p:cNvSpPr>
            <a:spLocks noChangeShapeType="1"/>
          </p:cNvSpPr>
          <p:nvPr/>
        </p:nvSpPr>
        <p:spPr bwMode="auto">
          <a:xfrm flipV="1">
            <a:off x="4803080" y="6505971"/>
            <a:ext cx="3506788"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4" name="Line 18"/>
          <p:cNvSpPr>
            <a:spLocks noChangeShapeType="1"/>
          </p:cNvSpPr>
          <p:nvPr/>
        </p:nvSpPr>
        <p:spPr bwMode="auto">
          <a:xfrm>
            <a:off x="4780013" y="3741515"/>
            <a:ext cx="7192" cy="27660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 name="Text Box 19"/>
          <p:cNvSpPr txBox="1">
            <a:spLocks noChangeArrowheads="1"/>
          </p:cNvSpPr>
          <p:nvPr/>
        </p:nvSpPr>
        <p:spPr bwMode="auto">
          <a:xfrm>
            <a:off x="8186043" y="6401196"/>
            <a:ext cx="4826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1</a:t>
            </a:r>
            <a:endParaRPr lang="en-US" altLang="zh-CN" sz="2000"/>
          </a:p>
        </p:txBody>
      </p:sp>
      <p:sp>
        <p:nvSpPr>
          <p:cNvPr id="36" name="Text Box 20"/>
          <p:cNvSpPr txBox="1">
            <a:spLocks noChangeArrowheads="1"/>
          </p:cNvSpPr>
          <p:nvPr/>
        </p:nvSpPr>
        <p:spPr bwMode="auto">
          <a:xfrm>
            <a:off x="4637980" y="6485334"/>
            <a:ext cx="3095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0</a:t>
            </a:r>
          </a:p>
        </p:txBody>
      </p:sp>
      <p:sp>
        <p:nvSpPr>
          <p:cNvPr id="37" name="Text Box 21"/>
          <p:cNvSpPr txBox="1">
            <a:spLocks noChangeArrowheads="1"/>
          </p:cNvSpPr>
          <p:nvPr/>
        </p:nvSpPr>
        <p:spPr bwMode="auto">
          <a:xfrm>
            <a:off x="4281538" y="3605014"/>
            <a:ext cx="596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2</a:t>
            </a:r>
            <a:endParaRPr lang="en-US" altLang="zh-CN" sz="2000"/>
          </a:p>
        </p:txBody>
      </p:sp>
      <p:sp>
        <p:nvSpPr>
          <p:cNvPr id="38" name="Line 22"/>
          <p:cNvSpPr>
            <a:spLocks noChangeShapeType="1"/>
          </p:cNvSpPr>
          <p:nvPr/>
        </p:nvSpPr>
        <p:spPr bwMode="auto">
          <a:xfrm>
            <a:off x="4787205" y="4091384"/>
            <a:ext cx="2254250" cy="2414587"/>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9" name="Text Box 23"/>
          <p:cNvSpPr txBox="1">
            <a:spLocks noChangeArrowheads="1"/>
          </p:cNvSpPr>
          <p:nvPr/>
        </p:nvSpPr>
        <p:spPr bwMode="auto">
          <a:xfrm>
            <a:off x="5666680" y="4991496"/>
            <a:ext cx="889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ym typeface="Symbol" panose="05050102010706020507" pitchFamily="18" charset="2"/>
              </a:rPr>
              <a:t></a:t>
            </a:r>
            <a:r>
              <a:rPr lang="zh-CN" altLang="en-US" sz="2000" dirty="0">
                <a:sym typeface="Symbol" panose="05050102010706020507" pitchFamily="18" charset="2"/>
              </a:rPr>
              <a:t>禀赋</a:t>
            </a:r>
          </a:p>
        </p:txBody>
      </p:sp>
      <p:sp>
        <p:nvSpPr>
          <p:cNvPr id="40" name="Line 24"/>
          <p:cNvSpPr>
            <a:spLocks noChangeShapeType="1"/>
          </p:cNvSpPr>
          <p:nvPr/>
        </p:nvSpPr>
        <p:spPr bwMode="auto">
          <a:xfrm>
            <a:off x="5795268" y="5172471"/>
            <a:ext cx="0" cy="13335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 name="Line 25"/>
          <p:cNvSpPr>
            <a:spLocks noChangeShapeType="1"/>
          </p:cNvSpPr>
          <p:nvPr/>
        </p:nvSpPr>
        <p:spPr bwMode="auto">
          <a:xfrm flipH="1">
            <a:off x="4803080" y="5172471"/>
            <a:ext cx="10287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graphicFrame>
        <p:nvGraphicFramePr>
          <p:cNvPr id="42" name="Object 21"/>
          <p:cNvGraphicFramePr>
            <a:graphicFrameLocks noChangeAspect="1"/>
          </p:cNvGraphicFramePr>
          <p:nvPr>
            <p:extLst>
              <p:ext uri="{D42A27DB-BD31-4B8C-83A1-F6EECF244321}">
                <p14:modId xmlns:p14="http://schemas.microsoft.com/office/powerpoint/2010/main" val="4232188726"/>
              </p:ext>
            </p:extLst>
          </p:nvPr>
        </p:nvGraphicFramePr>
        <p:xfrm>
          <a:off x="4677667" y="3918088"/>
          <a:ext cx="1957388" cy="469900"/>
        </p:xfrm>
        <a:graphic>
          <a:graphicData uri="http://schemas.openxmlformats.org/presentationml/2006/ole">
            <mc:AlternateContent xmlns:mc="http://schemas.openxmlformats.org/markup-compatibility/2006">
              <mc:Choice xmlns:v="urn:schemas-microsoft-com:vml" Requires="v">
                <p:oleObj spid="_x0000_s76191" name="公式" r:id="rId12" imgW="952200" imgH="228600" progId="Equation.3">
                  <p:embed/>
                </p:oleObj>
              </mc:Choice>
              <mc:Fallback>
                <p:oleObj name="公式" r:id="rId12" imgW="952200" imgH="228600" progId="Equation.3">
                  <p:embed/>
                  <p:pic>
                    <p:nvPicPr>
                      <p:cNvPr id="0" name=""/>
                      <p:cNvPicPr>
                        <a:picLocks noChangeAspect="1" noChangeArrowheads="1"/>
                      </p:cNvPicPr>
                      <p:nvPr/>
                    </p:nvPicPr>
                    <p:blipFill>
                      <a:blip r:embed="rId13"/>
                      <a:srcRect/>
                      <a:stretch>
                        <a:fillRect/>
                      </a:stretch>
                    </p:blipFill>
                    <p:spPr bwMode="auto">
                      <a:xfrm>
                        <a:off x="4677667" y="3918088"/>
                        <a:ext cx="1957388"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3" name="Object 22"/>
          <p:cNvGraphicFramePr>
            <a:graphicFrameLocks noChangeAspect="1"/>
          </p:cNvGraphicFramePr>
          <p:nvPr>
            <p:extLst>
              <p:ext uri="{D42A27DB-BD31-4B8C-83A1-F6EECF244321}">
                <p14:modId xmlns:p14="http://schemas.microsoft.com/office/powerpoint/2010/main" val="3581037855"/>
              </p:ext>
            </p:extLst>
          </p:nvPr>
        </p:nvGraphicFramePr>
        <p:xfrm>
          <a:off x="6823075" y="5857875"/>
          <a:ext cx="1230313" cy="665163"/>
        </p:xfrm>
        <a:graphic>
          <a:graphicData uri="http://schemas.openxmlformats.org/presentationml/2006/ole">
            <mc:AlternateContent xmlns:mc="http://schemas.openxmlformats.org/markup-compatibility/2006">
              <mc:Choice xmlns:v="urn:schemas-microsoft-com:vml" Requires="v">
                <p:oleObj spid="_x0000_s76192" name="公式" r:id="rId14" imgW="749160" imgH="406080" progId="Equation.3">
                  <p:embed/>
                </p:oleObj>
              </mc:Choice>
              <mc:Fallback>
                <p:oleObj name="公式" r:id="rId14" imgW="749160" imgH="406080" progId="Equation.3">
                  <p:embed/>
                  <p:pic>
                    <p:nvPicPr>
                      <p:cNvPr id="0" name=""/>
                      <p:cNvPicPr>
                        <a:picLocks noChangeAspect="1" noChangeArrowheads="1"/>
                      </p:cNvPicPr>
                      <p:nvPr/>
                    </p:nvPicPr>
                    <p:blipFill>
                      <a:blip r:embed="rId15"/>
                      <a:srcRect/>
                      <a:stretch>
                        <a:fillRect/>
                      </a:stretch>
                    </p:blipFill>
                    <p:spPr bwMode="auto">
                      <a:xfrm>
                        <a:off x="6823075" y="5857875"/>
                        <a:ext cx="1230313" cy="665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4" name="Text Box 28"/>
          <p:cNvSpPr txBox="1">
            <a:spLocks noChangeArrowheads="1"/>
          </p:cNvSpPr>
          <p:nvPr/>
        </p:nvSpPr>
        <p:spPr bwMode="auto">
          <a:xfrm>
            <a:off x="4255288" y="4910174"/>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t>m</a:t>
            </a:r>
            <a:r>
              <a:rPr lang="en-US" altLang="zh-CN" sz="2000" baseline="-25000" dirty="0" smtClean="0"/>
              <a:t>2</a:t>
            </a:r>
            <a:endParaRPr lang="en-US" altLang="zh-CN" sz="2000" dirty="0"/>
          </a:p>
        </p:txBody>
      </p:sp>
      <p:sp>
        <p:nvSpPr>
          <p:cNvPr id="45" name="Text Box 28"/>
          <p:cNvSpPr txBox="1">
            <a:spLocks noChangeArrowheads="1"/>
          </p:cNvSpPr>
          <p:nvPr/>
        </p:nvSpPr>
        <p:spPr bwMode="auto">
          <a:xfrm>
            <a:off x="5616510" y="6415453"/>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m</a:t>
            </a:r>
            <a:r>
              <a:rPr lang="en-US" altLang="zh-CN" sz="2000" baseline="-25000"/>
              <a:t>1</a:t>
            </a:r>
            <a:endParaRPr lang="en-US" altLang="zh-CN" sz="2000"/>
          </a:p>
        </p:txBody>
      </p:sp>
      <p:sp>
        <p:nvSpPr>
          <p:cNvPr id="46" name="Rectangle 30"/>
          <p:cNvSpPr>
            <a:spLocks noChangeArrowheads="1"/>
          </p:cNvSpPr>
          <p:nvPr/>
        </p:nvSpPr>
        <p:spPr bwMode="auto">
          <a:xfrm>
            <a:off x="395538" y="4263182"/>
            <a:ext cx="331534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       借贷</a:t>
            </a:r>
            <a:r>
              <a:rPr lang="zh-CN" altLang="en-US" sz="2400" dirty="0">
                <a:latin typeface="Calibri" panose="020F0502020204030204" pitchFamily="34" charset="0"/>
                <a:ea typeface="楷体_GB2312"/>
                <a:cs typeface="楷体_GB2312"/>
              </a:rPr>
              <a:t>市场的存在扩展了预算</a:t>
            </a:r>
            <a:r>
              <a:rPr lang="zh-CN" altLang="en-US" sz="2400" dirty="0" smtClean="0">
                <a:latin typeface="Calibri" panose="020F0502020204030204" pitchFamily="34" charset="0"/>
                <a:ea typeface="楷体_GB2312"/>
                <a:cs typeface="楷体_GB2312"/>
              </a:rPr>
              <a:t>线，使消费者选择空间扩大。</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22423493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标题 1"/>
          <p:cNvSpPr>
            <a:spLocks noGrp="1"/>
          </p:cNvSpPr>
          <p:nvPr>
            <p:ph type="title"/>
          </p:nvPr>
        </p:nvSpPr>
        <p:spPr>
          <a:xfrm>
            <a:off x="357188" y="928688"/>
            <a:ext cx="8229600" cy="1143000"/>
          </a:xfrm>
        </p:spPr>
        <p:txBody>
          <a:bodyPr/>
          <a:lstStyle/>
          <a:p>
            <a:r>
              <a:rPr lang="zh-CN" altLang="en-US" sz="4000" b="1" dirty="0" smtClean="0"/>
              <a:t>第一章 经济学的研究对象和方法</a:t>
            </a:r>
          </a:p>
        </p:txBody>
      </p:sp>
      <p:sp>
        <p:nvSpPr>
          <p:cNvPr id="3075" name="内容占位符 2"/>
          <p:cNvSpPr>
            <a:spLocks noGrp="1"/>
          </p:cNvSpPr>
          <p:nvPr>
            <p:ph sz="quarter" idx="1"/>
          </p:nvPr>
        </p:nvSpPr>
        <p:spPr>
          <a:xfrm>
            <a:off x="500063" y="2000250"/>
            <a:ext cx="8229600" cy="4525963"/>
          </a:xfrm>
        </p:spPr>
        <p:txBody>
          <a:bodyPr/>
          <a:lstStyle/>
          <a:p>
            <a:pPr>
              <a:lnSpc>
                <a:spcPct val="150000"/>
              </a:lnSpc>
            </a:pPr>
            <a:r>
              <a:rPr lang="en-US" altLang="zh-CN" sz="2800" dirty="0"/>
              <a:t>1.1 </a:t>
            </a:r>
            <a:r>
              <a:rPr lang="zh-CN" altLang="en-US" sz="2800" dirty="0"/>
              <a:t>基本经济问题和经济学</a:t>
            </a:r>
          </a:p>
          <a:p>
            <a:pPr>
              <a:lnSpc>
                <a:spcPct val="150000"/>
              </a:lnSpc>
            </a:pPr>
            <a:r>
              <a:rPr lang="en-US" altLang="zh-CN" sz="2800" dirty="0"/>
              <a:t>1.2 </a:t>
            </a:r>
            <a:r>
              <a:rPr lang="zh-CN" altLang="en-US" sz="2800" dirty="0"/>
              <a:t>经济学的基础概念</a:t>
            </a:r>
          </a:p>
          <a:p>
            <a:pPr>
              <a:lnSpc>
                <a:spcPct val="150000"/>
              </a:lnSpc>
            </a:pPr>
            <a:r>
              <a:rPr lang="en-US" altLang="zh-CN" sz="2800" dirty="0"/>
              <a:t>1.3 </a:t>
            </a:r>
            <a:r>
              <a:rPr lang="zh-CN" altLang="en-US" sz="2800" dirty="0"/>
              <a:t>资源配置机制：市场和</a:t>
            </a:r>
            <a:r>
              <a:rPr lang="zh-CN" altLang="en-US" sz="2800" dirty="0" smtClean="0"/>
              <a:t>政府</a:t>
            </a:r>
            <a:endParaRPr lang="en-US" altLang="zh-CN" sz="2800" dirty="0" smtClean="0"/>
          </a:p>
          <a:p>
            <a:pPr>
              <a:lnSpc>
                <a:spcPct val="150000"/>
              </a:lnSpc>
            </a:pPr>
            <a:r>
              <a:rPr lang="en-US" altLang="zh-CN" sz="2800" dirty="0"/>
              <a:t>1.4 </a:t>
            </a:r>
            <a:r>
              <a:rPr lang="zh-CN" altLang="en-US" sz="2800" dirty="0"/>
              <a:t>经济学门类</a:t>
            </a:r>
          </a:p>
          <a:p>
            <a:pPr>
              <a:lnSpc>
                <a:spcPct val="150000"/>
              </a:lnSpc>
            </a:pPr>
            <a:r>
              <a:rPr lang="en-US" altLang="zh-CN" sz="2800" dirty="0"/>
              <a:t>1.5 </a:t>
            </a:r>
            <a:r>
              <a:rPr lang="zh-CN" altLang="en-US" sz="2800" dirty="0"/>
              <a:t>经济学研究的基本假设和基本</a:t>
            </a:r>
            <a:r>
              <a:rPr lang="zh-CN" altLang="en-US" sz="2800" dirty="0" smtClean="0"/>
              <a:t>方法</a:t>
            </a:r>
          </a:p>
          <a:p>
            <a:endParaRPr lang="zh-CN" altLang="en-US" dirty="0" smtClean="0"/>
          </a:p>
        </p:txBody>
      </p:sp>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0935867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70471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b="1" dirty="0" smtClean="0"/>
              <a:t>1.5</a:t>
            </a:r>
            <a:r>
              <a:rPr lang="zh-CN" altLang="en-US" b="1" dirty="0" smtClean="0"/>
              <a:t> 经济学研究的基本假设和基本方法</a:t>
            </a:r>
            <a:endParaRPr lang="zh-CN" altLang="en-US" b="1" dirty="0"/>
          </a:p>
        </p:txBody>
      </p:sp>
      <p:sp>
        <p:nvSpPr>
          <p:cNvPr id="12" name="TextBox 4"/>
          <p:cNvSpPr txBox="1">
            <a:spLocks noChangeArrowheads="1"/>
          </p:cNvSpPr>
          <p:nvPr/>
        </p:nvSpPr>
        <p:spPr bwMode="auto">
          <a:xfrm>
            <a:off x="399566" y="2204864"/>
            <a:ext cx="798353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dirty="0" smtClean="0"/>
              <a:t>指</a:t>
            </a:r>
            <a:r>
              <a:rPr lang="zh-CN" altLang="en-US" sz="2400" dirty="0"/>
              <a:t>在经济活动中能够自主设计经济目标、自由选择选择行为方式、独立负责行为后果并获得经济利益的</a:t>
            </a:r>
            <a:r>
              <a:rPr lang="zh-CN" altLang="en-US" sz="2400" dirty="0" smtClean="0"/>
              <a:t>能动的个人或者组织。</a:t>
            </a:r>
            <a:endParaRPr lang="en-US" altLang="zh-CN" sz="2400" dirty="0" smtClean="0"/>
          </a:p>
          <a:p>
            <a:pPr eaLnBrk="1" hangingPunct="1"/>
            <a:r>
              <a:rPr lang="zh-CN" altLang="en-US" sz="2400" dirty="0"/>
              <a:t> </a:t>
            </a:r>
            <a:r>
              <a:rPr lang="zh-CN" altLang="en-US" sz="2400" dirty="0" smtClean="0"/>
              <a:t>       从宏观角度看，可将经济主体分为个人、企业、政府</a:t>
            </a:r>
          </a:p>
          <a:p>
            <a:pPr eaLnBrk="1" hangingPunct="1"/>
            <a:r>
              <a:rPr lang="zh-CN" altLang="en-US" sz="2400" dirty="0" smtClean="0"/>
              <a:t>三大类，而个人的典型角色是消费者，企业的典型角色是生产者。</a:t>
            </a:r>
          </a:p>
        </p:txBody>
      </p:sp>
      <p:sp>
        <p:nvSpPr>
          <p:cNvPr id="2" name="矩形 1"/>
          <p:cNvSpPr/>
          <p:nvPr/>
        </p:nvSpPr>
        <p:spPr>
          <a:xfrm>
            <a:off x="466106" y="1715839"/>
            <a:ext cx="2449710" cy="523220"/>
          </a:xfrm>
          <a:prstGeom prst="rect">
            <a:avLst/>
          </a:prstGeom>
        </p:spPr>
        <p:txBody>
          <a:bodyPr wrap="none">
            <a:spAutoFit/>
          </a:bodyPr>
          <a:lstStyle/>
          <a:p>
            <a:pPr eaLnBrk="1" hangingPunct="1"/>
            <a:r>
              <a:rPr lang="en-US" altLang="zh-CN" sz="2800" b="1" dirty="0"/>
              <a:t>1.5.1</a:t>
            </a:r>
            <a:r>
              <a:rPr lang="zh-CN" altLang="en-US" sz="2800" b="1" dirty="0"/>
              <a:t> 经济主体</a:t>
            </a:r>
            <a:endParaRPr lang="en-US" altLang="zh-CN" sz="2800" b="1" dirty="0"/>
          </a:p>
        </p:txBody>
      </p:sp>
    </p:spTree>
    <p:extLst>
      <p:ext uri="{BB962C8B-B14F-4D97-AF65-F5344CB8AC3E}">
        <p14:creationId xmlns:p14="http://schemas.microsoft.com/office/powerpoint/2010/main" val="1309697042"/>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10"/>
          <p:cNvSpPr txBox="1">
            <a:spLocks noChangeArrowheads="1"/>
          </p:cNvSpPr>
          <p:nvPr/>
        </p:nvSpPr>
        <p:spPr bwMode="auto">
          <a:xfrm>
            <a:off x="280998" y="1035876"/>
            <a:ext cx="4052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latin typeface="Calibri" panose="020F0502020204030204" pitchFamily="34" charset="0"/>
              </a:rPr>
              <a:t>（</a:t>
            </a:r>
            <a:r>
              <a:rPr lang="en-US" altLang="zh-CN" sz="2400" b="1" dirty="0">
                <a:latin typeface="Calibri" panose="020F0502020204030204" pitchFamily="34" charset="0"/>
              </a:rPr>
              <a:t>4</a:t>
            </a:r>
            <a:r>
              <a:rPr lang="zh-CN" altLang="en-US" sz="2400" b="1" dirty="0" smtClean="0">
                <a:latin typeface="Calibri" panose="020F0502020204030204" pitchFamily="34" charset="0"/>
              </a:rPr>
              <a:t>）消费者跨期消费的偏好</a:t>
            </a:r>
            <a:endParaRPr lang="zh-CN" altLang="en-US" sz="2400" b="1" dirty="0">
              <a:latin typeface="Calibri" panose="020F0502020204030204" pitchFamily="34" charset="0"/>
            </a:endParaRPr>
          </a:p>
        </p:txBody>
      </p:sp>
      <mc:AlternateContent xmlns:mc="http://schemas.openxmlformats.org/markup-compatibility/2006" xmlns:a14="http://schemas.microsoft.com/office/drawing/2010/main">
        <mc:Choice Requires="a14">
          <p:sp>
            <p:nvSpPr>
              <p:cNvPr id="10" name="Rectangle 5"/>
              <p:cNvSpPr>
                <a:spLocks noChangeArrowheads="1"/>
              </p:cNvSpPr>
              <p:nvPr/>
            </p:nvSpPr>
            <p:spPr bwMode="auto">
              <a:xfrm>
                <a:off x="445130" y="1516439"/>
                <a:ext cx="8231326" cy="83026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         将消费者所有现在消费</a:t>
                </a:r>
                <a:r>
                  <a:rPr lang="zh-CN" altLang="en-US" sz="2400" dirty="0">
                    <a:latin typeface="Calibri" panose="020F0502020204030204" pitchFamily="34" charset="0"/>
                    <a:ea typeface="楷体_GB2312"/>
                    <a:cs typeface="楷体_GB2312"/>
                  </a:rPr>
                  <a:t>和未来消费无</a:t>
                </a:r>
                <a:r>
                  <a:rPr lang="zh-CN" altLang="en-US" sz="2400" dirty="0" smtClean="0">
                    <a:latin typeface="Calibri" panose="020F0502020204030204" pitchFamily="34" charset="0"/>
                    <a:ea typeface="楷体_GB2312"/>
                    <a:cs typeface="楷体_GB2312"/>
                  </a:rPr>
                  <a:t>差别的点</a:t>
                </a:r>
                <a14:m>
                  <m:oMath xmlns:m="http://schemas.openxmlformats.org/officeDocument/2006/math">
                    <m:r>
                      <a:rPr lang="zh-CN" altLang="en-US" sz="2400" i="1">
                        <a:latin typeface="Cambria Math" panose="02040503050406030204" pitchFamily="18" charset="0"/>
                        <a:ea typeface="楷体_GB2312"/>
                        <a:cs typeface="楷体_GB2312"/>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𝑐</m:t>
                        </m:r>
                      </m:e>
                      <m:sub>
                        <m:r>
                          <a:rPr lang="en-US" altLang="zh-CN" sz="2400" b="0" i="1" smtClean="0">
                            <a:latin typeface="Cambria Math" panose="02040503050406030204" pitchFamily="18" charset="0"/>
                          </a:rPr>
                          <m:t>1</m:t>
                        </m:r>
                      </m:sub>
                    </m:sSub>
                    <m:r>
                      <a:rPr lang="en-US" altLang="zh-CN" sz="2400" b="0" i="1" smtClean="0">
                        <a:latin typeface="Cambria Math" panose="02040503050406030204" pitchFamily="18" charset="0"/>
                      </a:rPr>
                      <m:t>,</m:t>
                    </m:r>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𝑐</m:t>
                        </m:r>
                      </m:e>
                      <m:sub>
                        <m:r>
                          <a:rPr lang="en-US" altLang="zh-CN" sz="2400" b="0" i="1" smtClean="0">
                            <a:latin typeface="Cambria Math" panose="02040503050406030204" pitchFamily="18" charset="0"/>
                          </a:rPr>
                          <m:t>2</m:t>
                        </m:r>
                      </m:sub>
                    </m:sSub>
                    <m:r>
                      <a:rPr lang="zh-CN" altLang="en-US" sz="2400" i="1">
                        <a:latin typeface="Cambria Math" panose="02040503050406030204" pitchFamily="18" charset="0"/>
                        <a:ea typeface="楷体_GB2312"/>
                        <a:cs typeface="楷体_GB2312"/>
                      </a:rPr>
                      <m:t>）</m:t>
                    </m:r>
                  </m:oMath>
                </a14:m>
                <a:r>
                  <a:rPr lang="zh-CN" altLang="en-US" sz="2400" dirty="0" smtClean="0">
                    <a:latin typeface="Calibri" panose="020F0502020204030204" pitchFamily="34" charset="0"/>
                    <a:ea typeface="楷体_GB2312"/>
                    <a:cs typeface="楷体_GB2312"/>
                  </a:rPr>
                  <a:t>构成消费者跨期消费的无</a:t>
                </a:r>
                <a:r>
                  <a:rPr lang="zh-CN" altLang="en-US" sz="2400" dirty="0">
                    <a:latin typeface="Calibri" panose="020F0502020204030204" pitchFamily="34" charset="0"/>
                    <a:ea typeface="楷体_GB2312"/>
                    <a:cs typeface="楷体_GB2312"/>
                  </a:rPr>
                  <a:t>差异</a:t>
                </a:r>
                <a:r>
                  <a:rPr lang="zh-CN" altLang="en-US" sz="2400" dirty="0" smtClean="0">
                    <a:latin typeface="Calibri" panose="020F0502020204030204" pitchFamily="34" charset="0"/>
                    <a:ea typeface="楷体_GB2312"/>
                    <a:cs typeface="楷体_GB2312"/>
                  </a:rPr>
                  <a:t>曲线。</a:t>
                </a:r>
                <a:endParaRPr lang="zh-CN" altLang="en-US" sz="2400" dirty="0">
                  <a:latin typeface="楷体_GB2312"/>
                  <a:ea typeface="楷体_GB2312"/>
                  <a:cs typeface="楷体_GB2312"/>
                </a:endParaRPr>
              </a:p>
            </p:txBody>
          </p:sp>
        </mc:Choice>
        <mc:Fallback xmlns="">
          <p:sp>
            <p:nvSpPr>
              <p:cNvPr id="10" name="Rectangle 5"/>
              <p:cNvSpPr>
                <a:spLocks noRot="1" noChangeAspect="1" noMove="1" noResize="1" noEditPoints="1" noAdjustHandles="1" noChangeArrowheads="1" noChangeShapeType="1" noTextEdit="1"/>
              </p:cNvSpPr>
              <p:nvPr/>
            </p:nvSpPr>
            <p:spPr bwMode="auto">
              <a:xfrm>
                <a:off x="445130" y="1516439"/>
                <a:ext cx="8231326" cy="830262"/>
              </a:xfrm>
              <a:prstGeom prst="rect">
                <a:avLst/>
              </a:prstGeom>
              <a:blipFill rotWithShape="0">
                <a:blip r:embed="rId5"/>
                <a:stretch>
                  <a:fillRect l="-1111" t="-8824" b="-161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11" name="Text Box 7"/>
          <p:cNvSpPr txBox="1">
            <a:spLocks noChangeArrowheads="1"/>
          </p:cNvSpPr>
          <p:nvPr/>
        </p:nvSpPr>
        <p:spPr bwMode="auto">
          <a:xfrm>
            <a:off x="2583745" y="3482558"/>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2</a:t>
            </a:r>
            <a:endParaRPr lang="en-US" altLang="zh-CN" sz="2000"/>
          </a:p>
        </p:txBody>
      </p:sp>
      <p:sp>
        <p:nvSpPr>
          <p:cNvPr id="12" name="Line 17"/>
          <p:cNvSpPr>
            <a:spLocks noChangeShapeType="1"/>
          </p:cNvSpPr>
          <p:nvPr/>
        </p:nvSpPr>
        <p:spPr bwMode="auto">
          <a:xfrm flipV="1">
            <a:off x="3113970" y="4841458"/>
            <a:ext cx="3382962"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0" name="Line 18"/>
          <p:cNvSpPr>
            <a:spLocks noChangeShapeType="1"/>
          </p:cNvSpPr>
          <p:nvPr/>
        </p:nvSpPr>
        <p:spPr bwMode="auto">
          <a:xfrm flipH="1">
            <a:off x="3093332" y="2464970"/>
            <a:ext cx="20638" cy="23828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Text Box 19"/>
          <p:cNvSpPr txBox="1">
            <a:spLocks noChangeArrowheads="1"/>
          </p:cNvSpPr>
          <p:nvPr/>
        </p:nvSpPr>
        <p:spPr bwMode="auto">
          <a:xfrm>
            <a:off x="6466770" y="4739858"/>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1</a:t>
            </a:r>
            <a:endParaRPr lang="en-US" altLang="zh-CN" sz="2000"/>
          </a:p>
        </p:txBody>
      </p:sp>
      <p:sp>
        <p:nvSpPr>
          <p:cNvPr id="22" name="Text Box 20"/>
          <p:cNvSpPr txBox="1">
            <a:spLocks noChangeArrowheads="1"/>
          </p:cNvSpPr>
          <p:nvPr/>
        </p:nvSpPr>
        <p:spPr bwMode="auto">
          <a:xfrm>
            <a:off x="2759957" y="4619208"/>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0</a:t>
            </a:r>
          </a:p>
        </p:txBody>
      </p:sp>
      <p:sp>
        <p:nvSpPr>
          <p:cNvPr id="23" name="Text Box 21"/>
          <p:cNvSpPr txBox="1">
            <a:spLocks noChangeArrowheads="1"/>
          </p:cNvSpPr>
          <p:nvPr/>
        </p:nvSpPr>
        <p:spPr bwMode="auto">
          <a:xfrm>
            <a:off x="2591682" y="2479258"/>
            <a:ext cx="5762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2</a:t>
            </a:r>
            <a:endParaRPr lang="en-US" altLang="zh-CN" sz="2000"/>
          </a:p>
        </p:txBody>
      </p:sp>
      <p:sp>
        <p:nvSpPr>
          <p:cNvPr id="24" name="Text Box 23"/>
          <p:cNvSpPr txBox="1">
            <a:spLocks noChangeArrowheads="1"/>
          </p:cNvSpPr>
          <p:nvPr/>
        </p:nvSpPr>
        <p:spPr bwMode="auto">
          <a:xfrm>
            <a:off x="4182067" y="3546799"/>
            <a:ext cx="3032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a:t>
            </a:r>
            <a:endParaRPr lang="zh-CN" altLang="en-US" sz="2000">
              <a:sym typeface="Symbol" panose="05050102010706020507" pitchFamily="18" charset="2"/>
            </a:endParaRPr>
          </a:p>
        </p:txBody>
      </p:sp>
      <p:sp>
        <p:nvSpPr>
          <p:cNvPr id="25" name="Line 24"/>
          <p:cNvSpPr>
            <a:spLocks noChangeShapeType="1"/>
          </p:cNvSpPr>
          <p:nvPr/>
        </p:nvSpPr>
        <p:spPr bwMode="auto">
          <a:xfrm>
            <a:off x="4318882" y="3744495"/>
            <a:ext cx="0" cy="10969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6" name="Line 25"/>
          <p:cNvSpPr>
            <a:spLocks noChangeShapeType="1"/>
          </p:cNvSpPr>
          <p:nvPr/>
        </p:nvSpPr>
        <p:spPr bwMode="auto">
          <a:xfrm flipH="1">
            <a:off x="3094920" y="3744495"/>
            <a:ext cx="1223962"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7" name="Text Box 33"/>
          <p:cNvSpPr txBox="1">
            <a:spLocks noChangeArrowheads="1"/>
          </p:cNvSpPr>
          <p:nvPr/>
        </p:nvSpPr>
        <p:spPr bwMode="auto">
          <a:xfrm>
            <a:off x="4114095" y="4739858"/>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1</a:t>
            </a:r>
            <a:endParaRPr lang="en-US" altLang="zh-CN" sz="2000"/>
          </a:p>
        </p:txBody>
      </p:sp>
      <p:sp>
        <p:nvSpPr>
          <p:cNvPr id="28" name="Arc 29"/>
          <p:cNvSpPr>
            <a:spLocks/>
          </p:cNvSpPr>
          <p:nvPr/>
        </p:nvSpPr>
        <p:spPr bwMode="auto">
          <a:xfrm rot="10607808">
            <a:off x="3760082" y="2422108"/>
            <a:ext cx="2076450" cy="1925637"/>
          </a:xfrm>
          <a:custGeom>
            <a:avLst/>
            <a:gdLst>
              <a:gd name="T0" fmla="*/ -97 w 21600"/>
              <a:gd name="T1" fmla="*/ 0 h 21600"/>
              <a:gd name="T2" fmla="*/ 2089150 w 21600"/>
              <a:gd name="T3" fmla="*/ 2160587 h 21600"/>
              <a:gd name="T4" fmla="*/ -97 w 21600"/>
              <a:gd name="T5" fmla="*/ 0 h 21600"/>
              <a:gd name="T6" fmla="*/ 2089150 w 21600"/>
              <a:gd name="T7" fmla="*/ 2160587 h 21600"/>
              <a:gd name="T8" fmla="*/ 0 w 21600"/>
              <a:gd name="T9" fmla="*/ 2160587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 name="矩形 1"/>
          <p:cNvSpPr/>
          <p:nvPr/>
        </p:nvSpPr>
        <p:spPr>
          <a:xfrm>
            <a:off x="575675" y="5121280"/>
            <a:ext cx="7954550" cy="1569660"/>
          </a:xfrm>
          <a:prstGeom prst="rect">
            <a:avLst/>
          </a:prstGeom>
        </p:spPr>
        <p:txBody>
          <a:bodyPr wrap="square">
            <a:spAutoFit/>
          </a:bodyPr>
          <a:lstStyle/>
          <a:p>
            <a:pPr eaLnBrk="1" hangingPunct="1">
              <a:buFontTx/>
              <a:buNone/>
            </a:pPr>
            <a:r>
              <a:rPr lang="zh-CN" altLang="en-US" sz="2400" dirty="0" smtClean="0">
                <a:ea typeface="楷体_GB2312"/>
                <a:cs typeface="楷体_GB2312"/>
              </a:rPr>
              <a:t>       如果</a:t>
            </a:r>
            <a:r>
              <a:rPr lang="zh-CN" altLang="en-US" sz="2400" dirty="0">
                <a:ea typeface="楷体_GB2312"/>
                <a:cs typeface="楷体_GB2312"/>
              </a:rPr>
              <a:t>消费者现在消费和未来消费无差别，无差异曲线就是斜率为</a:t>
            </a:r>
            <a:r>
              <a:rPr lang="en-US" altLang="zh-CN" sz="2400" dirty="0">
                <a:ea typeface="楷体_GB2312"/>
                <a:cs typeface="楷体_GB2312"/>
              </a:rPr>
              <a:t>-1</a:t>
            </a:r>
            <a:r>
              <a:rPr lang="zh-CN" altLang="en-US" sz="2400" dirty="0">
                <a:ea typeface="楷体_GB2312"/>
                <a:cs typeface="楷体_GB2312"/>
              </a:rPr>
              <a:t>的直线</a:t>
            </a:r>
            <a:r>
              <a:rPr lang="zh-CN" altLang="en-US" sz="2400" dirty="0" smtClean="0">
                <a:ea typeface="楷体_GB2312"/>
                <a:cs typeface="楷体_GB2312"/>
              </a:rPr>
              <a:t>。一般来说，消费者偏好将</a:t>
            </a:r>
            <a:r>
              <a:rPr lang="zh-CN" altLang="en-US" sz="2400" dirty="0">
                <a:ea typeface="楷体_GB2312"/>
                <a:cs typeface="楷体_GB2312"/>
              </a:rPr>
              <a:t>一部分收入用于现在、一部分用于未来，且平均消费的效用更高一些，偏好是凸</a:t>
            </a:r>
            <a:r>
              <a:rPr lang="zh-CN" altLang="en-US" sz="2400" dirty="0" smtClean="0">
                <a:ea typeface="楷体_GB2312"/>
                <a:cs typeface="楷体_GB2312"/>
              </a:rPr>
              <a:t>形（凸向原点）的</a:t>
            </a:r>
            <a:r>
              <a:rPr lang="zh-CN" altLang="en-US" sz="2400" dirty="0">
                <a:ea typeface="楷体_GB2312"/>
                <a:cs typeface="楷体_GB2312"/>
              </a:rPr>
              <a:t>。</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4055574386"/>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2"/>
          <p:cNvSpPr txBox="1">
            <a:spLocks noChangeArrowheads="1"/>
          </p:cNvSpPr>
          <p:nvPr/>
        </p:nvSpPr>
        <p:spPr bwMode="auto">
          <a:xfrm>
            <a:off x="395536" y="1063191"/>
            <a:ext cx="49744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8.2.2 </a:t>
            </a:r>
            <a:r>
              <a:rPr lang="zh-CN" altLang="en-US" sz="2800" b="1" dirty="0">
                <a:latin typeface="Calibri" panose="020F0502020204030204" pitchFamily="34" charset="0"/>
              </a:rPr>
              <a:t>跨</a:t>
            </a:r>
            <a:r>
              <a:rPr lang="zh-CN" altLang="en-US" sz="2800" b="1" dirty="0" smtClean="0">
                <a:latin typeface="Calibri" panose="020F0502020204030204" pitchFamily="34" charset="0"/>
              </a:rPr>
              <a:t>期消费选择的均衡条件</a:t>
            </a:r>
            <a:endParaRPr lang="zh-CN" altLang="en-US" sz="2800" b="1" dirty="0">
              <a:latin typeface="Calibri" panose="020F0502020204030204" pitchFamily="34" charset="0"/>
            </a:endParaRPr>
          </a:p>
        </p:txBody>
      </p:sp>
      <p:sp>
        <p:nvSpPr>
          <p:cNvPr id="10" name="Rectangle 5"/>
          <p:cNvSpPr>
            <a:spLocks noChangeArrowheads="1"/>
          </p:cNvSpPr>
          <p:nvPr/>
        </p:nvSpPr>
        <p:spPr bwMode="auto">
          <a:xfrm>
            <a:off x="445130" y="1516439"/>
            <a:ext cx="823132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         消费者根据自身偏好和预算约束，做出借款、贷款或者按照禀赋进行即期消费（不借不贷），从而可以得出借款者均衡、贷款者均衡和不借贷者均衡。</a:t>
            </a:r>
            <a:endParaRPr lang="zh-CN" altLang="en-US" sz="2400" dirty="0">
              <a:latin typeface="楷体_GB2312"/>
              <a:ea typeface="楷体_GB2312"/>
              <a:cs typeface="楷体_GB2312"/>
            </a:endParaRPr>
          </a:p>
        </p:txBody>
      </p:sp>
      <p:sp>
        <p:nvSpPr>
          <p:cNvPr id="11" name="Rectangle 36"/>
          <p:cNvSpPr>
            <a:spLocks noChangeArrowheads="1"/>
          </p:cNvSpPr>
          <p:nvPr/>
        </p:nvSpPr>
        <p:spPr bwMode="auto">
          <a:xfrm>
            <a:off x="445130" y="2716768"/>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a:t>
            </a:r>
            <a:r>
              <a:rPr lang="en-US" altLang="zh-CN" sz="2400" dirty="0" smtClean="0">
                <a:latin typeface="Calibri" panose="020F0502020204030204" pitchFamily="34" charset="0"/>
                <a:ea typeface="楷体_GB2312"/>
                <a:cs typeface="楷体_GB2312"/>
              </a:rPr>
              <a:t>1</a:t>
            </a:r>
            <a:r>
              <a:rPr lang="zh-CN" altLang="en-US" sz="2400" dirty="0" smtClean="0">
                <a:latin typeface="Calibri" panose="020F0502020204030204" pitchFamily="34" charset="0"/>
                <a:ea typeface="楷体_GB2312"/>
                <a:cs typeface="楷体_GB2312"/>
              </a:rPr>
              <a:t>）借款者：现期</a:t>
            </a:r>
            <a:r>
              <a:rPr lang="zh-CN" altLang="en-US" sz="2400" dirty="0">
                <a:latin typeface="Calibri" panose="020F0502020204030204" pitchFamily="34" charset="0"/>
                <a:ea typeface="楷体_GB2312"/>
                <a:cs typeface="楷体_GB2312"/>
              </a:rPr>
              <a:t>消费多于现期</a:t>
            </a:r>
            <a:r>
              <a:rPr lang="zh-CN" altLang="en-US" sz="2400" dirty="0" smtClean="0">
                <a:latin typeface="Calibri" panose="020F0502020204030204" pitchFamily="34" charset="0"/>
                <a:ea typeface="楷体_GB2312"/>
                <a:cs typeface="楷体_GB2312"/>
              </a:rPr>
              <a:t>收入。</a:t>
            </a:r>
            <a:endParaRPr lang="zh-CN" altLang="en-US" sz="2400" dirty="0">
              <a:latin typeface="楷体_GB2312"/>
              <a:ea typeface="楷体_GB2312"/>
              <a:cs typeface="楷体_GB2312"/>
            </a:endParaRPr>
          </a:p>
        </p:txBody>
      </p:sp>
      <p:sp>
        <p:nvSpPr>
          <p:cNvPr id="12" name="Line 5"/>
          <p:cNvSpPr>
            <a:spLocks noChangeShapeType="1"/>
          </p:cNvSpPr>
          <p:nvPr/>
        </p:nvSpPr>
        <p:spPr bwMode="auto">
          <a:xfrm flipV="1">
            <a:off x="3040285" y="6499101"/>
            <a:ext cx="33829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0" name="Line 6"/>
          <p:cNvSpPr>
            <a:spLocks noChangeShapeType="1"/>
          </p:cNvSpPr>
          <p:nvPr/>
        </p:nvSpPr>
        <p:spPr bwMode="auto">
          <a:xfrm>
            <a:off x="3040285" y="3343151"/>
            <a:ext cx="0" cy="31559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1" name="Text Box 7"/>
          <p:cNvSpPr txBox="1">
            <a:spLocks noChangeArrowheads="1"/>
          </p:cNvSpPr>
          <p:nvPr/>
        </p:nvSpPr>
        <p:spPr bwMode="auto">
          <a:xfrm>
            <a:off x="6442298" y="6283201"/>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c</a:t>
            </a:r>
            <a:r>
              <a:rPr lang="en-US" altLang="zh-CN" sz="2000" kern="0" baseline="-25000" smtClean="0">
                <a:solidFill>
                  <a:srgbClr val="000000"/>
                </a:solidFill>
              </a:rPr>
              <a:t>1</a:t>
            </a:r>
            <a:endParaRPr lang="en-US" altLang="zh-CN" sz="2000" kern="0" smtClean="0">
              <a:solidFill>
                <a:srgbClr val="000000"/>
              </a:solidFill>
            </a:endParaRPr>
          </a:p>
        </p:txBody>
      </p:sp>
      <p:sp>
        <p:nvSpPr>
          <p:cNvPr id="22" name="Text Box 8"/>
          <p:cNvSpPr txBox="1">
            <a:spLocks noChangeArrowheads="1"/>
          </p:cNvSpPr>
          <p:nvPr/>
        </p:nvSpPr>
        <p:spPr bwMode="auto">
          <a:xfrm>
            <a:off x="2825973" y="6318126"/>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0</a:t>
            </a:r>
          </a:p>
        </p:txBody>
      </p:sp>
      <p:sp>
        <p:nvSpPr>
          <p:cNvPr id="23" name="Text Box 9"/>
          <p:cNvSpPr txBox="1">
            <a:spLocks noChangeArrowheads="1"/>
          </p:cNvSpPr>
          <p:nvPr/>
        </p:nvSpPr>
        <p:spPr bwMode="auto">
          <a:xfrm>
            <a:off x="2586260" y="3212976"/>
            <a:ext cx="5762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c</a:t>
            </a:r>
            <a:r>
              <a:rPr lang="en-US" altLang="zh-CN" sz="2000" kern="0" baseline="-25000" smtClean="0">
                <a:solidFill>
                  <a:srgbClr val="000000"/>
                </a:solidFill>
              </a:rPr>
              <a:t>2</a:t>
            </a:r>
            <a:endParaRPr lang="en-US" altLang="zh-CN" sz="2000" kern="0" smtClean="0">
              <a:solidFill>
                <a:srgbClr val="000000"/>
              </a:solidFill>
            </a:endParaRPr>
          </a:p>
        </p:txBody>
      </p:sp>
      <p:sp>
        <p:nvSpPr>
          <p:cNvPr id="24" name="Line 10"/>
          <p:cNvSpPr>
            <a:spLocks noChangeShapeType="1"/>
          </p:cNvSpPr>
          <p:nvPr/>
        </p:nvSpPr>
        <p:spPr bwMode="auto">
          <a:xfrm>
            <a:off x="3040285" y="3905126"/>
            <a:ext cx="2735263" cy="2593975"/>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5" name="Text Box 11"/>
          <p:cNvSpPr txBox="1">
            <a:spLocks noChangeArrowheads="1"/>
          </p:cNvSpPr>
          <p:nvPr/>
        </p:nvSpPr>
        <p:spPr bwMode="auto">
          <a:xfrm>
            <a:off x="4129310" y="4870326"/>
            <a:ext cx="816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sym typeface="Symbol" pitchFamily="18" charset="2"/>
              </a:rPr>
              <a:t></a:t>
            </a:r>
            <a:r>
              <a:rPr lang="zh-CN" altLang="en-US" sz="2000" kern="0" smtClean="0">
                <a:solidFill>
                  <a:srgbClr val="000000"/>
                </a:solidFill>
                <a:sym typeface="Symbol" pitchFamily="18" charset="2"/>
              </a:rPr>
              <a:t>禀赋</a:t>
            </a:r>
          </a:p>
        </p:txBody>
      </p:sp>
      <p:sp>
        <p:nvSpPr>
          <p:cNvPr id="26" name="Line 12"/>
          <p:cNvSpPr>
            <a:spLocks noChangeShapeType="1"/>
          </p:cNvSpPr>
          <p:nvPr/>
        </p:nvSpPr>
        <p:spPr bwMode="auto">
          <a:xfrm>
            <a:off x="4264248" y="5057651"/>
            <a:ext cx="0" cy="144145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7" name="Line 13"/>
          <p:cNvSpPr>
            <a:spLocks noChangeShapeType="1"/>
          </p:cNvSpPr>
          <p:nvPr/>
        </p:nvSpPr>
        <p:spPr bwMode="auto">
          <a:xfrm flipH="1">
            <a:off x="3040285" y="5057651"/>
            <a:ext cx="1223963"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graphicFrame>
        <p:nvGraphicFramePr>
          <p:cNvPr id="28" name="Object 13"/>
          <p:cNvGraphicFramePr>
            <a:graphicFrameLocks noChangeAspect="1"/>
          </p:cNvGraphicFramePr>
          <p:nvPr>
            <p:extLst>
              <p:ext uri="{D42A27DB-BD31-4B8C-83A1-F6EECF244321}">
                <p14:modId xmlns:p14="http://schemas.microsoft.com/office/powerpoint/2010/main" val="3267586530"/>
              </p:ext>
            </p:extLst>
          </p:nvPr>
        </p:nvGraphicFramePr>
        <p:xfrm>
          <a:off x="2447925" y="3687763"/>
          <a:ext cx="1662113" cy="400050"/>
        </p:xfrm>
        <a:graphic>
          <a:graphicData uri="http://schemas.openxmlformats.org/presentationml/2006/ole">
            <mc:AlternateContent xmlns:mc="http://schemas.openxmlformats.org/markup-compatibility/2006">
              <mc:Choice xmlns:v="urn:schemas-microsoft-com:vml" Requires="v">
                <p:oleObj spid="_x0000_s76968" name="公式" r:id="rId6" imgW="952200" imgH="228600" progId="Equation.3">
                  <p:embed/>
                </p:oleObj>
              </mc:Choice>
              <mc:Fallback>
                <p:oleObj name="公式" r:id="rId6" imgW="952200" imgH="228600" progId="Equation.3">
                  <p:embed/>
                  <p:pic>
                    <p:nvPicPr>
                      <p:cNvPr id="0" name=""/>
                      <p:cNvPicPr>
                        <a:picLocks noChangeAspect="1" noChangeArrowheads="1"/>
                      </p:cNvPicPr>
                      <p:nvPr/>
                    </p:nvPicPr>
                    <p:blipFill>
                      <a:blip r:embed="rId7"/>
                      <a:srcRect/>
                      <a:stretch>
                        <a:fillRect/>
                      </a:stretch>
                    </p:blipFill>
                    <p:spPr bwMode="auto">
                      <a:xfrm>
                        <a:off x="2447925" y="3687763"/>
                        <a:ext cx="1662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9" name="Object 14"/>
          <p:cNvGraphicFramePr>
            <a:graphicFrameLocks noChangeAspect="1"/>
          </p:cNvGraphicFramePr>
          <p:nvPr>
            <p:extLst>
              <p:ext uri="{D42A27DB-BD31-4B8C-83A1-F6EECF244321}">
                <p14:modId xmlns:p14="http://schemas.microsoft.com/office/powerpoint/2010/main" val="3800237814"/>
              </p:ext>
            </p:extLst>
          </p:nvPr>
        </p:nvGraphicFramePr>
        <p:xfrm>
          <a:off x="5045075" y="5705475"/>
          <a:ext cx="1485900" cy="803275"/>
        </p:xfrm>
        <a:graphic>
          <a:graphicData uri="http://schemas.openxmlformats.org/presentationml/2006/ole">
            <mc:AlternateContent xmlns:mc="http://schemas.openxmlformats.org/markup-compatibility/2006">
              <mc:Choice xmlns:v="urn:schemas-microsoft-com:vml" Requires="v">
                <p:oleObj spid="_x0000_s76969" name="公式" r:id="rId8" imgW="749160" imgH="406080" progId="Equation.3">
                  <p:embed/>
                </p:oleObj>
              </mc:Choice>
              <mc:Fallback>
                <p:oleObj name="公式" r:id="rId8" imgW="749160" imgH="406080" progId="Equation.3">
                  <p:embed/>
                  <p:pic>
                    <p:nvPicPr>
                      <p:cNvPr id="0" name=""/>
                      <p:cNvPicPr>
                        <a:picLocks noChangeAspect="1" noChangeArrowheads="1"/>
                      </p:cNvPicPr>
                      <p:nvPr/>
                    </p:nvPicPr>
                    <p:blipFill>
                      <a:blip r:embed="rId9"/>
                      <a:srcRect/>
                      <a:stretch>
                        <a:fillRect/>
                      </a:stretch>
                    </p:blipFill>
                    <p:spPr bwMode="auto">
                      <a:xfrm>
                        <a:off x="5045075" y="5705475"/>
                        <a:ext cx="1485900"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 name="Arc 16"/>
          <p:cNvSpPr>
            <a:spLocks/>
          </p:cNvSpPr>
          <p:nvPr/>
        </p:nvSpPr>
        <p:spPr bwMode="auto">
          <a:xfrm rot="11063589">
            <a:off x="4137248" y="3743201"/>
            <a:ext cx="2160587" cy="2447925"/>
          </a:xfrm>
          <a:custGeom>
            <a:avLst/>
            <a:gdLst>
              <a:gd name="T0" fmla="*/ -100 w 21600"/>
              <a:gd name="T1" fmla="*/ 0 h 21600"/>
              <a:gd name="T2" fmla="*/ 2160587 w 21600"/>
              <a:gd name="T3" fmla="*/ 2447925 h 21600"/>
              <a:gd name="T4" fmla="*/ -100 w 21600"/>
              <a:gd name="T5" fmla="*/ 0 h 21600"/>
              <a:gd name="T6" fmla="*/ 2160587 w 21600"/>
              <a:gd name="T7" fmla="*/ 2447925 h 21600"/>
              <a:gd name="T8" fmla="*/ 0 w 21600"/>
              <a:gd name="T9" fmla="*/ 2447925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3333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1" name="Line 30"/>
          <p:cNvSpPr>
            <a:spLocks noChangeShapeType="1"/>
          </p:cNvSpPr>
          <p:nvPr/>
        </p:nvSpPr>
        <p:spPr bwMode="auto">
          <a:xfrm>
            <a:off x="4984973" y="5705351"/>
            <a:ext cx="0" cy="79375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2" name="Text Box 34"/>
          <p:cNvSpPr txBox="1">
            <a:spLocks noChangeArrowheads="1"/>
          </p:cNvSpPr>
          <p:nvPr/>
        </p:nvSpPr>
        <p:spPr bwMode="auto">
          <a:xfrm>
            <a:off x="4737323" y="6432426"/>
            <a:ext cx="5032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c</a:t>
            </a:r>
            <a:r>
              <a:rPr lang="en-US" altLang="zh-CN" sz="2000" kern="0" baseline="-25000" smtClean="0">
                <a:solidFill>
                  <a:srgbClr val="000000"/>
                </a:solidFill>
              </a:rPr>
              <a:t>1</a:t>
            </a:r>
            <a:endParaRPr lang="en-US" altLang="zh-CN" sz="2000" kern="0" smtClean="0">
              <a:solidFill>
                <a:srgbClr val="000000"/>
              </a:solidFill>
            </a:endParaRPr>
          </a:p>
        </p:txBody>
      </p:sp>
      <p:sp>
        <p:nvSpPr>
          <p:cNvPr id="33" name="Text Box 35"/>
          <p:cNvSpPr txBox="1">
            <a:spLocks noChangeArrowheads="1"/>
          </p:cNvSpPr>
          <p:nvPr/>
        </p:nvSpPr>
        <p:spPr bwMode="auto">
          <a:xfrm>
            <a:off x="4037235" y="6435601"/>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m</a:t>
            </a:r>
            <a:r>
              <a:rPr lang="en-US" altLang="zh-CN" sz="2000" kern="0" baseline="-25000" smtClean="0">
                <a:solidFill>
                  <a:srgbClr val="000000"/>
                </a:solidFill>
              </a:rPr>
              <a:t>1</a:t>
            </a:r>
            <a:endParaRPr lang="en-US" altLang="zh-CN" sz="2000" kern="0" smtClean="0">
              <a:solidFill>
                <a:srgbClr val="000000"/>
              </a:solidFill>
            </a:endParaRPr>
          </a:p>
        </p:txBody>
      </p:sp>
      <p:sp>
        <p:nvSpPr>
          <p:cNvPr id="34" name="矩形 35"/>
          <p:cNvSpPr>
            <a:spLocks noChangeArrowheads="1"/>
          </p:cNvSpPr>
          <p:nvPr/>
        </p:nvSpPr>
        <p:spPr bwMode="auto">
          <a:xfrm>
            <a:off x="4945559" y="5404766"/>
            <a:ext cx="173316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ea typeface="楷体_GB2312"/>
                <a:cs typeface="楷体_GB2312"/>
              </a:rPr>
              <a:t>借款者的选择</a:t>
            </a:r>
            <a:endParaRPr lang="zh-CN" altLang="en-US" sz="2000" b="1" dirty="0"/>
          </a:p>
        </p:txBody>
      </p:sp>
      <p:sp>
        <p:nvSpPr>
          <p:cNvPr id="35" name="Text Box 7"/>
          <p:cNvSpPr txBox="1">
            <a:spLocks noChangeArrowheads="1"/>
          </p:cNvSpPr>
          <p:nvPr/>
        </p:nvSpPr>
        <p:spPr bwMode="auto">
          <a:xfrm>
            <a:off x="2501041" y="4901098"/>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m</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36" name="Line 13"/>
          <p:cNvSpPr>
            <a:spLocks noChangeShapeType="1"/>
          </p:cNvSpPr>
          <p:nvPr/>
        </p:nvSpPr>
        <p:spPr bwMode="auto">
          <a:xfrm flipH="1">
            <a:off x="2993483" y="5705351"/>
            <a:ext cx="1991489"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7" name="Text Box 7"/>
          <p:cNvSpPr txBox="1">
            <a:spLocks noChangeArrowheads="1"/>
          </p:cNvSpPr>
          <p:nvPr/>
        </p:nvSpPr>
        <p:spPr bwMode="auto">
          <a:xfrm>
            <a:off x="2508332" y="5477162"/>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2</a:t>
            </a:r>
            <a:endParaRPr lang="en-US" altLang="zh-CN" sz="2000" kern="0" dirty="0" smtClean="0">
              <a:solidFill>
                <a:srgbClr val="000000"/>
              </a:solidFill>
            </a:endParaRPr>
          </a:p>
        </p:txBody>
      </p:sp>
    </p:spTree>
    <p:extLst>
      <p:ext uri="{BB962C8B-B14F-4D97-AF65-F5344CB8AC3E}">
        <p14:creationId xmlns:p14="http://schemas.microsoft.com/office/powerpoint/2010/main" val="1811154071"/>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36"/>
          <p:cNvSpPr>
            <a:spLocks noChangeArrowheads="1"/>
          </p:cNvSpPr>
          <p:nvPr/>
        </p:nvSpPr>
        <p:spPr bwMode="auto">
          <a:xfrm>
            <a:off x="395536" y="998235"/>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a:t>
            </a:r>
            <a:r>
              <a:rPr lang="en-US" altLang="zh-CN" sz="2400" dirty="0">
                <a:latin typeface="Calibri" panose="020F0502020204030204" pitchFamily="34" charset="0"/>
                <a:ea typeface="楷体_GB2312"/>
                <a:cs typeface="楷体_GB2312"/>
              </a:rPr>
              <a:t>2</a:t>
            </a:r>
            <a:r>
              <a:rPr lang="zh-CN" altLang="en-US" sz="2400" dirty="0" smtClean="0">
                <a:latin typeface="Calibri" panose="020F0502020204030204" pitchFamily="34" charset="0"/>
                <a:ea typeface="楷体_GB2312"/>
                <a:cs typeface="楷体_GB2312"/>
              </a:rPr>
              <a:t>）贷款</a:t>
            </a:r>
            <a:r>
              <a:rPr lang="zh-CN" altLang="en-US" sz="2400" dirty="0">
                <a:latin typeface="Calibri" panose="020F0502020204030204" pitchFamily="34" charset="0"/>
                <a:ea typeface="楷体_GB2312"/>
                <a:cs typeface="楷体_GB2312"/>
              </a:rPr>
              <a:t>者</a:t>
            </a:r>
            <a:r>
              <a:rPr lang="zh-CN" altLang="en-US" sz="2400" dirty="0" smtClean="0">
                <a:latin typeface="Calibri" panose="020F0502020204030204" pitchFamily="34" charset="0"/>
                <a:ea typeface="楷体_GB2312"/>
                <a:cs typeface="楷体_GB2312"/>
              </a:rPr>
              <a:t>：现期</a:t>
            </a:r>
            <a:r>
              <a:rPr lang="zh-CN" altLang="en-US" sz="2400" dirty="0">
                <a:latin typeface="Calibri" panose="020F0502020204030204" pitchFamily="34" charset="0"/>
                <a:ea typeface="楷体_GB2312"/>
                <a:cs typeface="楷体_GB2312"/>
              </a:rPr>
              <a:t>消费小于现期</a:t>
            </a:r>
            <a:r>
              <a:rPr lang="zh-CN" altLang="en-US" sz="2400" dirty="0" smtClean="0">
                <a:latin typeface="Calibri" panose="020F0502020204030204" pitchFamily="34" charset="0"/>
                <a:ea typeface="楷体_GB2312"/>
                <a:cs typeface="楷体_GB2312"/>
              </a:rPr>
              <a:t>收入。</a:t>
            </a:r>
            <a:endParaRPr lang="zh-CN" altLang="en-US" sz="2400" dirty="0">
              <a:latin typeface="楷体_GB2312"/>
              <a:ea typeface="楷体_GB2312"/>
              <a:cs typeface="楷体_GB2312"/>
            </a:endParaRPr>
          </a:p>
        </p:txBody>
      </p:sp>
      <p:sp>
        <p:nvSpPr>
          <p:cNvPr id="10" name="Text Box 7"/>
          <p:cNvSpPr txBox="1">
            <a:spLocks noChangeArrowheads="1"/>
          </p:cNvSpPr>
          <p:nvPr/>
        </p:nvSpPr>
        <p:spPr bwMode="auto">
          <a:xfrm>
            <a:off x="835238" y="3052404"/>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m</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11" name="Line 17"/>
          <p:cNvSpPr>
            <a:spLocks noChangeShapeType="1"/>
          </p:cNvSpPr>
          <p:nvPr/>
        </p:nvSpPr>
        <p:spPr bwMode="auto">
          <a:xfrm flipV="1">
            <a:off x="1261646" y="4726277"/>
            <a:ext cx="3382963"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12" name="Line 18"/>
          <p:cNvSpPr>
            <a:spLocks noChangeShapeType="1"/>
          </p:cNvSpPr>
          <p:nvPr/>
        </p:nvSpPr>
        <p:spPr bwMode="auto">
          <a:xfrm>
            <a:off x="1261646" y="1576677"/>
            <a:ext cx="0" cy="3152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0" name="Text Box 19"/>
          <p:cNvSpPr txBox="1">
            <a:spLocks noChangeArrowheads="1"/>
          </p:cNvSpPr>
          <p:nvPr/>
        </p:nvSpPr>
        <p:spPr bwMode="auto">
          <a:xfrm>
            <a:off x="4339338" y="4637377"/>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c</a:t>
            </a:r>
            <a:r>
              <a:rPr lang="en-US" altLang="zh-CN" sz="2000" kern="0" baseline="-25000" smtClean="0">
                <a:solidFill>
                  <a:srgbClr val="000000"/>
                </a:solidFill>
              </a:rPr>
              <a:t>1</a:t>
            </a:r>
            <a:endParaRPr lang="en-US" altLang="zh-CN" sz="2000" kern="0" smtClean="0">
              <a:solidFill>
                <a:srgbClr val="000000"/>
              </a:solidFill>
            </a:endParaRPr>
          </a:p>
        </p:txBody>
      </p:sp>
      <p:sp>
        <p:nvSpPr>
          <p:cNvPr id="21" name="Text Box 20"/>
          <p:cNvSpPr txBox="1">
            <a:spLocks noChangeArrowheads="1"/>
          </p:cNvSpPr>
          <p:nvPr/>
        </p:nvSpPr>
        <p:spPr bwMode="auto">
          <a:xfrm>
            <a:off x="1004471" y="462467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0</a:t>
            </a:r>
          </a:p>
        </p:txBody>
      </p:sp>
      <p:sp>
        <p:nvSpPr>
          <p:cNvPr id="22" name="Text Box 21"/>
          <p:cNvSpPr txBox="1">
            <a:spLocks noChangeArrowheads="1"/>
          </p:cNvSpPr>
          <p:nvPr/>
        </p:nvSpPr>
        <p:spPr bwMode="auto">
          <a:xfrm>
            <a:off x="767934" y="1408402"/>
            <a:ext cx="57626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23" name="Line 22"/>
          <p:cNvSpPr>
            <a:spLocks noChangeShapeType="1"/>
          </p:cNvSpPr>
          <p:nvPr/>
        </p:nvSpPr>
        <p:spPr bwMode="auto">
          <a:xfrm>
            <a:off x="1261646" y="2135477"/>
            <a:ext cx="2735263" cy="259080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4" name="Text Box 23"/>
          <p:cNvSpPr txBox="1">
            <a:spLocks noChangeArrowheads="1"/>
          </p:cNvSpPr>
          <p:nvPr/>
        </p:nvSpPr>
        <p:spPr bwMode="auto">
          <a:xfrm>
            <a:off x="2339559" y="3100677"/>
            <a:ext cx="816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sym typeface="Symbol" pitchFamily="18" charset="2"/>
              </a:rPr>
              <a:t></a:t>
            </a:r>
            <a:r>
              <a:rPr lang="zh-CN" altLang="en-US" sz="2000" kern="0" smtClean="0">
                <a:solidFill>
                  <a:srgbClr val="000000"/>
                </a:solidFill>
                <a:sym typeface="Symbol" pitchFamily="18" charset="2"/>
              </a:rPr>
              <a:t>禀赋</a:t>
            </a:r>
          </a:p>
        </p:txBody>
      </p:sp>
      <p:sp>
        <p:nvSpPr>
          <p:cNvPr id="25" name="Line 24"/>
          <p:cNvSpPr>
            <a:spLocks noChangeShapeType="1"/>
          </p:cNvSpPr>
          <p:nvPr/>
        </p:nvSpPr>
        <p:spPr bwMode="auto">
          <a:xfrm>
            <a:off x="2485609" y="3288002"/>
            <a:ext cx="0" cy="14382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26" name="Line 25"/>
          <p:cNvSpPr>
            <a:spLocks noChangeShapeType="1"/>
          </p:cNvSpPr>
          <p:nvPr/>
        </p:nvSpPr>
        <p:spPr bwMode="auto">
          <a:xfrm flipH="1">
            <a:off x="1261646" y="3288002"/>
            <a:ext cx="1223963"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graphicFrame>
        <p:nvGraphicFramePr>
          <p:cNvPr id="27" name="Object 25"/>
          <p:cNvGraphicFramePr>
            <a:graphicFrameLocks noChangeAspect="1"/>
          </p:cNvGraphicFramePr>
          <p:nvPr>
            <p:extLst>
              <p:ext uri="{D42A27DB-BD31-4B8C-83A1-F6EECF244321}">
                <p14:modId xmlns:p14="http://schemas.microsoft.com/office/powerpoint/2010/main" val="2748297286"/>
              </p:ext>
            </p:extLst>
          </p:nvPr>
        </p:nvGraphicFramePr>
        <p:xfrm>
          <a:off x="650360" y="1789402"/>
          <a:ext cx="1997075" cy="477837"/>
        </p:xfrm>
        <a:graphic>
          <a:graphicData uri="http://schemas.openxmlformats.org/presentationml/2006/ole">
            <mc:AlternateContent xmlns:mc="http://schemas.openxmlformats.org/markup-compatibility/2006">
              <mc:Choice xmlns:v="urn:schemas-microsoft-com:vml" Requires="v">
                <p:oleObj spid="_x0000_s78152" name="公式" r:id="rId6" imgW="952200" imgH="228600" progId="Equation.3">
                  <p:embed/>
                </p:oleObj>
              </mc:Choice>
              <mc:Fallback>
                <p:oleObj name="公式" r:id="rId6" imgW="952200" imgH="228600" progId="Equation.3">
                  <p:embed/>
                  <p:pic>
                    <p:nvPicPr>
                      <p:cNvPr id="0" name=""/>
                      <p:cNvPicPr>
                        <a:picLocks noChangeAspect="1" noChangeArrowheads="1"/>
                      </p:cNvPicPr>
                      <p:nvPr/>
                    </p:nvPicPr>
                    <p:blipFill>
                      <a:blip r:embed="rId7"/>
                      <a:srcRect/>
                      <a:stretch>
                        <a:fillRect/>
                      </a:stretch>
                    </p:blipFill>
                    <p:spPr bwMode="auto">
                      <a:xfrm>
                        <a:off x="650360" y="1789402"/>
                        <a:ext cx="1997075"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8" name="Object 26"/>
          <p:cNvGraphicFramePr>
            <a:graphicFrameLocks noChangeAspect="1"/>
          </p:cNvGraphicFramePr>
          <p:nvPr>
            <p:extLst>
              <p:ext uri="{D42A27DB-BD31-4B8C-83A1-F6EECF244321}">
                <p14:modId xmlns:p14="http://schemas.microsoft.com/office/powerpoint/2010/main" val="658110517"/>
              </p:ext>
            </p:extLst>
          </p:nvPr>
        </p:nvGraphicFramePr>
        <p:xfrm>
          <a:off x="3169722" y="3897602"/>
          <a:ext cx="1558925" cy="846137"/>
        </p:xfrm>
        <a:graphic>
          <a:graphicData uri="http://schemas.openxmlformats.org/presentationml/2006/ole">
            <mc:AlternateContent xmlns:mc="http://schemas.openxmlformats.org/markup-compatibility/2006">
              <mc:Choice xmlns:v="urn:schemas-microsoft-com:vml" Requires="v">
                <p:oleObj spid="_x0000_s78153" name="公式" r:id="rId8" imgW="749160" imgH="406080" progId="Equation.3">
                  <p:embed/>
                </p:oleObj>
              </mc:Choice>
              <mc:Fallback>
                <p:oleObj name="公式" r:id="rId8" imgW="749160" imgH="406080" progId="Equation.3">
                  <p:embed/>
                  <p:pic>
                    <p:nvPicPr>
                      <p:cNvPr id="0" name=""/>
                      <p:cNvPicPr>
                        <a:picLocks noChangeAspect="1" noChangeArrowheads="1"/>
                      </p:cNvPicPr>
                      <p:nvPr/>
                    </p:nvPicPr>
                    <p:blipFill>
                      <a:blip r:embed="rId9"/>
                      <a:srcRect/>
                      <a:stretch>
                        <a:fillRect/>
                      </a:stretch>
                    </p:blipFill>
                    <p:spPr bwMode="auto">
                      <a:xfrm>
                        <a:off x="3169722" y="3897602"/>
                        <a:ext cx="1558925"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 name="Arc 29"/>
          <p:cNvSpPr>
            <a:spLocks/>
          </p:cNvSpPr>
          <p:nvPr/>
        </p:nvSpPr>
        <p:spPr bwMode="auto">
          <a:xfrm rot="10607808">
            <a:off x="1477546" y="1525877"/>
            <a:ext cx="2076450" cy="1927225"/>
          </a:xfrm>
          <a:custGeom>
            <a:avLst/>
            <a:gdLst>
              <a:gd name="T0" fmla="*/ -97 w 21600"/>
              <a:gd name="T1" fmla="*/ 0 h 21600"/>
              <a:gd name="T2" fmla="*/ 2089150 w 21600"/>
              <a:gd name="T3" fmla="*/ 2160587 h 21600"/>
              <a:gd name="T4" fmla="*/ -97 w 21600"/>
              <a:gd name="T5" fmla="*/ 0 h 21600"/>
              <a:gd name="T6" fmla="*/ 2089150 w 21600"/>
              <a:gd name="T7" fmla="*/ 2160587 h 21600"/>
              <a:gd name="T8" fmla="*/ 0 w 21600"/>
              <a:gd name="T9" fmla="*/ 2160587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3333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0" name="Line 31"/>
          <p:cNvSpPr>
            <a:spLocks noChangeShapeType="1"/>
          </p:cNvSpPr>
          <p:nvPr/>
        </p:nvSpPr>
        <p:spPr bwMode="auto">
          <a:xfrm>
            <a:off x="1982371" y="2821277"/>
            <a:ext cx="0" cy="187325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1" name="Text Box 32"/>
          <p:cNvSpPr txBox="1">
            <a:spLocks noChangeArrowheads="1"/>
          </p:cNvSpPr>
          <p:nvPr/>
        </p:nvSpPr>
        <p:spPr bwMode="auto">
          <a:xfrm>
            <a:off x="2309396" y="4631027"/>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m</a:t>
            </a:r>
            <a:r>
              <a:rPr lang="en-US" altLang="zh-CN" sz="2000" kern="0" baseline="-25000" dirty="0" smtClean="0">
                <a:solidFill>
                  <a:srgbClr val="000000"/>
                </a:solidFill>
              </a:rPr>
              <a:t>1</a:t>
            </a:r>
            <a:endParaRPr lang="en-US" altLang="zh-CN" sz="2000" kern="0" dirty="0" smtClean="0">
              <a:solidFill>
                <a:srgbClr val="000000"/>
              </a:solidFill>
            </a:endParaRPr>
          </a:p>
        </p:txBody>
      </p:sp>
      <p:sp>
        <p:nvSpPr>
          <p:cNvPr id="32" name="Text Box 33"/>
          <p:cNvSpPr txBox="1">
            <a:spLocks noChangeArrowheads="1"/>
          </p:cNvSpPr>
          <p:nvPr/>
        </p:nvSpPr>
        <p:spPr bwMode="auto">
          <a:xfrm>
            <a:off x="1799809" y="4637377"/>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1</a:t>
            </a:r>
            <a:endParaRPr lang="en-US" altLang="zh-CN" sz="2000" kern="0" dirty="0" smtClean="0">
              <a:solidFill>
                <a:srgbClr val="000000"/>
              </a:solidFill>
            </a:endParaRPr>
          </a:p>
        </p:txBody>
      </p:sp>
      <p:sp>
        <p:nvSpPr>
          <p:cNvPr id="33" name="Line 25"/>
          <p:cNvSpPr>
            <a:spLocks noChangeShapeType="1"/>
          </p:cNvSpPr>
          <p:nvPr/>
        </p:nvSpPr>
        <p:spPr bwMode="auto">
          <a:xfrm flipH="1" flipV="1">
            <a:off x="1261645" y="2768889"/>
            <a:ext cx="720725" cy="20637"/>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4" name="Text Box 7"/>
          <p:cNvSpPr txBox="1">
            <a:spLocks noChangeArrowheads="1"/>
          </p:cNvSpPr>
          <p:nvPr/>
        </p:nvSpPr>
        <p:spPr bwMode="auto">
          <a:xfrm>
            <a:off x="842529" y="2530117"/>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35" name="Text Box 7"/>
          <p:cNvSpPr txBox="1">
            <a:spLocks noChangeArrowheads="1"/>
          </p:cNvSpPr>
          <p:nvPr/>
        </p:nvSpPr>
        <p:spPr bwMode="auto">
          <a:xfrm>
            <a:off x="4885332" y="4573932"/>
            <a:ext cx="8643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2</a:t>
            </a:r>
            <a:r>
              <a:rPr lang="en-US" altLang="zh-CN" sz="2000" kern="0" dirty="0" smtClean="0">
                <a:solidFill>
                  <a:srgbClr val="000000"/>
                </a:solidFill>
              </a:rPr>
              <a:t>=m</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36" name="Line 17"/>
          <p:cNvSpPr>
            <a:spLocks noChangeShapeType="1"/>
          </p:cNvSpPr>
          <p:nvPr/>
        </p:nvSpPr>
        <p:spPr bwMode="auto">
          <a:xfrm flipV="1">
            <a:off x="5311740" y="6247805"/>
            <a:ext cx="3382963"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7" name="Line 18"/>
          <p:cNvSpPr>
            <a:spLocks noChangeShapeType="1"/>
          </p:cNvSpPr>
          <p:nvPr/>
        </p:nvSpPr>
        <p:spPr bwMode="auto">
          <a:xfrm>
            <a:off x="5311740" y="3098205"/>
            <a:ext cx="0" cy="3152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38" name="Text Box 19"/>
          <p:cNvSpPr txBox="1">
            <a:spLocks noChangeArrowheads="1"/>
          </p:cNvSpPr>
          <p:nvPr/>
        </p:nvSpPr>
        <p:spPr bwMode="auto">
          <a:xfrm>
            <a:off x="8423481" y="6146205"/>
            <a:ext cx="4074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1</a:t>
            </a:r>
            <a:endParaRPr lang="en-US" altLang="zh-CN" sz="2000" kern="0" dirty="0" smtClean="0">
              <a:solidFill>
                <a:srgbClr val="000000"/>
              </a:solidFill>
            </a:endParaRPr>
          </a:p>
        </p:txBody>
      </p:sp>
      <p:sp>
        <p:nvSpPr>
          <p:cNvPr id="39" name="Text Box 20"/>
          <p:cNvSpPr txBox="1">
            <a:spLocks noChangeArrowheads="1"/>
          </p:cNvSpPr>
          <p:nvPr/>
        </p:nvSpPr>
        <p:spPr bwMode="auto">
          <a:xfrm>
            <a:off x="5054565" y="6146205"/>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rPr>
              <a:t>0</a:t>
            </a:r>
          </a:p>
        </p:txBody>
      </p:sp>
      <p:sp>
        <p:nvSpPr>
          <p:cNvPr id="40" name="Text Box 21"/>
          <p:cNvSpPr txBox="1">
            <a:spLocks noChangeArrowheads="1"/>
          </p:cNvSpPr>
          <p:nvPr/>
        </p:nvSpPr>
        <p:spPr bwMode="auto">
          <a:xfrm>
            <a:off x="4818028" y="2929930"/>
            <a:ext cx="57626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41" name="Line 22"/>
          <p:cNvSpPr>
            <a:spLocks noChangeShapeType="1"/>
          </p:cNvSpPr>
          <p:nvPr/>
        </p:nvSpPr>
        <p:spPr bwMode="auto">
          <a:xfrm>
            <a:off x="5311740" y="3657005"/>
            <a:ext cx="2735263" cy="259080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42" name="Text Box 23"/>
          <p:cNvSpPr txBox="1">
            <a:spLocks noChangeArrowheads="1"/>
          </p:cNvSpPr>
          <p:nvPr/>
        </p:nvSpPr>
        <p:spPr bwMode="auto">
          <a:xfrm>
            <a:off x="6389653" y="4622205"/>
            <a:ext cx="816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smtClean="0">
                <a:solidFill>
                  <a:srgbClr val="000000"/>
                </a:solidFill>
                <a:sym typeface="Symbol" pitchFamily="18" charset="2"/>
              </a:rPr>
              <a:t></a:t>
            </a:r>
            <a:r>
              <a:rPr lang="zh-CN" altLang="en-US" sz="2000" kern="0" smtClean="0">
                <a:solidFill>
                  <a:srgbClr val="000000"/>
                </a:solidFill>
                <a:sym typeface="Symbol" pitchFamily="18" charset="2"/>
              </a:rPr>
              <a:t>禀赋</a:t>
            </a:r>
          </a:p>
        </p:txBody>
      </p:sp>
      <p:sp>
        <p:nvSpPr>
          <p:cNvPr id="43" name="Line 24"/>
          <p:cNvSpPr>
            <a:spLocks noChangeShapeType="1"/>
          </p:cNvSpPr>
          <p:nvPr/>
        </p:nvSpPr>
        <p:spPr bwMode="auto">
          <a:xfrm>
            <a:off x="6535703" y="4809530"/>
            <a:ext cx="0" cy="14382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44" name="Line 25"/>
          <p:cNvSpPr>
            <a:spLocks noChangeShapeType="1"/>
          </p:cNvSpPr>
          <p:nvPr/>
        </p:nvSpPr>
        <p:spPr bwMode="auto">
          <a:xfrm flipH="1">
            <a:off x="5311740" y="4809530"/>
            <a:ext cx="1223963"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graphicFrame>
        <p:nvGraphicFramePr>
          <p:cNvPr id="45" name="Object 25"/>
          <p:cNvGraphicFramePr>
            <a:graphicFrameLocks noChangeAspect="1"/>
          </p:cNvGraphicFramePr>
          <p:nvPr>
            <p:extLst>
              <p:ext uri="{D42A27DB-BD31-4B8C-83A1-F6EECF244321}">
                <p14:modId xmlns:p14="http://schemas.microsoft.com/office/powerpoint/2010/main" val="2748297286"/>
              </p:ext>
            </p:extLst>
          </p:nvPr>
        </p:nvGraphicFramePr>
        <p:xfrm>
          <a:off x="4700454" y="3310930"/>
          <a:ext cx="1997075" cy="477837"/>
        </p:xfrm>
        <a:graphic>
          <a:graphicData uri="http://schemas.openxmlformats.org/presentationml/2006/ole">
            <mc:AlternateContent xmlns:mc="http://schemas.openxmlformats.org/markup-compatibility/2006">
              <mc:Choice xmlns:v="urn:schemas-microsoft-com:vml" Requires="v">
                <p:oleObj spid="_x0000_s78154" name="公式" r:id="rId10" imgW="952200" imgH="228600" progId="Equation.3">
                  <p:embed/>
                </p:oleObj>
              </mc:Choice>
              <mc:Fallback>
                <p:oleObj name="公式" r:id="rId10" imgW="952200" imgH="228600" progId="Equation.3">
                  <p:embed/>
                  <p:pic>
                    <p:nvPicPr>
                      <p:cNvPr id="0" name=""/>
                      <p:cNvPicPr>
                        <a:picLocks noChangeAspect="1" noChangeArrowheads="1"/>
                      </p:cNvPicPr>
                      <p:nvPr/>
                    </p:nvPicPr>
                    <p:blipFill>
                      <a:blip r:embed="rId7"/>
                      <a:srcRect/>
                      <a:stretch>
                        <a:fillRect/>
                      </a:stretch>
                    </p:blipFill>
                    <p:spPr bwMode="auto">
                      <a:xfrm>
                        <a:off x="4700454" y="3310930"/>
                        <a:ext cx="1997075" cy="47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6" name="Object 26"/>
          <p:cNvGraphicFramePr>
            <a:graphicFrameLocks noChangeAspect="1"/>
          </p:cNvGraphicFramePr>
          <p:nvPr>
            <p:extLst>
              <p:ext uri="{D42A27DB-BD31-4B8C-83A1-F6EECF244321}">
                <p14:modId xmlns:p14="http://schemas.microsoft.com/office/powerpoint/2010/main" val="2239061030"/>
              </p:ext>
            </p:extLst>
          </p:nvPr>
        </p:nvGraphicFramePr>
        <p:xfrm>
          <a:off x="7033443" y="5441356"/>
          <a:ext cx="1558925" cy="846137"/>
        </p:xfrm>
        <a:graphic>
          <a:graphicData uri="http://schemas.openxmlformats.org/presentationml/2006/ole">
            <mc:AlternateContent xmlns:mc="http://schemas.openxmlformats.org/markup-compatibility/2006">
              <mc:Choice xmlns:v="urn:schemas-microsoft-com:vml" Requires="v">
                <p:oleObj spid="_x0000_s78155" name="公式" r:id="rId11" imgW="749160" imgH="406080" progId="Equation.3">
                  <p:embed/>
                </p:oleObj>
              </mc:Choice>
              <mc:Fallback>
                <p:oleObj name="公式" r:id="rId11" imgW="749160" imgH="406080" progId="Equation.3">
                  <p:embed/>
                  <p:pic>
                    <p:nvPicPr>
                      <p:cNvPr id="0" name=""/>
                      <p:cNvPicPr>
                        <a:picLocks noChangeAspect="1" noChangeArrowheads="1"/>
                      </p:cNvPicPr>
                      <p:nvPr/>
                    </p:nvPicPr>
                    <p:blipFill>
                      <a:blip r:embed="rId9"/>
                      <a:srcRect/>
                      <a:stretch>
                        <a:fillRect/>
                      </a:stretch>
                    </p:blipFill>
                    <p:spPr bwMode="auto">
                      <a:xfrm>
                        <a:off x="7033443" y="5441356"/>
                        <a:ext cx="1558925"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7" name="Arc 29"/>
          <p:cNvSpPr>
            <a:spLocks/>
          </p:cNvSpPr>
          <p:nvPr/>
        </p:nvSpPr>
        <p:spPr bwMode="auto">
          <a:xfrm rot="10607808">
            <a:off x="6007705" y="3497310"/>
            <a:ext cx="2076450" cy="1927225"/>
          </a:xfrm>
          <a:custGeom>
            <a:avLst/>
            <a:gdLst>
              <a:gd name="T0" fmla="*/ -97 w 21600"/>
              <a:gd name="T1" fmla="*/ 0 h 21600"/>
              <a:gd name="T2" fmla="*/ 2089150 w 21600"/>
              <a:gd name="T3" fmla="*/ 2160587 h 21600"/>
              <a:gd name="T4" fmla="*/ -97 w 21600"/>
              <a:gd name="T5" fmla="*/ 0 h 21600"/>
              <a:gd name="T6" fmla="*/ 2089150 w 21600"/>
              <a:gd name="T7" fmla="*/ 2160587 h 21600"/>
              <a:gd name="T8" fmla="*/ 0 w 21600"/>
              <a:gd name="T9" fmla="*/ 2160587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3333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2000" kern="0">
              <a:solidFill>
                <a:sysClr val="windowText" lastClr="000000"/>
              </a:solidFill>
              <a:latin typeface="Arial" charset="0"/>
            </a:endParaRPr>
          </a:p>
        </p:txBody>
      </p:sp>
      <p:sp>
        <p:nvSpPr>
          <p:cNvPr id="49" name="Text Box 32"/>
          <p:cNvSpPr txBox="1">
            <a:spLocks noChangeArrowheads="1"/>
          </p:cNvSpPr>
          <p:nvPr/>
        </p:nvSpPr>
        <p:spPr bwMode="auto">
          <a:xfrm>
            <a:off x="6131099" y="6162165"/>
            <a:ext cx="8643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c</a:t>
            </a:r>
            <a:r>
              <a:rPr lang="en-US" altLang="zh-CN" sz="2000" kern="0" baseline="-25000" dirty="0" smtClean="0">
                <a:solidFill>
                  <a:srgbClr val="000000"/>
                </a:solidFill>
              </a:rPr>
              <a:t>1</a:t>
            </a:r>
            <a:r>
              <a:rPr lang="en-US" altLang="zh-CN" sz="2000" kern="0" dirty="0" smtClean="0">
                <a:solidFill>
                  <a:srgbClr val="000000"/>
                </a:solidFill>
              </a:rPr>
              <a:t>=m</a:t>
            </a:r>
            <a:r>
              <a:rPr lang="en-US" altLang="zh-CN" sz="2000" kern="0" baseline="-25000" dirty="0" smtClean="0">
                <a:solidFill>
                  <a:srgbClr val="000000"/>
                </a:solidFill>
              </a:rPr>
              <a:t>1</a:t>
            </a:r>
            <a:endParaRPr lang="en-US" altLang="zh-CN" sz="2000" kern="0" dirty="0" smtClean="0">
              <a:solidFill>
                <a:srgbClr val="000000"/>
              </a:solidFill>
            </a:endParaRPr>
          </a:p>
        </p:txBody>
      </p:sp>
      <p:sp>
        <p:nvSpPr>
          <p:cNvPr id="53" name="Rectangle 36"/>
          <p:cNvSpPr>
            <a:spLocks noChangeArrowheads="1"/>
          </p:cNvSpPr>
          <p:nvPr/>
        </p:nvSpPr>
        <p:spPr bwMode="auto">
          <a:xfrm>
            <a:off x="523156" y="5155606"/>
            <a:ext cx="417729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a:t>
            </a:r>
            <a:r>
              <a:rPr lang="en-US" altLang="zh-CN" sz="2400" dirty="0" smtClean="0">
                <a:latin typeface="Calibri" panose="020F0502020204030204" pitchFamily="34" charset="0"/>
                <a:ea typeface="楷体_GB2312"/>
                <a:cs typeface="楷体_GB2312"/>
              </a:rPr>
              <a:t>3</a:t>
            </a:r>
            <a:r>
              <a:rPr lang="zh-CN" altLang="en-US" sz="2400" dirty="0" smtClean="0">
                <a:latin typeface="Calibri" panose="020F0502020204030204" pitchFamily="34" charset="0"/>
                <a:ea typeface="楷体_GB2312"/>
                <a:cs typeface="楷体_GB2312"/>
              </a:rPr>
              <a:t>）不借贷者：用当期收入满足当期消费，不借贷。</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20661842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Box 2"/>
          <p:cNvSpPr txBox="1">
            <a:spLocks noChangeArrowheads="1"/>
          </p:cNvSpPr>
          <p:nvPr/>
        </p:nvSpPr>
        <p:spPr bwMode="auto">
          <a:xfrm>
            <a:off x="395536" y="1063191"/>
            <a:ext cx="49744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latin typeface="Calibri" panose="020F0502020204030204" pitchFamily="34" charset="0"/>
              </a:rPr>
              <a:t>8.2.3 </a:t>
            </a:r>
            <a:r>
              <a:rPr lang="zh-CN" altLang="en-US" sz="2800" b="1" dirty="0">
                <a:latin typeface="Calibri" panose="020F0502020204030204" pitchFamily="34" charset="0"/>
              </a:rPr>
              <a:t>跨</a:t>
            </a:r>
            <a:r>
              <a:rPr lang="zh-CN" altLang="en-US" sz="2800" b="1" dirty="0" smtClean="0">
                <a:latin typeface="Calibri" panose="020F0502020204030204" pitchFamily="34" charset="0"/>
              </a:rPr>
              <a:t>期消费选择的影响因素</a:t>
            </a:r>
            <a:endParaRPr lang="zh-CN" altLang="en-US" sz="2800" b="1" dirty="0">
              <a:latin typeface="Calibri" panose="020F0502020204030204" pitchFamily="34" charset="0"/>
            </a:endParaRPr>
          </a:p>
        </p:txBody>
      </p:sp>
      <p:sp>
        <p:nvSpPr>
          <p:cNvPr id="10" name="Rectangle 36"/>
          <p:cNvSpPr>
            <a:spLocks noChangeArrowheads="1"/>
          </p:cNvSpPr>
          <p:nvPr/>
        </p:nvSpPr>
        <p:spPr bwMode="auto">
          <a:xfrm>
            <a:off x="259836" y="1562301"/>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b="1" dirty="0" smtClean="0">
                <a:latin typeface="Calibri" panose="020F0502020204030204" pitchFamily="34" charset="0"/>
                <a:ea typeface="楷体_GB2312"/>
                <a:cs typeface="楷体_GB2312"/>
              </a:rPr>
              <a:t>（</a:t>
            </a:r>
            <a:r>
              <a:rPr lang="en-US" altLang="zh-CN" sz="2400" b="1" dirty="0" smtClean="0">
                <a:latin typeface="Calibri" panose="020F0502020204030204" pitchFamily="34" charset="0"/>
                <a:ea typeface="楷体_GB2312"/>
                <a:cs typeface="楷体_GB2312"/>
              </a:rPr>
              <a:t>1</a:t>
            </a:r>
            <a:r>
              <a:rPr lang="zh-CN" altLang="en-US" sz="2400" b="1" dirty="0" smtClean="0">
                <a:latin typeface="Calibri" panose="020F0502020204030204" pitchFamily="34" charset="0"/>
                <a:ea typeface="楷体_GB2312"/>
                <a:cs typeface="楷体_GB2312"/>
              </a:rPr>
              <a:t>）利率变动</a:t>
            </a:r>
            <a:endParaRPr lang="zh-CN" altLang="en-US" sz="2400" b="1" dirty="0">
              <a:latin typeface="楷体_GB2312"/>
              <a:ea typeface="楷体_GB2312"/>
              <a:cs typeface="楷体_GB2312"/>
            </a:endParaRPr>
          </a:p>
        </p:txBody>
      </p:sp>
      <p:sp>
        <p:nvSpPr>
          <p:cNvPr id="2" name="文本框 1"/>
          <p:cNvSpPr txBox="1"/>
          <p:nvPr/>
        </p:nvSpPr>
        <p:spPr>
          <a:xfrm>
            <a:off x="395536" y="2023966"/>
            <a:ext cx="3180679"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♦利率变动影响预算线</a:t>
            </a:r>
            <a:endParaRPr lang="zh-CN" altLang="en-US" sz="2400" b="1" dirty="0"/>
          </a:p>
        </p:txBody>
      </p:sp>
      <p:sp>
        <p:nvSpPr>
          <p:cNvPr id="12" name="Line 6"/>
          <p:cNvSpPr>
            <a:spLocks noChangeShapeType="1"/>
          </p:cNvSpPr>
          <p:nvPr/>
        </p:nvSpPr>
        <p:spPr bwMode="auto">
          <a:xfrm flipV="1">
            <a:off x="4972050" y="6146948"/>
            <a:ext cx="3016250"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Line 7"/>
          <p:cNvSpPr>
            <a:spLocks noChangeShapeType="1"/>
          </p:cNvSpPr>
          <p:nvPr/>
        </p:nvSpPr>
        <p:spPr bwMode="auto">
          <a:xfrm flipH="1">
            <a:off x="4972050" y="3057673"/>
            <a:ext cx="0" cy="30908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Text Box 8"/>
          <p:cNvSpPr txBox="1">
            <a:spLocks noChangeArrowheads="1"/>
          </p:cNvSpPr>
          <p:nvPr/>
        </p:nvSpPr>
        <p:spPr bwMode="auto">
          <a:xfrm>
            <a:off x="7931150" y="5931048"/>
            <a:ext cx="4079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1</a:t>
            </a:r>
            <a:endParaRPr lang="en-US" altLang="zh-CN" sz="2000"/>
          </a:p>
        </p:txBody>
      </p:sp>
      <p:sp>
        <p:nvSpPr>
          <p:cNvPr id="22" name="Text Box 9"/>
          <p:cNvSpPr txBox="1">
            <a:spLocks noChangeArrowheads="1"/>
          </p:cNvSpPr>
          <p:nvPr/>
        </p:nvSpPr>
        <p:spPr bwMode="auto">
          <a:xfrm>
            <a:off x="4716463" y="6053286"/>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0</a:t>
            </a:r>
          </a:p>
        </p:txBody>
      </p:sp>
      <p:sp>
        <p:nvSpPr>
          <p:cNvPr id="23" name="Text Box 10"/>
          <p:cNvSpPr txBox="1">
            <a:spLocks noChangeArrowheads="1"/>
          </p:cNvSpPr>
          <p:nvPr/>
        </p:nvSpPr>
        <p:spPr bwMode="auto">
          <a:xfrm>
            <a:off x="4584700" y="3148161"/>
            <a:ext cx="576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c</a:t>
            </a:r>
            <a:r>
              <a:rPr lang="en-US" altLang="zh-CN" sz="2000" baseline="-25000"/>
              <a:t>2</a:t>
            </a:r>
            <a:endParaRPr lang="en-US" altLang="zh-CN" sz="2000"/>
          </a:p>
        </p:txBody>
      </p:sp>
      <p:sp>
        <p:nvSpPr>
          <p:cNvPr id="24" name="Line 11"/>
          <p:cNvSpPr>
            <a:spLocks noChangeShapeType="1"/>
          </p:cNvSpPr>
          <p:nvPr/>
        </p:nvSpPr>
        <p:spPr bwMode="auto">
          <a:xfrm>
            <a:off x="4972050" y="4130823"/>
            <a:ext cx="2232025" cy="2016125"/>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3"/>
          <p:cNvSpPr>
            <a:spLocks noChangeShapeType="1"/>
          </p:cNvSpPr>
          <p:nvPr/>
        </p:nvSpPr>
        <p:spPr bwMode="auto">
          <a:xfrm>
            <a:off x="6122988" y="5210323"/>
            <a:ext cx="0" cy="9366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14"/>
          <p:cNvSpPr>
            <a:spLocks noChangeShapeType="1"/>
          </p:cNvSpPr>
          <p:nvPr/>
        </p:nvSpPr>
        <p:spPr bwMode="auto">
          <a:xfrm flipH="1">
            <a:off x="4972050" y="5210323"/>
            <a:ext cx="11509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Text Box 17"/>
          <p:cNvSpPr txBox="1">
            <a:spLocks noChangeArrowheads="1"/>
          </p:cNvSpPr>
          <p:nvPr/>
        </p:nvSpPr>
        <p:spPr bwMode="auto">
          <a:xfrm>
            <a:off x="5997575" y="4986486"/>
            <a:ext cx="8159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ym typeface="Symbol" panose="05050102010706020507" pitchFamily="18" charset="2"/>
              </a:rPr>
              <a:t></a:t>
            </a:r>
            <a:r>
              <a:rPr lang="zh-CN" altLang="en-US" sz="2000">
                <a:sym typeface="Symbol" panose="05050102010706020507" pitchFamily="18" charset="2"/>
              </a:rPr>
              <a:t>禀赋</a:t>
            </a:r>
          </a:p>
        </p:txBody>
      </p:sp>
      <p:sp>
        <p:nvSpPr>
          <p:cNvPr id="28" name="Line 18"/>
          <p:cNvSpPr>
            <a:spLocks noChangeShapeType="1"/>
          </p:cNvSpPr>
          <p:nvPr/>
        </p:nvSpPr>
        <p:spPr bwMode="auto">
          <a:xfrm>
            <a:off x="4972050" y="3267223"/>
            <a:ext cx="1766888" cy="28797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AutoShape 20"/>
          <p:cNvSpPr>
            <a:spLocks noChangeArrowheads="1"/>
          </p:cNvSpPr>
          <p:nvPr/>
        </p:nvSpPr>
        <p:spPr bwMode="auto">
          <a:xfrm>
            <a:off x="6627813" y="5715148"/>
            <a:ext cx="287337" cy="431800"/>
          </a:xfrm>
          <a:prstGeom prst="curvedLeftArrow">
            <a:avLst>
              <a:gd name="adj1" fmla="val 30055"/>
              <a:gd name="adj2" fmla="val 60111"/>
              <a:gd name="adj3" fmla="val 33333"/>
            </a:avLst>
          </a:prstGeom>
          <a:solidFill>
            <a:schemeClr val="accent1"/>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latin typeface="Calibri" panose="020F0502020204030204" pitchFamily="34" charset="0"/>
            </a:endParaRPr>
          </a:p>
        </p:txBody>
      </p:sp>
      <p:graphicFrame>
        <p:nvGraphicFramePr>
          <p:cNvPr id="30" name="对象 28"/>
          <p:cNvGraphicFramePr>
            <a:graphicFrameLocks noChangeAspect="1"/>
          </p:cNvGraphicFramePr>
          <p:nvPr>
            <p:extLst>
              <p:ext uri="{D42A27DB-BD31-4B8C-83A1-F6EECF244321}">
                <p14:modId xmlns:p14="http://schemas.microsoft.com/office/powerpoint/2010/main" val="2623597130"/>
              </p:ext>
            </p:extLst>
          </p:nvPr>
        </p:nvGraphicFramePr>
        <p:xfrm>
          <a:off x="6767513" y="5234136"/>
          <a:ext cx="1484312" cy="804862"/>
        </p:xfrm>
        <a:graphic>
          <a:graphicData uri="http://schemas.openxmlformats.org/presentationml/2006/ole">
            <mc:AlternateContent xmlns:mc="http://schemas.openxmlformats.org/markup-compatibility/2006">
              <mc:Choice xmlns:v="urn:schemas-microsoft-com:vml" Requires="v">
                <p:oleObj spid="_x0000_s78931" name="公式" r:id="rId6" imgW="749160" imgH="406080" progId="Equation.3">
                  <p:embed/>
                </p:oleObj>
              </mc:Choice>
              <mc:Fallback>
                <p:oleObj name="公式" r:id="rId6" imgW="749160" imgH="406080" progId="Equation.3">
                  <p:embed/>
                  <p:pic>
                    <p:nvPicPr>
                      <p:cNvPr id="0" name=""/>
                      <p:cNvPicPr>
                        <a:picLocks noChangeAspect="1" noChangeArrowheads="1"/>
                      </p:cNvPicPr>
                      <p:nvPr/>
                    </p:nvPicPr>
                    <p:blipFill>
                      <a:blip r:embed="rId7"/>
                      <a:srcRect/>
                      <a:stretch>
                        <a:fillRect/>
                      </a:stretch>
                    </p:blipFill>
                    <p:spPr bwMode="auto">
                      <a:xfrm>
                        <a:off x="6767513" y="5234136"/>
                        <a:ext cx="1484312" cy="8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 name="矩形标注 30"/>
          <p:cNvSpPr/>
          <p:nvPr/>
        </p:nvSpPr>
        <p:spPr>
          <a:xfrm>
            <a:off x="6130925" y="3337073"/>
            <a:ext cx="1365250" cy="782638"/>
          </a:xfrm>
          <a:prstGeom prst="wedgeRectCallout">
            <a:avLst>
              <a:gd name="adj1" fmla="val -90374"/>
              <a:gd name="adj2" fmla="val 69373"/>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b="1" dirty="0">
                <a:solidFill>
                  <a:schemeClr val="tx1"/>
                </a:solidFill>
              </a:rPr>
              <a:t>利率上升后的预算线</a:t>
            </a:r>
          </a:p>
        </p:txBody>
      </p:sp>
      <p:sp>
        <p:nvSpPr>
          <p:cNvPr id="32" name="矩形标注 31"/>
          <p:cNvSpPr/>
          <p:nvPr/>
        </p:nvSpPr>
        <p:spPr>
          <a:xfrm>
            <a:off x="6350000" y="4248298"/>
            <a:ext cx="1363663" cy="520700"/>
          </a:xfrm>
          <a:prstGeom prst="wedgeRectCallout">
            <a:avLst>
              <a:gd name="adj1" fmla="val -90374"/>
              <a:gd name="adj2" fmla="val 69373"/>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zh-CN" altLang="en-US" b="1" dirty="0">
                <a:solidFill>
                  <a:schemeClr val="tx1"/>
                </a:solidFill>
              </a:rPr>
              <a:t>原预算线</a:t>
            </a:r>
          </a:p>
        </p:txBody>
      </p:sp>
      <p:sp>
        <p:nvSpPr>
          <p:cNvPr id="33" name="Text Box 32"/>
          <p:cNvSpPr txBox="1">
            <a:spLocks noChangeArrowheads="1"/>
          </p:cNvSpPr>
          <p:nvPr/>
        </p:nvSpPr>
        <p:spPr bwMode="auto">
          <a:xfrm>
            <a:off x="5900738" y="6053226"/>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m</a:t>
            </a:r>
            <a:r>
              <a:rPr lang="en-US" altLang="zh-CN" sz="2000" kern="0" baseline="-25000" dirty="0" smtClean="0">
                <a:solidFill>
                  <a:srgbClr val="000000"/>
                </a:solidFill>
              </a:rPr>
              <a:t>1</a:t>
            </a:r>
            <a:endParaRPr lang="en-US" altLang="zh-CN" sz="2000" kern="0" dirty="0" smtClean="0">
              <a:solidFill>
                <a:srgbClr val="000000"/>
              </a:solidFill>
            </a:endParaRPr>
          </a:p>
        </p:txBody>
      </p:sp>
      <p:sp>
        <p:nvSpPr>
          <p:cNvPr id="34" name="Text Box 32"/>
          <p:cNvSpPr txBox="1">
            <a:spLocks noChangeArrowheads="1"/>
          </p:cNvSpPr>
          <p:nvPr/>
        </p:nvSpPr>
        <p:spPr bwMode="auto">
          <a:xfrm>
            <a:off x="4549616" y="4984439"/>
            <a:ext cx="4924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Arial" charset="0"/>
                <a:ea typeface="宋体" pitchFamily="2" charset="-122"/>
              </a:defRPr>
            </a:lvl1pPr>
            <a:lvl2pPr>
              <a:defRPr sz="2800">
                <a:solidFill>
                  <a:schemeClr val="tx1"/>
                </a:solidFill>
                <a:latin typeface="Arial" charset="0"/>
                <a:ea typeface="宋体" pitchFamily="2" charset="-122"/>
              </a:defRPr>
            </a:lvl2pPr>
            <a:lvl3pPr>
              <a:defRPr sz="2400">
                <a:solidFill>
                  <a:schemeClr val="tx1"/>
                </a:solidFill>
                <a:latin typeface="Arial" charset="0"/>
                <a:ea typeface="宋体" pitchFamily="2" charset="-122"/>
              </a:defRPr>
            </a:lvl3pPr>
            <a:lvl4pPr>
              <a:defRPr sz="2000">
                <a:solidFill>
                  <a:schemeClr val="tx1"/>
                </a:solidFill>
                <a:latin typeface="Arial" charset="0"/>
                <a:ea typeface="宋体" pitchFamily="2" charset="-122"/>
              </a:defRPr>
            </a:lvl4pPr>
            <a:lvl5pPr>
              <a:defRPr sz="2000">
                <a:solidFill>
                  <a:schemeClr val="tx1"/>
                </a:solidFill>
                <a:latin typeface="Arial" charset="0"/>
                <a:ea typeface="宋体" pitchFamily="2" charset="-122"/>
              </a:defRPr>
            </a:lvl5pPr>
            <a:lvl6pPr>
              <a:defRPr sz="2000">
                <a:solidFill>
                  <a:schemeClr val="tx1"/>
                </a:solidFill>
                <a:latin typeface="Arial" charset="0"/>
                <a:ea typeface="宋体" pitchFamily="2" charset="-122"/>
              </a:defRPr>
            </a:lvl6pPr>
            <a:lvl7pPr>
              <a:defRPr sz="2000">
                <a:solidFill>
                  <a:schemeClr val="tx1"/>
                </a:solidFill>
                <a:latin typeface="Arial" charset="0"/>
                <a:ea typeface="宋体" pitchFamily="2" charset="-122"/>
              </a:defRPr>
            </a:lvl7pPr>
            <a:lvl8pPr>
              <a:defRPr sz="2000">
                <a:solidFill>
                  <a:schemeClr val="tx1"/>
                </a:solidFill>
                <a:latin typeface="Arial" charset="0"/>
                <a:ea typeface="宋体" pitchFamily="2" charset="-122"/>
              </a:defRPr>
            </a:lvl8pPr>
            <a:lvl9pPr>
              <a:defRPr sz="2000">
                <a:solidFill>
                  <a:schemeClr val="tx1"/>
                </a:solidFill>
                <a:latin typeface="Arial" charset="0"/>
                <a:ea typeface="宋体" pitchFamily="2" charset="-122"/>
              </a:defRPr>
            </a:lvl9pPr>
          </a:lstStyle>
          <a:p>
            <a:pPr eaLnBrk="1" fontAlgn="auto" hangingPunct="1">
              <a:spcBef>
                <a:spcPts val="0"/>
              </a:spcBef>
              <a:spcAft>
                <a:spcPts val="0"/>
              </a:spcAft>
              <a:defRPr/>
            </a:pPr>
            <a:r>
              <a:rPr lang="en-US" altLang="zh-CN" sz="2000" kern="0" dirty="0" smtClean="0">
                <a:solidFill>
                  <a:srgbClr val="000000"/>
                </a:solidFill>
              </a:rPr>
              <a:t>m</a:t>
            </a:r>
            <a:r>
              <a:rPr lang="en-US" altLang="zh-CN" sz="2000" kern="0" baseline="-25000" dirty="0" smtClean="0">
                <a:solidFill>
                  <a:srgbClr val="000000"/>
                </a:solidFill>
              </a:rPr>
              <a:t>2</a:t>
            </a:r>
            <a:endParaRPr lang="en-US" altLang="zh-CN" sz="2000" kern="0" dirty="0" smtClean="0">
              <a:solidFill>
                <a:srgbClr val="000000"/>
              </a:solidFill>
            </a:endParaRPr>
          </a:p>
        </p:txBody>
      </p:sp>
      <p:sp>
        <p:nvSpPr>
          <p:cNvPr id="3" name="矩形 2"/>
          <p:cNvSpPr/>
          <p:nvPr/>
        </p:nvSpPr>
        <p:spPr>
          <a:xfrm>
            <a:off x="370028" y="2466148"/>
            <a:ext cx="4179588" cy="1569660"/>
          </a:xfrm>
          <a:prstGeom prst="rect">
            <a:avLst/>
          </a:prstGeom>
        </p:spPr>
        <p:txBody>
          <a:bodyPr wrap="square">
            <a:spAutoFit/>
          </a:bodyPr>
          <a:lstStyle/>
          <a:p>
            <a:pPr eaLnBrk="1" hangingPunct="1">
              <a:buFontTx/>
              <a:buNone/>
            </a:pPr>
            <a:r>
              <a:rPr lang="zh-CN" altLang="en-US" sz="2400" dirty="0" smtClean="0">
                <a:ea typeface="楷体_GB2312"/>
                <a:cs typeface="楷体_GB2312"/>
              </a:rPr>
              <a:t>     考虑</a:t>
            </a:r>
            <a:r>
              <a:rPr lang="zh-CN" altLang="en-US" sz="2400" dirty="0">
                <a:ea typeface="楷体_GB2312"/>
                <a:cs typeface="楷体_GB2312"/>
              </a:rPr>
              <a:t>利率上升的情形。利率上升，现期消费价格提高，未来消费价格相对下降，预算线围绕禀赋旋转，变</a:t>
            </a:r>
            <a:r>
              <a:rPr lang="zh-CN" altLang="en-US" sz="2400" dirty="0" smtClean="0">
                <a:ea typeface="楷体_GB2312"/>
                <a:cs typeface="楷体_GB2312"/>
              </a:rPr>
              <a:t>陡峭。</a:t>
            </a:r>
            <a:endParaRPr lang="zh-CN" altLang="en-US" sz="2400" dirty="0">
              <a:latin typeface="楷体_GB2312"/>
              <a:ea typeface="楷体_GB2312"/>
              <a:cs typeface="楷体_GB2312"/>
            </a:endParaRPr>
          </a:p>
        </p:txBody>
      </p:sp>
      <p:sp>
        <p:nvSpPr>
          <p:cNvPr id="35" name="Rectangle 21"/>
          <p:cNvSpPr>
            <a:spLocks noChangeArrowheads="1"/>
          </p:cNvSpPr>
          <p:nvPr/>
        </p:nvSpPr>
        <p:spPr bwMode="auto">
          <a:xfrm>
            <a:off x="395536" y="4035808"/>
            <a:ext cx="4032002"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       利率</a:t>
            </a:r>
            <a:r>
              <a:rPr lang="zh-CN" altLang="en-US" sz="2400" dirty="0">
                <a:latin typeface="Calibri" panose="020F0502020204030204" pitchFamily="34" charset="0"/>
                <a:ea typeface="楷体_GB2312"/>
                <a:cs typeface="楷体_GB2312"/>
              </a:rPr>
              <a:t>上升时，放弃今天的消费，未来消费的数量会更多。预算线的斜率表示这种替代关系，利率上升的时候，预算线斜率提高，现在消费的机会成本</a:t>
            </a:r>
            <a:r>
              <a:rPr lang="zh-CN" altLang="en-US" sz="2400" dirty="0" smtClean="0">
                <a:latin typeface="Calibri" panose="020F0502020204030204" pitchFamily="34" charset="0"/>
                <a:ea typeface="楷体_GB2312"/>
                <a:cs typeface="楷体_GB2312"/>
              </a:rPr>
              <a:t>上升，消费者一般将减少现期消费。</a:t>
            </a:r>
            <a:endParaRPr lang="zh-CN" altLang="en-US" sz="2400" dirty="0">
              <a:latin typeface="Calibri" panose="020F0502020204030204" pitchFamily="34" charset="0"/>
              <a:ea typeface="楷体_GB2312"/>
              <a:cs typeface="楷体_GB2312"/>
            </a:endParaRPr>
          </a:p>
        </p:txBody>
      </p:sp>
    </p:spTree>
    <p:extLst>
      <p:ext uri="{BB962C8B-B14F-4D97-AF65-F5344CB8AC3E}">
        <p14:creationId xmlns:p14="http://schemas.microsoft.com/office/powerpoint/2010/main" val="397778790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36"/>
          <p:cNvSpPr>
            <a:spLocks noChangeArrowheads="1"/>
          </p:cNvSpPr>
          <p:nvPr/>
        </p:nvSpPr>
        <p:spPr bwMode="auto">
          <a:xfrm>
            <a:off x="432318" y="1063717"/>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b="1" dirty="0" smtClean="0">
                <a:ea typeface="楷体_GB2312"/>
                <a:cs typeface="Arial" panose="020B0604020202020204" pitchFamily="34" charset="0"/>
              </a:rPr>
              <a:t>♦</a:t>
            </a:r>
            <a:r>
              <a:rPr lang="zh-CN" altLang="en-US" sz="2400" b="1" dirty="0" smtClean="0">
                <a:latin typeface="Calibri" panose="020F0502020204030204" pitchFamily="34" charset="0"/>
                <a:ea typeface="楷体_GB2312"/>
                <a:cs typeface="楷体_GB2312"/>
              </a:rPr>
              <a:t>利率变动对不同类型消费者的影响</a:t>
            </a:r>
            <a:endParaRPr lang="zh-CN" altLang="en-US" sz="2400" b="1" dirty="0">
              <a:latin typeface="楷体_GB2312"/>
              <a:ea typeface="楷体_GB2312"/>
              <a:cs typeface="楷体_GB2312"/>
            </a:endParaRPr>
          </a:p>
        </p:txBody>
      </p:sp>
      <p:sp>
        <p:nvSpPr>
          <p:cNvPr id="4" name="矩形 3"/>
          <p:cNvSpPr/>
          <p:nvPr/>
        </p:nvSpPr>
        <p:spPr>
          <a:xfrm>
            <a:off x="432318" y="1484784"/>
            <a:ext cx="8070310" cy="1569660"/>
          </a:xfrm>
          <a:prstGeom prst="rect">
            <a:avLst/>
          </a:prstGeom>
        </p:spPr>
        <p:txBody>
          <a:bodyPr wrap="square">
            <a:spAutoFit/>
          </a:bodyPr>
          <a:lstStyle/>
          <a:p>
            <a:pPr eaLnBrk="1" hangingPunct="1">
              <a:buFontTx/>
              <a:buNone/>
            </a:pPr>
            <a:r>
              <a:rPr lang="zh-CN" altLang="en-US" sz="2400" dirty="0" smtClean="0">
                <a:ea typeface="楷体_GB2312"/>
                <a:cs typeface="楷体_GB2312"/>
              </a:rPr>
              <a:t>        对于</a:t>
            </a:r>
            <a:r>
              <a:rPr lang="zh-CN" altLang="en-US" sz="2400" dirty="0">
                <a:ea typeface="楷体_GB2312"/>
                <a:cs typeface="楷体_GB2312"/>
              </a:rPr>
              <a:t>借款者来说，利率上升，当期</a:t>
            </a:r>
            <a:r>
              <a:rPr lang="zh-CN" altLang="en-US" sz="2400" dirty="0" smtClean="0">
                <a:ea typeface="楷体_GB2312"/>
                <a:cs typeface="楷体_GB2312"/>
              </a:rPr>
              <a:t>消费减少</a:t>
            </a:r>
            <a:r>
              <a:rPr lang="zh-CN" altLang="en-US" sz="2400" dirty="0">
                <a:ea typeface="楷体_GB2312"/>
                <a:cs typeface="楷体_GB2312"/>
              </a:rPr>
              <a:t>，但最优消费处于更低的无差异曲线上，福利变差；对于贷款者来说，利率上升，当期消费更少</a:t>
            </a:r>
            <a:r>
              <a:rPr lang="zh-CN" altLang="en-US" sz="2400" dirty="0" smtClean="0">
                <a:ea typeface="楷体_GB2312"/>
                <a:cs typeface="楷体_GB2312"/>
              </a:rPr>
              <a:t>，最</a:t>
            </a:r>
            <a:r>
              <a:rPr lang="zh-CN" altLang="en-US" sz="2400" dirty="0">
                <a:ea typeface="楷体_GB2312"/>
                <a:cs typeface="楷体_GB2312"/>
              </a:rPr>
              <a:t>优选择处于更高的无差异曲线上，福利变</a:t>
            </a:r>
            <a:r>
              <a:rPr lang="zh-CN" altLang="en-US" sz="2400" dirty="0" smtClean="0">
                <a:ea typeface="楷体_GB2312"/>
                <a:cs typeface="楷体_GB2312"/>
              </a:rPr>
              <a:t>好；利率变动对不借贷者没有影响。</a:t>
            </a:r>
            <a:endParaRPr lang="zh-CN" altLang="en-US" sz="2400" dirty="0">
              <a:latin typeface="楷体_GB2312"/>
              <a:ea typeface="楷体_GB2312"/>
              <a:cs typeface="楷体_GB2312"/>
            </a:endParaRPr>
          </a:p>
        </p:txBody>
      </p:sp>
      <p:sp>
        <p:nvSpPr>
          <p:cNvPr id="36" name="Line 22"/>
          <p:cNvSpPr>
            <a:spLocks noChangeShapeType="1"/>
          </p:cNvSpPr>
          <p:nvPr/>
        </p:nvSpPr>
        <p:spPr bwMode="auto">
          <a:xfrm flipV="1">
            <a:off x="1236026" y="6424439"/>
            <a:ext cx="3384550"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7" name="Line 23"/>
          <p:cNvSpPr>
            <a:spLocks noChangeShapeType="1"/>
          </p:cNvSpPr>
          <p:nvPr/>
        </p:nvSpPr>
        <p:spPr bwMode="auto">
          <a:xfrm>
            <a:off x="1236026" y="2968451"/>
            <a:ext cx="0" cy="34575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8" name="Text Box 24"/>
          <p:cNvSpPr txBox="1">
            <a:spLocks noChangeArrowheads="1"/>
          </p:cNvSpPr>
          <p:nvPr/>
        </p:nvSpPr>
        <p:spPr bwMode="auto">
          <a:xfrm>
            <a:off x="804226" y="6353001"/>
            <a:ext cx="314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0</a:t>
            </a:r>
          </a:p>
        </p:txBody>
      </p:sp>
      <p:sp>
        <p:nvSpPr>
          <p:cNvPr id="39" name="Text Box 25"/>
          <p:cNvSpPr txBox="1">
            <a:spLocks noChangeArrowheads="1"/>
          </p:cNvSpPr>
          <p:nvPr/>
        </p:nvSpPr>
        <p:spPr bwMode="auto">
          <a:xfrm>
            <a:off x="699451" y="2958926"/>
            <a:ext cx="577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t>c</a:t>
            </a:r>
            <a:r>
              <a:rPr lang="en-US" altLang="zh-CN" sz="2400" baseline="-25000"/>
              <a:t>2</a:t>
            </a:r>
            <a:endParaRPr lang="en-US" altLang="zh-CN" sz="2400"/>
          </a:p>
        </p:txBody>
      </p:sp>
      <p:sp>
        <p:nvSpPr>
          <p:cNvPr id="40" name="Line 26"/>
          <p:cNvSpPr>
            <a:spLocks noChangeShapeType="1"/>
          </p:cNvSpPr>
          <p:nvPr/>
        </p:nvSpPr>
        <p:spPr bwMode="auto">
          <a:xfrm>
            <a:off x="1236026" y="4408314"/>
            <a:ext cx="2232025" cy="2016125"/>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 name="Line 27"/>
          <p:cNvSpPr>
            <a:spLocks noChangeShapeType="1"/>
          </p:cNvSpPr>
          <p:nvPr/>
        </p:nvSpPr>
        <p:spPr bwMode="auto">
          <a:xfrm>
            <a:off x="3071176" y="6067251"/>
            <a:ext cx="0" cy="3603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 name="Line 28"/>
          <p:cNvSpPr>
            <a:spLocks noChangeShapeType="1"/>
          </p:cNvSpPr>
          <p:nvPr/>
        </p:nvSpPr>
        <p:spPr bwMode="auto">
          <a:xfrm flipH="1">
            <a:off x="1236026" y="5466042"/>
            <a:ext cx="115252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 name="Text Box 29"/>
          <p:cNvSpPr txBox="1">
            <a:spLocks noChangeArrowheads="1"/>
          </p:cNvSpPr>
          <p:nvPr/>
        </p:nvSpPr>
        <p:spPr bwMode="auto">
          <a:xfrm>
            <a:off x="2237512" y="5243341"/>
            <a:ext cx="752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ym typeface="Symbol" panose="05050102010706020507" pitchFamily="18" charset="2"/>
              </a:rPr>
              <a:t></a:t>
            </a:r>
            <a:r>
              <a:rPr lang="zh-CN" altLang="en-US" sz="1800" dirty="0">
                <a:sym typeface="Symbol" panose="05050102010706020507" pitchFamily="18" charset="2"/>
              </a:rPr>
              <a:t>禀赋</a:t>
            </a:r>
          </a:p>
        </p:txBody>
      </p:sp>
      <p:sp>
        <p:nvSpPr>
          <p:cNvPr id="44" name="Line 30"/>
          <p:cNvSpPr>
            <a:spLocks noChangeShapeType="1"/>
          </p:cNvSpPr>
          <p:nvPr/>
        </p:nvSpPr>
        <p:spPr bwMode="auto">
          <a:xfrm>
            <a:off x="1204276" y="3544714"/>
            <a:ext cx="1800225" cy="28797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 name="Arc 31"/>
          <p:cNvSpPr>
            <a:spLocks/>
          </p:cNvSpPr>
          <p:nvPr/>
        </p:nvSpPr>
        <p:spPr bwMode="auto">
          <a:xfrm rot="10607808">
            <a:off x="2353626" y="4687714"/>
            <a:ext cx="2089150" cy="1749425"/>
          </a:xfrm>
          <a:custGeom>
            <a:avLst/>
            <a:gdLst>
              <a:gd name="T0" fmla="*/ 2147483646 w 21600"/>
              <a:gd name="T1" fmla="*/ 0 h 17499"/>
              <a:gd name="T2" fmla="*/ 2147483646 w 21600"/>
              <a:gd name="T3" fmla="*/ 2147483646 h 17499"/>
              <a:gd name="T4" fmla="*/ 2147483646 w 21600"/>
              <a:gd name="T5" fmla="*/ 0 h 17499"/>
              <a:gd name="T6" fmla="*/ 2147483646 w 21600"/>
              <a:gd name="T7" fmla="*/ 2147483646 h 17499"/>
              <a:gd name="T8" fmla="*/ 0 w 21600"/>
              <a:gd name="T9" fmla="*/ 2147483646 h 17499"/>
              <a:gd name="T10" fmla="*/ 0 60000 65536"/>
              <a:gd name="T11" fmla="*/ 0 60000 65536"/>
              <a:gd name="T12" fmla="*/ 0 60000 65536"/>
              <a:gd name="T13" fmla="*/ 0 60000 65536"/>
              <a:gd name="T14" fmla="*/ 0 60000 65536"/>
              <a:gd name="T15" fmla="*/ 0 w 21600"/>
              <a:gd name="T16" fmla="*/ 0 h 17499"/>
              <a:gd name="T17" fmla="*/ 21600 w 21600"/>
              <a:gd name="T18" fmla="*/ 17499 h 17499"/>
            </a:gdLst>
            <a:ahLst/>
            <a:cxnLst>
              <a:cxn ang="T10">
                <a:pos x="T0" y="T1"/>
              </a:cxn>
              <a:cxn ang="T11">
                <a:pos x="T2" y="T3"/>
              </a:cxn>
              <a:cxn ang="T12">
                <a:pos x="T4" y="T5"/>
              </a:cxn>
              <a:cxn ang="T13">
                <a:pos x="T6" y="T7"/>
              </a:cxn>
              <a:cxn ang="T14">
                <a:pos x="T8" y="T9"/>
              </a:cxn>
            </a:cxnLst>
            <a:rect l="T15" t="T16" r="T17" b="T18"/>
            <a:pathLst>
              <a:path w="21600" h="17499" fill="none" extrusionOk="0">
                <a:moveTo>
                  <a:pt x="12662" y="0"/>
                </a:moveTo>
                <a:cubicBezTo>
                  <a:pt x="18276" y="4062"/>
                  <a:pt x="21600" y="10570"/>
                  <a:pt x="21600" y="17499"/>
                </a:cubicBezTo>
              </a:path>
              <a:path w="21600" h="17499" stroke="0" extrusionOk="0">
                <a:moveTo>
                  <a:pt x="12662" y="0"/>
                </a:moveTo>
                <a:cubicBezTo>
                  <a:pt x="18276" y="4062"/>
                  <a:pt x="21600" y="10570"/>
                  <a:pt x="21600" y="17499"/>
                </a:cubicBezTo>
                <a:lnTo>
                  <a:pt x="0" y="17499"/>
                </a:lnTo>
                <a:lnTo>
                  <a:pt x="12662" y="0"/>
                </a:lnTo>
                <a:close/>
              </a:path>
            </a:pathLst>
          </a:custGeom>
          <a:noFill/>
          <a:ln w="381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46" name="Line 33"/>
          <p:cNvSpPr>
            <a:spLocks noChangeShapeType="1"/>
          </p:cNvSpPr>
          <p:nvPr/>
        </p:nvSpPr>
        <p:spPr bwMode="auto">
          <a:xfrm flipH="1">
            <a:off x="2369770" y="5529943"/>
            <a:ext cx="3315" cy="88973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7" name="Line 34"/>
          <p:cNvSpPr>
            <a:spLocks noChangeShapeType="1"/>
          </p:cNvSpPr>
          <p:nvPr/>
        </p:nvSpPr>
        <p:spPr bwMode="auto">
          <a:xfrm>
            <a:off x="2639376" y="5779914"/>
            <a:ext cx="0" cy="649287"/>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8" name="Text Box 35"/>
          <p:cNvSpPr txBox="1">
            <a:spLocks noChangeArrowheads="1"/>
          </p:cNvSpPr>
          <p:nvPr/>
        </p:nvSpPr>
        <p:spPr bwMode="auto">
          <a:xfrm>
            <a:off x="4007801" y="6445076"/>
            <a:ext cx="3857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c</a:t>
            </a:r>
            <a:r>
              <a:rPr lang="en-US" altLang="zh-CN" sz="1800" baseline="-25000"/>
              <a:t>1</a:t>
            </a:r>
            <a:endParaRPr lang="en-US" altLang="zh-CN" sz="1800"/>
          </a:p>
        </p:txBody>
      </p:sp>
      <p:sp>
        <p:nvSpPr>
          <p:cNvPr id="49" name="Text Box 36"/>
          <p:cNvSpPr txBox="1">
            <a:spLocks noChangeArrowheads="1"/>
          </p:cNvSpPr>
          <p:nvPr/>
        </p:nvSpPr>
        <p:spPr bwMode="auto">
          <a:xfrm>
            <a:off x="2847338" y="6419676"/>
            <a:ext cx="385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c</a:t>
            </a:r>
            <a:r>
              <a:rPr lang="en-US" altLang="zh-CN" sz="1800" baseline="-25000"/>
              <a:t>1</a:t>
            </a:r>
            <a:endParaRPr lang="en-US" altLang="zh-CN" sz="1800"/>
          </a:p>
        </p:txBody>
      </p:sp>
      <p:sp>
        <p:nvSpPr>
          <p:cNvPr id="50" name="Text Box 37"/>
          <p:cNvSpPr txBox="1">
            <a:spLocks noChangeArrowheads="1"/>
          </p:cNvSpPr>
          <p:nvPr/>
        </p:nvSpPr>
        <p:spPr bwMode="auto">
          <a:xfrm>
            <a:off x="2064701" y="6427614"/>
            <a:ext cx="461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a:t>
            </a:r>
            <a:r>
              <a:rPr lang="en-US" altLang="zh-CN" sz="1800" baseline="-25000"/>
              <a:t>1</a:t>
            </a:r>
            <a:endParaRPr lang="en-US" altLang="zh-CN" sz="1800"/>
          </a:p>
        </p:txBody>
      </p:sp>
      <p:graphicFrame>
        <p:nvGraphicFramePr>
          <p:cNvPr id="51" name="Object 38"/>
          <p:cNvGraphicFramePr>
            <a:graphicFrameLocks noChangeAspect="1"/>
          </p:cNvGraphicFramePr>
          <p:nvPr>
            <p:extLst>
              <p:ext uri="{D42A27DB-BD31-4B8C-83A1-F6EECF244321}">
                <p14:modId xmlns:p14="http://schemas.microsoft.com/office/powerpoint/2010/main" val="3657808829"/>
              </p:ext>
            </p:extLst>
          </p:nvPr>
        </p:nvGraphicFramePr>
        <p:xfrm>
          <a:off x="2542538" y="6376814"/>
          <a:ext cx="304800" cy="433387"/>
        </p:xfrm>
        <a:graphic>
          <a:graphicData uri="http://schemas.openxmlformats.org/presentationml/2006/ole">
            <mc:AlternateContent xmlns:mc="http://schemas.openxmlformats.org/markup-compatibility/2006">
              <mc:Choice xmlns:v="urn:schemas-microsoft-com:vml" Requires="v">
                <p:oleObj spid="_x0000_s80034" r:id="rId6" imgW="152466" imgH="215994" progId="Equation.3">
                  <p:embed/>
                </p:oleObj>
              </mc:Choice>
              <mc:Fallback>
                <p:oleObj r:id="rId6" imgW="152466" imgH="215994"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42538" y="6376814"/>
                        <a:ext cx="304800" cy="433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 name="Text Box 11"/>
          <p:cNvSpPr txBox="1">
            <a:spLocks noChangeArrowheads="1"/>
          </p:cNvSpPr>
          <p:nvPr/>
        </p:nvSpPr>
        <p:spPr bwMode="auto">
          <a:xfrm>
            <a:off x="2510788" y="5610051"/>
            <a:ext cx="6746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r>
              <a:rPr lang="zh-CN" altLang="en-US" sz="1800">
                <a:latin typeface="宋体" panose="02010600030101010101" pitchFamily="2" charset="-122"/>
                <a:sym typeface="Symbol" panose="05050102010706020507" pitchFamily="18" charset="2"/>
              </a:rPr>
              <a:t>＇</a:t>
            </a:r>
            <a:endParaRPr lang="zh-CN" altLang="en-US" sz="1800">
              <a:sym typeface="Symbol" panose="05050102010706020507" pitchFamily="18" charset="2"/>
            </a:endParaRPr>
          </a:p>
        </p:txBody>
      </p:sp>
      <p:sp>
        <p:nvSpPr>
          <p:cNvPr id="53" name="Text Box 11"/>
          <p:cNvSpPr txBox="1">
            <a:spLocks noChangeArrowheads="1"/>
          </p:cNvSpPr>
          <p:nvPr/>
        </p:nvSpPr>
        <p:spPr bwMode="auto">
          <a:xfrm>
            <a:off x="2947351" y="5837064"/>
            <a:ext cx="444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endParaRPr lang="zh-CN" altLang="en-US" sz="1800">
              <a:sym typeface="Symbol" panose="05050102010706020507" pitchFamily="18" charset="2"/>
            </a:endParaRPr>
          </a:p>
        </p:txBody>
      </p:sp>
      <p:sp>
        <p:nvSpPr>
          <p:cNvPr id="54" name="Arc 31"/>
          <p:cNvSpPr>
            <a:spLocks/>
          </p:cNvSpPr>
          <p:nvPr/>
        </p:nvSpPr>
        <p:spPr bwMode="auto">
          <a:xfrm rot="10607808">
            <a:off x="2507613" y="4548014"/>
            <a:ext cx="2089150" cy="1749425"/>
          </a:xfrm>
          <a:custGeom>
            <a:avLst/>
            <a:gdLst>
              <a:gd name="T0" fmla="*/ 2147483646 w 21600"/>
              <a:gd name="T1" fmla="*/ 0 h 17499"/>
              <a:gd name="T2" fmla="*/ 2147483646 w 21600"/>
              <a:gd name="T3" fmla="*/ 2147483646 h 17499"/>
              <a:gd name="T4" fmla="*/ 2147483646 w 21600"/>
              <a:gd name="T5" fmla="*/ 0 h 17499"/>
              <a:gd name="T6" fmla="*/ 2147483646 w 21600"/>
              <a:gd name="T7" fmla="*/ 2147483646 h 17499"/>
              <a:gd name="T8" fmla="*/ 0 w 21600"/>
              <a:gd name="T9" fmla="*/ 2147483646 h 17499"/>
              <a:gd name="T10" fmla="*/ 0 60000 65536"/>
              <a:gd name="T11" fmla="*/ 0 60000 65536"/>
              <a:gd name="T12" fmla="*/ 0 60000 65536"/>
              <a:gd name="T13" fmla="*/ 0 60000 65536"/>
              <a:gd name="T14" fmla="*/ 0 60000 65536"/>
              <a:gd name="T15" fmla="*/ 0 w 21600"/>
              <a:gd name="T16" fmla="*/ 0 h 17499"/>
              <a:gd name="T17" fmla="*/ 21600 w 21600"/>
              <a:gd name="T18" fmla="*/ 17499 h 17499"/>
            </a:gdLst>
            <a:ahLst/>
            <a:cxnLst>
              <a:cxn ang="T10">
                <a:pos x="T0" y="T1"/>
              </a:cxn>
              <a:cxn ang="T11">
                <a:pos x="T2" y="T3"/>
              </a:cxn>
              <a:cxn ang="T12">
                <a:pos x="T4" y="T5"/>
              </a:cxn>
              <a:cxn ang="T13">
                <a:pos x="T6" y="T7"/>
              </a:cxn>
              <a:cxn ang="T14">
                <a:pos x="T8" y="T9"/>
              </a:cxn>
            </a:cxnLst>
            <a:rect l="T15" t="T16" r="T17" b="T18"/>
            <a:pathLst>
              <a:path w="21600" h="17499" fill="none" extrusionOk="0">
                <a:moveTo>
                  <a:pt x="12662" y="0"/>
                </a:moveTo>
                <a:cubicBezTo>
                  <a:pt x="18276" y="4062"/>
                  <a:pt x="21600" y="10570"/>
                  <a:pt x="21600" y="17499"/>
                </a:cubicBezTo>
              </a:path>
              <a:path w="21600" h="17499" stroke="0" extrusionOk="0">
                <a:moveTo>
                  <a:pt x="12662" y="0"/>
                </a:moveTo>
                <a:cubicBezTo>
                  <a:pt x="18276" y="4062"/>
                  <a:pt x="21600" y="10570"/>
                  <a:pt x="21600" y="17499"/>
                </a:cubicBezTo>
                <a:lnTo>
                  <a:pt x="0" y="17499"/>
                </a:lnTo>
                <a:lnTo>
                  <a:pt x="12662" y="0"/>
                </a:lnTo>
                <a:close/>
              </a:path>
            </a:pathLst>
          </a:custGeom>
          <a:noFill/>
          <a:ln w="381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55" name="Line 4"/>
          <p:cNvSpPr>
            <a:spLocks noChangeShapeType="1"/>
          </p:cNvSpPr>
          <p:nvPr/>
        </p:nvSpPr>
        <p:spPr bwMode="auto">
          <a:xfrm flipV="1">
            <a:off x="5151065" y="6390456"/>
            <a:ext cx="3381375" cy="15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6" name="Line 5"/>
          <p:cNvSpPr>
            <a:spLocks noChangeShapeType="1"/>
          </p:cNvSpPr>
          <p:nvPr/>
        </p:nvSpPr>
        <p:spPr bwMode="auto">
          <a:xfrm>
            <a:off x="5151065" y="3153544"/>
            <a:ext cx="0" cy="32385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 name="Text Box 6"/>
          <p:cNvSpPr txBox="1">
            <a:spLocks noChangeArrowheads="1"/>
          </p:cNvSpPr>
          <p:nvPr/>
        </p:nvSpPr>
        <p:spPr bwMode="auto">
          <a:xfrm>
            <a:off x="4719265" y="6319019"/>
            <a:ext cx="3127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0</a:t>
            </a:r>
          </a:p>
        </p:txBody>
      </p:sp>
      <p:sp>
        <p:nvSpPr>
          <p:cNvPr id="58" name="Text Box 7"/>
          <p:cNvSpPr txBox="1">
            <a:spLocks noChangeArrowheads="1"/>
          </p:cNvSpPr>
          <p:nvPr/>
        </p:nvSpPr>
        <p:spPr bwMode="auto">
          <a:xfrm>
            <a:off x="4614490" y="2924944"/>
            <a:ext cx="57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t>c</a:t>
            </a:r>
            <a:r>
              <a:rPr lang="en-US" altLang="zh-CN" sz="2400" baseline="-25000"/>
              <a:t>2</a:t>
            </a:r>
            <a:endParaRPr lang="en-US" altLang="zh-CN" sz="2400"/>
          </a:p>
        </p:txBody>
      </p:sp>
      <p:sp>
        <p:nvSpPr>
          <p:cNvPr id="59" name="Line 8"/>
          <p:cNvSpPr>
            <a:spLocks noChangeShapeType="1"/>
          </p:cNvSpPr>
          <p:nvPr/>
        </p:nvSpPr>
        <p:spPr bwMode="auto">
          <a:xfrm>
            <a:off x="5151065" y="4374331"/>
            <a:ext cx="2232025" cy="2016125"/>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 name="Line 9"/>
          <p:cNvSpPr>
            <a:spLocks noChangeShapeType="1"/>
          </p:cNvSpPr>
          <p:nvPr/>
        </p:nvSpPr>
        <p:spPr bwMode="auto">
          <a:xfrm>
            <a:off x="6300415" y="5453831"/>
            <a:ext cx="0" cy="9366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 name="Line 10"/>
          <p:cNvSpPr>
            <a:spLocks noChangeShapeType="1"/>
          </p:cNvSpPr>
          <p:nvPr/>
        </p:nvSpPr>
        <p:spPr bwMode="auto">
          <a:xfrm flipH="1">
            <a:off x="5151065" y="5453831"/>
            <a:ext cx="114935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 name="Text Box 11"/>
          <p:cNvSpPr txBox="1">
            <a:spLocks noChangeArrowheads="1"/>
          </p:cNvSpPr>
          <p:nvPr/>
        </p:nvSpPr>
        <p:spPr bwMode="auto">
          <a:xfrm>
            <a:off x="6141665" y="5133156"/>
            <a:ext cx="750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a:t>
            </a:r>
            <a:r>
              <a:rPr lang="zh-CN" altLang="en-US" sz="1800">
                <a:sym typeface="Symbol" panose="05050102010706020507" pitchFamily="18" charset="2"/>
              </a:rPr>
              <a:t>禀赋</a:t>
            </a:r>
          </a:p>
        </p:txBody>
      </p:sp>
      <p:sp>
        <p:nvSpPr>
          <p:cNvPr id="63" name="Line 12"/>
          <p:cNvSpPr>
            <a:spLocks noChangeShapeType="1"/>
          </p:cNvSpPr>
          <p:nvPr/>
        </p:nvSpPr>
        <p:spPr bwMode="auto">
          <a:xfrm>
            <a:off x="5116140" y="3510731"/>
            <a:ext cx="1800225" cy="28797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4" name="Line 16"/>
          <p:cNvSpPr>
            <a:spLocks noChangeShapeType="1"/>
          </p:cNvSpPr>
          <p:nvPr/>
        </p:nvSpPr>
        <p:spPr bwMode="auto">
          <a:xfrm>
            <a:off x="5836865" y="4952181"/>
            <a:ext cx="0" cy="14398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5" name="Line 17"/>
          <p:cNvSpPr>
            <a:spLocks noChangeShapeType="1"/>
          </p:cNvSpPr>
          <p:nvPr/>
        </p:nvSpPr>
        <p:spPr bwMode="auto">
          <a:xfrm>
            <a:off x="5620965" y="4302894"/>
            <a:ext cx="0" cy="20891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6" name="Text Box 18"/>
          <p:cNvSpPr txBox="1">
            <a:spLocks noChangeArrowheads="1"/>
          </p:cNvSpPr>
          <p:nvPr/>
        </p:nvSpPr>
        <p:spPr bwMode="auto">
          <a:xfrm>
            <a:off x="8118854" y="6350560"/>
            <a:ext cx="384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c</a:t>
            </a:r>
            <a:r>
              <a:rPr lang="en-US" altLang="zh-CN" sz="1800" baseline="-25000"/>
              <a:t>1</a:t>
            </a:r>
            <a:endParaRPr lang="en-US" altLang="zh-CN" sz="1800"/>
          </a:p>
        </p:txBody>
      </p:sp>
      <p:sp>
        <p:nvSpPr>
          <p:cNvPr id="67" name="Text Box 19"/>
          <p:cNvSpPr txBox="1">
            <a:spLocks noChangeArrowheads="1"/>
          </p:cNvSpPr>
          <p:nvPr/>
        </p:nvSpPr>
        <p:spPr bwMode="auto">
          <a:xfrm>
            <a:off x="5692510" y="6420331"/>
            <a:ext cx="384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c</a:t>
            </a:r>
            <a:r>
              <a:rPr lang="en-US" altLang="zh-CN" sz="1800" baseline="-25000"/>
              <a:t>1</a:t>
            </a:r>
            <a:endParaRPr lang="en-US" altLang="zh-CN" sz="1800"/>
          </a:p>
        </p:txBody>
      </p:sp>
      <p:sp>
        <p:nvSpPr>
          <p:cNvPr id="68" name="Text Box 38"/>
          <p:cNvSpPr txBox="1">
            <a:spLocks noChangeArrowheads="1"/>
          </p:cNvSpPr>
          <p:nvPr/>
        </p:nvSpPr>
        <p:spPr bwMode="auto">
          <a:xfrm>
            <a:off x="6123409" y="6412986"/>
            <a:ext cx="461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m</a:t>
            </a:r>
            <a:r>
              <a:rPr lang="en-US" altLang="zh-CN" sz="1800" baseline="-25000"/>
              <a:t>1</a:t>
            </a:r>
            <a:endParaRPr lang="en-US" altLang="zh-CN" sz="1800"/>
          </a:p>
        </p:txBody>
      </p:sp>
      <p:graphicFrame>
        <p:nvGraphicFramePr>
          <p:cNvPr id="69" name="Object 37"/>
          <p:cNvGraphicFramePr>
            <a:graphicFrameLocks noChangeAspect="1"/>
          </p:cNvGraphicFramePr>
          <p:nvPr>
            <p:extLst>
              <p:ext uri="{D42A27DB-BD31-4B8C-83A1-F6EECF244321}">
                <p14:modId xmlns:p14="http://schemas.microsoft.com/office/powerpoint/2010/main" val="1747901400"/>
              </p:ext>
            </p:extLst>
          </p:nvPr>
        </p:nvGraphicFramePr>
        <p:xfrm>
          <a:off x="5409827" y="6376449"/>
          <a:ext cx="304800" cy="433387"/>
        </p:xfrm>
        <a:graphic>
          <a:graphicData uri="http://schemas.openxmlformats.org/presentationml/2006/ole">
            <mc:AlternateContent xmlns:mc="http://schemas.openxmlformats.org/markup-compatibility/2006">
              <mc:Choice xmlns:v="urn:schemas-microsoft-com:vml" Requires="v">
                <p:oleObj spid="_x0000_s80035" r:id="rId8" imgW="152466" imgH="215994" progId="Equation.3">
                  <p:embed/>
                </p:oleObj>
              </mc:Choice>
              <mc:Fallback>
                <p:oleObj r:id="rId8" imgW="152466" imgH="215994"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409827" y="6376449"/>
                        <a:ext cx="304800" cy="433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0" name="Text Box 11"/>
          <p:cNvSpPr txBox="1">
            <a:spLocks noChangeArrowheads="1"/>
          </p:cNvSpPr>
          <p:nvPr/>
        </p:nvSpPr>
        <p:spPr bwMode="auto">
          <a:xfrm>
            <a:off x="5505077" y="4113981"/>
            <a:ext cx="676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r>
              <a:rPr lang="zh-CN" altLang="en-US" sz="1800">
                <a:latin typeface="宋体" panose="02010600030101010101" pitchFamily="2" charset="-122"/>
                <a:sym typeface="Symbol" panose="05050102010706020507" pitchFamily="18" charset="2"/>
              </a:rPr>
              <a:t>＇</a:t>
            </a:r>
            <a:endParaRPr lang="zh-CN" altLang="en-US" sz="1800">
              <a:sym typeface="Symbol" panose="05050102010706020507" pitchFamily="18" charset="2"/>
            </a:endParaRPr>
          </a:p>
        </p:txBody>
      </p:sp>
      <p:sp>
        <p:nvSpPr>
          <p:cNvPr id="71" name="Text Box 11"/>
          <p:cNvSpPr txBox="1">
            <a:spLocks noChangeArrowheads="1"/>
          </p:cNvSpPr>
          <p:nvPr/>
        </p:nvSpPr>
        <p:spPr bwMode="auto">
          <a:xfrm>
            <a:off x="5714627" y="4783906"/>
            <a:ext cx="4445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E</a:t>
            </a:r>
            <a:endParaRPr lang="zh-CN" altLang="en-US" sz="1800">
              <a:sym typeface="Symbol" panose="05050102010706020507" pitchFamily="18" charset="2"/>
            </a:endParaRPr>
          </a:p>
        </p:txBody>
      </p:sp>
      <p:sp>
        <p:nvSpPr>
          <p:cNvPr id="72" name="Arc 29"/>
          <p:cNvSpPr>
            <a:spLocks/>
          </p:cNvSpPr>
          <p:nvPr/>
        </p:nvSpPr>
        <p:spPr bwMode="auto">
          <a:xfrm rot="10607808">
            <a:off x="5316165" y="3664719"/>
            <a:ext cx="2076450" cy="1925637"/>
          </a:xfrm>
          <a:custGeom>
            <a:avLst/>
            <a:gdLst>
              <a:gd name="T0" fmla="*/ -97 w 21600"/>
              <a:gd name="T1" fmla="*/ 0 h 21600"/>
              <a:gd name="T2" fmla="*/ 2089150 w 21600"/>
              <a:gd name="T3" fmla="*/ 2160587 h 21600"/>
              <a:gd name="T4" fmla="*/ -97 w 21600"/>
              <a:gd name="T5" fmla="*/ 0 h 21600"/>
              <a:gd name="T6" fmla="*/ 2089150 w 21600"/>
              <a:gd name="T7" fmla="*/ 2160587 h 21600"/>
              <a:gd name="T8" fmla="*/ 0 w 21600"/>
              <a:gd name="T9" fmla="*/ 2160587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1600" kern="0">
              <a:solidFill>
                <a:sysClr val="windowText" lastClr="000000"/>
              </a:solidFill>
              <a:latin typeface="Arial" charset="0"/>
            </a:endParaRPr>
          </a:p>
        </p:txBody>
      </p:sp>
      <p:sp>
        <p:nvSpPr>
          <p:cNvPr id="73" name="Arc 29"/>
          <p:cNvSpPr>
            <a:spLocks/>
          </p:cNvSpPr>
          <p:nvPr/>
        </p:nvSpPr>
        <p:spPr bwMode="auto">
          <a:xfrm rot="10607808">
            <a:off x="5436815" y="3407544"/>
            <a:ext cx="2076450" cy="1925637"/>
          </a:xfrm>
          <a:custGeom>
            <a:avLst/>
            <a:gdLst>
              <a:gd name="T0" fmla="*/ -97 w 21600"/>
              <a:gd name="T1" fmla="*/ 0 h 21600"/>
              <a:gd name="T2" fmla="*/ 2089150 w 21600"/>
              <a:gd name="T3" fmla="*/ 2160587 h 21600"/>
              <a:gd name="T4" fmla="*/ -97 w 21600"/>
              <a:gd name="T5" fmla="*/ 0 h 21600"/>
              <a:gd name="T6" fmla="*/ 2089150 w 21600"/>
              <a:gd name="T7" fmla="*/ 2160587 h 21600"/>
              <a:gd name="T8" fmla="*/ 0 w 21600"/>
              <a:gd name="T9" fmla="*/ 2160587 h 21600"/>
              <a:gd name="T10" fmla="*/ 0 60000 65536"/>
              <a:gd name="T11" fmla="*/ 0 60000 65536"/>
              <a:gd name="T12" fmla="*/ 0 60000 65536"/>
              <a:gd name="T13" fmla="*/ 0 60000 65536"/>
              <a:gd name="T14" fmla="*/ 0 60000 65536"/>
              <a:gd name="T15" fmla="*/ 0 w 21600"/>
              <a:gd name="T16" fmla="*/ 0 h 21600"/>
              <a:gd name="T17" fmla="*/ 21600 w 21600"/>
              <a:gd name="T18" fmla="*/ 21600 h 21600"/>
            </a:gdLst>
            <a:ahLst/>
            <a:cxnLst>
              <a:cxn ang="T10">
                <a:pos x="T0" y="T1"/>
              </a:cxn>
              <a:cxn ang="T11">
                <a:pos x="T2" y="T3"/>
              </a:cxn>
              <a:cxn ang="T12">
                <a:pos x="T4" y="T5"/>
              </a:cxn>
              <a:cxn ang="T13">
                <a:pos x="T6" y="T7"/>
              </a:cxn>
              <a:cxn ang="T14">
                <a:pos x="T8" y="T9"/>
              </a:cxn>
            </a:cxnLst>
            <a:rect l="T15" t="T16" r="T17" b="T18"/>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eaLnBrk="1" fontAlgn="auto" hangingPunct="1">
              <a:spcBef>
                <a:spcPts val="0"/>
              </a:spcBef>
              <a:spcAft>
                <a:spcPts val="0"/>
              </a:spcAft>
              <a:defRPr/>
            </a:pPr>
            <a:endParaRPr lang="zh-CN" altLang="en-US" sz="1600" kern="0">
              <a:solidFill>
                <a:sysClr val="windowText" lastClr="000000"/>
              </a:solidFill>
              <a:latin typeface="Arial" charset="0"/>
            </a:endParaRPr>
          </a:p>
        </p:txBody>
      </p:sp>
      <p:sp>
        <p:nvSpPr>
          <p:cNvPr id="74" name="Line 28"/>
          <p:cNvSpPr>
            <a:spLocks noChangeShapeType="1"/>
          </p:cNvSpPr>
          <p:nvPr/>
        </p:nvSpPr>
        <p:spPr bwMode="auto">
          <a:xfrm flipH="1" flipV="1">
            <a:off x="1267776" y="5808489"/>
            <a:ext cx="1367627" cy="2857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5" name="Line 28"/>
          <p:cNvSpPr>
            <a:spLocks noChangeShapeType="1"/>
          </p:cNvSpPr>
          <p:nvPr/>
        </p:nvSpPr>
        <p:spPr bwMode="auto">
          <a:xfrm flipH="1">
            <a:off x="1277298" y="6043586"/>
            <a:ext cx="1843090" cy="1716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文本框 4"/>
          <p:cNvSpPr txBox="1"/>
          <p:nvPr/>
        </p:nvSpPr>
        <p:spPr>
          <a:xfrm>
            <a:off x="2510788" y="4005064"/>
            <a:ext cx="954107" cy="400110"/>
          </a:xfrm>
          <a:prstGeom prst="rect">
            <a:avLst/>
          </a:prstGeom>
          <a:noFill/>
        </p:spPr>
        <p:txBody>
          <a:bodyPr wrap="none" rtlCol="0">
            <a:spAutoFit/>
          </a:bodyPr>
          <a:lstStyle/>
          <a:p>
            <a:r>
              <a:rPr lang="zh-CN" altLang="en-US" sz="2000" b="1" dirty="0" smtClean="0"/>
              <a:t>借款者</a:t>
            </a:r>
            <a:endParaRPr lang="zh-CN" altLang="en-US" sz="2000" b="1" dirty="0"/>
          </a:p>
        </p:txBody>
      </p:sp>
      <p:sp>
        <p:nvSpPr>
          <p:cNvPr id="76" name="文本框 75"/>
          <p:cNvSpPr txBox="1"/>
          <p:nvPr/>
        </p:nvSpPr>
        <p:spPr>
          <a:xfrm>
            <a:off x="6551011" y="3894373"/>
            <a:ext cx="958917" cy="400110"/>
          </a:xfrm>
          <a:prstGeom prst="rect">
            <a:avLst/>
          </a:prstGeom>
          <a:noFill/>
        </p:spPr>
        <p:txBody>
          <a:bodyPr wrap="none" rtlCol="0">
            <a:spAutoFit/>
          </a:bodyPr>
          <a:lstStyle/>
          <a:p>
            <a:r>
              <a:rPr lang="zh-CN" altLang="en-US" sz="2000" b="1" dirty="0"/>
              <a:t>贷</a:t>
            </a:r>
            <a:r>
              <a:rPr lang="zh-CN" altLang="en-US" sz="2000" b="1" dirty="0" smtClean="0"/>
              <a:t>款者</a:t>
            </a:r>
            <a:endParaRPr lang="zh-CN" altLang="en-US" sz="2000" b="1" dirty="0"/>
          </a:p>
        </p:txBody>
      </p:sp>
    </p:spTree>
    <p:extLst>
      <p:ext uri="{BB962C8B-B14F-4D97-AF65-F5344CB8AC3E}">
        <p14:creationId xmlns:p14="http://schemas.microsoft.com/office/powerpoint/2010/main" val="40543199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36"/>
          <p:cNvSpPr>
            <a:spLocks noChangeArrowheads="1"/>
          </p:cNvSpPr>
          <p:nvPr/>
        </p:nvSpPr>
        <p:spPr bwMode="auto">
          <a:xfrm>
            <a:off x="267543" y="1104234"/>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b="1" dirty="0" smtClean="0">
                <a:latin typeface="Calibri" panose="020F0502020204030204" pitchFamily="34" charset="0"/>
                <a:ea typeface="楷体_GB2312"/>
                <a:cs typeface="楷体_GB2312"/>
              </a:rPr>
              <a:t>（</a:t>
            </a:r>
            <a:r>
              <a:rPr lang="en-US" altLang="zh-CN" sz="2400" b="1" dirty="0">
                <a:latin typeface="Calibri" panose="020F0502020204030204" pitchFamily="34" charset="0"/>
                <a:ea typeface="楷体_GB2312"/>
                <a:cs typeface="楷体_GB2312"/>
              </a:rPr>
              <a:t>2</a:t>
            </a:r>
            <a:r>
              <a:rPr lang="zh-CN" altLang="en-US" sz="2400" b="1" dirty="0" smtClean="0">
                <a:latin typeface="Calibri" panose="020F0502020204030204" pitchFamily="34" charset="0"/>
                <a:ea typeface="楷体_GB2312"/>
                <a:cs typeface="楷体_GB2312"/>
              </a:rPr>
              <a:t>）通货膨胀</a:t>
            </a:r>
            <a:endParaRPr lang="zh-CN" altLang="en-US" sz="2400" b="1" dirty="0">
              <a:latin typeface="楷体_GB2312"/>
              <a:ea typeface="楷体_GB2312"/>
              <a:cs typeface="楷体_GB2312"/>
            </a:endParaRPr>
          </a:p>
        </p:txBody>
      </p:sp>
      <p:sp>
        <p:nvSpPr>
          <p:cNvPr id="11" name="Rectangle 36"/>
          <p:cNvSpPr>
            <a:spLocks noChangeArrowheads="1"/>
          </p:cNvSpPr>
          <p:nvPr/>
        </p:nvSpPr>
        <p:spPr bwMode="auto">
          <a:xfrm>
            <a:off x="432318" y="1556792"/>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b="1" dirty="0" smtClean="0">
                <a:ea typeface="楷体_GB2312"/>
                <a:cs typeface="Arial" panose="020B0604020202020204" pitchFamily="34" charset="0"/>
              </a:rPr>
              <a:t>♦通货膨胀对</a:t>
            </a:r>
            <a:r>
              <a:rPr lang="zh-CN" altLang="en-US" sz="2400" b="1" dirty="0" smtClean="0">
                <a:latin typeface="Calibri" panose="020F0502020204030204" pitchFamily="34" charset="0"/>
                <a:ea typeface="楷体_GB2312"/>
                <a:cs typeface="楷体_GB2312"/>
              </a:rPr>
              <a:t>利率的影响</a:t>
            </a:r>
            <a:endParaRPr lang="zh-CN" altLang="en-US" sz="2400" b="1" dirty="0">
              <a:latin typeface="楷体_GB2312"/>
              <a:ea typeface="楷体_GB2312"/>
              <a:cs typeface="楷体_GB2312"/>
            </a:endParaRPr>
          </a:p>
        </p:txBody>
      </p:sp>
      <p:sp>
        <p:nvSpPr>
          <p:cNvPr id="2" name="文本框 1"/>
          <p:cNvSpPr txBox="1"/>
          <p:nvPr/>
        </p:nvSpPr>
        <p:spPr>
          <a:xfrm>
            <a:off x="561441" y="2051741"/>
            <a:ext cx="8043007" cy="1200329"/>
          </a:xfrm>
          <a:prstGeom prst="rect">
            <a:avLst/>
          </a:prstGeom>
          <a:noFill/>
        </p:spPr>
        <p:txBody>
          <a:bodyPr wrap="square" rtlCol="0">
            <a:spAutoFit/>
          </a:bodyPr>
          <a:lstStyle/>
          <a:p>
            <a:r>
              <a:rPr lang="zh-CN" altLang="en-US" sz="2400" dirty="0" smtClean="0"/>
              <a:t>        通货膨胀将改变货币的购买力，也影响利率的实际价值。通常说的利率（</a:t>
            </a:r>
            <a:r>
              <a:rPr lang="en-US" altLang="zh-CN" sz="2400" dirty="0" err="1" smtClean="0"/>
              <a:t>i</a:t>
            </a:r>
            <a:r>
              <a:rPr lang="zh-CN" altLang="en-US" sz="2400" dirty="0" smtClean="0"/>
              <a:t>）是名义利率，即市场利率；实际利率（</a:t>
            </a:r>
            <a:r>
              <a:rPr lang="en-US" altLang="zh-CN" sz="2400" dirty="0" smtClean="0"/>
              <a:t>r</a:t>
            </a:r>
            <a:r>
              <a:rPr lang="zh-CN" altLang="en-US" sz="2400" dirty="0" smtClean="0"/>
              <a:t>）是体现货币购买力的、剔出通货膨胀因素的利率。</a:t>
            </a:r>
            <a:endParaRPr lang="zh-CN" altLang="en-US" sz="2400" dirty="0"/>
          </a:p>
        </p:txBody>
      </p:sp>
      <mc:AlternateContent xmlns:mc="http://schemas.openxmlformats.org/markup-compatibility/2006" xmlns:a14="http://schemas.microsoft.com/office/drawing/2010/main">
        <mc:Choice Requires="a14">
          <p:sp>
            <p:nvSpPr>
              <p:cNvPr id="12" name="Rectangle 13"/>
              <p:cNvSpPr>
                <a:spLocks noChangeArrowheads="1"/>
              </p:cNvSpPr>
              <p:nvPr/>
            </p:nvSpPr>
            <p:spPr bwMode="auto">
              <a:xfrm>
                <a:off x="1098215" y="3252070"/>
                <a:ext cx="7163653" cy="46166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smtClean="0">
                    <a:latin typeface="Calibri" panose="020F0502020204030204" pitchFamily="34" charset="0"/>
                    <a:ea typeface="楷体_GB2312"/>
                    <a:cs typeface="楷体_GB2312"/>
                  </a:rPr>
                  <a:t>名义利率、实际利率与通货膨胀率（</a:t>
                </a:r>
                <a14:m>
                  <m:oMath xmlns:m="http://schemas.openxmlformats.org/officeDocument/2006/math">
                    <m:r>
                      <a:rPr lang="el-GR" altLang="zh-CN" sz="2400" i="1" smtClean="0">
                        <a:latin typeface="Cambria Math" panose="02040503050406030204" pitchFamily="18" charset="0"/>
                        <a:ea typeface="楷体_GB2312"/>
                        <a:cs typeface="楷体_GB2312"/>
                      </a:rPr>
                      <m:t>𝜋</m:t>
                    </m:r>
                  </m:oMath>
                </a14:m>
                <a:r>
                  <a:rPr lang="zh-CN" altLang="en-US" sz="2400" dirty="0" smtClean="0">
                    <a:latin typeface="Calibri" panose="020F0502020204030204" pitchFamily="34" charset="0"/>
                    <a:ea typeface="楷体_GB2312"/>
                    <a:cs typeface="楷体_GB2312"/>
                  </a:rPr>
                  <a:t>）的关系如下：</a:t>
                </a:r>
                <a:endParaRPr lang="zh-CN" altLang="en-US" sz="2400" dirty="0">
                  <a:latin typeface="楷体_GB2312"/>
                  <a:ea typeface="楷体_GB2312"/>
                  <a:cs typeface="楷体_GB2312"/>
                </a:endParaRPr>
              </a:p>
            </p:txBody>
          </p:sp>
        </mc:Choice>
        <mc:Fallback xmlns="">
          <p:sp>
            <p:nvSpPr>
              <p:cNvPr id="12" name="Rectangle 13"/>
              <p:cNvSpPr>
                <a:spLocks noRot="1" noChangeAspect="1" noMove="1" noResize="1" noEditPoints="1" noAdjustHandles="1" noChangeArrowheads="1" noChangeShapeType="1" noTextEdit="1"/>
              </p:cNvSpPr>
              <p:nvPr/>
            </p:nvSpPr>
            <p:spPr bwMode="auto">
              <a:xfrm>
                <a:off x="1098215" y="3252070"/>
                <a:ext cx="7163653" cy="461665"/>
              </a:xfrm>
              <a:prstGeom prst="rect">
                <a:avLst/>
              </a:prstGeom>
              <a:blipFill rotWithShape="0">
                <a:blip r:embed="rId5"/>
                <a:stretch>
                  <a:fillRect l="-1277" t="-14474" r="-5617" b="-25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文本框 2"/>
              <p:cNvSpPr txBox="1"/>
              <p:nvPr/>
            </p:nvSpPr>
            <p:spPr>
              <a:xfrm>
                <a:off x="3268303" y="3732937"/>
                <a:ext cx="1284647"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400" b="0" i="1" smtClean="0">
                          <a:latin typeface="Cambria Math" panose="02040503050406030204" pitchFamily="18" charset="0"/>
                        </a:rPr>
                        <m:t>𝑟</m:t>
                      </m:r>
                      <m:r>
                        <a:rPr lang="en-US" altLang="zh-CN" sz="2400" i="1" smtClean="0">
                          <a:latin typeface="Cambria Math" panose="02040503050406030204" pitchFamily="18" charset="0"/>
                        </a:rPr>
                        <m:t>=</m:t>
                      </m:r>
                      <m:r>
                        <a:rPr lang="en-US" altLang="zh-CN" sz="2400" b="0" i="1" smtClean="0">
                          <a:latin typeface="Cambria Math" panose="02040503050406030204" pitchFamily="18" charset="0"/>
                        </a:rPr>
                        <m:t>𝑖</m:t>
                      </m:r>
                      <m:r>
                        <a:rPr lang="en-US" altLang="zh-CN" sz="2400" b="0" i="1" smtClean="0">
                          <a:latin typeface="Cambria Math" panose="02040503050406030204" pitchFamily="18" charset="0"/>
                        </a:rPr>
                        <m:t>−</m:t>
                      </m:r>
                      <m:r>
                        <a:rPr lang="el-GR" altLang="zh-CN" sz="2400" i="1" smtClean="0">
                          <a:latin typeface="Cambria Math" panose="02040503050406030204" pitchFamily="18" charset="0"/>
                        </a:rPr>
                        <m:t>𝜋</m:t>
                      </m:r>
                    </m:oMath>
                  </m:oMathPara>
                </a14:m>
                <a:endParaRPr lang="zh-CN" altLang="en-US" sz="2400" dirty="0"/>
              </a:p>
            </p:txBody>
          </p:sp>
        </mc:Choice>
        <mc:Fallback xmlns="">
          <p:sp>
            <p:nvSpPr>
              <p:cNvPr id="3" name="文本框 2"/>
              <p:cNvSpPr txBox="1">
                <a:spLocks noRot="1" noChangeAspect="1" noMove="1" noResize="1" noEditPoints="1" noAdjustHandles="1" noChangeArrowheads="1" noChangeShapeType="1" noTextEdit="1"/>
              </p:cNvSpPr>
              <p:nvPr/>
            </p:nvSpPr>
            <p:spPr>
              <a:xfrm>
                <a:off x="3268303" y="3732937"/>
                <a:ext cx="1284647" cy="369332"/>
              </a:xfrm>
              <a:prstGeom prst="rect">
                <a:avLst/>
              </a:prstGeom>
              <a:blipFill rotWithShape="0">
                <a:blip r:embed="rId6"/>
                <a:stretch>
                  <a:fillRect l="-2370" r="-2370" b="-6557"/>
                </a:stretch>
              </a:blipFill>
            </p:spPr>
            <p:txBody>
              <a:bodyPr/>
              <a:lstStyle/>
              <a:p>
                <a:r>
                  <a:rPr lang="zh-CN" altLang="en-US">
                    <a:noFill/>
                  </a:rPr>
                  <a:t> </a:t>
                </a:r>
              </a:p>
            </p:txBody>
          </p:sp>
        </mc:Fallback>
      </mc:AlternateContent>
      <p:sp>
        <p:nvSpPr>
          <p:cNvPr id="20" name="Rectangle 36"/>
          <p:cNvSpPr>
            <a:spLocks noChangeArrowheads="1"/>
          </p:cNvSpPr>
          <p:nvPr/>
        </p:nvSpPr>
        <p:spPr bwMode="auto">
          <a:xfrm>
            <a:off x="432318" y="4102269"/>
            <a:ext cx="78295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b="1" dirty="0" smtClean="0">
                <a:ea typeface="楷体_GB2312"/>
                <a:cs typeface="Arial" panose="020B0604020202020204" pitchFamily="34" charset="0"/>
              </a:rPr>
              <a:t>♦通货膨胀对跨期消费选择的</a:t>
            </a:r>
            <a:r>
              <a:rPr lang="zh-CN" altLang="en-US" sz="2400" b="1" dirty="0" smtClean="0">
                <a:latin typeface="Calibri" panose="020F0502020204030204" pitchFamily="34" charset="0"/>
                <a:ea typeface="楷体_GB2312"/>
                <a:cs typeface="楷体_GB2312"/>
              </a:rPr>
              <a:t>影响</a:t>
            </a:r>
            <a:endParaRPr lang="zh-CN" altLang="en-US" sz="2400" b="1" dirty="0">
              <a:latin typeface="楷体_GB2312"/>
              <a:ea typeface="楷体_GB2312"/>
              <a:cs typeface="楷体_GB2312"/>
            </a:endParaRPr>
          </a:p>
        </p:txBody>
      </p:sp>
      <p:sp>
        <p:nvSpPr>
          <p:cNvPr id="21" name="Rectangle 6"/>
          <p:cNvSpPr>
            <a:spLocks noChangeArrowheads="1"/>
          </p:cNvSpPr>
          <p:nvPr/>
        </p:nvSpPr>
        <p:spPr bwMode="auto">
          <a:xfrm>
            <a:off x="582613" y="4554463"/>
            <a:ext cx="802183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buFontTx/>
              <a:buNone/>
            </a:pPr>
            <a:r>
              <a:rPr lang="zh-CN" altLang="en-US" sz="2400" dirty="0">
                <a:latin typeface="Calibri" panose="020F0502020204030204" pitchFamily="34" charset="0"/>
                <a:ea typeface="楷体_GB2312"/>
                <a:cs typeface="楷体_GB2312"/>
              </a:rPr>
              <a:t>        </a:t>
            </a:r>
            <a:r>
              <a:rPr lang="zh-CN" altLang="en-US" sz="2400" dirty="0" smtClean="0">
                <a:latin typeface="Calibri" panose="020F0502020204030204" pitchFamily="34" charset="0"/>
                <a:ea typeface="楷体_GB2312"/>
                <a:cs typeface="楷体_GB2312"/>
              </a:rPr>
              <a:t>如果</a:t>
            </a:r>
            <a:r>
              <a:rPr lang="zh-CN" altLang="en-US" sz="2400" dirty="0">
                <a:latin typeface="Calibri" panose="020F0502020204030204" pitchFamily="34" charset="0"/>
                <a:ea typeface="楷体_GB2312"/>
                <a:cs typeface="楷体_GB2312"/>
              </a:rPr>
              <a:t>一种商品价格上涨，则未来消费需要更多的货币收入，会部分抵消利率</a:t>
            </a:r>
            <a:r>
              <a:rPr lang="en-US" altLang="zh-CN" sz="2400" dirty="0">
                <a:latin typeface="Calibri" panose="020F0502020204030204" pitchFamily="34" charset="0"/>
                <a:ea typeface="楷体_GB2312"/>
                <a:cs typeface="楷体_GB2312"/>
              </a:rPr>
              <a:t>r</a:t>
            </a:r>
            <a:r>
              <a:rPr lang="zh-CN" altLang="en-US" sz="2400" dirty="0">
                <a:latin typeface="Calibri" panose="020F0502020204030204" pitchFamily="34" charset="0"/>
                <a:ea typeface="楷体_GB2312"/>
                <a:cs typeface="楷体_GB2312"/>
              </a:rPr>
              <a:t>带来的收入。也就是说，今天放弃</a:t>
            </a:r>
            <a:r>
              <a:rPr lang="el-GR" altLang="en-US" sz="2400" dirty="0">
                <a:latin typeface="Calibri" panose="020F0502020204030204" pitchFamily="34" charset="0"/>
                <a:ea typeface="楷体_GB2312"/>
                <a:cs typeface="楷体_GB2312"/>
              </a:rPr>
              <a:t>Δ</a:t>
            </a:r>
            <a:r>
              <a:rPr lang="en-US" altLang="zh-CN" sz="2400" dirty="0">
                <a:latin typeface="Calibri" panose="020F0502020204030204" pitchFamily="34" charset="0"/>
                <a:ea typeface="楷体_GB2312"/>
                <a:cs typeface="楷体_GB2312"/>
              </a:rPr>
              <a:t>c</a:t>
            </a:r>
            <a:r>
              <a:rPr lang="zh-CN" altLang="en-US" sz="2400" dirty="0">
                <a:latin typeface="Calibri" panose="020F0502020204030204" pitchFamily="34" charset="0"/>
                <a:ea typeface="楷体_GB2312"/>
                <a:cs typeface="楷体_GB2312"/>
              </a:rPr>
              <a:t>的消费，未来可以获得的消费不再是</a:t>
            </a:r>
            <a:r>
              <a:rPr lang="el-GR" altLang="en-US" sz="2400" dirty="0">
                <a:latin typeface="Calibri" panose="020F0502020204030204" pitchFamily="34" charset="0"/>
                <a:ea typeface="楷体_GB2312"/>
                <a:cs typeface="楷体_GB2312"/>
              </a:rPr>
              <a:t>Δ</a:t>
            </a:r>
            <a:r>
              <a:rPr lang="en-US" altLang="zh-CN" sz="2400" dirty="0">
                <a:latin typeface="Calibri" panose="020F0502020204030204" pitchFamily="34" charset="0"/>
                <a:ea typeface="楷体_GB2312"/>
                <a:cs typeface="楷体_GB2312"/>
              </a:rPr>
              <a:t>c</a:t>
            </a:r>
            <a:r>
              <a:rPr lang="zh-CN" altLang="en-US" sz="2400" dirty="0">
                <a:latin typeface="Calibri" panose="020F0502020204030204" pitchFamily="34" charset="0"/>
                <a:ea typeface="楷体_GB2312"/>
                <a:cs typeface="楷体_GB2312"/>
              </a:rPr>
              <a:t>（</a:t>
            </a:r>
            <a:r>
              <a:rPr lang="en-US" altLang="zh-CN" sz="2400" dirty="0" smtClean="0">
                <a:latin typeface="Calibri" panose="020F0502020204030204" pitchFamily="34" charset="0"/>
                <a:ea typeface="楷体_GB2312"/>
                <a:cs typeface="楷体_GB2312"/>
              </a:rPr>
              <a:t>1+i</a:t>
            </a:r>
            <a:r>
              <a:rPr lang="zh-CN" altLang="en-US" sz="2400" dirty="0" smtClean="0">
                <a:latin typeface="Calibri" panose="020F0502020204030204" pitchFamily="34" charset="0"/>
                <a:ea typeface="楷体_GB2312"/>
                <a:cs typeface="楷体_GB2312"/>
              </a:rPr>
              <a:t>），而是</a:t>
            </a:r>
            <a:r>
              <a:rPr lang="el-GR" altLang="en-US" sz="2400" dirty="0">
                <a:latin typeface="Calibri" panose="020F0502020204030204" pitchFamily="34" charset="0"/>
                <a:ea typeface="楷体_GB2312"/>
                <a:cs typeface="楷体_GB2312"/>
              </a:rPr>
              <a:t>Δ</a:t>
            </a:r>
            <a:r>
              <a:rPr lang="en-US" altLang="zh-CN" sz="2400" dirty="0">
                <a:latin typeface="Calibri" panose="020F0502020204030204" pitchFamily="34" charset="0"/>
                <a:ea typeface="楷体_GB2312"/>
                <a:cs typeface="楷体_GB2312"/>
              </a:rPr>
              <a:t>c</a:t>
            </a:r>
            <a:r>
              <a:rPr lang="zh-CN" altLang="en-US" sz="2400" dirty="0">
                <a:latin typeface="Calibri" panose="020F0502020204030204" pitchFamily="34" charset="0"/>
                <a:ea typeface="楷体_GB2312"/>
                <a:cs typeface="楷体_GB2312"/>
              </a:rPr>
              <a:t>（</a:t>
            </a:r>
            <a:r>
              <a:rPr lang="en-US" altLang="zh-CN" sz="2400" dirty="0" smtClean="0">
                <a:latin typeface="Calibri" panose="020F0502020204030204" pitchFamily="34" charset="0"/>
                <a:ea typeface="楷体_GB2312"/>
                <a:cs typeface="楷体_GB2312"/>
              </a:rPr>
              <a:t>1+i-</a:t>
            </a:r>
            <a:r>
              <a:rPr lang="el-GR" altLang="zh-CN" sz="2400" dirty="0" smtClean="0">
                <a:ea typeface="楷体_GB2312"/>
                <a:cs typeface="Arial" panose="020B0604020202020204" pitchFamily="34" charset="0"/>
              </a:rPr>
              <a:t>π</a:t>
            </a:r>
            <a:r>
              <a:rPr lang="zh-CN" altLang="en-US" sz="2400" dirty="0" smtClean="0">
                <a:latin typeface="Calibri" panose="020F0502020204030204" pitchFamily="34" charset="0"/>
                <a:ea typeface="楷体_GB2312"/>
                <a:cs typeface="楷体_GB2312"/>
              </a:rPr>
              <a:t>）。因此</a:t>
            </a:r>
            <a:r>
              <a:rPr lang="zh-CN" altLang="en-US" sz="2400" dirty="0">
                <a:latin typeface="Calibri" panose="020F0502020204030204" pitchFamily="34" charset="0"/>
                <a:ea typeface="楷体_GB2312"/>
                <a:cs typeface="楷体_GB2312"/>
              </a:rPr>
              <a:t>，当通货膨胀的时候，未来消费价值降低，当前消费将</a:t>
            </a:r>
            <a:r>
              <a:rPr lang="zh-CN" altLang="en-US" sz="2400" dirty="0" smtClean="0">
                <a:latin typeface="Calibri" panose="020F0502020204030204" pitchFamily="34" charset="0"/>
                <a:ea typeface="楷体_GB2312"/>
                <a:cs typeface="楷体_GB2312"/>
              </a:rPr>
              <a:t>增加。</a:t>
            </a:r>
            <a:endParaRPr lang="zh-CN" altLang="en-US" sz="2400" dirty="0">
              <a:latin typeface="Calibri" panose="020F0502020204030204" pitchFamily="34" charset="0"/>
              <a:ea typeface="楷体_GB2312"/>
              <a:cs typeface="楷体_GB2312"/>
            </a:endParaRPr>
          </a:p>
        </p:txBody>
      </p:sp>
    </p:spTree>
    <p:extLst>
      <p:ext uri="{BB962C8B-B14F-4D97-AF65-F5344CB8AC3E}">
        <p14:creationId xmlns:p14="http://schemas.microsoft.com/office/powerpoint/2010/main" val="1381812589"/>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117448"/>
            <a:ext cx="2810385" cy="523220"/>
          </a:xfrm>
          <a:prstGeom prst="rect">
            <a:avLst/>
          </a:prstGeom>
        </p:spPr>
        <p:txBody>
          <a:bodyPr wrap="none">
            <a:spAutoFit/>
          </a:bodyPr>
          <a:lstStyle/>
          <a:p>
            <a:pPr>
              <a:spcBef>
                <a:spcPts val="0"/>
              </a:spcBef>
            </a:pPr>
            <a:r>
              <a:rPr lang="en-US" altLang="zh-CN" sz="2800" b="1" dirty="0" smtClean="0"/>
              <a:t>8.2.4 </a:t>
            </a:r>
            <a:r>
              <a:rPr lang="zh-CN" altLang="en-US" sz="2800" b="1" dirty="0" smtClean="0"/>
              <a:t>投资的原则</a:t>
            </a:r>
            <a:endParaRPr lang="zh-CN" altLang="en-US" sz="2800" b="1" dirty="0"/>
          </a:p>
        </p:txBody>
      </p:sp>
      <mc:AlternateContent xmlns:mc="http://schemas.openxmlformats.org/markup-compatibility/2006" xmlns:a14="http://schemas.microsoft.com/office/drawing/2010/main">
        <mc:Choice Requires="a14">
          <p:sp>
            <p:nvSpPr>
              <p:cNvPr id="20" name="Rectangle 5"/>
              <p:cNvSpPr>
                <a:spLocks noChangeArrowheads="1"/>
              </p:cNvSpPr>
              <p:nvPr/>
            </p:nvSpPr>
            <p:spPr bwMode="auto">
              <a:xfrm>
                <a:off x="468313" y="1670496"/>
                <a:ext cx="8135937" cy="120032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ea typeface="楷体_GB2312"/>
                    <a:cs typeface="楷体_GB2312"/>
                  </a:rPr>
                  <a:t>投资，尤其是长期投资，涉及多个时期的投入和收益。假定投资带来一</a:t>
                </a:r>
                <a:r>
                  <a:rPr lang="zh-CN" altLang="en-US" sz="2400" dirty="0">
                    <a:ea typeface="楷体_GB2312"/>
                    <a:cs typeface="楷体_GB2312"/>
                  </a:rPr>
                  <a:t>个收入</a:t>
                </a:r>
                <a:r>
                  <a:rPr lang="zh-CN" altLang="en-US" sz="2400" dirty="0" smtClean="0">
                    <a:ea typeface="楷体_GB2312"/>
                    <a:cs typeface="楷体_GB2312"/>
                  </a:rPr>
                  <a:t>流</a:t>
                </a:r>
                <a14:m>
                  <m:oMath xmlns:m="http://schemas.openxmlformats.org/officeDocument/2006/math">
                    <m:r>
                      <a:rPr lang="zh-CN" altLang="en-US" sz="2400" i="1" dirty="0">
                        <a:latin typeface="Cambria Math" panose="02040503050406030204" pitchFamily="18" charset="0"/>
                        <a:ea typeface="楷体_GB2312"/>
                        <a:cs typeface="楷体_GB2312"/>
                      </a:rPr>
                      <m:t>（</m:t>
                    </m:r>
                    <m:sSub>
                      <m:sSubPr>
                        <m:ctrlPr>
                          <a:rPr lang="en-US" altLang="zh-CN" sz="2400" i="1" smtClean="0">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𝑀</m:t>
                        </m:r>
                      </m:e>
                      <m:sub>
                        <m:r>
                          <a:rPr lang="en-US" altLang="zh-CN" sz="2400" b="0" i="1" smtClean="0">
                            <a:latin typeface="Cambria Math" panose="02040503050406030204" pitchFamily="18" charset="0"/>
                            <a:ea typeface="楷体_GB2312"/>
                          </a:rPr>
                          <m:t>1</m:t>
                        </m:r>
                      </m:sub>
                    </m:sSub>
                    <m:r>
                      <a:rPr lang="en-US" altLang="zh-CN" sz="2400" b="0" i="1" smtClean="0">
                        <a:latin typeface="Cambria Math" panose="02040503050406030204" pitchFamily="18" charset="0"/>
                        <a:ea typeface="楷体_GB2312"/>
                      </a:rPr>
                      <m:t>,</m:t>
                    </m:r>
                    <m:sSub>
                      <m:sSubPr>
                        <m:ctrlPr>
                          <a:rPr lang="en-US" altLang="zh-CN" sz="2400" i="1" smtClean="0">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𝑀</m:t>
                        </m:r>
                      </m:e>
                      <m:sub>
                        <m:r>
                          <a:rPr lang="en-US" altLang="zh-CN" sz="2400" b="0" i="1" smtClean="0">
                            <a:latin typeface="Cambria Math" panose="02040503050406030204" pitchFamily="18" charset="0"/>
                            <a:ea typeface="楷体_GB2312"/>
                          </a:rPr>
                          <m:t>2</m:t>
                        </m:r>
                      </m:sub>
                    </m:sSub>
                    <m:r>
                      <a:rPr lang="en-US" altLang="zh-CN" sz="2400" b="0" i="1" smtClean="0">
                        <a:latin typeface="Cambria Math" panose="02040503050406030204" pitchFamily="18" charset="0"/>
                        <a:ea typeface="楷体_GB2312"/>
                      </a:rPr>
                      <m:t>,</m:t>
                    </m:r>
                    <m:r>
                      <a:rPr lang="en-US" altLang="zh-CN" sz="2400" b="0" i="1" smtClean="0">
                        <a:latin typeface="Cambria Math" panose="02040503050406030204" pitchFamily="18" charset="0"/>
                        <a:ea typeface="Cambria Math" panose="02040503050406030204" pitchFamily="18" charset="0"/>
                      </a:rPr>
                      <m:t>⋯,</m:t>
                    </m:r>
                    <m:sSub>
                      <m:sSubPr>
                        <m:ctrlPr>
                          <a:rPr lang="en-US" altLang="zh-CN" sz="2400" i="1" smtClean="0">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𝑀</m:t>
                        </m:r>
                      </m:e>
                      <m:sub>
                        <m:r>
                          <a:rPr lang="en-US" altLang="zh-CN" sz="2400" b="0" i="1" smtClean="0">
                            <a:latin typeface="Cambria Math" panose="02040503050406030204" pitchFamily="18" charset="0"/>
                            <a:ea typeface="楷体_GB2312"/>
                          </a:rPr>
                          <m:t>𝑛</m:t>
                        </m:r>
                      </m:sub>
                    </m:sSub>
                    <m:r>
                      <a:rPr lang="en-US" altLang="zh-CN" sz="2400" b="0" i="1" smtClean="0">
                        <a:latin typeface="Cambria Math" panose="02040503050406030204" pitchFamily="18" charset="0"/>
                        <a:ea typeface="楷体_GB2312"/>
                      </a:rPr>
                      <m:t>)</m:t>
                    </m:r>
                  </m:oMath>
                </a14:m>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同时发生投资支出</a:t>
                </a:r>
                <a14:m>
                  <m:oMath xmlns:m="http://schemas.openxmlformats.org/officeDocument/2006/math">
                    <m:r>
                      <a:rPr lang="zh-CN" altLang="en-US" sz="2400" i="1" dirty="0">
                        <a:latin typeface="Cambria Math" panose="02040503050406030204" pitchFamily="18" charset="0"/>
                        <a:ea typeface="楷体_GB2312"/>
                        <a:cs typeface="楷体_GB2312"/>
                      </a:rPr>
                      <m:t>（</m:t>
                    </m:r>
                    <m:sSub>
                      <m:sSubPr>
                        <m:ctrlPr>
                          <a:rPr lang="en-US" altLang="zh-CN" sz="2400" i="1">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𝑃</m:t>
                        </m:r>
                      </m:e>
                      <m:sub>
                        <m:r>
                          <a:rPr lang="en-US" altLang="zh-CN" sz="2400" i="1">
                            <a:latin typeface="Cambria Math" panose="02040503050406030204" pitchFamily="18" charset="0"/>
                            <a:ea typeface="楷体_GB2312"/>
                          </a:rPr>
                          <m:t>1</m:t>
                        </m:r>
                      </m:sub>
                    </m:sSub>
                    <m:r>
                      <a:rPr lang="en-US" altLang="zh-CN" sz="2400" i="1">
                        <a:latin typeface="Cambria Math" panose="02040503050406030204" pitchFamily="18" charset="0"/>
                        <a:ea typeface="楷体_GB2312"/>
                      </a:rPr>
                      <m:t>,</m:t>
                    </m:r>
                    <m:sSub>
                      <m:sSubPr>
                        <m:ctrlPr>
                          <a:rPr lang="en-US" altLang="zh-CN" sz="2400" i="1">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𝑃</m:t>
                        </m:r>
                      </m:e>
                      <m:sub>
                        <m:r>
                          <a:rPr lang="en-US" altLang="zh-CN" sz="2400" i="1">
                            <a:latin typeface="Cambria Math" panose="02040503050406030204" pitchFamily="18" charset="0"/>
                            <a:ea typeface="楷体_GB2312"/>
                          </a:rPr>
                          <m:t>2</m:t>
                        </m:r>
                      </m:sub>
                    </m:sSub>
                    <m:r>
                      <a:rPr lang="en-US" altLang="zh-CN" sz="2400" i="1">
                        <a:latin typeface="Cambria Math" panose="02040503050406030204" pitchFamily="18" charset="0"/>
                        <a:ea typeface="楷体_GB2312"/>
                      </a:rPr>
                      <m:t>,</m:t>
                    </m:r>
                    <m:r>
                      <a:rPr lang="en-US" altLang="zh-CN" sz="2400" i="1">
                        <a:latin typeface="Cambria Math" panose="02040503050406030204" pitchFamily="18" charset="0"/>
                        <a:ea typeface="Cambria Math" panose="02040503050406030204" pitchFamily="18" charset="0"/>
                      </a:rPr>
                      <m:t>⋯,</m:t>
                    </m:r>
                    <m:sSub>
                      <m:sSubPr>
                        <m:ctrlPr>
                          <a:rPr lang="en-US" altLang="zh-CN" sz="2400" i="1">
                            <a:latin typeface="Cambria Math" panose="02040503050406030204" pitchFamily="18" charset="0"/>
                            <a:ea typeface="楷体_GB2312"/>
                          </a:rPr>
                        </m:ctrlPr>
                      </m:sSubPr>
                      <m:e>
                        <m:r>
                          <a:rPr lang="en-US" altLang="zh-CN" sz="2400" b="0" i="1" smtClean="0">
                            <a:latin typeface="Cambria Math" panose="02040503050406030204" pitchFamily="18" charset="0"/>
                            <a:ea typeface="楷体_GB2312"/>
                          </a:rPr>
                          <m:t>𝑃</m:t>
                        </m:r>
                      </m:e>
                      <m:sub>
                        <m:r>
                          <a:rPr lang="en-US" altLang="zh-CN" sz="2400" i="1">
                            <a:latin typeface="Cambria Math" panose="02040503050406030204" pitchFamily="18" charset="0"/>
                            <a:ea typeface="楷体_GB2312"/>
                          </a:rPr>
                          <m:t>𝑛</m:t>
                        </m:r>
                      </m:sub>
                    </m:sSub>
                    <m:r>
                      <a:rPr lang="en-US" altLang="zh-CN" sz="2400" i="1">
                        <a:latin typeface="Cambria Math" panose="02040503050406030204" pitchFamily="18" charset="0"/>
                        <a:ea typeface="楷体_GB2312"/>
                      </a:rPr>
                      <m:t>)</m:t>
                    </m:r>
                  </m:oMath>
                </a14:m>
                <a:r>
                  <a:rPr lang="en-US" altLang="zh-CN" sz="2400" dirty="0">
                    <a:latin typeface="楷体_GB2312"/>
                    <a:ea typeface="楷体_GB2312"/>
                    <a:cs typeface="楷体_GB2312"/>
                  </a:rPr>
                  <a:t>,</a:t>
                </a:r>
                <a:r>
                  <a:rPr lang="zh-CN" altLang="en-US" sz="2400" dirty="0" smtClean="0">
                    <a:latin typeface="楷体_GB2312"/>
                    <a:ea typeface="楷体_GB2312"/>
                    <a:cs typeface="楷体_GB2312"/>
                  </a:rPr>
                  <a:t>假定利息率为</a:t>
                </a:r>
                <a14:m>
                  <m:oMath xmlns:m="http://schemas.openxmlformats.org/officeDocument/2006/math">
                    <m:r>
                      <a:rPr lang="en-US" altLang="zh-CN" sz="2400" b="0" i="1" smtClean="0">
                        <a:latin typeface="Cambria Math" panose="02040503050406030204" pitchFamily="18" charset="0"/>
                        <a:ea typeface="楷体_GB2312"/>
                        <a:cs typeface="楷体_GB2312"/>
                      </a:rPr>
                      <m:t>𝑖</m:t>
                    </m:r>
                  </m:oMath>
                </a14:m>
                <a:r>
                  <a:rPr lang="zh-CN" altLang="en-US" sz="2400" dirty="0" smtClean="0">
                    <a:latin typeface="楷体_GB2312"/>
                    <a:ea typeface="楷体_GB2312"/>
                    <a:cs typeface="楷体_GB2312"/>
                  </a:rPr>
                  <a:t>，该投资是否可行？</a:t>
                </a:r>
                <a:endParaRPr lang="zh-CN" altLang="en-US" sz="2400" dirty="0">
                  <a:latin typeface="楷体_GB2312"/>
                  <a:ea typeface="楷体_GB2312"/>
                  <a:cs typeface="楷体_GB2312"/>
                </a:endParaRPr>
              </a:p>
            </p:txBody>
          </p:sp>
        </mc:Choice>
        <mc:Fallback xmlns="">
          <p:sp>
            <p:nvSpPr>
              <p:cNvPr id="20" name="Rectangle 5"/>
              <p:cNvSpPr>
                <a:spLocks noRot="1" noChangeAspect="1" noMove="1" noResize="1" noEditPoints="1" noAdjustHandles="1" noChangeArrowheads="1" noChangeShapeType="1" noTextEdit="1"/>
              </p:cNvSpPr>
              <p:nvPr/>
            </p:nvSpPr>
            <p:spPr bwMode="auto">
              <a:xfrm>
                <a:off x="468313" y="1670496"/>
                <a:ext cx="8135937" cy="1200329"/>
              </a:xfrm>
              <a:prstGeom prst="rect">
                <a:avLst/>
              </a:prstGeom>
              <a:blipFill rotWithShape="0">
                <a:blip r:embed="rId6"/>
                <a:stretch>
                  <a:fillRect l="-1199" t="-4061" r="-825" b="-91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
        <p:nvSpPr>
          <p:cNvPr id="25" name="矩形 24"/>
          <p:cNvSpPr>
            <a:spLocks noChangeArrowheads="1"/>
          </p:cNvSpPr>
          <p:nvPr/>
        </p:nvSpPr>
        <p:spPr bwMode="auto">
          <a:xfrm>
            <a:off x="506552" y="4359744"/>
            <a:ext cx="49552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或者说，需要投资的净现值大于</a:t>
            </a:r>
            <a:r>
              <a:rPr lang="en-US" altLang="zh-CN" sz="2400" dirty="0" smtClean="0">
                <a:latin typeface="楷体_GB2312"/>
                <a:ea typeface="楷体_GB2312"/>
                <a:cs typeface="楷体_GB2312"/>
              </a:rPr>
              <a:t>0</a:t>
            </a:r>
            <a:r>
              <a:rPr lang="zh-CN" altLang="en-US" sz="2400" dirty="0" smtClean="0">
                <a:latin typeface="楷体_GB2312"/>
                <a:ea typeface="楷体_GB2312"/>
                <a:cs typeface="楷体_GB2312"/>
              </a:rPr>
              <a:t>。</a:t>
            </a:r>
            <a:endParaRPr lang="zh-CN" altLang="en-US" sz="2400" dirty="0">
              <a:latin typeface="楷体_GB2312"/>
              <a:ea typeface="楷体_GB2312"/>
              <a:cs typeface="楷体_GB2312"/>
            </a:endParaRPr>
          </a:p>
        </p:txBody>
      </p:sp>
      <p:sp>
        <p:nvSpPr>
          <p:cNvPr id="26" name="矩形 25"/>
          <p:cNvSpPr>
            <a:spLocks noChangeArrowheads="1"/>
          </p:cNvSpPr>
          <p:nvPr/>
        </p:nvSpPr>
        <p:spPr bwMode="auto">
          <a:xfrm>
            <a:off x="468313" y="2926616"/>
            <a:ext cx="83521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投资的原则是：如果收入流的现值大于支出流的现值，则投资可行。</a:t>
            </a:r>
          </a:p>
        </p:txBody>
      </p:sp>
      <p:graphicFrame>
        <p:nvGraphicFramePr>
          <p:cNvPr id="27" name="对象 26"/>
          <p:cNvGraphicFramePr>
            <a:graphicFrameLocks noChangeAspect="1"/>
          </p:cNvGraphicFramePr>
          <p:nvPr>
            <p:extLst>
              <p:ext uri="{D42A27DB-BD31-4B8C-83A1-F6EECF244321}">
                <p14:modId xmlns:p14="http://schemas.microsoft.com/office/powerpoint/2010/main" val="2561553980"/>
              </p:ext>
            </p:extLst>
          </p:nvPr>
        </p:nvGraphicFramePr>
        <p:xfrm>
          <a:off x="2699792" y="3586209"/>
          <a:ext cx="3133725" cy="728663"/>
        </p:xfrm>
        <a:graphic>
          <a:graphicData uri="http://schemas.openxmlformats.org/presentationml/2006/ole">
            <mc:AlternateContent xmlns:mc="http://schemas.openxmlformats.org/markup-compatibility/2006">
              <mc:Choice xmlns:v="urn:schemas-microsoft-com:vml" Requires="v">
                <p:oleObj spid="_x0000_s81059" name="公式" r:id="rId7" imgW="1917360" imgH="444240" progId="Equation.3">
                  <p:embed/>
                </p:oleObj>
              </mc:Choice>
              <mc:Fallback>
                <p:oleObj name="公式" r:id="rId7" imgW="1917360" imgH="444240" progId="Equation.3">
                  <p:embed/>
                  <p:pic>
                    <p:nvPicPr>
                      <p:cNvPr id="0" name=""/>
                      <p:cNvPicPr>
                        <a:picLocks noChangeAspect="1" noChangeArrowheads="1"/>
                      </p:cNvPicPr>
                      <p:nvPr/>
                    </p:nvPicPr>
                    <p:blipFill>
                      <a:blip r:embed="rId8"/>
                      <a:srcRect/>
                      <a:stretch>
                        <a:fillRect/>
                      </a:stretch>
                    </p:blipFill>
                    <p:spPr bwMode="auto">
                      <a:xfrm>
                        <a:off x="2699792" y="3586209"/>
                        <a:ext cx="3133725" cy="72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28" name="对象 28"/>
          <p:cNvGraphicFramePr>
            <a:graphicFrameLocks noChangeAspect="1"/>
          </p:cNvGraphicFramePr>
          <p:nvPr>
            <p:extLst>
              <p:ext uri="{D42A27DB-BD31-4B8C-83A1-F6EECF244321}">
                <p14:modId xmlns:p14="http://schemas.microsoft.com/office/powerpoint/2010/main" val="329198943"/>
              </p:ext>
            </p:extLst>
          </p:nvPr>
        </p:nvGraphicFramePr>
        <p:xfrm>
          <a:off x="2119885" y="4854143"/>
          <a:ext cx="4521200" cy="747713"/>
        </p:xfrm>
        <a:graphic>
          <a:graphicData uri="http://schemas.openxmlformats.org/presentationml/2006/ole">
            <mc:AlternateContent xmlns:mc="http://schemas.openxmlformats.org/markup-compatibility/2006">
              <mc:Choice xmlns:v="urn:schemas-microsoft-com:vml" Requires="v">
                <p:oleObj spid="_x0000_s81060" name="公式" r:id="rId9" imgW="2692080" imgH="444240" progId="Equation.3">
                  <p:embed/>
                </p:oleObj>
              </mc:Choice>
              <mc:Fallback>
                <p:oleObj name="公式" r:id="rId9" imgW="2692080" imgH="444240" progId="Equation.3">
                  <p:embed/>
                  <p:pic>
                    <p:nvPicPr>
                      <p:cNvPr id="0" name=""/>
                      <p:cNvPicPr>
                        <a:picLocks noChangeAspect="1" noChangeArrowheads="1"/>
                      </p:cNvPicPr>
                      <p:nvPr/>
                    </p:nvPicPr>
                    <p:blipFill>
                      <a:blip r:embed="rId10"/>
                      <a:srcRect/>
                      <a:stretch>
                        <a:fillRect/>
                      </a:stretch>
                    </p:blipFill>
                    <p:spPr bwMode="auto">
                      <a:xfrm>
                        <a:off x="2119885" y="4854143"/>
                        <a:ext cx="452120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2318769422"/>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矩形 10"/>
          <p:cNvSpPr>
            <a:spLocks noChangeArrowheads="1"/>
          </p:cNvSpPr>
          <p:nvPr/>
        </p:nvSpPr>
        <p:spPr bwMode="auto">
          <a:xfrm>
            <a:off x="534138" y="1114485"/>
            <a:ext cx="55707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使净现值等于</a:t>
            </a:r>
            <a:r>
              <a:rPr lang="en-US" altLang="zh-CN" sz="2400" dirty="0" smtClean="0">
                <a:latin typeface="楷体_GB2312"/>
                <a:ea typeface="楷体_GB2312"/>
                <a:cs typeface="楷体_GB2312"/>
              </a:rPr>
              <a:t>0</a:t>
            </a:r>
            <a:r>
              <a:rPr lang="zh-CN" altLang="en-US" sz="2400" dirty="0" smtClean="0">
                <a:latin typeface="楷体_GB2312"/>
                <a:ea typeface="楷体_GB2312"/>
                <a:cs typeface="楷体_GB2312"/>
              </a:rPr>
              <a:t>的贴现率为内部报酬率：</a:t>
            </a:r>
            <a:endParaRPr lang="zh-CN" altLang="en-US" sz="2400" dirty="0">
              <a:latin typeface="楷体_GB2312"/>
              <a:ea typeface="楷体_GB2312"/>
              <a:cs typeface="楷体_GB2312"/>
            </a:endParaRPr>
          </a:p>
        </p:txBody>
      </p:sp>
      <p:graphicFrame>
        <p:nvGraphicFramePr>
          <p:cNvPr id="12" name="对象 28"/>
          <p:cNvGraphicFramePr>
            <a:graphicFrameLocks noChangeAspect="1"/>
          </p:cNvGraphicFramePr>
          <p:nvPr>
            <p:extLst>
              <p:ext uri="{D42A27DB-BD31-4B8C-83A1-F6EECF244321}">
                <p14:modId xmlns:p14="http://schemas.microsoft.com/office/powerpoint/2010/main" val="1011176497"/>
              </p:ext>
            </p:extLst>
          </p:nvPr>
        </p:nvGraphicFramePr>
        <p:xfrm>
          <a:off x="1763688" y="1644935"/>
          <a:ext cx="4521200" cy="747713"/>
        </p:xfrm>
        <a:graphic>
          <a:graphicData uri="http://schemas.openxmlformats.org/presentationml/2006/ole">
            <mc:AlternateContent xmlns:mc="http://schemas.openxmlformats.org/markup-compatibility/2006">
              <mc:Choice xmlns:v="urn:schemas-microsoft-com:vml" Requires="v">
                <p:oleObj spid="_x0000_s82080" name="公式" r:id="rId6" imgW="2692080" imgH="444240" progId="Equation.3">
                  <p:embed/>
                </p:oleObj>
              </mc:Choice>
              <mc:Fallback>
                <p:oleObj name="公式" r:id="rId6" imgW="2692080" imgH="444240" progId="Equation.3">
                  <p:embed/>
                  <p:pic>
                    <p:nvPicPr>
                      <p:cNvPr id="0" name=""/>
                      <p:cNvPicPr>
                        <a:picLocks noChangeAspect="1" noChangeArrowheads="1"/>
                      </p:cNvPicPr>
                      <p:nvPr/>
                    </p:nvPicPr>
                    <p:blipFill>
                      <a:blip r:embed="rId7"/>
                      <a:srcRect/>
                      <a:stretch>
                        <a:fillRect/>
                      </a:stretch>
                    </p:blipFill>
                    <p:spPr bwMode="auto">
                      <a:xfrm>
                        <a:off x="1763688" y="1644935"/>
                        <a:ext cx="452120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 name="矩形 19"/>
          <p:cNvSpPr>
            <a:spLocks noChangeArrowheads="1"/>
          </p:cNvSpPr>
          <p:nvPr/>
        </p:nvSpPr>
        <p:spPr bwMode="auto">
          <a:xfrm>
            <a:off x="632781" y="2641009"/>
            <a:ext cx="77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内部报酬率大于市场利率，投资可行；内部报酬率越高，投资可行性越强。</a:t>
            </a:r>
            <a:endParaRPr lang="zh-CN" altLang="en-US" sz="2400" dirty="0">
              <a:latin typeface="楷体_GB2312"/>
              <a:ea typeface="楷体_GB2312"/>
              <a:cs typeface="楷体_GB2312"/>
            </a:endParaRPr>
          </a:p>
        </p:txBody>
      </p:sp>
      <p:sp>
        <p:nvSpPr>
          <p:cNvPr id="21" name="矩形 20"/>
          <p:cNvSpPr>
            <a:spLocks noChangeArrowheads="1"/>
          </p:cNvSpPr>
          <p:nvPr/>
        </p:nvSpPr>
        <p:spPr bwMode="auto">
          <a:xfrm>
            <a:off x="632781" y="3478767"/>
            <a:ext cx="772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假定投资支出全部发生在当期，为</a:t>
            </a:r>
            <a:r>
              <a:rPr lang="en-US" altLang="zh-CN" sz="2400" dirty="0" smtClean="0">
                <a:latin typeface="楷体_GB2312"/>
                <a:ea typeface="楷体_GB2312"/>
                <a:cs typeface="楷体_GB2312"/>
              </a:rPr>
              <a:t>P</a:t>
            </a:r>
            <a:r>
              <a:rPr lang="zh-CN" altLang="en-US" sz="2400" dirty="0" smtClean="0">
                <a:latin typeface="楷体_GB2312"/>
                <a:ea typeface="楷体_GB2312"/>
                <a:cs typeface="楷体_GB2312"/>
              </a:rPr>
              <a:t>，则这个规律更容易理解。</a:t>
            </a:r>
            <a:endParaRPr lang="zh-CN" altLang="en-US" sz="2400" dirty="0">
              <a:latin typeface="楷体_GB2312"/>
              <a:ea typeface="楷体_GB2312"/>
              <a:cs typeface="楷体_GB2312"/>
            </a:endParaRPr>
          </a:p>
        </p:txBody>
      </p:sp>
      <p:graphicFrame>
        <p:nvGraphicFramePr>
          <p:cNvPr id="22" name="对象 28"/>
          <p:cNvGraphicFramePr>
            <a:graphicFrameLocks noChangeAspect="1"/>
          </p:cNvGraphicFramePr>
          <p:nvPr>
            <p:extLst>
              <p:ext uri="{D42A27DB-BD31-4B8C-83A1-F6EECF244321}">
                <p14:modId xmlns:p14="http://schemas.microsoft.com/office/powerpoint/2010/main" val="3783451188"/>
              </p:ext>
            </p:extLst>
          </p:nvPr>
        </p:nvGraphicFramePr>
        <p:xfrm>
          <a:off x="2360588" y="4316525"/>
          <a:ext cx="3327400" cy="747712"/>
        </p:xfrm>
        <a:graphic>
          <a:graphicData uri="http://schemas.openxmlformats.org/presentationml/2006/ole">
            <mc:AlternateContent xmlns:mc="http://schemas.openxmlformats.org/markup-compatibility/2006">
              <mc:Choice xmlns:v="urn:schemas-microsoft-com:vml" Requires="v">
                <p:oleObj spid="_x0000_s82081" name="公式" r:id="rId8" imgW="1981080" imgH="444240" progId="Equation.3">
                  <p:embed/>
                </p:oleObj>
              </mc:Choice>
              <mc:Fallback>
                <p:oleObj name="公式" r:id="rId8" imgW="1981080" imgH="444240" progId="Equation.3">
                  <p:embed/>
                  <p:pic>
                    <p:nvPicPr>
                      <p:cNvPr id="0" name=""/>
                      <p:cNvPicPr>
                        <a:picLocks noChangeAspect="1" noChangeArrowheads="1"/>
                      </p:cNvPicPr>
                      <p:nvPr/>
                    </p:nvPicPr>
                    <p:blipFill>
                      <a:blip r:embed="rId9"/>
                      <a:srcRect/>
                      <a:stretch>
                        <a:fillRect/>
                      </a:stretch>
                    </p:blipFill>
                    <p:spPr bwMode="auto">
                      <a:xfrm>
                        <a:off x="2360588" y="4316525"/>
                        <a:ext cx="3327400"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3" name="矩形 22"/>
          <p:cNvSpPr>
            <a:spLocks noChangeArrowheads="1"/>
          </p:cNvSpPr>
          <p:nvPr/>
        </p:nvSpPr>
        <p:spPr bwMode="auto">
          <a:xfrm>
            <a:off x="690950" y="5229200"/>
            <a:ext cx="7724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比如内部报酬率为</a:t>
            </a:r>
            <a:r>
              <a:rPr lang="en-US" altLang="zh-CN" sz="2400" dirty="0" smtClean="0">
                <a:latin typeface="楷体_GB2312"/>
                <a:ea typeface="楷体_GB2312"/>
                <a:cs typeface="楷体_GB2312"/>
              </a:rPr>
              <a:t>15%</a:t>
            </a:r>
            <a:r>
              <a:rPr lang="zh-CN" altLang="en-US" sz="2400" dirty="0" smtClean="0">
                <a:latin typeface="楷体_GB2312"/>
                <a:ea typeface="楷体_GB2312"/>
                <a:cs typeface="楷体_GB2312"/>
              </a:rPr>
              <a:t>，也就是按照</a:t>
            </a:r>
            <a:r>
              <a:rPr lang="en-US" altLang="zh-CN" sz="2400" dirty="0" smtClean="0">
                <a:latin typeface="楷体_GB2312"/>
                <a:ea typeface="楷体_GB2312"/>
                <a:cs typeface="楷体_GB2312"/>
              </a:rPr>
              <a:t>15%</a:t>
            </a:r>
            <a:r>
              <a:rPr lang="zh-CN" altLang="en-US" sz="2400" dirty="0" smtClean="0">
                <a:latin typeface="楷体_GB2312"/>
                <a:ea typeface="楷体_GB2312"/>
                <a:cs typeface="楷体_GB2312"/>
              </a:rPr>
              <a:t>的贴现率，净现值为</a:t>
            </a:r>
            <a:r>
              <a:rPr lang="en-US" altLang="zh-CN" sz="2400" dirty="0" smtClean="0">
                <a:latin typeface="楷体_GB2312"/>
                <a:ea typeface="楷体_GB2312"/>
                <a:cs typeface="楷体_GB2312"/>
              </a:rPr>
              <a:t>0</a:t>
            </a:r>
            <a:r>
              <a:rPr lang="zh-CN" altLang="en-US" sz="2400" dirty="0" smtClean="0">
                <a:latin typeface="楷体_GB2312"/>
                <a:ea typeface="楷体_GB2312"/>
                <a:cs typeface="楷体_GB2312"/>
              </a:rPr>
              <a:t>。那么，如果市场利率为</a:t>
            </a:r>
            <a:r>
              <a:rPr lang="en-US" altLang="zh-CN" sz="2400" dirty="0" smtClean="0">
                <a:latin typeface="楷体_GB2312"/>
                <a:ea typeface="楷体_GB2312"/>
                <a:cs typeface="楷体_GB2312"/>
              </a:rPr>
              <a:t>10%</a:t>
            </a:r>
            <a:r>
              <a:rPr lang="zh-CN" altLang="en-US" sz="2400" dirty="0" smtClean="0">
                <a:latin typeface="楷体_GB2312"/>
                <a:ea typeface="楷体_GB2312"/>
                <a:cs typeface="楷体_GB2312"/>
              </a:rPr>
              <a:t>的时候，按照</a:t>
            </a:r>
            <a:r>
              <a:rPr lang="en-US" altLang="zh-CN" sz="2400" dirty="0" smtClean="0">
                <a:latin typeface="楷体_GB2312"/>
                <a:ea typeface="楷体_GB2312"/>
                <a:cs typeface="楷体_GB2312"/>
              </a:rPr>
              <a:t>10%</a:t>
            </a:r>
            <a:r>
              <a:rPr lang="zh-CN" altLang="en-US" sz="2400" dirty="0" smtClean="0">
                <a:latin typeface="楷体_GB2312"/>
                <a:ea typeface="楷体_GB2312"/>
                <a:cs typeface="楷体_GB2312"/>
              </a:rPr>
              <a:t>的贴现率计算现值，净现值更高，从而投资项目更可行。</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161924729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117448"/>
            <a:ext cx="2890535" cy="523220"/>
          </a:xfrm>
          <a:prstGeom prst="rect">
            <a:avLst/>
          </a:prstGeom>
        </p:spPr>
        <p:txBody>
          <a:bodyPr wrap="none">
            <a:spAutoFit/>
          </a:bodyPr>
          <a:lstStyle/>
          <a:p>
            <a:pPr>
              <a:spcBef>
                <a:spcPts val="0"/>
              </a:spcBef>
            </a:pPr>
            <a:r>
              <a:rPr lang="zh-CN" altLang="en-US" sz="2800" b="1" dirty="0" smtClean="0"/>
              <a:t>例子</a:t>
            </a:r>
            <a:r>
              <a:rPr lang="en-US" altLang="zh-CN" sz="2800" b="1" dirty="0" smtClean="0"/>
              <a:t>:</a:t>
            </a:r>
            <a:r>
              <a:rPr lang="zh-CN" altLang="en-US" sz="2800" b="1" dirty="0" smtClean="0"/>
              <a:t> 现值的计算</a:t>
            </a:r>
            <a:endParaRPr lang="zh-CN" altLang="en-US" sz="2800" b="1" dirty="0"/>
          </a:p>
        </p:txBody>
      </p:sp>
      <p:sp>
        <p:nvSpPr>
          <p:cNvPr id="20" name="Text Box 69"/>
          <p:cNvSpPr txBox="1">
            <a:spLocks noChangeArrowheads="1"/>
          </p:cNvSpPr>
          <p:nvPr/>
        </p:nvSpPr>
        <p:spPr bwMode="auto">
          <a:xfrm>
            <a:off x="395536" y="1735933"/>
            <a:ext cx="828092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200" dirty="0">
                <a:latin typeface="Arial" panose="020B0604020202020204" pitchFamily="34" charset="0"/>
                <a:ea typeface="楷体_GB2312"/>
                <a:cs typeface="楷体_GB2312"/>
              </a:rPr>
              <a:t>有两个投资项目</a:t>
            </a:r>
            <a:r>
              <a:rPr lang="en-US" altLang="zh-CN" sz="2200" dirty="0">
                <a:latin typeface="Arial" panose="020B0604020202020204" pitchFamily="34" charset="0"/>
                <a:ea typeface="楷体_GB2312"/>
                <a:cs typeface="楷体_GB2312"/>
              </a:rPr>
              <a:t>A</a:t>
            </a:r>
            <a:r>
              <a:rPr lang="zh-CN" altLang="en-US" sz="2200" dirty="0">
                <a:latin typeface="Arial" panose="020B0604020202020204" pitchFamily="34" charset="0"/>
                <a:ea typeface="楷体_GB2312"/>
                <a:cs typeface="楷体_GB2312"/>
              </a:rPr>
              <a:t>、</a:t>
            </a:r>
            <a:r>
              <a:rPr lang="en-US" altLang="zh-CN" sz="2200" dirty="0">
                <a:latin typeface="Arial" panose="020B0604020202020204" pitchFamily="34" charset="0"/>
                <a:ea typeface="楷体_GB2312"/>
                <a:cs typeface="楷体_GB2312"/>
              </a:rPr>
              <a:t>B</a:t>
            </a:r>
            <a:r>
              <a:rPr lang="zh-CN" altLang="en-US" sz="2200" dirty="0">
                <a:latin typeface="Arial" panose="020B0604020202020204" pitchFamily="34" charset="0"/>
                <a:ea typeface="楷体_GB2312"/>
                <a:cs typeface="楷体_GB2312"/>
              </a:rPr>
              <a:t>，其预期净收益如表所示。问题</a:t>
            </a:r>
            <a:r>
              <a:rPr lang="zh-CN" altLang="en-US" sz="2200" dirty="0" smtClean="0">
                <a:latin typeface="Arial" panose="020B0604020202020204" pitchFamily="34" charset="0"/>
                <a:ea typeface="楷体_GB2312"/>
                <a:cs typeface="楷体_GB2312"/>
              </a:rPr>
              <a:t>：如果市场利率</a:t>
            </a:r>
            <a:r>
              <a:rPr lang="zh-CN" altLang="en-US" sz="2200" dirty="0">
                <a:latin typeface="Arial" panose="020B0604020202020204" pitchFamily="34" charset="0"/>
                <a:ea typeface="楷体_GB2312"/>
                <a:cs typeface="楷体_GB2312"/>
              </a:rPr>
              <a:t>为</a:t>
            </a:r>
            <a:r>
              <a:rPr lang="en-US" altLang="zh-CN" sz="2200" dirty="0">
                <a:latin typeface="Arial" panose="020B0604020202020204" pitchFamily="34" charset="0"/>
                <a:ea typeface="楷体_GB2312"/>
                <a:cs typeface="楷体_GB2312"/>
              </a:rPr>
              <a:t>20%</a:t>
            </a:r>
            <a:r>
              <a:rPr lang="zh-CN" altLang="en-US" sz="2200" dirty="0">
                <a:latin typeface="Arial" panose="020B0604020202020204" pitchFamily="34" charset="0"/>
                <a:ea typeface="楷体_GB2312"/>
                <a:cs typeface="楷体_GB2312"/>
              </a:rPr>
              <a:t>，哪个项目更好</a:t>
            </a:r>
            <a:r>
              <a:rPr lang="zh-CN" altLang="en-US" sz="2200" dirty="0" smtClean="0">
                <a:latin typeface="Arial" panose="020B0604020202020204" pitchFamily="34" charset="0"/>
                <a:ea typeface="楷体_GB2312"/>
                <a:cs typeface="楷体_GB2312"/>
              </a:rPr>
              <a:t>？</a:t>
            </a:r>
            <a:endParaRPr lang="zh-CN" altLang="en-US" sz="2200" dirty="0">
              <a:latin typeface="Arial" panose="020B0604020202020204" pitchFamily="34" charset="0"/>
              <a:ea typeface="楷体_GB2312"/>
              <a:cs typeface="楷体_GB2312"/>
            </a:endParaRPr>
          </a:p>
        </p:txBody>
      </p:sp>
      <p:graphicFrame>
        <p:nvGraphicFramePr>
          <p:cNvPr id="21" name="Group 4"/>
          <p:cNvGraphicFramePr>
            <a:graphicFrameLocks noGrp="1"/>
          </p:cNvGraphicFramePr>
          <p:nvPr>
            <p:extLst>
              <p:ext uri="{D42A27DB-BD31-4B8C-83A1-F6EECF244321}">
                <p14:modId xmlns:p14="http://schemas.microsoft.com/office/powerpoint/2010/main" val="2490115426"/>
              </p:ext>
            </p:extLst>
          </p:nvPr>
        </p:nvGraphicFramePr>
        <p:xfrm>
          <a:off x="1356196" y="2564904"/>
          <a:ext cx="5880100" cy="1096980"/>
        </p:xfrm>
        <a:graphic>
          <a:graphicData uri="http://schemas.openxmlformats.org/drawingml/2006/table">
            <a:tbl>
              <a:tblPr/>
              <a:tblGrid>
                <a:gridCol w="1176338"/>
                <a:gridCol w="1176337"/>
                <a:gridCol w="1176338"/>
                <a:gridCol w="1174750"/>
                <a:gridCol w="1176337"/>
              </a:tblGrid>
              <a:tr h="365654">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A</a:t>
                      </a: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项目</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B</a:t>
                      </a:r>
                      <a:r>
                        <a:rPr kumimoji="0" lang="zh-CN" altLang="en-US"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项目</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r>
              <a:tr h="365654">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时间</a:t>
                      </a:r>
                      <a:endParaRPr kumimoji="0" lang="zh-CN"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第</a:t>
                      </a: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1</a:t>
                      </a: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年</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第</a:t>
                      </a: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2</a:t>
                      </a: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年</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第</a:t>
                      </a: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1</a:t>
                      </a:r>
                      <a:r>
                        <a:rPr kumimoji="0" lang="zh-CN" altLang="en-US"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年</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第</a:t>
                      </a:r>
                      <a:r>
                        <a:rPr kumimoji="0" lang="en-US" altLang="zh-CN"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2</a:t>
                      </a:r>
                      <a:r>
                        <a:rPr kumimoji="0" lang="zh-CN" altLang="en-US"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年</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5654">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zh-CN"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净收益</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100</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200</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0</a:t>
                      </a:r>
                    </a:p>
                  </a:txBody>
                  <a:tcPr marT="45670" marB="4567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itchFamily="34" charset="0"/>
                          <a:ea typeface="宋体" pitchFamily="2" charset="-122"/>
                        </a:defRPr>
                      </a:lvl1pPr>
                      <a:lvl2pPr marL="742950" indent="-285750" eaLnBrk="0" hangingPunct="0">
                        <a:spcBef>
                          <a:spcPct val="20000"/>
                        </a:spcBef>
                        <a:defRPr sz="2400">
                          <a:solidFill>
                            <a:schemeClr val="tx1"/>
                          </a:solidFill>
                          <a:latin typeface="Arial" pitchFamily="34" charset="0"/>
                          <a:ea typeface="宋体" pitchFamily="2" charset="-122"/>
                        </a:defRPr>
                      </a:lvl2pPr>
                      <a:lvl3pPr marL="1143000" indent="-228600" eaLnBrk="0" hangingPunct="0">
                        <a:spcBef>
                          <a:spcPct val="20000"/>
                        </a:spcBef>
                        <a:defRPr sz="2000">
                          <a:solidFill>
                            <a:schemeClr val="tx1"/>
                          </a:solidFill>
                          <a:latin typeface="Arial" pitchFamily="34" charset="0"/>
                          <a:ea typeface="宋体" pitchFamily="2" charset="-122"/>
                        </a:defRPr>
                      </a:lvl3pPr>
                      <a:lvl4pPr marL="1600200" indent="-228600" eaLnBrk="0" hangingPunct="0">
                        <a:spcBef>
                          <a:spcPct val="20000"/>
                        </a:spcBef>
                        <a:defRPr>
                          <a:solidFill>
                            <a:schemeClr val="tx1"/>
                          </a:solidFill>
                          <a:latin typeface="Arial" pitchFamily="34" charset="0"/>
                          <a:ea typeface="宋体" pitchFamily="2" charset="-122"/>
                        </a:defRPr>
                      </a:lvl4pPr>
                      <a:lvl5pPr marL="2057400" indent="-228600" eaLnBrk="0" hangingPunct="0">
                        <a:spcBef>
                          <a:spcPct val="20000"/>
                        </a:spcBef>
                        <a:defRPr>
                          <a:solidFill>
                            <a:schemeClr val="tx1"/>
                          </a:solidFill>
                          <a:latin typeface="Arial" pitchFamily="34" charset="0"/>
                          <a:ea typeface="宋体" pitchFamily="2" charset="-122"/>
                        </a:defRPr>
                      </a:lvl5pPr>
                      <a:lvl6pPr marL="2514600" indent="-228600" eaLnBrk="0" fontAlgn="base" hangingPunct="0">
                        <a:spcBef>
                          <a:spcPct val="20000"/>
                        </a:spcBef>
                        <a:spcAft>
                          <a:spcPct val="0"/>
                        </a:spcAft>
                        <a:defRPr>
                          <a:solidFill>
                            <a:schemeClr val="tx1"/>
                          </a:solidFill>
                          <a:latin typeface="Arial" pitchFamily="34" charset="0"/>
                          <a:ea typeface="宋体" pitchFamily="2" charset="-122"/>
                        </a:defRPr>
                      </a:lvl6pPr>
                      <a:lvl7pPr marL="2971800" indent="-228600" eaLnBrk="0" fontAlgn="base" hangingPunct="0">
                        <a:spcBef>
                          <a:spcPct val="20000"/>
                        </a:spcBef>
                        <a:spcAft>
                          <a:spcPct val="0"/>
                        </a:spcAft>
                        <a:defRPr>
                          <a:solidFill>
                            <a:schemeClr val="tx1"/>
                          </a:solidFill>
                          <a:latin typeface="Arial" pitchFamily="34" charset="0"/>
                          <a:ea typeface="宋体" pitchFamily="2" charset="-122"/>
                        </a:defRPr>
                      </a:lvl7pPr>
                      <a:lvl8pPr marL="3429000" indent="-228600" eaLnBrk="0" fontAlgn="base" hangingPunct="0">
                        <a:spcBef>
                          <a:spcPct val="20000"/>
                        </a:spcBef>
                        <a:spcAft>
                          <a:spcPct val="0"/>
                        </a:spcAft>
                        <a:defRPr>
                          <a:solidFill>
                            <a:schemeClr val="tx1"/>
                          </a:solidFill>
                          <a:latin typeface="Arial" pitchFamily="34" charset="0"/>
                          <a:ea typeface="宋体" pitchFamily="2" charset="-122"/>
                        </a:defRPr>
                      </a:lvl8pPr>
                      <a:lvl9pPr marL="3886200" indent="-228600" eaLnBrk="0" fontAlgn="base" hangingPunct="0">
                        <a:spcBef>
                          <a:spcPct val="20000"/>
                        </a:spcBef>
                        <a:spcAft>
                          <a:spcPct val="0"/>
                        </a:spcAft>
                        <a:defRPr>
                          <a:solidFill>
                            <a:schemeClr val="tx1"/>
                          </a:solidFill>
                          <a:latin typeface="Arial" pitchFamily="34" charset="0"/>
                          <a:ea typeface="宋体"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1800" b="0" i="0" u="none" strike="noStrike" cap="none" normalizeH="0" baseline="0" dirty="0" smtClean="0">
                          <a:ln>
                            <a:noFill/>
                          </a:ln>
                          <a:solidFill>
                            <a:schemeClr val="tx1"/>
                          </a:solidFill>
                          <a:effectLst/>
                          <a:latin typeface="Times New Roman" panose="02020603050405020304" pitchFamily="18" charset="0"/>
                          <a:ea typeface="宋体" pitchFamily="2" charset="-122"/>
                          <a:cs typeface="Times New Roman" panose="02020603050405020304" pitchFamily="18" charset="0"/>
                        </a:rPr>
                        <a:t>310</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mc:AlternateContent xmlns:mc="http://schemas.openxmlformats.org/markup-compatibility/2006" xmlns:a14="http://schemas.microsoft.com/office/drawing/2010/main">
        <mc:Choice Requires="a14">
          <p:sp>
            <p:nvSpPr>
              <p:cNvPr id="22" name="Text Box 69"/>
              <p:cNvSpPr txBox="1">
                <a:spLocks noChangeArrowheads="1"/>
              </p:cNvSpPr>
              <p:nvPr/>
            </p:nvSpPr>
            <p:spPr bwMode="auto">
              <a:xfrm>
                <a:off x="532515" y="3789040"/>
                <a:ext cx="7999925" cy="288925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200" dirty="0" smtClean="0">
                    <a:latin typeface="Arial" panose="020B0604020202020204" pitchFamily="34" charset="0"/>
                    <a:ea typeface="楷体_GB2312"/>
                    <a:cs typeface="楷体_GB2312"/>
                  </a:rPr>
                  <a:t>解答：（</a:t>
                </a:r>
                <a:r>
                  <a:rPr lang="en-US" altLang="zh-CN" sz="2200" dirty="0">
                    <a:latin typeface="Arial" panose="020B0604020202020204" pitchFamily="34" charset="0"/>
                    <a:ea typeface="楷体_GB2312"/>
                    <a:cs typeface="楷体_GB2312"/>
                  </a:rPr>
                  <a:t>1</a:t>
                </a:r>
                <a:r>
                  <a:rPr lang="zh-CN" altLang="en-US" sz="2200" dirty="0" smtClean="0">
                    <a:latin typeface="Arial" panose="020B0604020202020204" pitchFamily="34" charset="0"/>
                    <a:ea typeface="楷体_GB2312"/>
                    <a:cs typeface="楷体_GB2312"/>
                  </a:rPr>
                  <a:t>）如果缺乏经济学中关于货币的时间价值和现值的概念，可能将不同时间的净收益直接相加计算各个项目收益，认为，</a:t>
                </a:r>
                <a:r>
                  <a:rPr lang="en-US" altLang="zh-CN" sz="2200" dirty="0">
                    <a:latin typeface="Arial" panose="020B0604020202020204" pitchFamily="34" charset="0"/>
                    <a:ea typeface="楷体_GB2312"/>
                    <a:cs typeface="楷体_GB2312"/>
                  </a:rPr>
                  <a:t>PV</a:t>
                </a:r>
                <a:r>
                  <a:rPr lang="en-US" altLang="zh-CN" sz="2200" baseline="-25000" dirty="0">
                    <a:latin typeface="Arial" panose="020B0604020202020204" pitchFamily="34" charset="0"/>
                    <a:ea typeface="楷体_GB2312"/>
                    <a:cs typeface="楷体_GB2312"/>
                  </a:rPr>
                  <a:t>A</a:t>
                </a:r>
                <a:r>
                  <a:rPr lang="en-US" altLang="zh-CN" sz="2200" dirty="0">
                    <a:latin typeface="Arial" panose="020B0604020202020204" pitchFamily="34" charset="0"/>
                    <a:ea typeface="楷体_GB2312"/>
                    <a:cs typeface="楷体_GB2312"/>
                  </a:rPr>
                  <a:t>=300</a:t>
                </a:r>
                <a:r>
                  <a:rPr lang="zh-CN" altLang="en-US" sz="2200" dirty="0">
                    <a:latin typeface="Arial" panose="020B0604020202020204" pitchFamily="34" charset="0"/>
                    <a:ea typeface="楷体_GB2312"/>
                    <a:cs typeface="楷体_GB2312"/>
                  </a:rPr>
                  <a:t>，</a:t>
                </a:r>
                <a:r>
                  <a:rPr lang="en-US" altLang="zh-CN" sz="2200" dirty="0">
                    <a:latin typeface="Arial" panose="020B0604020202020204" pitchFamily="34" charset="0"/>
                    <a:ea typeface="楷体_GB2312"/>
                    <a:cs typeface="楷体_GB2312"/>
                  </a:rPr>
                  <a:t>PV</a:t>
                </a:r>
                <a:r>
                  <a:rPr lang="en-US" altLang="zh-CN" sz="2200" baseline="-25000" dirty="0">
                    <a:latin typeface="Arial" panose="020B0604020202020204" pitchFamily="34" charset="0"/>
                    <a:ea typeface="楷体_GB2312"/>
                    <a:cs typeface="楷体_GB2312"/>
                  </a:rPr>
                  <a:t>B</a:t>
                </a:r>
                <a:r>
                  <a:rPr lang="en-US" altLang="zh-CN" sz="2200" dirty="0">
                    <a:latin typeface="Arial" panose="020B0604020202020204" pitchFamily="34" charset="0"/>
                    <a:ea typeface="楷体_GB2312"/>
                    <a:cs typeface="楷体_GB2312"/>
                  </a:rPr>
                  <a:t>=310</a:t>
                </a:r>
                <a:r>
                  <a:rPr lang="zh-CN" altLang="en-US" sz="2200" dirty="0">
                    <a:latin typeface="Arial" panose="020B0604020202020204" pitchFamily="34" charset="0"/>
                    <a:ea typeface="楷体_GB2312"/>
                    <a:cs typeface="楷体_GB2312"/>
                  </a:rPr>
                  <a:t>，显然项目</a:t>
                </a:r>
                <a:r>
                  <a:rPr lang="en-US" altLang="zh-CN" sz="2200" dirty="0">
                    <a:latin typeface="Arial" panose="020B0604020202020204" pitchFamily="34" charset="0"/>
                    <a:ea typeface="楷体_GB2312"/>
                    <a:cs typeface="楷体_GB2312"/>
                  </a:rPr>
                  <a:t>B</a:t>
                </a:r>
                <a:r>
                  <a:rPr lang="zh-CN" altLang="en-US" sz="2200" dirty="0">
                    <a:latin typeface="Arial" panose="020B0604020202020204" pitchFamily="34" charset="0"/>
                    <a:ea typeface="楷体_GB2312"/>
                    <a:cs typeface="楷体_GB2312"/>
                  </a:rPr>
                  <a:t>更好</a:t>
                </a:r>
                <a:r>
                  <a:rPr lang="zh-CN" altLang="en-US" sz="2200" dirty="0" smtClean="0">
                    <a:latin typeface="Arial" panose="020B0604020202020204" pitchFamily="34" charset="0"/>
                    <a:ea typeface="楷体_GB2312"/>
                    <a:cs typeface="楷体_GB2312"/>
                  </a:rPr>
                  <a:t>。这只能在市场利率为</a:t>
                </a:r>
                <a:r>
                  <a:rPr lang="en-US" altLang="zh-CN" sz="2200" dirty="0" smtClean="0">
                    <a:latin typeface="Arial" panose="020B0604020202020204" pitchFamily="34" charset="0"/>
                    <a:ea typeface="楷体_GB2312"/>
                    <a:cs typeface="楷体_GB2312"/>
                  </a:rPr>
                  <a:t>0</a:t>
                </a:r>
                <a:r>
                  <a:rPr lang="zh-CN" altLang="en-US" sz="2200" dirty="0" smtClean="0">
                    <a:latin typeface="Arial" panose="020B0604020202020204" pitchFamily="34" charset="0"/>
                    <a:ea typeface="楷体_GB2312"/>
                    <a:cs typeface="楷体_GB2312"/>
                  </a:rPr>
                  <a:t>的条件下成立。也就是说，</a:t>
                </a:r>
                <a14:m>
                  <m:oMath xmlns:m="http://schemas.openxmlformats.org/officeDocument/2006/math">
                    <m:sSub>
                      <m:sSubPr>
                        <m:ctrlPr>
                          <a:rPr lang="en-US" altLang="zh-CN" sz="2200" i="1" smtClean="0">
                            <a:latin typeface="Cambria Math" panose="02040503050406030204" pitchFamily="18" charset="0"/>
                            <a:ea typeface="楷体_GB2312"/>
                          </a:rPr>
                        </m:ctrlPr>
                      </m:sSubPr>
                      <m:e>
                        <m:r>
                          <a:rPr lang="en-US" altLang="zh-CN" sz="2200" b="0" i="1" smtClean="0">
                            <a:latin typeface="Cambria Math" panose="02040503050406030204" pitchFamily="18" charset="0"/>
                            <a:ea typeface="楷体_GB2312"/>
                          </a:rPr>
                          <m:t>𝑃𝑉</m:t>
                        </m:r>
                      </m:e>
                      <m:sub>
                        <m:r>
                          <a:rPr lang="en-US" altLang="zh-CN" sz="2200" b="0" i="1" smtClean="0">
                            <a:latin typeface="Cambria Math" panose="02040503050406030204" pitchFamily="18" charset="0"/>
                            <a:ea typeface="楷体_GB2312"/>
                          </a:rPr>
                          <m:t>𝐴</m:t>
                        </m:r>
                      </m:sub>
                    </m:sSub>
                    <m:r>
                      <a:rPr lang="en-US" altLang="zh-CN" sz="2200" i="1" smtClean="0">
                        <a:latin typeface="Cambria Math" panose="02040503050406030204" pitchFamily="18" charset="0"/>
                        <a:ea typeface="楷体_GB2312"/>
                        <a:cs typeface="楷体_GB2312"/>
                      </a:rPr>
                      <m:t>=</m:t>
                    </m:r>
                    <m:r>
                      <a:rPr lang="en-US" altLang="zh-CN" sz="2200" b="0" i="1" smtClean="0">
                        <a:latin typeface="Cambria Math" panose="02040503050406030204" pitchFamily="18" charset="0"/>
                        <a:ea typeface="楷体_GB2312"/>
                        <a:cs typeface="楷体_GB2312"/>
                      </a:rPr>
                      <m:t>100+</m:t>
                    </m:r>
                    <m:f>
                      <m:fPr>
                        <m:ctrlPr>
                          <a:rPr lang="en-US" altLang="zh-CN" sz="2200" b="0" i="1" smtClean="0">
                            <a:latin typeface="Cambria Math" panose="02040503050406030204" pitchFamily="18" charset="0"/>
                            <a:ea typeface="楷体_GB2312"/>
                          </a:rPr>
                        </m:ctrlPr>
                      </m:fPr>
                      <m:num>
                        <m:r>
                          <a:rPr lang="en-US" altLang="zh-CN" sz="2200" b="0" i="1" smtClean="0">
                            <a:latin typeface="Cambria Math" panose="02040503050406030204" pitchFamily="18" charset="0"/>
                            <a:ea typeface="楷体_GB2312"/>
                          </a:rPr>
                          <m:t>200</m:t>
                        </m:r>
                      </m:num>
                      <m:den>
                        <m:r>
                          <a:rPr lang="en-US" altLang="zh-CN" sz="2200" b="0" i="1" smtClean="0">
                            <a:latin typeface="Cambria Math" panose="02040503050406030204" pitchFamily="18" charset="0"/>
                            <a:ea typeface="楷体_GB2312"/>
                          </a:rPr>
                          <m:t>1+0</m:t>
                        </m:r>
                      </m:den>
                    </m:f>
                    <m:r>
                      <a:rPr lang="en-US" altLang="zh-CN" sz="2200" b="0" i="1" smtClean="0">
                        <a:latin typeface="Cambria Math" panose="02040503050406030204" pitchFamily="18" charset="0"/>
                        <a:ea typeface="楷体_GB2312"/>
                      </a:rPr>
                      <m:t>=300</m:t>
                    </m:r>
                  </m:oMath>
                </a14:m>
                <a:r>
                  <a:rPr lang="zh-CN" altLang="en-US" sz="2200" dirty="0" smtClean="0">
                    <a:latin typeface="Arial" panose="020B0604020202020204" pitchFamily="34" charset="0"/>
                    <a:ea typeface="楷体_GB2312"/>
                    <a:cs typeface="楷体_GB2312"/>
                  </a:rPr>
                  <a:t>，</a:t>
                </a:r>
                <a14:m>
                  <m:oMath xmlns:m="http://schemas.openxmlformats.org/officeDocument/2006/math">
                    <m:sSub>
                      <m:sSubPr>
                        <m:ctrlPr>
                          <a:rPr lang="en-US" altLang="zh-CN" sz="2200" i="1">
                            <a:latin typeface="Cambria Math" panose="02040503050406030204" pitchFamily="18" charset="0"/>
                            <a:ea typeface="楷体_GB2312"/>
                          </a:rPr>
                        </m:ctrlPr>
                      </m:sSubPr>
                      <m:e>
                        <m:r>
                          <a:rPr lang="en-US" altLang="zh-CN" sz="2200" i="1">
                            <a:latin typeface="Cambria Math" panose="02040503050406030204" pitchFamily="18" charset="0"/>
                            <a:ea typeface="楷体_GB2312"/>
                          </a:rPr>
                          <m:t>𝑃𝑉</m:t>
                        </m:r>
                      </m:e>
                      <m:sub>
                        <m:r>
                          <a:rPr lang="en-US" altLang="zh-CN" sz="2200" b="0" i="1" smtClean="0">
                            <a:latin typeface="Cambria Math" panose="02040503050406030204" pitchFamily="18" charset="0"/>
                            <a:ea typeface="楷体_GB2312"/>
                          </a:rPr>
                          <m:t>𝐵</m:t>
                        </m:r>
                      </m:sub>
                    </m:sSub>
                    <m:r>
                      <a:rPr lang="en-US" altLang="zh-CN" sz="2200" i="1">
                        <a:latin typeface="Cambria Math" panose="02040503050406030204" pitchFamily="18" charset="0"/>
                        <a:ea typeface="楷体_GB2312"/>
                        <a:cs typeface="楷体_GB2312"/>
                      </a:rPr>
                      <m:t>=0+</m:t>
                    </m:r>
                    <m:f>
                      <m:fPr>
                        <m:ctrlPr>
                          <a:rPr lang="en-US" altLang="zh-CN" sz="2200" i="1">
                            <a:latin typeface="Cambria Math" panose="02040503050406030204" pitchFamily="18" charset="0"/>
                            <a:ea typeface="楷体_GB2312"/>
                          </a:rPr>
                        </m:ctrlPr>
                      </m:fPr>
                      <m:num>
                        <m:r>
                          <a:rPr lang="en-US" altLang="zh-CN" sz="2200" b="0" i="1" smtClean="0">
                            <a:latin typeface="Cambria Math" panose="02040503050406030204" pitchFamily="18" charset="0"/>
                            <a:ea typeface="楷体_GB2312"/>
                          </a:rPr>
                          <m:t>31</m:t>
                        </m:r>
                        <m:r>
                          <a:rPr lang="en-US" altLang="zh-CN" sz="2200" i="1">
                            <a:latin typeface="Cambria Math" panose="02040503050406030204" pitchFamily="18" charset="0"/>
                            <a:ea typeface="楷体_GB2312"/>
                          </a:rPr>
                          <m:t>0</m:t>
                        </m:r>
                      </m:num>
                      <m:den>
                        <m:r>
                          <a:rPr lang="en-US" altLang="zh-CN" sz="2200" i="1">
                            <a:latin typeface="Cambria Math" panose="02040503050406030204" pitchFamily="18" charset="0"/>
                            <a:ea typeface="楷体_GB2312"/>
                          </a:rPr>
                          <m:t>1+0</m:t>
                        </m:r>
                      </m:den>
                    </m:f>
                    <m:r>
                      <a:rPr lang="en-US" altLang="zh-CN" sz="2200" i="1">
                        <a:latin typeface="Cambria Math" panose="02040503050406030204" pitchFamily="18" charset="0"/>
                        <a:ea typeface="楷体_GB2312"/>
                      </a:rPr>
                      <m:t>=3</m:t>
                    </m:r>
                    <m:r>
                      <a:rPr lang="en-US" altLang="zh-CN" sz="2200" b="0" i="1" smtClean="0">
                        <a:latin typeface="Cambria Math" panose="02040503050406030204" pitchFamily="18" charset="0"/>
                        <a:ea typeface="楷体_GB2312"/>
                      </a:rPr>
                      <m:t>1</m:t>
                    </m:r>
                    <m:r>
                      <a:rPr lang="en-US" altLang="zh-CN" sz="2200" i="1">
                        <a:latin typeface="Cambria Math" panose="02040503050406030204" pitchFamily="18" charset="0"/>
                        <a:ea typeface="楷体_GB2312"/>
                      </a:rPr>
                      <m:t>0</m:t>
                    </m:r>
                    <m:r>
                      <a:rPr lang="zh-CN" altLang="en-US" sz="2200" i="1" smtClean="0">
                        <a:latin typeface="Cambria Math" panose="02040503050406030204" pitchFamily="18" charset="0"/>
                        <a:ea typeface="楷体_GB2312"/>
                      </a:rPr>
                      <m:t>。</m:t>
                    </m:r>
                  </m:oMath>
                </a14:m>
                <a:r>
                  <a:rPr lang="zh-CN" altLang="en-US" sz="2200" dirty="0" smtClean="0">
                    <a:latin typeface="Arial" panose="020B0604020202020204" pitchFamily="34" charset="0"/>
                    <a:ea typeface="楷体_GB2312"/>
                    <a:cs typeface="楷体_GB2312"/>
                  </a:rPr>
                  <a:t>这是不符合实际的。（</a:t>
                </a:r>
                <a:r>
                  <a:rPr lang="en-US" altLang="zh-CN" sz="2200" dirty="0">
                    <a:latin typeface="Arial" panose="020B0604020202020204" pitchFamily="34" charset="0"/>
                    <a:ea typeface="楷体_GB2312"/>
                    <a:cs typeface="楷体_GB2312"/>
                  </a:rPr>
                  <a:t>2</a:t>
                </a:r>
                <a:r>
                  <a:rPr lang="zh-CN" altLang="en-US" sz="2200" dirty="0" smtClean="0">
                    <a:latin typeface="Arial" panose="020B0604020202020204" pitchFamily="34" charset="0"/>
                    <a:ea typeface="楷体_GB2312"/>
                    <a:cs typeface="楷体_GB2312"/>
                  </a:rPr>
                  <a:t>）按照利率</a:t>
                </a:r>
                <a:r>
                  <a:rPr lang="zh-CN" altLang="en-US" sz="2200" dirty="0">
                    <a:latin typeface="Arial" panose="020B0604020202020204" pitchFamily="34" charset="0"/>
                    <a:ea typeface="楷体_GB2312"/>
                    <a:cs typeface="楷体_GB2312"/>
                  </a:rPr>
                  <a:t>为</a:t>
                </a:r>
                <a:r>
                  <a:rPr lang="en-US" altLang="zh-CN" sz="2200" dirty="0" smtClean="0">
                    <a:latin typeface="Arial" panose="020B0604020202020204" pitchFamily="34" charset="0"/>
                    <a:ea typeface="楷体_GB2312"/>
                    <a:cs typeface="楷体_GB2312"/>
                  </a:rPr>
                  <a:t>20%</a:t>
                </a:r>
                <a:r>
                  <a:rPr lang="zh-CN" altLang="en-US" sz="2200" dirty="0" smtClean="0">
                    <a:latin typeface="Arial" panose="020B0604020202020204" pitchFamily="34" charset="0"/>
                    <a:ea typeface="楷体_GB2312"/>
                    <a:cs typeface="楷体_GB2312"/>
                  </a:rPr>
                  <a:t>进行贴现的话，</a:t>
                </a:r>
                <a14:m>
                  <m:oMath xmlns:m="http://schemas.openxmlformats.org/officeDocument/2006/math">
                    <m:sSub>
                      <m:sSubPr>
                        <m:ctrlPr>
                          <a:rPr lang="en-US" altLang="zh-CN" sz="2200" i="1">
                            <a:latin typeface="Cambria Math" panose="02040503050406030204" pitchFamily="18" charset="0"/>
                            <a:ea typeface="楷体_GB2312"/>
                          </a:rPr>
                        </m:ctrlPr>
                      </m:sSubPr>
                      <m:e>
                        <m:r>
                          <a:rPr lang="en-US" altLang="zh-CN" sz="2200" i="1">
                            <a:latin typeface="Cambria Math" panose="02040503050406030204" pitchFamily="18" charset="0"/>
                            <a:ea typeface="楷体_GB2312"/>
                          </a:rPr>
                          <m:t>𝑃𝑉</m:t>
                        </m:r>
                      </m:e>
                      <m:sub>
                        <m:r>
                          <a:rPr lang="en-US" altLang="zh-CN" sz="2200" i="1">
                            <a:latin typeface="Cambria Math" panose="02040503050406030204" pitchFamily="18" charset="0"/>
                            <a:ea typeface="楷体_GB2312"/>
                          </a:rPr>
                          <m:t>𝐴</m:t>
                        </m:r>
                      </m:sub>
                    </m:sSub>
                    <m:r>
                      <a:rPr lang="en-US" altLang="zh-CN" sz="2200" i="1">
                        <a:latin typeface="Cambria Math" panose="02040503050406030204" pitchFamily="18" charset="0"/>
                        <a:ea typeface="楷体_GB2312"/>
                        <a:cs typeface="楷体_GB2312"/>
                      </a:rPr>
                      <m:t>=100+</m:t>
                    </m:r>
                    <m:f>
                      <m:fPr>
                        <m:ctrlPr>
                          <a:rPr lang="en-US" altLang="zh-CN" sz="2200" i="1">
                            <a:latin typeface="Cambria Math" panose="02040503050406030204" pitchFamily="18" charset="0"/>
                            <a:ea typeface="楷体_GB2312"/>
                          </a:rPr>
                        </m:ctrlPr>
                      </m:fPr>
                      <m:num>
                        <m:r>
                          <a:rPr lang="en-US" altLang="zh-CN" sz="2200" i="1">
                            <a:latin typeface="Cambria Math" panose="02040503050406030204" pitchFamily="18" charset="0"/>
                            <a:ea typeface="楷体_GB2312"/>
                          </a:rPr>
                          <m:t>200</m:t>
                        </m:r>
                      </m:num>
                      <m:den>
                        <m:r>
                          <a:rPr lang="en-US" altLang="zh-CN" sz="2200" i="1">
                            <a:latin typeface="Cambria Math" panose="02040503050406030204" pitchFamily="18" charset="0"/>
                            <a:ea typeface="楷体_GB2312"/>
                          </a:rPr>
                          <m:t>1+0</m:t>
                        </m:r>
                        <m:r>
                          <a:rPr lang="en-US" altLang="zh-CN" sz="2200" b="0" i="1" smtClean="0">
                            <a:latin typeface="Cambria Math" panose="02040503050406030204" pitchFamily="18" charset="0"/>
                            <a:ea typeface="楷体_GB2312"/>
                          </a:rPr>
                          <m:t>.2</m:t>
                        </m:r>
                      </m:den>
                    </m:f>
                    <m:r>
                      <a:rPr lang="en-US" altLang="zh-CN" sz="2200" i="1">
                        <a:latin typeface="Cambria Math" panose="02040503050406030204" pitchFamily="18" charset="0"/>
                        <a:ea typeface="楷体_GB2312"/>
                      </a:rPr>
                      <m:t>=</m:t>
                    </m:r>
                    <m:r>
                      <a:rPr lang="en-US" altLang="zh-CN" sz="2200" b="0" i="1" smtClean="0">
                        <a:latin typeface="Cambria Math" panose="02040503050406030204" pitchFamily="18" charset="0"/>
                        <a:ea typeface="楷体_GB2312"/>
                      </a:rPr>
                      <m:t>266.67</m:t>
                    </m:r>
                  </m:oMath>
                </a14:m>
                <a:r>
                  <a:rPr lang="zh-CN" altLang="en-US" sz="2200" dirty="0">
                    <a:latin typeface="Arial" panose="020B0604020202020204" pitchFamily="34" charset="0"/>
                    <a:ea typeface="楷体_GB2312"/>
                    <a:cs typeface="楷体_GB2312"/>
                  </a:rPr>
                  <a:t>，</a:t>
                </a:r>
                <a14:m>
                  <m:oMath xmlns:m="http://schemas.openxmlformats.org/officeDocument/2006/math">
                    <m:sSub>
                      <m:sSubPr>
                        <m:ctrlPr>
                          <a:rPr lang="en-US" altLang="zh-CN" sz="2200" i="1">
                            <a:latin typeface="Cambria Math" panose="02040503050406030204" pitchFamily="18" charset="0"/>
                            <a:ea typeface="楷体_GB2312"/>
                          </a:rPr>
                        </m:ctrlPr>
                      </m:sSubPr>
                      <m:e>
                        <m:r>
                          <a:rPr lang="en-US" altLang="zh-CN" sz="2200" i="1">
                            <a:latin typeface="Cambria Math" panose="02040503050406030204" pitchFamily="18" charset="0"/>
                            <a:ea typeface="楷体_GB2312"/>
                          </a:rPr>
                          <m:t>𝑃𝑉</m:t>
                        </m:r>
                      </m:e>
                      <m:sub>
                        <m:r>
                          <a:rPr lang="en-US" altLang="zh-CN" sz="2200" b="0" i="1" smtClean="0">
                            <a:latin typeface="Cambria Math" panose="02040503050406030204" pitchFamily="18" charset="0"/>
                            <a:ea typeface="楷体_GB2312"/>
                          </a:rPr>
                          <m:t>𝐵</m:t>
                        </m:r>
                      </m:sub>
                    </m:sSub>
                    <m:r>
                      <a:rPr lang="en-US" altLang="zh-CN" sz="2200" i="1">
                        <a:latin typeface="Cambria Math" panose="02040503050406030204" pitchFamily="18" charset="0"/>
                        <a:ea typeface="楷体_GB2312"/>
                        <a:cs typeface="楷体_GB2312"/>
                      </a:rPr>
                      <m:t>=0+</m:t>
                    </m:r>
                    <m:f>
                      <m:fPr>
                        <m:ctrlPr>
                          <a:rPr lang="en-US" altLang="zh-CN" sz="2200" i="1">
                            <a:latin typeface="Cambria Math" panose="02040503050406030204" pitchFamily="18" charset="0"/>
                            <a:ea typeface="楷体_GB2312"/>
                          </a:rPr>
                        </m:ctrlPr>
                      </m:fPr>
                      <m:num>
                        <m:r>
                          <a:rPr lang="en-US" altLang="zh-CN" sz="2200" b="0" i="1" smtClean="0">
                            <a:latin typeface="Cambria Math" panose="02040503050406030204" pitchFamily="18" charset="0"/>
                            <a:ea typeface="楷体_GB2312"/>
                          </a:rPr>
                          <m:t>310</m:t>
                        </m:r>
                      </m:num>
                      <m:den>
                        <m:r>
                          <a:rPr lang="en-US" altLang="zh-CN" sz="2200" i="1">
                            <a:latin typeface="Cambria Math" panose="02040503050406030204" pitchFamily="18" charset="0"/>
                            <a:ea typeface="楷体_GB2312"/>
                          </a:rPr>
                          <m:t>1+0</m:t>
                        </m:r>
                        <m:r>
                          <a:rPr lang="en-US" altLang="zh-CN" sz="2200" b="0" i="1" smtClean="0">
                            <a:latin typeface="Cambria Math" panose="02040503050406030204" pitchFamily="18" charset="0"/>
                            <a:ea typeface="楷体_GB2312"/>
                          </a:rPr>
                          <m:t>.2</m:t>
                        </m:r>
                      </m:den>
                    </m:f>
                    <m:r>
                      <a:rPr lang="en-US" altLang="zh-CN" sz="2200" i="1">
                        <a:latin typeface="Cambria Math" panose="02040503050406030204" pitchFamily="18" charset="0"/>
                        <a:ea typeface="楷体_GB2312"/>
                      </a:rPr>
                      <m:t>=</m:t>
                    </m:r>
                    <m:r>
                      <a:rPr lang="en-US" altLang="zh-CN" sz="2200" b="0" i="1" smtClean="0">
                        <a:latin typeface="Cambria Math" panose="02040503050406030204" pitchFamily="18" charset="0"/>
                        <a:ea typeface="楷体_GB2312"/>
                      </a:rPr>
                      <m:t>258.33</m:t>
                    </m:r>
                  </m:oMath>
                </a14:m>
                <a:r>
                  <a:rPr lang="zh-CN" altLang="en-US" sz="2200" dirty="0" smtClean="0">
                    <a:latin typeface="Arial" panose="020B0604020202020204" pitchFamily="34" charset="0"/>
                    <a:ea typeface="楷体_GB2312"/>
                    <a:cs typeface="楷体_GB2312"/>
                  </a:rPr>
                  <a:t>，项目</a:t>
                </a:r>
                <a:r>
                  <a:rPr lang="en-US" altLang="zh-CN" sz="2200" dirty="0">
                    <a:latin typeface="Arial" panose="020B0604020202020204" pitchFamily="34" charset="0"/>
                    <a:ea typeface="楷体_GB2312"/>
                    <a:cs typeface="楷体_GB2312"/>
                  </a:rPr>
                  <a:t>A</a:t>
                </a:r>
                <a:r>
                  <a:rPr lang="zh-CN" altLang="en-US" sz="2200" dirty="0">
                    <a:latin typeface="Arial" panose="020B0604020202020204" pitchFamily="34" charset="0"/>
                    <a:ea typeface="楷体_GB2312"/>
                    <a:cs typeface="楷体_GB2312"/>
                  </a:rPr>
                  <a:t>更好。</a:t>
                </a:r>
              </a:p>
            </p:txBody>
          </p:sp>
        </mc:Choice>
        <mc:Fallback xmlns="">
          <p:sp>
            <p:nvSpPr>
              <p:cNvPr id="22" name="Text Box 69"/>
              <p:cNvSpPr txBox="1">
                <a:spLocks noRot="1" noChangeAspect="1" noMove="1" noResize="1" noEditPoints="1" noAdjustHandles="1" noChangeArrowheads="1" noChangeShapeType="1" noTextEdit="1"/>
              </p:cNvSpPr>
              <p:nvPr/>
            </p:nvSpPr>
            <p:spPr bwMode="auto">
              <a:xfrm>
                <a:off x="532515" y="3789040"/>
                <a:ext cx="7999925" cy="2889252"/>
              </a:xfrm>
              <a:prstGeom prst="rect">
                <a:avLst/>
              </a:prstGeom>
              <a:blipFill rotWithShape="0">
                <a:blip r:embed="rId5"/>
                <a:stretch>
                  <a:fillRect l="-990" t="-2110" b="-33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zh-CN" altLang="en-US">
                    <a:noFill/>
                  </a:rPr>
                  <a:t> </a:t>
                </a:r>
              </a:p>
            </p:txBody>
          </p:sp>
        </mc:Fallback>
      </mc:AlternateContent>
    </p:spTree>
    <p:extLst>
      <p:ext uri="{BB962C8B-B14F-4D97-AF65-F5344CB8AC3E}">
        <p14:creationId xmlns:p14="http://schemas.microsoft.com/office/powerpoint/2010/main" val="259957195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279241" y="1094123"/>
            <a:ext cx="1614545" cy="492443"/>
          </a:xfrm>
          <a:prstGeom prst="rect">
            <a:avLst/>
          </a:prstGeom>
          <a:noFill/>
        </p:spPr>
        <p:txBody>
          <a:bodyPr wrap="none" rtlCol="0">
            <a:spAutoFit/>
          </a:bodyPr>
          <a:lstStyle/>
          <a:p>
            <a:r>
              <a:rPr lang="en-US" altLang="zh-CN" sz="2600" b="1" dirty="0" smtClean="0"/>
              <a:t>8.2.5</a:t>
            </a:r>
            <a:r>
              <a:rPr lang="zh-CN" altLang="en-US" sz="2600" b="1" dirty="0" smtClean="0"/>
              <a:t> 债券</a:t>
            </a:r>
            <a:endParaRPr lang="zh-CN" altLang="en-US" sz="2600" b="1" dirty="0"/>
          </a:p>
        </p:txBody>
      </p:sp>
      <p:sp>
        <p:nvSpPr>
          <p:cNvPr id="20" name="Rectangle 5"/>
          <p:cNvSpPr>
            <a:spLocks noChangeArrowheads="1"/>
          </p:cNvSpPr>
          <p:nvPr/>
        </p:nvSpPr>
        <p:spPr bwMode="auto">
          <a:xfrm>
            <a:off x="293777" y="1666213"/>
            <a:ext cx="828092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债券</a:t>
            </a:r>
            <a:r>
              <a:rPr lang="en-US" altLang="zh-CN" sz="2400" dirty="0">
                <a:latin typeface="楷体_GB2312"/>
                <a:ea typeface="楷体_GB2312"/>
                <a:cs typeface="楷体_GB2312"/>
              </a:rPr>
              <a:t>(bonds</a:t>
            </a:r>
            <a:r>
              <a:rPr lang="en-US" altLang="zh-CN" sz="2400" dirty="0" smtClean="0">
                <a:latin typeface="楷体_GB2312"/>
                <a:ea typeface="楷体_GB2312"/>
                <a:cs typeface="楷体_GB2312"/>
              </a:rPr>
              <a:t>)</a:t>
            </a:r>
            <a:r>
              <a:rPr lang="zh-CN" altLang="en-US" sz="2400" dirty="0" smtClean="0">
                <a:latin typeface="楷体_GB2312"/>
                <a:ea typeface="楷体_GB2312"/>
                <a:cs typeface="楷体_GB2312"/>
              </a:rPr>
              <a:t>，是</a:t>
            </a:r>
            <a:r>
              <a:rPr lang="zh-CN" altLang="en-US" sz="2400" dirty="0">
                <a:latin typeface="楷体_GB2312"/>
                <a:ea typeface="楷体_GB2312"/>
                <a:cs typeface="楷体_GB2312"/>
              </a:rPr>
              <a:t>政府或者企业发行的，承诺每个时期支付固定数量的利息，并在到期日支付债券面值的货币给债券持有者。</a:t>
            </a:r>
          </a:p>
        </p:txBody>
      </p:sp>
      <p:sp>
        <p:nvSpPr>
          <p:cNvPr id="21" name="Rectangle 6"/>
          <p:cNvSpPr>
            <a:spLocks noChangeArrowheads="1"/>
          </p:cNvSpPr>
          <p:nvPr/>
        </p:nvSpPr>
        <p:spPr bwMode="auto">
          <a:xfrm>
            <a:off x="308922" y="2866542"/>
            <a:ext cx="25348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债券的收益流为：</a:t>
            </a:r>
          </a:p>
        </p:txBody>
      </p:sp>
      <p:graphicFrame>
        <p:nvGraphicFramePr>
          <p:cNvPr id="22" name="对象 18"/>
          <p:cNvGraphicFramePr>
            <a:graphicFrameLocks noChangeAspect="1"/>
          </p:cNvGraphicFramePr>
          <p:nvPr>
            <p:extLst>
              <p:ext uri="{D42A27DB-BD31-4B8C-83A1-F6EECF244321}">
                <p14:modId xmlns:p14="http://schemas.microsoft.com/office/powerpoint/2010/main" val="2830091883"/>
              </p:ext>
            </p:extLst>
          </p:nvPr>
        </p:nvGraphicFramePr>
        <p:xfrm>
          <a:off x="3075698" y="2933733"/>
          <a:ext cx="1280278" cy="394474"/>
        </p:xfrm>
        <a:graphic>
          <a:graphicData uri="http://schemas.openxmlformats.org/presentationml/2006/ole">
            <mc:AlternateContent xmlns:mc="http://schemas.openxmlformats.org/markup-compatibility/2006">
              <mc:Choice xmlns:v="urn:schemas-microsoft-com:vml" Requires="v">
                <p:oleObj spid="_x0000_s83090" r:id="rId6" imgW="622570" imgH="190583" progId="Equation.3">
                  <p:embed/>
                </p:oleObj>
              </mc:Choice>
              <mc:Fallback>
                <p:oleObj r:id="rId6" imgW="622570" imgH="190583"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75698" y="2933733"/>
                        <a:ext cx="1280278" cy="394474"/>
                      </a:xfrm>
                      <a:prstGeom prst="rect">
                        <a:avLst/>
                      </a:prstGeom>
                      <a:noFill/>
                      <a:ln>
                        <a:noFill/>
                      </a:ln>
                    </p:spPr>
                  </p:pic>
                </p:oleObj>
              </mc:Fallback>
            </mc:AlternateContent>
          </a:graphicData>
        </a:graphic>
      </p:graphicFrame>
      <p:sp>
        <p:nvSpPr>
          <p:cNvPr id="23" name="Rectangle 9"/>
          <p:cNvSpPr>
            <a:spLocks noChangeArrowheads="1"/>
          </p:cNvSpPr>
          <p:nvPr/>
        </p:nvSpPr>
        <p:spPr bwMode="auto">
          <a:xfrm>
            <a:off x="308922" y="3378027"/>
            <a:ext cx="432047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a:latin typeface="楷体_GB2312"/>
                <a:ea typeface="楷体_GB2312"/>
                <a:cs typeface="楷体_GB2312"/>
              </a:rPr>
              <a:t>债券的收益流的现值为：</a:t>
            </a:r>
          </a:p>
        </p:txBody>
      </p:sp>
      <p:graphicFrame>
        <p:nvGraphicFramePr>
          <p:cNvPr id="24" name="对象 20"/>
          <p:cNvGraphicFramePr>
            <a:graphicFrameLocks noChangeAspect="1"/>
          </p:cNvGraphicFramePr>
          <p:nvPr>
            <p:extLst>
              <p:ext uri="{D42A27DB-BD31-4B8C-83A1-F6EECF244321}">
                <p14:modId xmlns:p14="http://schemas.microsoft.com/office/powerpoint/2010/main" val="647199363"/>
              </p:ext>
            </p:extLst>
          </p:nvPr>
        </p:nvGraphicFramePr>
        <p:xfrm>
          <a:off x="1893785" y="3853849"/>
          <a:ext cx="5388139" cy="799287"/>
        </p:xfrm>
        <a:graphic>
          <a:graphicData uri="http://schemas.openxmlformats.org/presentationml/2006/ole">
            <mc:AlternateContent xmlns:mc="http://schemas.openxmlformats.org/markup-compatibility/2006">
              <mc:Choice xmlns:v="urn:schemas-microsoft-com:vml" Requires="v">
                <p:oleObj spid="_x0000_s83091" r:id="rId8" imgW="2490281" imgH="368460" progId="Equation.3">
                  <p:embed/>
                </p:oleObj>
              </mc:Choice>
              <mc:Fallback>
                <p:oleObj r:id="rId8" imgW="2490281" imgH="36846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93785" y="3853849"/>
                        <a:ext cx="5388139" cy="799287"/>
                      </a:xfrm>
                      <a:prstGeom prst="rect">
                        <a:avLst/>
                      </a:prstGeom>
                      <a:noFill/>
                      <a:ln>
                        <a:noFill/>
                      </a:ln>
                    </p:spPr>
                  </p:pic>
                </p:oleObj>
              </mc:Fallback>
            </mc:AlternateContent>
          </a:graphicData>
        </a:graphic>
      </p:graphicFrame>
      <p:sp>
        <p:nvSpPr>
          <p:cNvPr id="25" name="Rectangle 11"/>
          <p:cNvSpPr>
            <a:spLocks noChangeArrowheads="1"/>
          </p:cNvSpPr>
          <p:nvPr/>
        </p:nvSpPr>
        <p:spPr bwMode="auto">
          <a:xfrm>
            <a:off x="395536" y="4717256"/>
            <a:ext cx="817916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smtClean="0">
                <a:latin typeface="楷体_GB2312"/>
                <a:ea typeface="楷体_GB2312"/>
                <a:cs typeface="楷体_GB2312"/>
              </a:rPr>
              <a:t>    显然</a:t>
            </a:r>
            <a:r>
              <a:rPr lang="zh-CN" altLang="en-US" sz="2400" dirty="0">
                <a:latin typeface="楷体_GB2312"/>
                <a:ea typeface="楷体_GB2312"/>
                <a:cs typeface="楷体_GB2312"/>
              </a:rPr>
              <a:t>，由于债券收益是固定的，债券投资是否可行，取决于利息</a:t>
            </a:r>
            <a:r>
              <a:rPr lang="en-US" altLang="zh-CN" sz="2400" dirty="0">
                <a:latin typeface="楷体_GB2312"/>
                <a:ea typeface="楷体_GB2312"/>
                <a:cs typeface="楷体_GB2312"/>
              </a:rPr>
              <a:t>x</a:t>
            </a:r>
            <a:r>
              <a:rPr lang="zh-CN" altLang="en-US" sz="2400" dirty="0">
                <a:latin typeface="楷体_GB2312"/>
                <a:ea typeface="楷体_GB2312"/>
                <a:cs typeface="楷体_GB2312"/>
              </a:rPr>
              <a:t>和利率</a:t>
            </a:r>
            <a:r>
              <a:rPr lang="en-US" altLang="zh-CN" sz="2400" dirty="0">
                <a:latin typeface="楷体_GB2312"/>
                <a:ea typeface="楷体_GB2312"/>
                <a:cs typeface="楷体_GB2312"/>
              </a:rPr>
              <a:t>r</a:t>
            </a:r>
            <a:r>
              <a:rPr lang="zh-CN" altLang="en-US" sz="2400" dirty="0">
                <a:latin typeface="楷体_GB2312"/>
                <a:ea typeface="楷体_GB2312"/>
                <a:cs typeface="楷体_GB2312"/>
              </a:rPr>
              <a:t>。利息越高越可行</a:t>
            </a:r>
            <a:r>
              <a:rPr lang="zh-CN" altLang="en-US" sz="2400" dirty="0" smtClean="0">
                <a:latin typeface="楷体_GB2312"/>
                <a:ea typeface="楷体_GB2312"/>
                <a:cs typeface="楷体_GB2312"/>
              </a:rPr>
              <a:t>，市场利率</a:t>
            </a:r>
            <a:r>
              <a:rPr lang="zh-CN" altLang="en-US" sz="2400" dirty="0">
                <a:latin typeface="楷体_GB2312"/>
                <a:ea typeface="楷体_GB2312"/>
                <a:cs typeface="楷体_GB2312"/>
              </a:rPr>
              <a:t>越低越可行。</a:t>
            </a:r>
            <a:r>
              <a:rPr lang="zh-CN" altLang="en-US" sz="2400" dirty="0" smtClean="0">
                <a:latin typeface="楷体_GB2312"/>
                <a:ea typeface="楷体_GB2312"/>
                <a:cs typeface="楷体_GB2312"/>
              </a:rPr>
              <a:t>如果市场利率</a:t>
            </a:r>
            <a:r>
              <a:rPr lang="zh-CN" altLang="en-US" sz="2400" dirty="0">
                <a:latin typeface="楷体_GB2312"/>
                <a:ea typeface="楷体_GB2312"/>
                <a:cs typeface="楷体_GB2312"/>
              </a:rPr>
              <a:t>上升，债券的</a:t>
            </a:r>
            <a:r>
              <a:rPr lang="zh-CN" altLang="en-US" sz="2400" dirty="0" smtClean="0">
                <a:latin typeface="楷体_GB2312"/>
                <a:ea typeface="楷体_GB2312"/>
                <a:cs typeface="楷体_GB2312"/>
              </a:rPr>
              <a:t>价值（用现值衡量）将</a:t>
            </a:r>
            <a:r>
              <a:rPr lang="zh-CN" altLang="en-US" sz="2400" dirty="0">
                <a:latin typeface="楷体_GB2312"/>
                <a:ea typeface="楷体_GB2312"/>
                <a:cs typeface="楷体_GB2312"/>
              </a:rPr>
              <a:t>下降。</a:t>
            </a:r>
          </a:p>
        </p:txBody>
      </p:sp>
    </p:spTree>
    <p:extLst>
      <p:ext uri="{BB962C8B-B14F-4D97-AF65-F5344CB8AC3E}">
        <p14:creationId xmlns:p14="http://schemas.microsoft.com/office/powerpoint/2010/main" val="153814246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1"/>
          <p:cNvSpPr txBox="1">
            <a:spLocks noChangeArrowheads="1"/>
          </p:cNvSpPr>
          <p:nvPr/>
        </p:nvSpPr>
        <p:spPr bwMode="auto">
          <a:xfrm>
            <a:off x="395536" y="1066349"/>
            <a:ext cx="68547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1.5.2</a:t>
            </a:r>
            <a:r>
              <a:rPr lang="zh-CN" altLang="en-US" sz="2800" b="1" dirty="0" smtClean="0"/>
              <a:t> 经济学研究的基本假设：理性经济人</a:t>
            </a:r>
            <a:endParaRPr lang="zh-CN" altLang="en-US" sz="2800" b="1" dirty="0"/>
          </a:p>
        </p:txBody>
      </p:sp>
      <p:sp>
        <p:nvSpPr>
          <p:cNvPr id="12" name="TextBox 2"/>
          <p:cNvSpPr txBox="1">
            <a:spLocks noChangeArrowheads="1"/>
          </p:cNvSpPr>
          <p:nvPr/>
        </p:nvSpPr>
        <p:spPr bwMode="auto">
          <a:xfrm>
            <a:off x="481791" y="1656810"/>
            <a:ext cx="8142318"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3300"/>
              </a:lnSpc>
            </a:pPr>
            <a:r>
              <a:rPr lang="zh-CN" altLang="en-US" sz="2400" dirty="0" smtClean="0"/>
              <a:t>      理性经济人，简称“经济人”或者“理性人”，是经济学</a:t>
            </a:r>
            <a:r>
              <a:rPr lang="zh-CN" altLang="en-US" sz="2400" dirty="0"/>
              <a:t>关于</a:t>
            </a:r>
            <a:r>
              <a:rPr lang="zh-CN" altLang="en-US" sz="2400" dirty="0" smtClean="0"/>
              <a:t>经济主体行为的一般假设。理性人，指经济主体的经济行为是以自身利益最大化为行为动机</a:t>
            </a:r>
            <a:r>
              <a:rPr lang="zh-CN" altLang="en-US" sz="2400" dirty="0"/>
              <a:t>的</a:t>
            </a:r>
            <a:r>
              <a:rPr lang="zh-CN" altLang="en-US" sz="2400" dirty="0" smtClean="0"/>
              <a:t>，力图</a:t>
            </a:r>
            <a:r>
              <a:rPr lang="zh-CN" altLang="en-US" sz="2400" dirty="0"/>
              <a:t>以</a:t>
            </a:r>
            <a:r>
              <a:rPr lang="zh-CN" altLang="en-US" sz="2400" dirty="0" smtClean="0"/>
              <a:t>最低的</a:t>
            </a:r>
            <a:r>
              <a:rPr lang="zh-CN" altLang="en-US" sz="2400" dirty="0"/>
              <a:t>经济代价</a:t>
            </a:r>
            <a:r>
              <a:rPr lang="zh-CN" altLang="en-US" sz="2400" dirty="0" smtClean="0"/>
              <a:t>去获得最大</a:t>
            </a:r>
            <a:r>
              <a:rPr lang="zh-CN" altLang="en-US" sz="2400" dirty="0"/>
              <a:t>的经济利益</a:t>
            </a:r>
            <a:r>
              <a:rPr lang="zh-CN" altLang="en-US" sz="2400" dirty="0" smtClean="0"/>
              <a:t>。</a:t>
            </a:r>
            <a:r>
              <a:rPr lang="zh-CN" altLang="en-US" sz="2400" dirty="0"/>
              <a:t> </a:t>
            </a:r>
          </a:p>
        </p:txBody>
      </p:sp>
      <p:sp>
        <p:nvSpPr>
          <p:cNvPr id="13" name="TextBox 2"/>
          <p:cNvSpPr txBox="1">
            <a:spLocks noChangeArrowheads="1"/>
          </p:cNvSpPr>
          <p:nvPr/>
        </p:nvSpPr>
        <p:spPr bwMode="auto">
          <a:xfrm>
            <a:off x="500737" y="3441914"/>
            <a:ext cx="8142318" cy="1785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3300"/>
              </a:lnSpc>
            </a:pPr>
            <a:r>
              <a:rPr lang="zh-CN" altLang="en-US" sz="2400" dirty="0" smtClean="0"/>
              <a:t>      在理性经济人假设之下，对于消费者，具体体现为效用最大化为其行为动机；对于企业，具体体现为利润最大化为其行为动机；对于政府，具体体现为公共利益或者社会福利最大化为其行为动机。</a:t>
            </a:r>
            <a:r>
              <a:rPr lang="zh-CN" altLang="en-US" sz="2400" dirty="0"/>
              <a:t> </a:t>
            </a:r>
          </a:p>
        </p:txBody>
      </p:sp>
      <p:sp>
        <p:nvSpPr>
          <p:cNvPr id="14" name="TextBox 2"/>
          <p:cNvSpPr txBox="1">
            <a:spLocks noChangeArrowheads="1"/>
          </p:cNvSpPr>
          <p:nvPr/>
        </p:nvSpPr>
        <p:spPr bwMode="auto">
          <a:xfrm>
            <a:off x="534138" y="5163433"/>
            <a:ext cx="8142318" cy="1361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lnSpc>
                <a:spcPts val="3300"/>
              </a:lnSpc>
            </a:pPr>
            <a:r>
              <a:rPr lang="zh-CN" altLang="en-US" sz="2400" dirty="0" smtClean="0"/>
              <a:t>      应当注意的是</a:t>
            </a:r>
            <a:r>
              <a:rPr lang="zh-CN" altLang="en-US" sz="2400" dirty="0"/>
              <a:t>，</a:t>
            </a:r>
            <a:r>
              <a:rPr lang="zh-CN" altLang="en-US" sz="2400" dirty="0" smtClean="0"/>
              <a:t>经济学基本理论是建立在理性经济人假设之上的；但是，也存在经济主体不符合基本假设的行为，这就需要拓展经济学假设，发展经济学理论。</a:t>
            </a:r>
            <a:r>
              <a:rPr lang="zh-CN" altLang="en-US" sz="2400" dirty="0"/>
              <a:t> </a:t>
            </a:r>
          </a:p>
        </p:txBody>
      </p:sp>
    </p:spTree>
    <p:extLst>
      <p:ext uri="{BB962C8B-B14F-4D97-AF65-F5344CB8AC3E}">
        <p14:creationId xmlns:p14="http://schemas.microsoft.com/office/powerpoint/2010/main" val="1860051425"/>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 name="Rectangle 4"/>
          <p:cNvSpPr>
            <a:spLocks noChangeArrowheads="1"/>
          </p:cNvSpPr>
          <p:nvPr/>
        </p:nvSpPr>
        <p:spPr bwMode="auto">
          <a:xfrm>
            <a:off x="468313" y="1196752"/>
            <a:ext cx="79930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a:latin typeface="楷体_GB2312"/>
                <a:ea typeface="楷体_GB2312"/>
                <a:cs typeface="楷体_GB2312"/>
              </a:rPr>
              <a:t>考虑一种永久债券（终身年金），每年支付利息</a:t>
            </a:r>
            <a:r>
              <a:rPr lang="en-US" altLang="zh-CN" sz="2400">
                <a:latin typeface="楷体_GB2312"/>
                <a:ea typeface="楷体_GB2312"/>
                <a:cs typeface="楷体_GB2312"/>
              </a:rPr>
              <a:t>x</a:t>
            </a:r>
            <a:r>
              <a:rPr lang="zh-CN" altLang="en-US" sz="2400">
                <a:latin typeface="楷体_GB2312"/>
                <a:ea typeface="楷体_GB2312"/>
                <a:cs typeface="楷体_GB2312"/>
              </a:rPr>
              <a:t>，没有到期日，收入流的现值为</a:t>
            </a:r>
          </a:p>
        </p:txBody>
      </p:sp>
      <p:graphicFrame>
        <p:nvGraphicFramePr>
          <p:cNvPr id="27" name="Object 4"/>
          <p:cNvGraphicFramePr>
            <a:graphicFrameLocks noChangeAspect="1"/>
          </p:cNvGraphicFramePr>
          <p:nvPr>
            <p:extLst>
              <p:ext uri="{D42A27DB-BD31-4B8C-83A1-F6EECF244321}">
                <p14:modId xmlns:p14="http://schemas.microsoft.com/office/powerpoint/2010/main" val="3631911386"/>
              </p:ext>
            </p:extLst>
          </p:nvPr>
        </p:nvGraphicFramePr>
        <p:xfrm>
          <a:off x="2484438" y="2060352"/>
          <a:ext cx="3240087" cy="869950"/>
        </p:xfrm>
        <a:graphic>
          <a:graphicData uri="http://schemas.openxmlformats.org/presentationml/2006/ole">
            <mc:AlternateContent xmlns:mc="http://schemas.openxmlformats.org/markup-compatibility/2006">
              <mc:Choice xmlns:v="urn:schemas-microsoft-com:vml" Requires="v">
                <p:oleObj spid="_x0000_s84114" r:id="rId6" imgW="1372196" imgH="368460" progId="Equation.3">
                  <p:embed/>
                </p:oleObj>
              </mc:Choice>
              <mc:Fallback>
                <p:oleObj r:id="rId6" imgW="1372196" imgH="36846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84438" y="2060352"/>
                        <a:ext cx="3240087" cy="869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 name="Rectangle 6"/>
          <p:cNvSpPr>
            <a:spLocks noChangeArrowheads="1"/>
          </p:cNvSpPr>
          <p:nvPr/>
        </p:nvSpPr>
        <p:spPr bwMode="auto">
          <a:xfrm>
            <a:off x="611188" y="2925539"/>
            <a:ext cx="7993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可以证明</a:t>
            </a:r>
          </a:p>
        </p:txBody>
      </p:sp>
      <p:graphicFrame>
        <p:nvGraphicFramePr>
          <p:cNvPr id="29" name="Object 6"/>
          <p:cNvGraphicFramePr>
            <a:graphicFrameLocks noChangeAspect="1"/>
          </p:cNvGraphicFramePr>
          <p:nvPr>
            <p:extLst>
              <p:ext uri="{D42A27DB-BD31-4B8C-83A1-F6EECF244321}">
                <p14:modId xmlns:p14="http://schemas.microsoft.com/office/powerpoint/2010/main" val="2471386809"/>
              </p:ext>
            </p:extLst>
          </p:nvPr>
        </p:nvGraphicFramePr>
        <p:xfrm>
          <a:off x="3348038" y="3212877"/>
          <a:ext cx="1008062" cy="749300"/>
        </p:xfrm>
        <a:graphic>
          <a:graphicData uri="http://schemas.openxmlformats.org/presentationml/2006/ole">
            <mc:AlternateContent xmlns:mc="http://schemas.openxmlformats.org/markup-compatibility/2006">
              <mc:Choice xmlns:v="urn:schemas-microsoft-com:vml" Requires="v">
                <p:oleObj spid="_x0000_s84115" r:id="rId8" imgW="444693" imgH="330343" progId="Equation.3">
                  <p:embed/>
                </p:oleObj>
              </mc:Choice>
              <mc:Fallback>
                <p:oleObj r:id="rId8" imgW="444693" imgH="330343"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48038" y="3212877"/>
                        <a:ext cx="1008062" cy="74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 name="Rectangle 8"/>
          <p:cNvSpPr>
            <a:spLocks noChangeArrowheads="1"/>
          </p:cNvSpPr>
          <p:nvPr/>
        </p:nvSpPr>
        <p:spPr bwMode="auto">
          <a:xfrm>
            <a:off x="513313" y="4054161"/>
            <a:ext cx="79930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清楚表明了债券价值</a:t>
            </a:r>
            <a:r>
              <a:rPr lang="zh-CN" altLang="en-US" sz="2400" dirty="0" smtClean="0">
                <a:latin typeface="楷体_GB2312"/>
                <a:ea typeface="楷体_GB2312"/>
                <a:cs typeface="楷体_GB2312"/>
              </a:rPr>
              <a:t>随市场利率</a:t>
            </a:r>
            <a:r>
              <a:rPr lang="zh-CN" altLang="en-US" sz="2400" dirty="0">
                <a:latin typeface="楷体_GB2312"/>
                <a:ea typeface="楷体_GB2312"/>
                <a:cs typeface="楷体_GB2312"/>
              </a:rPr>
              <a:t>下降的关系。</a:t>
            </a:r>
          </a:p>
        </p:txBody>
      </p:sp>
    </p:spTree>
    <p:extLst>
      <p:ext uri="{BB962C8B-B14F-4D97-AF65-F5344CB8AC3E}">
        <p14:creationId xmlns:p14="http://schemas.microsoft.com/office/powerpoint/2010/main" val="240482556"/>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TextBox 2"/>
          <p:cNvSpPr txBox="1">
            <a:spLocks noChangeArrowheads="1"/>
          </p:cNvSpPr>
          <p:nvPr/>
        </p:nvSpPr>
        <p:spPr bwMode="auto">
          <a:xfrm>
            <a:off x="395536" y="1079457"/>
            <a:ext cx="35878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ea typeface="宋体" panose="02010600030101010101" pitchFamily="2" charset="-122"/>
              </a:rPr>
              <a:t>例子：分期付款</a:t>
            </a:r>
            <a:r>
              <a:rPr lang="zh-CN" altLang="en-US" sz="2400" b="1" dirty="0">
                <a:ea typeface="宋体" panose="02010600030101010101" pitchFamily="2" charset="-122"/>
              </a:rPr>
              <a:t>的利息率</a:t>
            </a:r>
          </a:p>
        </p:txBody>
      </p:sp>
      <p:sp>
        <p:nvSpPr>
          <p:cNvPr id="21" name="Rectangle 5"/>
          <p:cNvSpPr>
            <a:spLocks noChangeArrowheads="1"/>
          </p:cNvSpPr>
          <p:nvPr/>
        </p:nvSpPr>
        <p:spPr bwMode="auto">
          <a:xfrm>
            <a:off x="490538" y="1570435"/>
            <a:ext cx="799306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假设你借到</a:t>
            </a:r>
            <a:r>
              <a:rPr lang="en-US" altLang="zh-CN" sz="2400" dirty="0">
                <a:latin typeface="楷体_GB2312"/>
                <a:ea typeface="楷体_GB2312"/>
                <a:cs typeface="楷体_GB2312"/>
              </a:rPr>
              <a:t>1000</a:t>
            </a:r>
            <a:r>
              <a:rPr lang="zh-CN" altLang="en-US" sz="2400" dirty="0">
                <a:latin typeface="楷体_GB2312"/>
                <a:ea typeface="楷体_GB2312"/>
                <a:cs typeface="楷体_GB2312"/>
              </a:rPr>
              <a:t>元的分期偿还的贷款，需要按每年支付</a:t>
            </a:r>
            <a:r>
              <a:rPr lang="en-US" altLang="zh-CN" sz="2400" dirty="0">
                <a:latin typeface="楷体_GB2312"/>
                <a:ea typeface="楷体_GB2312"/>
                <a:cs typeface="楷体_GB2312"/>
              </a:rPr>
              <a:t>100</a:t>
            </a:r>
            <a:r>
              <a:rPr lang="zh-CN" altLang="en-US" sz="2400" dirty="0">
                <a:latin typeface="楷体_GB2312"/>
                <a:ea typeface="楷体_GB2312"/>
                <a:cs typeface="楷体_GB2312"/>
              </a:rPr>
              <a:t>元的方法偿还，并在</a:t>
            </a:r>
            <a:r>
              <a:rPr lang="en-US" altLang="zh-CN" sz="2400" dirty="0">
                <a:latin typeface="楷体_GB2312"/>
                <a:ea typeface="楷体_GB2312"/>
                <a:cs typeface="楷体_GB2312"/>
              </a:rPr>
              <a:t>12</a:t>
            </a:r>
            <a:r>
              <a:rPr lang="zh-CN" altLang="en-US" sz="2400" dirty="0">
                <a:latin typeface="楷体_GB2312"/>
                <a:ea typeface="楷体_GB2312"/>
                <a:cs typeface="楷体_GB2312"/>
              </a:rPr>
              <a:t>年内还清。你支付了多高的年利率？</a:t>
            </a:r>
          </a:p>
        </p:txBody>
      </p:sp>
      <p:graphicFrame>
        <p:nvGraphicFramePr>
          <p:cNvPr id="22" name="对象 17"/>
          <p:cNvGraphicFramePr>
            <a:graphicFrameLocks noChangeAspect="1"/>
          </p:cNvGraphicFramePr>
          <p:nvPr>
            <p:extLst>
              <p:ext uri="{D42A27DB-BD31-4B8C-83A1-F6EECF244321}">
                <p14:modId xmlns:p14="http://schemas.microsoft.com/office/powerpoint/2010/main" val="3515520348"/>
              </p:ext>
            </p:extLst>
          </p:nvPr>
        </p:nvGraphicFramePr>
        <p:xfrm>
          <a:off x="1331640" y="2610164"/>
          <a:ext cx="4680520" cy="749721"/>
        </p:xfrm>
        <a:graphic>
          <a:graphicData uri="http://schemas.openxmlformats.org/presentationml/2006/ole">
            <mc:AlternateContent xmlns:mc="http://schemas.openxmlformats.org/markup-compatibility/2006">
              <mc:Choice xmlns:v="urn:schemas-microsoft-com:vml" Requires="v">
                <p:oleObj spid="_x0000_s85136" r:id="rId6" imgW="2299698" imgH="368460" progId="Equation.3">
                  <p:embed/>
                </p:oleObj>
              </mc:Choice>
              <mc:Fallback>
                <p:oleObj r:id="rId6" imgW="2299698" imgH="36846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31640" y="2610164"/>
                        <a:ext cx="4680520" cy="749721"/>
                      </a:xfrm>
                      <a:prstGeom prst="rect">
                        <a:avLst/>
                      </a:prstGeom>
                      <a:noFill/>
                      <a:ln>
                        <a:noFill/>
                      </a:ln>
                      <a:effectLst/>
                    </p:spPr>
                  </p:pic>
                </p:oleObj>
              </mc:Fallback>
            </mc:AlternateContent>
          </a:graphicData>
        </a:graphic>
      </p:graphicFrame>
      <p:sp>
        <p:nvSpPr>
          <p:cNvPr id="23" name="右箭头 22"/>
          <p:cNvSpPr/>
          <p:nvPr/>
        </p:nvSpPr>
        <p:spPr>
          <a:xfrm>
            <a:off x="6094710" y="2816960"/>
            <a:ext cx="431800" cy="2889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aphicFrame>
        <p:nvGraphicFramePr>
          <p:cNvPr id="24" name="对象 22"/>
          <p:cNvGraphicFramePr>
            <a:graphicFrameLocks noChangeAspect="1"/>
          </p:cNvGraphicFramePr>
          <p:nvPr>
            <p:extLst>
              <p:ext uri="{D42A27DB-BD31-4B8C-83A1-F6EECF244321}">
                <p14:modId xmlns:p14="http://schemas.microsoft.com/office/powerpoint/2010/main" val="3582441109"/>
              </p:ext>
            </p:extLst>
          </p:nvPr>
        </p:nvGraphicFramePr>
        <p:xfrm>
          <a:off x="6705898" y="2729648"/>
          <a:ext cx="1152525" cy="376237"/>
        </p:xfrm>
        <a:graphic>
          <a:graphicData uri="http://schemas.openxmlformats.org/presentationml/2006/ole">
            <mc:AlternateContent xmlns:mc="http://schemas.openxmlformats.org/markup-compatibility/2006">
              <mc:Choice xmlns:v="urn:schemas-microsoft-com:vml" Requires="v">
                <p:oleObj spid="_x0000_s85137" r:id="rId8" imgW="470104" imgH="152466" progId="Equation.3">
                  <p:embed/>
                </p:oleObj>
              </mc:Choice>
              <mc:Fallback>
                <p:oleObj r:id="rId8" imgW="470104" imgH="15246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05898" y="2729648"/>
                        <a:ext cx="1152525"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 name="矩形 23"/>
          <p:cNvSpPr>
            <a:spLocks noChangeArrowheads="1"/>
          </p:cNvSpPr>
          <p:nvPr/>
        </p:nvSpPr>
        <p:spPr bwMode="auto">
          <a:xfrm>
            <a:off x="603250" y="3651250"/>
            <a:ext cx="7885113" cy="2825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buFontTx/>
              <a:buNone/>
            </a:pPr>
            <a:r>
              <a:rPr lang="zh-CN" altLang="en-US" sz="2400" dirty="0">
                <a:latin typeface="楷体_GB2312"/>
                <a:ea typeface="楷体_GB2312"/>
                <a:cs typeface="楷体_GB2312"/>
              </a:rPr>
              <a:t>也许你想，你借到</a:t>
            </a:r>
            <a:r>
              <a:rPr lang="en-US" altLang="zh-CN" sz="2400" dirty="0">
                <a:latin typeface="楷体_GB2312"/>
                <a:ea typeface="楷体_GB2312"/>
                <a:cs typeface="楷体_GB2312"/>
              </a:rPr>
              <a:t>1000</a:t>
            </a:r>
            <a:r>
              <a:rPr lang="zh-CN" altLang="en-US" sz="2400" dirty="0">
                <a:latin typeface="楷体_GB2312"/>
                <a:ea typeface="楷体_GB2312"/>
                <a:cs typeface="楷体_GB2312"/>
              </a:rPr>
              <a:t>元，还了</a:t>
            </a:r>
            <a:r>
              <a:rPr lang="en-US" altLang="zh-CN" sz="2400" dirty="0">
                <a:latin typeface="楷体_GB2312"/>
                <a:ea typeface="楷体_GB2312"/>
                <a:cs typeface="楷体_GB2312"/>
              </a:rPr>
              <a:t>1200</a:t>
            </a:r>
            <a:r>
              <a:rPr lang="zh-CN" altLang="en-US" sz="2400" dirty="0">
                <a:latin typeface="楷体_GB2312"/>
                <a:ea typeface="楷体_GB2312"/>
                <a:cs typeface="楷体_GB2312"/>
              </a:rPr>
              <a:t>元，利率是</a:t>
            </a:r>
            <a:r>
              <a:rPr lang="en-US" altLang="zh-CN" sz="2400" dirty="0">
                <a:latin typeface="楷体_GB2312"/>
                <a:ea typeface="楷体_GB2312"/>
                <a:cs typeface="楷体_GB2312"/>
              </a:rPr>
              <a:t>20%</a:t>
            </a:r>
            <a:r>
              <a:rPr lang="zh-CN" altLang="en-US" sz="2400" dirty="0" smtClean="0">
                <a:latin typeface="楷体_GB2312"/>
                <a:ea typeface="楷体_GB2312"/>
                <a:cs typeface="楷体_GB2312"/>
              </a:rPr>
              <a:t>。</a:t>
            </a:r>
            <a:endParaRPr lang="en-US" altLang="zh-CN" sz="2400" dirty="0" smtClean="0">
              <a:latin typeface="楷体_GB2312"/>
              <a:ea typeface="楷体_GB2312"/>
              <a:cs typeface="楷体_GB2312"/>
            </a:endParaRPr>
          </a:p>
          <a:p>
            <a:pPr eaLnBrk="1" hangingPunct="1">
              <a:buFontTx/>
              <a:buNone/>
            </a:pPr>
            <a:r>
              <a:rPr lang="zh-CN" altLang="en-US" sz="2400" dirty="0" smtClean="0">
                <a:latin typeface="楷体_GB2312"/>
                <a:ea typeface="楷体_GB2312"/>
                <a:cs typeface="楷体_GB2312"/>
              </a:rPr>
              <a:t>经济逻辑分析</a:t>
            </a:r>
            <a:r>
              <a:rPr lang="zh-CN" altLang="en-US" sz="2400" dirty="0">
                <a:latin typeface="楷体_GB2312"/>
                <a:ea typeface="楷体_GB2312"/>
                <a:cs typeface="楷体_GB2312"/>
              </a:rPr>
              <a:t>不是这样的</a:t>
            </a:r>
            <a:r>
              <a:rPr lang="zh-CN" altLang="en-US" sz="2400" dirty="0" smtClean="0">
                <a:latin typeface="楷体_GB2312"/>
                <a:ea typeface="楷体_GB2312"/>
                <a:cs typeface="楷体_GB2312"/>
              </a:rPr>
              <a:t>。</a:t>
            </a:r>
            <a:endParaRPr lang="en-US" altLang="zh-CN" sz="2400" dirty="0" smtClean="0">
              <a:latin typeface="楷体_GB2312"/>
              <a:ea typeface="楷体_GB2312"/>
              <a:cs typeface="楷体_GB2312"/>
            </a:endParaRPr>
          </a:p>
          <a:p>
            <a:pPr eaLnBrk="1" hangingPunct="1">
              <a:buFontTx/>
              <a:buNone/>
            </a:pPr>
            <a:r>
              <a:rPr lang="zh-CN" altLang="en-US" sz="2400" dirty="0" smtClean="0">
                <a:latin typeface="楷体_GB2312"/>
                <a:ea typeface="楷体_GB2312"/>
                <a:cs typeface="楷体_GB2312"/>
              </a:rPr>
              <a:t>你</a:t>
            </a:r>
            <a:r>
              <a:rPr lang="zh-CN" altLang="en-US" sz="2400" dirty="0">
                <a:latin typeface="楷体_GB2312"/>
                <a:ea typeface="楷体_GB2312"/>
                <a:cs typeface="楷体_GB2312"/>
              </a:rPr>
              <a:t>当年拿回</a:t>
            </a:r>
            <a:r>
              <a:rPr lang="en-US" altLang="zh-CN" sz="2400" dirty="0">
                <a:latin typeface="楷体_GB2312"/>
                <a:ea typeface="楷体_GB2312"/>
                <a:cs typeface="楷体_GB2312"/>
              </a:rPr>
              <a:t>1000</a:t>
            </a:r>
            <a:r>
              <a:rPr lang="zh-CN" altLang="en-US" sz="2400" dirty="0">
                <a:latin typeface="楷体_GB2312"/>
                <a:ea typeface="楷体_GB2312"/>
                <a:cs typeface="楷体_GB2312"/>
              </a:rPr>
              <a:t>元，当第一年还了</a:t>
            </a:r>
            <a:r>
              <a:rPr lang="en-US" altLang="zh-CN" sz="2400" dirty="0">
                <a:latin typeface="楷体_GB2312"/>
                <a:ea typeface="楷体_GB2312"/>
                <a:cs typeface="楷体_GB2312"/>
              </a:rPr>
              <a:t>100</a:t>
            </a:r>
            <a:r>
              <a:rPr lang="zh-CN" altLang="en-US" sz="2400" dirty="0">
                <a:latin typeface="楷体_GB2312"/>
                <a:ea typeface="楷体_GB2312"/>
                <a:cs typeface="楷体_GB2312"/>
              </a:rPr>
              <a:t>元，第二年借入的已经不是</a:t>
            </a:r>
            <a:r>
              <a:rPr lang="en-US" altLang="zh-CN" sz="2400" dirty="0">
                <a:latin typeface="楷体_GB2312"/>
                <a:ea typeface="楷体_GB2312"/>
                <a:cs typeface="楷体_GB2312"/>
              </a:rPr>
              <a:t>1000</a:t>
            </a:r>
            <a:r>
              <a:rPr lang="zh-CN" altLang="en-US" sz="2400" dirty="0">
                <a:latin typeface="楷体_GB2312"/>
                <a:ea typeface="楷体_GB2312"/>
                <a:cs typeface="楷体_GB2312"/>
              </a:rPr>
              <a:t>元，依次类推，到最后一年，就剩下</a:t>
            </a:r>
            <a:r>
              <a:rPr lang="en-US" altLang="zh-CN" sz="2400" dirty="0">
                <a:latin typeface="楷体_GB2312"/>
                <a:ea typeface="楷体_GB2312"/>
                <a:cs typeface="楷体_GB2312"/>
              </a:rPr>
              <a:t>100</a:t>
            </a:r>
            <a:r>
              <a:rPr lang="zh-CN" altLang="en-US" sz="2400" dirty="0">
                <a:latin typeface="楷体_GB2312"/>
                <a:ea typeface="楷体_GB2312"/>
                <a:cs typeface="楷体_GB2312"/>
              </a:rPr>
              <a:t>元了（按照现值计算已经很少），仍要还</a:t>
            </a:r>
            <a:r>
              <a:rPr lang="en-US" altLang="zh-CN" sz="2400" dirty="0">
                <a:latin typeface="楷体_GB2312"/>
                <a:ea typeface="楷体_GB2312"/>
                <a:cs typeface="楷体_GB2312"/>
              </a:rPr>
              <a:t>100</a:t>
            </a:r>
            <a:r>
              <a:rPr lang="zh-CN" altLang="en-US" sz="2400" dirty="0">
                <a:latin typeface="楷体_GB2312"/>
                <a:ea typeface="楷体_GB2312"/>
                <a:cs typeface="楷体_GB2312"/>
              </a:rPr>
              <a:t>元，因此这一年的利率相当于</a:t>
            </a:r>
            <a:r>
              <a:rPr lang="en-US" altLang="zh-CN" sz="2400" dirty="0">
                <a:latin typeface="楷体_GB2312"/>
                <a:ea typeface="楷体_GB2312"/>
                <a:cs typeface="楷体_GB2312"/>
              </a:rPr>
              <a:t>100%</a:t>
            </a:r>
            <a:r>
              <a:rPr lang="zh-CN" altLang="en-US" sz="2400" dirty="0">
                <a:latin typeface="楷体_GB2312"/>
                <a:ea typeface="楷体_GB2312"/>
                <a:cs typeface="楷体_GB2312"/>
              </a:rPr>
              <a:t>。总的利率应该是</a:t>
            </a:r>
            <a:r>
              <a:rPr lang="en-US" altLang="zh-CN" sz="2400" dirty="0">
                <a:latin typeface="楷体_GB2312"/>
                <a:ea typeface="楷体_GB2312"/>
                <a:cs typeface="楷体_GB2312"/>
              </a:rPr>
              <a:t>12</a:t>
            </a:r>
            <a:r>
              <a:rPr lang="zh-CN" altLang="en-US" sz="2400" dirty="0">
                <a:latin typeface="楷体_GB2312"/>
                <a:ea typeface="楷体_GB2312"/>
                <a:cs typeface="楷体_GB2312"/>
              </a:rPr>
              <a:t>年的一个</a:t>
            </a:r>
            <a:r>
              <a:rPr lang="zh-CN" altLang="en-US" sz="2400" dirty="0" smtClean="0">
                <a:latin typeface="楷体_GB2312"/>
                <a:ea typeface="楷体_GB2312"/>
                <a:cs typeface="楷体_GB2312"/>
              </a:rPr>
              <a:t>加权平均，是</a:t>
            </a:r>
            <a:r>
              <a:rPr lang="en-US" altLang="zh-CN" sz="2400" dirty="0" smtClean="0">
                <a:latin typeface="楷体_GB2312"/>
                <a:ea typeface="楷体_GB2312"/>
                <a:cs typeface="楷体_GB2312"/>
              </a:rPr>
              <a:t>35%</a:t>
            </a:r>
            <a:r>
              <a:rPr lang="zh-CN" altLang="en-US" sz="2400" dirty="0" smtClean="0">
                <a:latin typeface="楷体_GB2312"/>
                <a:ea typeface="楷体_GB2312"/>
                <a:cs typeface="楷体_GB2312"/>
              </a:rPr>
              <a:t>而不是</a:t>
            </a:r>
            <a:r>
              <a:rPr lang="en-US" altLang="zh-CN" sz="2400" dirty="0" smtClean="0">
                <a:latin typeface="楷体_GB2312"/>
                <a:ea typeface="楷体_GB2312"/>
                <a:cs typeface="楷体_GB2312"/>
              </a:rPr>
              <a:t>20%</a:t>
            </a:r>
            <a:r>
              <a:rPr lang="zh-CN" altLang="en-US" sz="2400" dirty="0" smtClean="0">
                <a:latin typeface="楷体_GB2312"/>
                <a:ea typeface="楷体_GB2312"/>
                <a:cs typeface="楷体_GB2312"/>
              </a:rPr>
              <a:t>。</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1170383522"/>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矩形 10"/>
          <p:cNvSpPr/>
          <p:nvPr/>
        </p:nvSpPr>
        <p:spPr>
          <a:xfrm>
            <a:off x="395536" y="1117448"/>
            <a:ext cx="5777544" cy="523220"/>
          </a:xfrm>
          <a:prstGeom prst="rect">
            <a:avLst/>
          </a:prstGeom>
        </p:spPr>
        <p:txBody>
          <a:bodyPr wrap="none">
            <a:spAutoFit/>
          </a:bodyPr>
          <a:lstStyle/>
          <a:p>
            <a:pPr>
              <a:spcBef>
                <a:spcPts val="0"/>
              </a:spcBef>
            </a:pPr>
            <a:r>
              <a:rPr lang="en-US" altLang="zh-CN" sz="2800" b="1" dirty="0" smtClean="0"/>
              <a:t>8.3 </a:t>
            </a:r>
            <a:r>
              <a:rPr lang="zh-CN" altLang="en-US" sz="2800" b="1" dirty="0" smtClean="0"/>
              <a:t>金融市场、金融产品与金融机构</a:t>
            </a:r>
            <a:endParaRPr lang="zh-CN" altLang="en-US" sz="2800" b="1" dirty="0"/>
          </a:p>
        </p:txBody>
      </p:sp>
      <p:sp>
        <p:nvSpPr>
          <p:cNvPr id="12" name="Text Box 5"/>
          <p:cNvSpPr txBox="1">
            <a:spLocks noChangeArrowheads="1"/>
          </p:cNvSpPr>
          <p:nvPr/>
        </p:nvSpPr>
        <p:spPr bwMode="auto">
          <a:xfrm>
            <a:off x="395536" y="2128862"/>
            <a:ext cx="8296275"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楷体_GB2312"/>
                <a:cs typeface="楷体_GB2312"/>
              </a:rPr>
              <a:t>      设想</a:t>
            </a:r>
            <a:r>
              <a:rPr lang="zh-CN" altLang="en-US" sz="2400" dirty="0">
                <a:latin typeface="Arial" panose="020B0604020202020204" pitchFamily="34" charset="0"/>
                <a:ea typeface="楷体_GB2312"/>
                <a:cs typeface="楷体_GB2312"/>
              </a:rPr>
              <a:t>有两个消费者，有着不同的收入禀赋，第一期收入为（</a:t>
            </a:r>
            <a:r>
              <a:rPr lang="en-US" altLang="zh-CN" sz="2400" dirty="0">
                <a:latin typeface="Arial" panose="020B0604020202020204" pitchFamily="34" charset="0"/>
                <a:ea typeface="楷体_GB2312"/>
                <a:cs typeface="楷体_GB2312"/>
              </a:rPr>
              <a:t>100</a:t>
            </a:r>
            <a:r>
              <a:rPr lang="zh-CN" altLang="en-US" sz="2400" dirty="0">
                <a:latin typeface="Arial" panose="020B0604020202020204" pitchFamily="34" charset="0"/>
                <a:ea typeface="楷体_GB2312"/>
                <a:cs typeface="楷体_GB2312"/>
              </a:rPr>
              <a:t>，</a:t>
            </a:r>
            <a:r>
              <a:rPr lang="en-US" altLang="zh-CN" sz="2400" dirty="0">
                <a:latin typeface="Arial" panose="020B0604020202020204" pitchFamily="34" charset="0"/>
                <a:ea typeface="楷体_GB2312"/>
                <a:cs typeface="楷体_GB2312"/>
              </a:rPr>
              <a:t>0</a:t>
            </a:r>
            <a:r>
              <a:rPr lang="zh-CN" altLang="en-US" sz="2400" dirty="0">
                <a:latin typeface="Arial" panose="020B0604020202020204" pitchFamily="34" charset="0"/>
                <a:ea typeface="楷体_GB2312"/>
                <a:cs typeface="楷体_GB2312"/>
              </a:rPr>
              <a:t>），第</a:t>
            </a:r>
            <a:r>
              <a:rPr lang="en-US" altLang="zh-CN" sz="2400" dirty="0">
                <a:latin typeface="Arial" panose="020B0604020202020204" pitchFamily="34" charset="0"/>
                <a:ea typeface="楷体_GB2312"/>
                <a:cs typeface="楷体_GB2312"/>
              </a:rPr>
              <a:t>2</a:t>
            </a:r>
            <a:r>
              <a:rPr lang="zh-CN" altLang="en-US" sz="2400" dirty="0">
                <a:latin typeface="Arial" panose="020B0604020202020204" pitchFamily="34" charset="0"/>
                <a:ea typeface="楷体_GB2312"/>
                <a:cs typeface="楷体_GB2312"/>
              </a:rPr>
              <a:t>期为（</a:t>
            </a:r>
            <a:r>
              <a:rPr lang="en-US" altLang="zh-CN" sz="2400" dirty="0">
                <a:latin typeface="Arial" panose="020B0604020202020204" pitchFamily="34" charset="0"/>
                <a:ea typeface="楷体_GB2312"/>
                <a:cs typeface="楷体_GB2312"/>
              </a:rPr>
              <a:t>0</a:t>
            </a:r>
            <a:r>
              <a:rPr lang="zh-CN" altLang="en-US" sz="2400" dirty="0">
                <a:latin typeface="Arial" panose="020B0604020202020204" pitchFamily="34" charset="0"/>
                <a:ea typeface="楷体_GB2312"/>
                <a:cs typeface="楷体_GB2312"/>
              </a:rPr>
              <a:t>，</a:t>
            </a:r>
            <a:r>
              <a:rPr lang="en-US" altLang="zh-CN" sz="2400" dirty="0">
                <a:latin typeface="Arial" panose="020B0604020202020204" pitchFamily="34" charset="0"/>
                <a:ea typeface="楷体_GB2312"/>
                <a:cs typeface="楷体_GB2312"/>
              </a:rPr>
              <a:t>100</a:t>
            </a:r>
            <a:r>
              <a:rPr lang="zh-CN" altLang="en-US" sz="2400" dirty="0">
                <a:latin typeface="Arial" panose="020B0604020202020204" pitchFamily="34" charset="0"/>
                <a:ea typeface="楷体_GB2312"/>
                <a:cs typeface="楷体_GB2312"/>
              </a:rPr>
              <a:t>）。在偏好凸性的条件下，后者向前者借款可以改善双方的效用，即使利率为</a:t>
            </a:r>
            <a:r>
              <a:rPr lang="en-US" altLang="zh-CN" sz="2400" dirty="0">
                <a:latin typeface="Arial" panose="020B0604020202020204" pitchFamily="34" charset="0"/>
                <a:ea typeface="楷体_GB2312"/>
                <a:cs typeface="楷体_GB2312"/>
              </a:rPr>
              <a:t>0</a:t>
            </a:r>
            <a:r>
              <a:rPr lang="zh-CN" altLang="en-US" sz="2400" dirty="0">
                <a:latin typeface="Arial" panose="020B0604020202020204" pitchFamily="34" charset="0"/>
                <a:ea typeface="楷体_GB2312"/>
                <a:cs typeface="楷体_GB2312"/>
              </a:rPr>
              <a:t>也是如此。实际生活中</a:t>
            </a:r>
            <a:r>
              <a:rPr lang="zh-CN" altLang="en-US" sz="2400" dirty="0" smtClean="0">
                <a:latin typeface="Arial" panose="020B0604020202020204" pitchFamily="34" charset="0"/>
                <a:ea typeface="楷体_GB2312"/>
                <a:cs typeface="楷体_GB2312"/>
              </a:rPr>
              <a:t>，</a:t>
            </a:r>
            <a:r>
              <a:rPr lang="zh-CN" altLang="en-US" sz="2400" dirty="0">
                <a:latin typeface="Arial" panose="020B0604020202020204" pitchFamily="34" charset="0"/>
                <a:ea typeface="楷体_GB2312"/>
                <a:cs typeface="楷体_GB2312"/>
              </a:rPr>
              <a:t>一个</a:t>
            </a:r>
            <a:r>
              <a:rPr lang="en-US" altLang="zh-CN" sz="2400" dirty="0">
                <a:latin typeface="Arial" panose="020B0604020202020204" pitchFamily="34" charset="0"/>
                <a:ea typeface="楷体_GB2312"/>
                <a:cs typeface="楷体_GB2312"/>
              </a:rPr>
              <a:t>50</a:t>
            </a:r>
            <a:r>
              <a:rPr lang="zh-CN" altLang="en-US" sz="2400" dirty="0">
                <a:latin typeface="Arial" panose="020B0604020202020204" pitchFamily="34" charset="0"/>
                <a:ea typeface="楷体_GB2312"/>
                <a:cs typeface="楷体_GB2312"/>
              </a:rPr>
              <a:t>岁的中年人想存钱以在退休后有经济</a:t>
            </a:r>
            <a:r>
              <a:rPr lang="zh-CN" altLang="en-US" sz="2400" dirty="0" smtClean="0">
                <a:latin typeface="Arial" panose="020B0604020202020204" pitchFamily="34" charset="0"/>
                <a:ea typeface="楷体_GB2312"/>
                <a:cs typeface="楷体_GB2312"/>
              </a:rPr>
              <a:t>来源，而一</a:t>
            </a:r>
            <a:r>
              <a:rPr lang="zh-CN" altLang="en-US" sz="2400" dirty="0">
                <a:latin typeface="Arial" panose="020B0604020202020204" pitchFamily="34" charset="0"/>
                <a:ea typeface="楷体_GB2312"/>
                <a:cs typeface="楷体_GB2312"/>
              </a:rPr>
              <a:t>个</a:t>
            </a:r>
            <a:r>
              <a:rPr lang="en-US" altLang="zh-CN" sz="2400" dirty="0">
                <a:latin typeface="Arial" panose="020B0604020202020204" pitchFamily="34" charset="0"/>
                <a:ea typeface="楷体_GB2312"/>
                <a:cs typeface="楷体_GB2312"/>
              </a:rPr>
              <a:t>24</a:t>
            </a:r>
            <a:r>
              <a:rPr lang="zh-CN" altLang="en-US" sz="2400" dirty="0">
                <a:latin typeface="Arial" panose="020B0604020202020204" pitchFamily="34" charset="0"/>
                <a:ea typeface="楷体_GB2312"/>
                <a:cs typeface="楷体_GB2312"/>
              </a:rPr>
              <a:t>岁的年轻人想在刚参加工作的时候就拥有</a:t>
            </a:r>
            <a:r>
              <a:rPr lang="zh-CN" altLang="en-US" sz="2400" dirty="0" smtClean="0">
                <a:latin typeface="Arial" panose="020B0604020202020204" pitchFamily="34" charset="0"/>
                <a:ea typeface="楷体_GB2312"/>
                <a:cs typeface="楷体_GB2312"/>
              </a:rPr>
              <a:t>房子。</a:t>
            </a:r>
            <a:r>
              <a:rPr lang="zh-CN" altLang="en-US" sz="2400" dirty="0">
                <a:latin typeface="Arial" panose="020B0604020202020204" pitchFamily="34" charset="0"/>
                <a:ea typeface="楷体_GB2312"/>
                <a:cs typeface="楷体_GB2312"/>
              </a:rPr>
              <a:t>二者相互交换其禀赋，就可以共同获益</a:t>
            </a:r>
            <a:r>
              <a:rPr lang="zh-CN" altLang="en-US" sz="2400" dirty="0" smtClean="0">
                <a:latin typeface="Arial" panose="020B0604020202020204" pitchFamily="34" charset="0"/>
                <a:ea typeface="楷体_GB2312"/>
                <a:cs typeface="楷体_GB2312"/>
              </a:rPr>
              <a:t>。在当期，前者为资金供给方，后者为资金需求方，众多的主体形成资金市场的需求和供给，进行资金借贷，这就是金融市场。</a:t>
            </a:r>
            <a:endParaRPr lang="en-US" altLang="zh-CN" sz="2400" dirty="0" smtClean="0">
              <a:latin typeface="Arial" panose="020B0604020202020204" pitchFamily="34" charset="0"/>
              <a:ea typeface="楷体_GB2312"/>
              <a:cs typeface="楷体_GB2312"/>
            </a:endParaRPr>
          </a:p>
          <a:p>
            <a:pPr eaLnBrk="1" hangingPunct="1">
              <a:spcBef>
                <a:spcPct val="0"/>
              </a:spcBef>
              <a:buFontTx/>
              <a:buNone/>
            </a:pPr>
            <a:r>
              <a:rPr lang="zh-CN" altLang="en-US" sz="2400" dirty="0" smtClean="0">
                <a:latin typeface="Arial" panose="020B0604020202020204" pitchFamily="34" charset="0"/>
                <a:ea typeface="楷体_GB2312"/>
                <a:cs typeface="楷体_GB2312"/>
              </a:rPr>
              <a:t>      实际上，资金借贷的形式很多，不一定是我们平常说的那种货币贷出、借入关系，而是包括借贷、债券、股票等多种形式，这就是不同的金融产品。但其实质有相同之处，都是资金需求方和供给方之间的交易。</a:t>
            </a:r>
            <a:endParaRPr lang="zh-CN" altLang="en-US" sz="2400" dirty="0">
              <a:latin typeface="Arial" panose="020B0604020202020204" pitchFamily="34" charset="0"/>
              <a:ea typeface="楷体_GB2312"/>
              <a:cs typeface="楷体_GB2312"/>
            </a:endParaRPr>
          </a:p>
        </p:txBody>
      </p:sp>
      <p:sp>
        <p:nvSpPr>
          <p:cNvPr id="2" name="文本框 1"/>
          <p:cNvSpPr txBox="1"/>
          <p:nvPr/>
        </p:nvSpPr>
        <p:spPr>
          <a:xfrm>
            <a:off x="395536" y="1640668"/>
            <a:ext cx="3214341" cy="492443"/>
          </a:xfrm>
          <a:prstGeom prst="rect">
            <a:avLst/>
          </a:prstGeom>
          <a:noFill/>
        </p:spPr>
        <p:txBody>
          <a:bodyPr wrap="none" rtlCol="0">
            <a:spAutoFit/>
          </a:bodyPr>
          <a:lstStyle/>
          <a:p>
            <a:r>
              <a:rPr lang="en-US" altLang="zh-CN" sz="2600" b="1" dirty="0" smtClean="0"/>
              <a:t>8.3.1</a:t>
            </a:r>
            <a:r>
              <a:rPr lang="zh-CN" altLang="en-US" sz="2600" b="1" dirty="0" smtClean="0"/>
              <a:t>金融市场的起源</a:t>
            </a:r>
            <a:endParaRPr lang="zh-CN" altLang="en-US" sz="2600" b="1" dirty="0"/>
          </a:p>
        </p:txBody>
      </p:sp>
    </p:spTree>
    <p:extLst>
      <p:ext uri="{BB962C8B-B14F-4D97-AF65-F5344CB8AC3E}">
        <p14:creationId xmlns:p14="http://schemas.microsoft.com/office/powerpoint/2010/main" val="227726216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10886"/>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文本框 10"/>
          <p:cNvSpPr txBox="1"/>
          <p:nvPr/>
        </p:nvSpPr>
        <p:spPr>
          <a:xfrm>
            <a:off x="355288" y="1052537"/>
            <a:ext cx="3959738" cy="492443"/>
          </a:xfrm>
          <a:prstGeom prst="rect">
            <a:avLst/>
          </a:prstGeom>
          <a:noFill/>
        </p:spPr>
        <p:txBody>
          <a:bodyPr wrap="none" rtlCol="0">
            <a:spAutoFit/>
          </a:bodyPr>
          <a:lstStyle/>
          <a:p>
            <a:r>
              <a:rPr lang="en-US" altLang="zh-CN" sz="2600" b="1" dirty="0" smtClean="0"/>
              <a:t>8.3.2</a:t>
            </a:r>
            <a:r>
              <a:rPr lang="zh-CN" altLang="en-US" sz="2600" b="1" dirty="0" smtClean="0"/>
              <a:t> 直接金融和间接金融</a:t>
            </a:r>
            <a:endParaRPr lang="zh-CN" altLang="en-US" sz="2600" b="1" dirty="0"/>
          </a:p>
        </p:txBody>
      </p:sp>
      <p:sp>
        <p:nvSpPr>
          <p:cNvPr id="10" name="Text Box 8"/>
          <p:cNvSpPr txBox="1">
            <a:spLocks noChangeArrowheads="1"/>
          </p:cNvSpPr>
          <p:nvPr/>
        </p:nvSpPr>
        <p:spPr bwMode="auto">
          <a:xfrm>
            <a:off x="404811" y="2260875"/>
            <a:ext cx="82456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楷体_GB2312"/>
                <a:cs typeface="Arial" panose="020B0604020202020204" pitchFamily="34" charset="0"/>
              </a:rPr>
              <a:t>♦</a:t>
            </a:r>
            <a:r>
              <a:rPr lang="zh-CN" altLang="en-US" sz="2400" dirty="0" smtClean="0">
                <a:latin typeface="Arial" panose="020B0604020202020204" pitchFamily="34" charset="0"/>
                <a:ea typeface="楷体_GB2312"/>
                <a:cs typeface="楷体_GB2312"/>
              </a:rPr>
              <a:t>直接</a:t>
            </a:r>
            <a:r>
              <a:rPr lang="zh-CN" altLang="en-US" sz="2400" dirty="0">
                <a:latin typeface="Arial" panose="020B0604020202020204" pitchFamily="34" charset="0"/>
                <a:ea typeface="楷体_GB2312"/>
                <a:cs typeface="楷体_GB2312"/>
              </a:rPr>
              <a:t>金融（</a:t>
            </a:r>
            <a:r>
              <a:rPr lang="en-US" altLang="zh-CN" sz="2400" dirty="0">
                <a:latin typeface="Arial" panose="020B0604020202020204" pitchFamily="34" charset="0"/>
                <a:ea typeface="楷体_GB2312"/>
                <a:cs typeface="楷体_GB2312"/>
              </a:rPr>
              <a:t>direct finance</a:t>
            </a:r>
            <a:r>
              <a:rPr lang="zh-CN" altLang="en-US" sz="2400" dirty="0" smtClean="0">
                <a:latin typeface="Arial" panose="020B0604020202020204" pitchFamily="34" charset="0"/>
                <a:ea typeface="楷体_GB2312"/>
                <a:cs typeface="楷体_GB2312"/>
              </a:rPr>
              <a:t>），指储蓄者（资金盈余方、资金供给方）直接</a:t>
            </a:r>
            <a:r>
              <a:rPr lang="zh-CN" altLang="en-US" sz="2400" dirty="0">
                <a:latin typeface="Arial" panose="020B0604020202020204" pitchFamily="34" charset="0"/>
                <a:ea typeface="楷体_GB2312"/>
                <a:cs typeface="楷体_GB2312"/>
              </a:rPr>
              <a:t>将</a:t>
            </a:r>
            <a:r>
              <a:rPr lang="zh-CN" altLang="en-US" sz="2400" dirty="0" smtClean="0">
                <a:latin typeface="Arial" panose="020B0604020202020204" pitchFamily="34" charset="0"/>
                <a:ea typeface="楷体_GB2312"/>
                <a:cs typeface="楷体_GB2312"/>
              </a:rPr>
              <a:t>资金提供</a:t>
            </a:r>
            <a:r>
              <a:rPr lang="zh-CN" altLang="en-US" sz="2400" dirty="0">
                <a:latin typeface="Arial" panose="020B0604020202020204" pitchFamily="34" charset="0"/>
                <a:ea typeface="楷体_GB2312"/>
                <a:cs typeface="楷体_GB2312"/>
              </a:rPr>
              <a:t>给投资者</a:t>
            </a:r>
            <a:r>
              <a:rPr lang="zh-CN" altLang="en-US" sz="2400" dirty="0" smtClean="0">
                <a:latin typeface="Arial" panose="020B0604020202020204" pitchFamily="34" charset="0"/>
                <a:ea typeface="楷体_GB2312"/>
                <a:cs typeface="楷体_GB2312"/>
              </a:rPr>
              <a:t>（资金赤字方、资金需求方）</a:t>
            </a:r>
            <a:r>
              <a:rPr lang="en-US" altLang="zh-CN" sz="2400" dirty="0" smtClean="0">
                <a:latin typeface="Arial" panose="020B0604020202020204" pitchFamily="34" charset="0"/>
                <a:ea typeface="楷体_GB2312"/>
                <a:cs typeface="楷体_GB2312"/>
              </a:rPr>
              <a:t>,</a:t>
            </a:r>
            <a:r>
              <a:rPr lang="zh-CN" altLang="en-US" sz="2400" dirty="0" smtClean="0">
                <a:latin typeface="Arial" panose="020B0604020202020204" pitchFamily="34" charset="0"/>
                <a:ea typeface="楷体_GB2312"/>
                <a:cs typeface="楷体_GB2312"/>
              </a:rPr>
              <a:t>而</a:t>
            </a:r>
            <a:r>
              <a:rPr lang="zh-CN" altLang="en-US" sz="2400" dirty="0">
                <a:latin typeface="Arial" panose="020B0604020202020204" pitchFamily="34" charset="0"/>
                <a:ea typeface="楷体_GB2312"/>
                <a:cs typeface="楷体_GB2312"/>
              </a:rPr>
              <a:t>间接金融（</a:t>
            </a:r>
            <a:r>
              <a:rPr lang="en-US" altLang="zh-CN" sz="2400" dirty="0">
                <a:latin typeface="Arial" panose="020B0604020202020204" pitchFamily="34" charset="0"/>
                <a:ea typeface="楷体_GB2312"/>
                <a:cs typeface="楷体_GB2312"/>
              </a:rPr>
              <a:t>indirect finance</a:t>
            </a:r>
            <a:r>
              <a:rPr lang="zh-CN" altLang="en-US" sz="2400" dirty="0">
                <a:latin typeface="Arial" panose="020B0604020202020204" pitchFamily="34" charset="0"/>
                <a:ea typeface="楷体_GB2312"/>
                <a:cs typeface="楷体_GB2312"/>
              </a:rPr>
              <a:t>），则</a:t>
            </a:r>
            <a:r>
              <a:rPr lang="zh-CN" altLang="en-US" sz="2400" dirty="0" smtClean="0">
                <a:latin typeface="Arial" panose="020B0604020202020204" pitchFamily="34" charset="0"/>
                <a:ea typeface="楷体_GB2312"/>
                <a:cs typeface="楷体_GB2312"/>
              </a:rPr>
              <a:t>指储蓄</a:t>
            </a:r>
            <a:r>
              <a:rPr lang="zh-CN" altLang="en-US" sz="2400" dirty="0">
                <a:latin typeface="Arial" panose="020B0604020202020204" pitchFamily="34" charset="0"/>
                <a:ea typeface="楷体_GB2312"/>
                <a:cs typeface="楷体_GB2312"/>
              </a:rPr>
              <a:t>者通过中介机构间接将</a:t>
            </a:r>
            <a:r>
              <a:rPr lang="zh-CN" altLang="en-US" sz="2400" dirty="0" smtClean="0">
                <a:latin typeface="Arial" panose="020B0604020202020204" pitchFamily="34" charset="0"/>
                <a:ea typeface="楷体_GB2312"/>
                <a:cs typeface="楷体_GB2312"/>
              </a:rPr>
              <a:t>资金提供</a:t>
            </a:r>
            <a:r>
              <a:rPr lang="zh-CN" altLang="en-US" sz="2400" dirty="0">
                <a:latin typeface="Arial" panose="020B0604020202020204" pitchFamily="34" charset="0"/>
                <a:ea typeface="楷体_GB2312"/>
                <a:cs typeface="楷体_GB2312"/>
              </a:rPr>
              <a:t>给</a:t>
            </a:r>
            <a:r>
              <a:rPr lang="zh-CN" altLang="en-US" sz="2400" dirty="0" smtClean="0">
                <a:latin typeface="Arial" panose="020B0604020202020204" pitchFamily="34" charset="0"/>
                <a:ea typeface="楷体_GB2312"/>
                <a:cs typeface="楷体_GB2312"/>
              </a:rPr>
              <a:t>投资者。</a:t>
            </a:r>
            <a:endParaRPr lang="zh-CN" altLang="en-US" sz="2400" dirty="0">
              <a:latin typeface="Arial" panose="020B0604020202020204" pitchFamily="34" charset="0"/>
              <a:ea typeface="楷体_GB2312"/>
              <a:cs typeface="楷体_GB2312"/>
            </a:endParaRPr>
          </a:p>
        </p:txBody>
      </p:sp>
      <p:sp>
        <p:nvSpPr>
          <p:cNvPr id="12" name="TextBox 9"/>
          <p:cNvSpPr txBox="1">
            <a:spLocks noChangeArrowheads="1"/>
          </p:cNvSpPr>
          <p:nvPr/>
        </p:nvSpPr>
        <p:spPr bwMode="auto">
          <a:xfrm>
            <a:off x="404811" y="1471713"/>
            <a:ext cx="824569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b="1" dirty="0">
                <a:solidFill>
                  <a:schemeClr val="tx1"/>
                </a:solidFill>
                <a:latin typeface="宋体" panose="02010600030101010101" pitchFamily="2" charset="-122"/>
                <a:ea typeface="宋体" panose="02010600030101010101" pitchFamily="2" charset="-122"/>
              </a:rPr>
              <a:t>◆</a:t>
            </a:r>
            <a:r>
              <a:rPr lang="zh-CN" altLang="en-US" sz="2400" b="1" dirty="0">
                <a:solidFill>
                  <a:schemeClr val="tx1"/>
                </a:solidFill>
                <a:ea typeface="宋体" panose="02010600030101010101" pitchFamily="2" charset="-122"/>
              </a:rPr>
              <a:t>金融</a:t>
            </a:r>
            <a:r>
              <a:rPr lang="zh-CN" altLang="en-US" sz="2400" dirty="0">
                <a:solidFill>
                  <a:schemeClr val="tx1"/>
                </a:solidFill>
                <a:ea typeface="宋体" panose="02010600030101010101" pitchFamily="2" charset="-122"/>
              </a:rPr>
              <a:t>（</a:t>
            </a:r>
            <a:r>
              <a:rPr lang="en-US" altLang="zh-CN" sz="2400" dirty="0">
                <a:solidFill>
                  <a:schemeClr val="tx1"/>
                </a:solidFill>
                <a:ea typeface="宋体" panose="02010600030101010101" pitchFamily="2" charset="-122"/>
              </a:rPr>
              <a:t>finance</a:t>
            </a:r>
            <a:r>
              <a:rPr lang="zh-CN" altLang="en-US" sz="2400" dirty="0">
                <a:solidFill>
                  <a:schemeClr val="tx1"/>
                </a:solidFill>
                <a:ea typeface="宋体" panose="02010600030101010101" pitchFamily="2" charset="-122"/>
              </a:rPr>
              <a:t>），即资金融通，指资金盈余方将资金通过市场机制将提供给资金赤字方的经济活动。</a:t>
            </a:r>
          </a:p>
        </p:txBody>
      </p:sp>
      <p:sp>
        <p:nvSpPr>
          <p:cNvPr id="20" name="椭圆 6"/>
          <p:cNvSpPr>
            <a:spLocks noChangeArrowheads="1"/>
          </p:cNvSpPr>
          <p:nvPr/>
        </p:nvSpPr>
        <p:spPr bwMode="auto">
          <a:xfrm>
            <a:off x="3303165" y="4141465"/>
            <a:ext cx="1800225" cy="576263"/>
          </a:xfrm>
          <a:prstGeom prst="ellipse">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b="1">
                <a:solidFill>
                  <a:schemeClr val="tx1"/>
                </a:solidFill>
                <a:ea typeface="宋体" panose="02010600030101010101" pitchFamily="2" charset="-122"/>
              </a:rPr>
              <a:t>金融中介</a:t>
            </a:r>
          </a:p>
        </p:txBody>
      </p:sp>
      <p:sp>
        <p:nvSpPr>
          <p:cNvPr id="21" name="椭圆 7"/>
          <p:cNvSpPr>
            <a:spLocks noChangeArrowheads="1"/>
          </p:cNvSpPr>
          <p:nvPr/>
        </p:nvSpPr>
        <p:spPr bwMode="auto">
          <a:xfrm>
            <a:off x="3704803" y="5479728"/>
            <a:ext cx="1082675" cy="936625"/>
          </a:xfrm>
          <a:prstGeom prst="ellipse">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b="1">
                <a:solidFill>
                  <a:schemeClr val="tx1"/>
                </a:solidFill>
                <a:ea typeface="宋体" panose="02010600030101010101" pitchFamily="2" charset="-122"/>
              </a:rPr>
              <a:t>金融市场</a:t>
            </a:r>
          </a:p>
        </p:txBody>
      </p:sp>
      <p:sp>
        <p:nvSpPr>
          <p:cNvPr id="22" name="下箭头 8"/>
          <p:cNvSpPr>
            <a:spLocks noChangeArrowheads="1"/>
          </p:cNvSpPr>
          <p:nvPr/>
        </p:nvSpPr>
        <p:spPr bwMode="auto">
          <a:xfrm>
            <a:off x="4119140" y="4736778"/>
            <a:ext cx="215900" cy="754062"/>
          </a:xfrm>
          <a:prstGeom prst="downArrow">
            <a:avLst>
              <a:gd name="adj1" fmla="val 50000"/>
              <a:gd name="adj2" fmla="val 50029"/>
            </a:avLst>
          </a:prstGeom>
          <a:solidFill>
            <a:srgbClr val="FFFF00"/>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sz="1800">
              <a:solidFill>
                <a:schemeClr val="tx1"/>
              </a:solidFill>
              <a:ea typeface="宋体" panose="02010600030101010101" pitchFamily="2" charset="-122"/>
            </a:endParaRPr>
          </a:p>
        </p:txBody>
      </p:sp>
      <p:sp>
        <p:nvSpPr>
          <p:cNvPr id="23" name="圆角矩形 9"/>
          <p:cNvSpPr>
            <a:spLocks noChangeArrowheads="1"/>
          </p:cNvSpPr>
          <p:nvPr/>
        </p:nvSpPr>
        <p:spPr bwMode="auto">
          <a:xfrm>
            <a:off x="971128" y="5192390"/>
            <a:ext cx="1728787" cy="1511300"/>
          </a:xfrm>
          <a:prstGeom prst="roundRect">
            <a:avLst>
              <a:gd name="adj" fmla="val 16667"/>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贷方</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a.</a:t>
            </a:r>
            <a:r>
              <a:rPr lang="zh-CN" altLang="en-US" sz="1800" b="1">
                <a:solidFill>
                  <a:schemeClr val="tx1"/>
                </a:solidFill>
                <a:ea typeface="宋体" panose="02010600030101010101" pitchFamily="2" charset="-122"/>
              </a:rPr>
              <a:t>家庭</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b.</a:t>
            </a:r>
            <a:r>
              <a:rPr lang="zh-CN" altLang="en-US" sz="1800" b="1">
                <a:solidFill>
                  <a:schemeClr val="tx1"/>
                </a:solidFill>
                <a:ea typeface="宋体" panose="02010600030101010101" pitchFamily="2" charset="-122"/>
              </a:rPr>
              <a:t>企业</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c.</a:t>
            </a:r>
            <a:r>
              <a:rPr lang="zh-CN" altLang="en-US" sz="1800" b="1">
                <a:solidFill>
                  <a:schemeClr val="tx1"/>
                </a:solidFill>
                <a:ea typeface="宋体" panose="02010600030101010101" pitchFamily="2" charset="-122"/>
              </a:rPr>
              <a:t>政府</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d.</a:t>
            </a:r>
            <a:r>
              <a:rPr lang="zh-CN" altLang="en-US" sz="1800" b="1">
                <a:solidFill>
                  <a:schemeClr val="tx1"/>
                </a:solidFill>
                <a:ea typeface="宋体" panose="02010600030101010101" pitchFamily="2" charset="-122"/>
              </a:rPr>
              <a:t>国外</a:t>
            </a:r>
          </a:p>
        </p:txBody>
      </p:sp>
      <p:sp>
        <p:nvSpPr>
          <p:cNvPr id="24" name="圆角矩形 10"/>
          <p:cNvSpPr>
            <a:spLocks noChangeArrowheads="1"/>
          </p:cNvSpPr>
          <p:nvPr/>
        </p:nvSpPr>
        <p:spPr bwMode="auto">
          <a:xfrm>
            <a:off x="5795540" y="5192390"/>
            <a:ext cx="1728788" cy="1511300"/>
          </a:xfrm>
          <a:prstGeom prst="roundRect">
            <a:avLst>
              <a:gd name="adj" fmla="val 16667"/>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借方</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a.</a:t>
            </a:r>
            <a:r>
              <a:rPr lang="zh-CN" altLang="en-US" sz="1800" b="1">
                <a:solidFill>
                  <a:schemeClr val="tx1"/>
                </a:solidFill>
                <a:ea typeface="宋体" panose="02010600030101010101" pitchFamily="2" charset="-122"/>
              </a:rPr>
              <a:t>家庭</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b.</a:t>
            </a:r>
            <a:r>
              <a:rPr lang="zh-CN" altLang="en-US" sz="1800" b="1">
                <a:solidFill>
                  <a:schemeClr val="tx1"/>
                </a:solidFill>
                <a:ea typeface="宋体" panose="02010600030101010101" pitchFamily="2" charset="-122"/>
              </a:rPr>
              <a:t>企业</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c.</a:t>
            </a:r>
            <a:r>
              <a:rPr lang="zh-CN" altLang="en-US" sz="1800" b="1">
                <a:solidFill>
                  <a:schemeClr val="tx1"/>
                </a:solidFill>
                <a:ea typeface="宋体" panose="02010600030101010101" pitchFamily="2" charset="-122"/>
              </a:rPr>
              <a:t>政府</a:t>
            </a:r>
            <a:endParaRPr lang="en-US" altLang="zh-CN" sz="1800" b="1">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1800" b="1">
                <a:solidFill>
                  <a:schemeClr val="tx1"/>
                </a:solidFill>
                <a:ea typeface="宋体" panose="02010600030101010101" pitchFamily="2" charset="-122"/>
              </a:rPr>
              <a:t>d.</a:t>
            </a:r>
            <a:r>
              <a:rPr lang="zh-CN" altLang="en-US" sz="1800" b="1">
                <a:solidFill>
                  <a:schemeClr val="tx1"/>
                </a:solidFill>
                <a:ea typeface="宋体" panose="02010600030101010101" pitchFamily="2" charset="-122"/>
              </a:rPr>
              <a:t>国外</a:t>
            </a:r>
          </a:p>
        </p:txBody>
      </p:sp>
      <p:sp>
        <p:nvSpPr>
          <p:cNvPr id="25" name="圆角右箭头 24"/>
          <p:cNvSpPr/>
          <p:nvPr/>
        </p:nvSpPr>
        <p:spPr bwMode="auto">
          <a:xfrm>
            <a:off x="1620415" y="4133528"/>
            <a:ext cx="1655763" cy="936625"/>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26" name="圆角右箭头 25"/>
          <p:cNvSpPr/>
          <p:nvPr/>
        </p:nvSpPr>
        <p:spPr bwMode="auto">
          <a:xfrm rot="5400000">
            <a:off x="5615358" y="3861272"/>
            <a:ext cx="938213" cy="1727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eaLnBrk="1" hangingPunct="1">
              <a:buFont typeface="Arial" panose="020B0604020202020204" pitchFamily="34" charset="0"/>
              <a:buNone/>
              <a:defRPr/>
            </a:pPr>
            <a:endParaRPr lang="zh-CN" altLang="en-US"/>
          </a:p>
        </p:txBody>
      </p:sp>
      <p:sp>
        <p:nvSpPr>
          <p:cNvPr id="27" name="右箭头 13"/>
          <p:cNvSpPr>
            <a:spLocks noChangeArrowheads="1"/>
          </p:cNvSpPr>
          <p:nvPr/>
        </p:nvSpPr>
        <p:spPr bwMode="auto">
          <a:xfrm>
            <a:off x="2815803" y="5767065"/>
            <a:ext cx="787400" cy="360363"/>
          </a:xfrm>
          <a:prstGeom prst="rightArrow">
            <a:avLst>
              <a:gd name="adj1" fmla="val 50000"/>
              <a:gd name="adj2" fmla="val 49901"/>
            </a:avLst>
          </a:prstGeom>
          <a:solidFill>
            <a:srgbClr val="FFFF00"/>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sz="1800">
              <a:solidFill>
                <a:schemeClr val="tx1"/>
              </a:solidFill>
              <a:ea typeface="宋体" panose="02010600030101010101" pitchFamily="2" charset="-122"/>
            </a:endParaRPr>
          </a:p>
        </p:txBody>
      </p:sp>
      <p:sp>
        <p:nvSpPr>
          <p:cNvPr id="28" name="右箭头 14"/>
          <p:cNvSpPr>
            <a:spLocks noChangeArrowheads="1"/>
          </p:cNvSpPr>
          <p:nvPr/>
        </p:nvSpPr>
        <p:spPr bwMode="auto">
          <a:xfrm>
            <a:off x="4901778" y="5767065"/>
            <a:ext cx="787400" cy="360363"/>
          </a:xfrm>
          <a:prstGeom prst="rightArrow">
            <a:avLst>
              <a:gd name="adj1" fmla="val 50000"/>
              <a:gd name="adj2" fmla="val 49901"/>
            </a:avLst>
          </a:prstGeom>
          <a:solidFill>
            <a:srgbClr val="FFFF00"/>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sz="1800">
              <a:solidFill>
                <a:schemeClr val="tx1"/>
              </a:solidFill>
              <a:ea typeface="宋体" panose="02010600030101010101" pitchFamily="2" charset="-122"/>
            </a:endParaRPr>
          </a:p>
        </p:txBody>
      </p:sp>
      <p:sp>
        <p:nvSpPr>
          <p:cNvPr id="29" name="TextBox 15"/>
          <p:cNvSpPr txBox="1">
            <a:spLocks noChangeArrowheads="1"/>
          </p:cNvSpPr>
          <p:nvPr/>
        </p:nvSpPr>
        <p:spPr bwMode="auto">
          <a:xfrm>
            <a:off x="3649240" y="3789040"/>
            <a:ext cx="11080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间接金融</a:t>
            </a:r>
          </a:p>
        </p:txBody>
      </p:sp>
      <p:sp>
        <p:nvSpPr>
          <p:cNvPr id="30" name="TextBox 16"/>
          <p:cNvSpPr txBox="1">
            <a:spLocks noChangeArrowheads="1"/>
          </p:cNvSpPr>
          <p:nvPr/>
        </p:nvSpPr>
        <p:spPr bwMode="auto">
          <a:xfrm>
            <a:off x="3673053" y="6416353"/>
            <a:ext cx="11144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直接金融</a:t>
            </a:r>
          </a:p>
        </p:txBody>
      </p:sp>
      <p:sp>
        <p:nvSpPr>
          <p:cNvPr id="31" name="TextBox 17"/>
          <p:cNvSpPr txBox="1">
            <a:spLocks noChangeArrowheads="1"/>
          </p:cNvSpPr>
          <p:nvPr/>
        </p:nvSpPr>
        <p:spPr bwMode="auto">
          <a:xfrm>
            <a:off x="2050628" y="4533578"/>
            <a:ext cx="6492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资金</a:t>
            </a:r>
          </a:p>
        </p:txBody>
      </p:sp>
      <p:sp>
        <p:nvSpPr>
          <p:cNvPr id="32" name="TextBox 18"/>
          <p:cNvSpPr txBox="1">
            <a:spLocks noChangeArrowheads="1"/>
          </p:cNvSpPr>
          <p:nvPr/>
        </p:nvSpPr>
        <p:spPr bwMode="auto">
          <a:xfrm>
            <a:off x="5689178" y="4506590"/>
            <a:ext cx="649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资金</a:t>
            </a:r>
          </a:p>
        </p:txBody>
      </p:sp>
      <p:sp>
        <p:nvSpPr>
          <p:cNvPr id="33" name="TextBox 19"/>
          <p:cNvSpPr txBox="1">
            <a:spLocks noChangeArrowheads="1"/>
          </p:cNvSpPr>
          <p:nvPr/>
        </p:nvSpPr>
        <p:spPr bwMode="auto">
          <a:xfrm>
            <a:off x="4335040" y="4886003"/>
            <a:ext cx="6492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资金</a:t>
            </a:r>
          </a:p>
        </p:txBody>
      </p:sp>
      <p:sp>
        <p:nvSpPr>
          <p:cNvPr id="34" name="TextBox 20"/>
          <p:cNvSpPr txBox="1">
            <a:spLocks noChangeArrowheads="1"/>
          </p:cNvSpPr>
          <p:nvPr/>
        </p:nvSpPr>
        <p:spPr bwMode="auto">
          <a:xfrm>
            <a:off x="4892253" y="5471790"/>
            <a:ext cx="6508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资金</a:t>
            </a:r>
          </a:p>
        </p:txBody>
      </p:sp>
      <p:sp>
        <p:nvSpPr>
          <p:cNvPr id="35" name="TextBox 21"/>
          <p:cNvSpPr txBox="1">
            <a:spLocks noChangeArrowheads="1"/>
          </p:cNvSpPr>
          <p:nvPr/>
        </p:nvSpPr>
        <p:spPr bwMode="auto">
          <a:xfrm>
            <a:off x="2898353" y="5479728"/>
            <a:ext cx="6492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1800" b="1">
                <a:solidFill>
                  <a:schemeClr val="tx1"/>
                </a:solidFill>
                <a:ea typeface="宋体" panose="02010600030101010101" pitchFamily="2" charset="-122"/>
              </a:rPr>
              <a:t>资金</a:t>
            </a:r>
          </a:p>
        </p:txBody>
      </p:sp>
    </p:spTree>
    <p:extLst>
      <p:ext uri="{BB962C8B-B14F-4D97-AF65-F5344CB8AC3E}">
        <p14:creationId xmlns:p14="http://schemas.microsoft.com/office/powerpoint/2010/main" val="358613502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88639" y="1104906"/>
            <a:ext cx="2284600" cy="492443"/>
          </a:xfrm>
          <a:prstGeom prst="rect">
            <a:avLst/>
          </a:prstGeom>
          <a:noFill/>
        </p:spPr>
        <p:txBody>
          <a:bodyPr wrap="none" rtlCol="0">
            <a:spAutoFit/>
          </a:bodyPr>
          <a:lstStyle/>
          <a:p>
            <a:r>
              <a:rPr lang="en-US" altLang="zh-CN" sz="2600" b="1" dirty="0" smtClean="0"/>
              <a:t>8.3.3</a:t>
            </a:r>
            <a:r>
              <a:rPr lang="zh-CN" altLang="en-US" sz="2600" b="1" dirty="0" smtClean="0"/>
              <a:t> 金融产品</a:t>
            </a:r>
            <a:endParaRPr lang="zh-CN" altLang="en-US" sz="2600" b="1" dirty="0"/>
          </a:p>
        </p:txBody>
      </p:sp>
      <p:sp>
        <p:nvSpPr>
          <p:cNvPr id="10" name="矩形 1"/>
          <p:cNvSpPr>
            <a:spLocks noChangeArrowheads="1"/>
          </p:cNvSpPr>
          <p:nvPr/>
        </p:nvSpPr>
        <p:spPr bwMode="auto">
          <a:xfrm>
            <a:off x="288639" y="1602406"/>
            <a:ext cx="8158163"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dirty="0">
                <a:solidFill>
                  <a:schemeClr val="tx1"/>
                </a:solidFill>
                <a:latin typeface="宋体" panose="02010600030101010101" pitchFamily="2" charset="-122"/>
                <a:ea typeface="宋体" panose="02010600030101010101" pitchFamily="2" charset="-122"/>
              </a:rPr>
              <a:t>◆</a:t>
            </a:r>
            <a:r>
              <a:rPr lang="zh-CN" altLang="en-US" sz="2400" b="1" dirty="0">
                <a:solidFill>
                  <a:schemeClr val="tx1"/>
                </a:solidFill>
                <a:ea typeface="宋体" panose="02010600030101010101" pitchFamily="2" charset="-122"/>
              </a:rPr>
              <a:t>金融产品</a:t>
            </a:r>
            <a:r>
              <a:rPr lang="zh-CN" altLang="en-US" sz="2400" dirty="0">
                <a:solidFill>
                  <a:schemeClr val="tx1"/>
                </a:solidFill>
                <a:ea typeface="宋体" panose="02010600030101010101" pitchFamily="2" charset="-122"/>
              </a:rPr>
              <a:t>（</a:t>
            </a:r>
            <a:r>
              <a:rPr lang="en-US" altLang="zh-CN" sz="2400" dirty="0">
                <a:solidFill>
                  <a:schemeClr val="tx1"/>
                </a:solidFill>
                <a:ea typeface="宋体" panose="02010600030101010101" pitchFamily="2" charset="-122"/>
              </a:rPr>
              <a:t> financial products</a:t>
            </a:r>
            <a:r>
              <a:rPr lang="zh-CN" altLang="en-US" sz="2400" dirty="0">
                <a:solidFill>
                  <a:schemeClr val="tx1"/>
                </a:solidFill>
                <a:ea typeface="宋体" panose="02010600030101010101" pitchFamily="2" charset="-122"/>
              </a:rPr>
              <a:t>），金融产品指的是各种具有经济价值，可进行公开交易或兑现的非实物资产，也可称为借款人承诺在未来补偿贷款人的一种合约</a:t>
            </a:r>
            <a:r>
              <a:rPr lang="zh-CN" altLang="en-US" sz="2400" dirty="0" smtClean="0">
                <a:solidFill>
                  <a:schemeClr val="tx1"/>
                </a:solidFill>
                <a:ea typeface="宋体" panose="02010600030101010101" pitchFamily="2" charset="-122"/>
              </a:rPr>
              <a:t>。</a:t>
            </a:r>
            <a:endParaRPr lang="en-US" altLang="zh-CN" sz="2400" dirty="0" smtClean="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zh-CN" altLang="en-US" sz="2400" dirty="0">
                <a:solidFill>
                  <a:schemeClr val="tx1"/>
                </a:solidFill>
                <a:ea typeface="宋体" panose="02010600030101010101" pitchFamily="2" charset="-122"/>
              </a:rPr>
              <a:t> </a:t>
            </a:r>
            <a:r>
              <a:rPr lang="zh-CN" altLang="en-US" sz="2400" dirty="0" smtClean="0">
                <a:solidFill>
                  <a:schemeClr val="tx1"/>
                </a:solidFill>
                <a:ea typeface="宋体" panose="02010600030101010101" pitchFamily="2" charset="-122"/>
              </a:rPr>
              <a:t>      金融</a:t>
            </a:r>
            <a:r>
              <a:rPr lang="zh-CN" altLang="en-US" sz="2400" dirty="0">
                <a:solidFill>
                  <a:schemeClr val="tx1"/>
                </a:solidFill>
                <a:ea typeface="宋体" panose="02010600030101010101" pitchFamily="2" charset="-122"/>
              </a:rPr>
              <a:t>产品也</a:t>
            </a:r>
            <a:r>
              <a:rPr lang="zh-CN" altLang="en-US" sz="2400" dirty="0" smtClean="0">
                <a:solidFill>
                  <a:schemeClr val="tx1"/>
                </a:solidFill>
                <a:ea typeface="宋体" panose="02010600030101010101" pitchFamily="2" charset="-122"/>
              </a:rPr>
              <a:t>称为</a:t>
            </a:r>
            <a:r>
              <a:rPr lang="zh-CN" altLang="en-US" sz="2400" b="1" dirty="0" smtClean="0">
                <a:solidFill>
                  <a:schemeClr val="tx1"/>
                </a:solidFill>
                <a:ea typeface="宋体" panose="02010600030101010101" pitchFamily="2" charset="-122"/>
              </a:rPr>
              <a:t>金融</a:t>
            </a:r>
            <a:r>
              <a:rPr lang="zh-CN" altLang="en-US" sz="2400" b="1" dirty="0">
                <a:solidFill>
                  <a:schemeClr val="tx1"/>
                </a:solidFill>
                <a:ea typeface="宋体" panose="02010600030101010101" pitchFamily="2" charset="-122"/>
              </a:rPr>
              <a:t>证券</a:t>
            </a:r>
            <a:r>
              <a:rPr lang="zh-CN" altLang="en-US" sz="2400" dirty="0">
                <a:solidFill>
                  <a:schemeClr val="tx1"/>
                </a:solidFill>
                <a:ea typeface="宋体" panose="02010600030101010101" pitchFamily="2" charset="-122"/>
              </a:rPr>
              <a:t>（</a:t>
            </a:r>
            <a:r>
              <a:rPr lang="en-US" altLang="zh-CN" sz="2400" dirty="0">
                <a:solidFill>
                  <a:schemeClr val="tx1"/>
                </a:solidFill>
                <a:ea typeface="宋体" panose="02010600030101010101" pitchFamily="2" charset="-122"/>
              </a:rPr>
              <a:t>financial security</a:t>
            </a:r>
            <a:r>
              <a:rPr lang="zh-CN" altLang="en-US" sz="2400" dirty="0">
                <a:solidFill>
                  <a:schemeClr val="tx1"/>
                </a:solidFill>
                <a:ea typeface="宋体" panose="02010600030101010101" pitchFamily="2" charset="-122"/>
              </a:rPr>
              <a:t>），如股票、债券以及期货、期权、保单等；也称为</a:t>
            </a:r>
            <a:r>
              <a:rPr lang="zh-CN" altLang="en-US" sz="2400" b="1" dirty="0">
                <a:solidFill>
                  <a:schemeClr val="tx1"/>
                </a:solidFill>
                <a:ea typeface="宋体" panose="02010600030101010101" pitchFamily="2" charset="-122"/>
              </a:rPr>
              <a:t>金融工具</a:t>
            </a:r>
            <a:r>
              <a:rPr lang="zh-CN" altLang="en-US" sz="2400" dirty="0">
                <a:solidFill>
                  <a:schemeClr val="tx1"/>
                </a:solidFill>
                <a:ea typeface="宋体" panose="02010600030101010101" pitchFamily="2" charset="-122"/>
              </a:rPr>
              <a:t>（</a:t>
            </a:r>
            <a:r>
              <a:rPr lang="en-US" altLang="zh-CN" sz="2400" dirty="0">
                <a:solidFill>
                  <a:schemeClr val="tx1"/>
                </a:solidFill>
                <a:ea typeface="宋体" panose="02010600030101010101" pitchFamily="2" charset="-122"/>
              </a:rPr>
              <a:t>financial instruments</a:t>
            </a:r>
            <a:r>
              <a:rPr lang="zh-CN" altLang="en-US" sz="2400" dirty="0">
                <a:solidFill>
                  <a:schemeClr val="tx1"/>
                </a:solidFill>
                <a:ea typeface="宋体" panose="02010600030101010101" pitchFamily="2" charset="-122"/>
              </a:rPr>
              <a:t>）；对于持有者来说，就是</a:t>
            </a:r>
            <a:r>
              <a:rPr lang="zh-CN" altLang="en-US" sz="2400" b="1" dirty="0">
                <a:solidFill>
                  <a:schemeClr val="tx1"/>
                </a:solidFill>
                <a:ea typeface="宋体" panose="02010600030101010101" pitchFamily="2" charset="-122"/>
              </a:rPr>
              <a:t>金融资产</a:t>
            </a:r>
            <a:r>
              <a:rPr lang="zh-CN" altLang="en-US" sz="2400" dirty="0">
                <a:solidFill>
                  <a:schemeClr val="tx1"/>
                </a:solidFill>
                <a:ea typeface="宋体" panose="02010600030101010101" pitchFamily="2" charset="-122"/>
              </a:rPr>
              <a:t>（</a:t>
            </a:r>
            <a:r>
              <a:rPr lang="en-US" altLang="zh-CN" sz="2400" dirty="0">
                <a:solidFill>
                  <a:schemeClr val="tx1"/>
                </a:solidFill>
                <a:ea typeface="宋体" panose="02010600030101010101" pitchFamily="2" charset="-122"/>
              </a:rPr>
              <a:t>financial assets</a:t>
            </a:r>
            <a:r>
              <a:rPr lang="zh-CN" altLang="en-US" sz="2400" dirty="0">
                <a:solidFill>
                  <a:schemeClr val="tx1"/>
                </a:solidFill>
                <a:ea typeface="宋体" panose="02010600030101010101" pitchFamily="2" charset="-122"/>
              </a:rPr>
              <a:t>）</a:t>
            </a:r>
            <a:r>
              <a:rPr lang="zh-CN" altLang="en-US" sz="2400" dirty="0" smtClean="0">
                <a:solidFill>
                  <a:schemeClr val="tx1"/>
                </a:solidFill>
                <a:ea typeface="宋体" panose="02010600030101010101" pitchFamily="2" charset="-122"/>
              </a:rPr>
              <a:t>。</a:t>
            </a:r>
            <a:endParaRPr lang="en-US" altLang="zh-CN" sz="2400" dirty="0" smtClean="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zh-CN" altLang="en-US" sz="2400" dirty="0">
                <a:solidFill>
                  <a:schemeClr val="tx1"/>
                </a:solidFill>
                <a:ea typeface="宋体" panose="02010600030101010101" pitchFamily="2" charset="-122"/>
              </a:rPr>
              <a:t> </a:t>
            </a:r>
            <a:r>
              <a:rPr lang="zh-CN" altLang="en-US" sz="2400" dirty="0" smtClean="0">
                <a:solidFill>
                  <a:schemeClr val="tx1"/>
                </a:solidFill>
                <a:ea typeface="宋体" panose="02010600030101010101" pitchFamily="2" charset="-122"/>
              </a:rPr>
              <a:t>      金融</a:t>
            </a:r>
            <a:r>
              <a:rPr lang="zh-CN" altLang="en-US" sz="2400" dirty="0">
                <a:solidFill>
                  <a:schemeClr val="tx1"/>
                </a:solidFill>
                <a:ea typeface="宋体" panose="02010600030101010101" pitchFamily="2" charset="-122"/>
              </a:rPr>
              <a:t>产品是金融市场的买卖对象，供求双方通过市场竞争原则形成金融产品价格（如利率、收益率），达成交易，达到资金需求方获得资金、资金供给方获得收益的融通资金的目的。</a:t>
            </a:r>
            <a:endParaRPr lang="en-US" altLang="zh-CN" sz="2400" dirty="0">
              <a:solidFill>
                <a:schemeClr val="tx1"/>
              </a:solidFill>
              <a:ea typeface="宋体" panose="02010600030101010101" pitchFamily="2" charset="-122"/>
            </a:endParaRPr>
          </a:p>
        </p:txBody>
      </p:sp>
    </p:spTree>
    <p:extLst>
      <p:ext uri="{BB962C8B-B14F-4D97-AF65-F5344CB8AC3E}">
        <p14:creationId xmlns:p14="http://schemas.microsoft.com/office/powerpoint/2010/main" val="402457150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2"/>
          <p:cNvSpPr>
            <a:spLocks noChangeArrowheads="1"/>
          </p:cNvSpPr>
          <p:nvPr/>
        </p:nvSpPr>
        <p:spPr bwMode="auto">
          <a:xfrm>
            <a:off x="421953" y="1052736"/>
            <a:ext cx="2646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a:solidFill>
                  <a:schemeClr val="tx1"/>
                </a:solidFill>
                <a:latin typeface="宋体" panose="02010600030101010101" pitchFamily="2" charset="-122"/>
                <a:ea typeface="宋体" panose="02010600030101010101" pitchFamily="2" charset="-122"/>
              </a:rPr>
              <a:t>◆</a:t>
            </a:r>
            <a:r>
              <a:rPr lang="zh-CN" altLang="en-US" sz="2400" b="1">
                <a:solidFill>
                  <a:schemeClr val="tx1"/>
                </a:solidFill>
                <a:ea typeface="宋体" panose="02010600030101010101" pitchFamily="2" charset="-122"/>
              </a:rPr>
              <a:t>金融产品的种类</a:t>
            </a:r>
          </a:p>
        </p:txBody>
      </p:sp>
      <p:sp>
        <p:nvSpPr>
          <p:cNvPr id="10" name="矩形 3"/>
          <p:cNvSpPr>
            <a:spLocks noChangeArrowheads="1"/>
          </p:cNvSpPr>
          <p:nvPr/>
        </p:nvSpPr>
        <p:spPr bwMode="auto">
          <a:xfrm>
            <a:off x="323528" y="3768949"/>
            <a:ext cx="1422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a:solidFill>
                  <a:schemeClr val="tx1"/>
                </a:solidFill>
                <a:ea typeface="宋体" panose="02010600030101010101" pitchFamily="2" charset="-122"/>
              </a:rPr>
              <a:t>金融产品</a:t>
            </a:r>
          </a:p>
        </p:txBody>
      </p:sp>
      <p:sp>
        <p:nvSpPr>
          <p:cNvPr id="11" name="左大括号 4"/>
          <p:cNvSpPr>
            <a:spLocks/>
          </p:cNvSpPr>
          <p:nvPr/>
        </p:nvSpPr>
        <p:spPr bwMode="auto">
          <a:xfrm>
            <a:off x="1672903" y="2246536"/>
            <a:ext cx="500063" cy="3698875"/>
          </a:xfrm>
          <a:prstGeom prst="leftBrace">
            <a:avLst>
              <a:gd name="adj1" fmla="val 8356"/>
              <a:gd name="adj2" fmla="val 50000"/>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sz="1800">
              <a:solidFill>
                <a:schemeClr val="tx1"/>
              </a:solidFill>
              <a:ea typeface="宋体" panose="02010600030101010101" pitchFamily="2" charset="-122"/>
            </a:endParaRPr>
          </a:p>
        </p:txBody>
      </p:sp>
      <p:sp>
        <p:nvSpPr>
          <p:cNvPr id="12" name="矩形 5"/>
          <p:cNvSpPr>
            <a:spLocks noChangeArrowheads="1"/>
          </p:cNvSpPr>
          <p:nvPr/>
        </p:nvSpPr>
        <p:spPr bwMode="auto">
          <a:xfrm>
            <a:off x="2207891" y="1830611"/>
            <a:ext cx="135413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b="1">
                <a:solidFill>
                  <a:schemeClr val="tx1"/>
                </a:solidFill>
                <a:ea typeface="宋体" panose="02010600030101010101" pitchFamily="2" charset="-122"/>
              </a:rPr>
              <a:t>根据产权性质</a:t>
            </a:r>
          </a:p>
        </p:txBody>
      </p:sp>
      <p:sp>
        <p:nvSpPr>
          <p:cNvPr id="20" name="左大括号 6"/>
          <p:cNvSpPr>
            <a:spLocks/>
          </p:cNvSpPr>
          <p:nvPr/>
        </p:nvSpPr>
        <p:spPr bwMode="auto">
          <a:xfrm>
            <a:off x="3355653" y="1676624"/>
            <a:ext cx="238125" cy="765175"/>
          </a:xfrm>
          <a:prstGeom prst="leftBrace">
            <a:avLst>
              <a:gd name="adj1" fmla="val 8346"/>
              <a:gd name="adj2" fmla="val 50000"/>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a:solidFill>
                <a:schemeClr val="tx1"/>
              </a:solidFill>
              <a:ea typeface="宋体" panose="02010600030101010101" pitchFamily="2" charset="-122"/>
            </a:endParaRPr>
          </a:p>
        </p:txBody>
      </p:sp>
      <p:sp>
        <p:nvSpPr>
          <p:cNvPr id="21" name="矩形 7"/>
          <p:cNvSpPr>
            <a:spLocks noChangeArrowheads="1"/>
          </p:cNvSpPr>
          <p:nvPr/>
        </p:nvSpPr>
        <p:spPr bwMode="auto">
          <a:xfrm>
            <a:off x="3593778" y="1446436"/>
            <a:ext cx="46434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权益证券（</a:t>
            </a:r>
            <a:r>
              <a:rPr lang="en-US" altLang="zh-CN">
                <a:solidFill>
                  <a:schemeClr val="tx1"/>
                </a:solidFill>
                <a:ea typeface="宋体" panose="02010600030101010101" pitchFamily="2" charset="-122"/>
              </a:rPr>
              <a:t>equity security</a:t>
            </a:r>
            <a:r>
              <a:rPr lang="zh-CN" altLang="en-US">
                <a:solidFill>
                  <a:schemeClr val="tx1"/>
                </a:solidFill>
                <a:ea typeface="宋体" panose="02010600030101010101" pitchFamily="2" charset="-122"/>
              </a:rPr>
              <a:t>），例如股票</a:t>
            </a:r>
          </a:p>
        </p:txBody>
      </p:sp>
      <p:sp>
        <p:nvSpPr>
          <p:cNvPr id="22" name="矩形 8"/>
          <p:cNvSpPr>
            <a:spLocks noChangeArrowheads="1"/>
          </p:cNvSpPr>
          <p:nvPr/>
        </p:nvSpPr>
        <p:spPr bwMode="auto">
          <a:xfrm>
            <a:off x="3593778" y="2210024"/>
            <a:ext cx="52276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债务证券（</a:t>
            </a:r>
            <a:r>
              <a:rPr lang="en-US" altLang="zh-CN">
                <a:solidFill>
                  <a:schemeClr val="tx1"/>
                </a:solidFill>
                <a:ea typeface="宋体" panose="02010600030101010101" pitchFamily="2" charset="-122"/>
              </a:rPr>
              <a:t>debt security</a:t>
            </a:r>
            <a:r>
              <a:rPr lang="zh-CN" altLang="en-US">
                <a:solidFill>
                  <a:schemeClr val="tx1"/>
                </a:solidFill>
                <a:ea typeface="宋体" panose="02010600030101010101" pitchFamily="2" charset="-122"/>
              </a:rPr>
              <a:t>），例如债券、贷款</a:t>
            </a:r>
          </a:p>
        </p:txBody>
      </p:sp>
      <p:sp>
        <p:nvSpPr>
          <p:cNvPr id="23" name="矩形 9"/>
          <p:cNvSpPr>
            <a:spLocks noChangeArrowheads="1"/>
          </p:cNvSpPr>
          <p:nvPr/>
        </p:nvSpPr>
        <p:spPr bwMode="auto">
          <a:xfrm>
            <a:off x="2172966" y="3141886"/>
            <a:ext cx="23510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a:solidFill>
                  <a:schemeClr val="tx1"/>
                </a:solidFill>
                <a:ea typeface="宋体" panose="02010600030101010101" pitchFamily="2" charset="-122"/>
              </a:rPr>
              <a:t>根据收益固定性</a:t>
            </a:r>
          </a:p>
        </p:txBody>
      </p:sp>
      <p:sp>
        <p:nvSpPr>
          <p:cNvPr id="24" name="左大括号 10"/>
          <p:cNvSpPr>
            <a:spLocks/>
          </p:cNvSpPr>
          <p:nvPr/>
        </p:nvSpPr>
        <p:spPr bwMode="auto">
          <a:xfrm>
            <a:off x="4439916" y="2997424"/>
            <a:ext cx="238125" cy="765175"/>
          </a:xfrm>
          <a:prstGeom prst="leftBrace">
            <a:avLst>
              <a:gd name="adj1" fmla="val 8346"/>
              <a:gd name="adj2" fmla="val 50000"/>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a:solidFill>
                <a:schemeClr val="tx1"/>
              </a:solidFill>
              <a:ea typeface="宋体" panose="02010600030101010101" pitchFamily="2" charset="-122"/>
            </a:endParaRPr>
          </a:p>
        </p:txBody>
      </p:sp>
      <p:sp>
        <p:nvSpPr>
          <p:cNvPr id="25" name="矩形 11"/>
          <p:cNvSpPr>
            <a:spLocks noChangeArrowheads="1"/>
          </p:cNvSpPr>
          <p:nvPr/>
        </p:nvSpPr>
        <p:spPr bwMode="auto">
          <a:xfrm>
            <a:off x="4678041" y="2767236"/>
            <a:ext cx="3006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固定收益证券，例如债券</a:t>
            </a:r>
          </a:p>
        </p:txBody>
      </p:sp>
      <p:sp>
        <p:nvSpPr>
          <p:cNvPr id="26" name="矩形 12"/>
          <p:cNvSpPr>
            <a:spLocks noChangeArrowheads="1"/>
          </p:cNvSpPr>
          <p:nvPr/>
        </p:nvSpPr>
        <p:spPr bwMode="auto">
          <a:xfrm>
            <a:off x="4678041" y="3530824"/>
            <a:ext cx="32639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非固定收益证券，例如股票</a:t>
            </a:r>
          </a:p>
        </p:txBody>
      </p:sp>
      <p:sp>
        <p:nvSpPr>
          <p:cNvPr id="27" name="矩形 13"/>
          <p:cNvSpPr>
            <a:spLocks noChangeArrowheads="1"/>
          </p:cNvSpPr>
          <p:nvPr/>
        </p:nvSpPr>
        <p:spPr bwMode="auto">
          <a:xfrm>
            <a:off x="2150741" y="4380136"/>
            <a:ext cx="29686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a:solidFill>
                  <a:schemeClr val="tx1"/>
                </a:solidFill>
                <a:ea typeface="宋体" panose="02010600030101010101" pitchFamily="2" charset="-122"/>
              </a:rPr>
              <a:t>根据债券收益独立性</a:t>
            </a:r>
          </a:p>
        </p:txBody>
      </p:sp>
      <p:sp>
        <p:nvSpPr>
          <p:cNvPr id="28" name="左大括号 14"/>
          <p:cNvSpPr>
            <a:spLocks/>
          </p:cNvSpPr>
          <p:nvPr/>
        </p:nvSpPr>
        <p:spPr bwMode="auto">
          <a:xfrm>
            <a:off x="5051103" y="4254724"/>
            <a:ext cx="238125" cy="763587"/>
          </a:xfrm>
          <a:prstGeom prst="leftBrace">
            <a:avLst>
              <a:gd name="adj1" fmla="val 8328"/>
              <a:gd name="adj2" fmla="val 50000"/>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a:solidFill>
                <a:schemeClr val="tx1"/>
              </a:solidFill>
              <a:ea typeface="宋体" panose="02010600030101010101" pitchFamily="2" charset="-122"/>
            </a:endParaRPr>
          </a:p>
        </p:txBody>
      </p:sp>
      <p:sp>
        <p:nvSpPr>
          <p:cNvPr id="29" name="矩形 15"/>
          <p:cNvSpPr>
            <a:spLocks noChangeArrowheads="1"/>
          </p:cNvSpPr>
          <p:nvPr/>
        </p:nvSpPr>
        <p:spPr bwMode="auto">
          <a:xfrm>
            <a:off x="5289228" y="4022949"/>
            <a:ext cx="3262313"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基础证券，例如股票、债券</a:t>
            </a:r>
          </a:p>
        </p:txBody>
      </p:sp>
      <p:sp>
        <p:nvSpPr>
          <p:cNvPr id="30" name="矩形 16"/>
          <p:cNvSpPr>
            <a:spLocks noChangeArrowheads="1"/>
          </p:cNvSpPr>
          <p:nvPr/>
        </p:nvSpPr>
        <p:spPr bwMode="auto">
          <a:xfrm>
            <a:off x="5289228" y="4788124"/>
            <a:ext cx="3006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衍生证券，例如共同基金</a:t>
            </a:r>
          </a:p>
        </p:txBody>
      </p:sp>
      <p:sp>
        <p:nvSpPr>
          <p:cNvPr id="31" name="矩形 17"/>
          <p:cNvSpPr>
            <a:spLocks noChangeArrowheads="1"/>
          </p:cNvSpPr>
          <p:nvPr/>
        </p:nvSpPr>
        <p:spPr bwMode="auto">
          <a:xfrm>
            <a:off x="2184078" y="5713636"/>
            <a:ext cx="2041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a:solidFill>
                  <a:schemeClr val="tx1"/>
                </a:solidFill>
                <a:ea typeface="宋体" panose="02010600030101010101" pitchFamily="2" charset="-122"/>
              </a:rPr>
              <a:t>根据交易期限</a:t>
            </a:r>
          </a:p>
        </p:txBody>
      </p:sp>
      <p:sp>
        <p:nvSpPr>
          <p:cNvPr id="32" name="左大括号 19"/>
          <p:cNvSpPr>
            <a:spLocks/>
          </p:cNvSpPr>
          <p:nvPr/>
        </p:nvSpPr>
        <p:spPr bwMode="auto">
          <a:xfrm>
            <a:off x="4193853" y="5545361"/>
            <a:ext cx="238125" cy="763588"/>
          </a:xfrm>
          <a:prstGeom prst="leftBrace">
            <a:avLst>
              <a:gd name="adj1" fmla="val 8328"/>
              <a:gd name="adj2" fmla="val 50000"/>
            </a:avLst>
          </a:prstGeom>
          <a:solidFill>
            <a:schemeClr val="bg1"/>
          </a:solidFill>
          <a:ln w="9525" algn="ctr">
            <a:solidFill>
              <a:schemeClr val="tx1"/>
            </a:solidFill>
            <a:round/>
            <a:headEnd/>
            <a:tailEnd/>
          </a:ln>
        </p:spPr>
        <p:txBody>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endParaRPr lang="zh-CN" altLang="en-US">
              <a:solidFill>
                <a:schemeClr val="tx1"/>
              </a:solidFill>
              <a:ea typeface="宋体" panose="02010600030101010101" pitchFamily="2" charset="-122"/>
            </a:endParaRPr>
          </a:p>
        </p:txBody>
      </p:sp>
      <p:sp>
        <p:nvSpPr>
          <p:cNvPr id="33" name="矩形 20"/>
          <p:cNvSpPr>
            <a:spLocks noChangeArrowheads="1"/>
          </p:cNvSpPr>
          <p:nvPr/>
        </p:nvSpPr>
        <p:spPr bwMode="auto">
          <a:xfrm>
            <a:off x="4431978" y="5313586"/>
            <a:ext cx="35194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短期证券，例如货币市场基金</a:t>
            </a:r>
          </a:p>
        </p:txBody>
      </p:sp>
      <p:sp>
        <p:nvSpPr>
          <p:cNvPr id="34" name="矩形 21"/>
          <p:cNvSpPr>
            <a:spLocks noChangeArrowheads="1"/>
          </p:cNvSpPr>
          <p:nvPr/>
        </p:nvSpPr>
        <p:spPr bwMode="auto">
          <a:xfrm>
            <a:off x="4431978" y="6078761"/>
            <a:ext cx="249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a:solidFill>
                  <a:schemeClr val="tx1"/>
                </a:solidFill>
                <a:ea typeface="宋体" panose="02010600030101010101" pitchFamily="2" charset="-122"/>
              </a:rPr>
              <a:t>长期证券，例如股票</a:t>
            </a:r>
          </a:p>
        </p:txBody>
      </p:sp>
    </p:spTree>
    <p:extLst>
      <p:ext uri="{BB962C8B-B14F-4D97-AF65-F5344CB8AC3E}">
        <p14:creationId xmlns:p14="http://schemas.microsoft.com/office/powerpoint/2010/main" val="392529293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2"/>
          <p:cNvSpPr>
            <a:spLocks noChangeArrowheads="1"/>
          </p:cNvSpPr>
          <p:nvPr/>
        </p:nvSpPr>
        <p:spPr bwMode="auto">
          <a:xfrm>
            <a:off x="420844" y="1166837"/>
            <a:ext cx="327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dirty="0">
                <a:solidFill>
                  <a:schemeClr val="tx1"/>
                </a:solidFill>
                <a:latin typeface="宋体" panose="02010600030101010101" pitchFamily="2" charset="-122"/>
                <a:ea typeface="宋体" panose="02010600030101010101" pitchFamily="2" charset="-122"/>
              </a:rPr>
              <a:t>◆</a:t>
            </a:r>
            <a:r>
              <a:rPr lang="zh-CN" altLang="en-US" sz="2400" b="1" dirty="0">
                <a:solidFill>
                  <a:schemeClr val="tx1"/>
                </a:solidFill>
                <a:ea typeface="宋体" panose="02010600030101010101" pitchFamily="2" charset="-122"/>
              </a:rPr>
              <a:t>金融产品的构成要素</a:t>
            </a:r>
          </a:p>
        </p:txBody>
      </p:sp>
      <p:sp>
        <p:nvSpPr>
          <p:cNvPr id="2" name="矩形 1"/>
          <p:cNvSpPr/>
          <p:nvPr/>
        </p:nvSpPr>
        <p:spPr>
          <a:xfrm>
            <a:off x="556044" y="1628800"/>
            <a:ext cx="8192420" cy="830997"/>
          </a:xfrm>
          <a:prstGeom prst="rect">
            <a:avLst/>
          </a:prstGeom>
        </p:spPr>
        <p:txBody>
          <a:bodyPr wrap="square">
            <a:spAutoFit/>
          </a:bodyPr>
          <a:lstStyle/>
          <a:p>
            <a:r>
              <a:rPr lang="en-US" altLang="zh-CN" sz="2400" b="1" dirty="0"/>
              <a:t>a.</a:t>
            </a:r>
            <a:r>
              <a:rPr lang="zh-CN" altLang="en-US" sz="2400" b="1" dirty="0"/>
              <a:t>发行者。</a:t>
            </a:r>
            <a:r>
              <a:rPr lang="zh-CN" altLang="en-US" sz="2400" dirty="0"/>
              <a:t>金融产品的卖主，即发行者。发行者通过出售金融产品取得</a:t>
            </a:r>
            <a:r>
              <a:rPr lang="zh-CN" altLang="en-US" sz="2400" dirty="0" smtClean="0"/>
              <a:t>收入、获得资金，</a:t>
            </a:r>
            <a:r>
              <a:rPr lang="zh-CN" altLang="en-US" sz="2400" dirty="0"/>
              <a:t>但发行者要承担一定的义务。</a:t>
            </a:r>
          </a:p>
        </p:txBody>
      </p:sp>
      <p:sp>
        <p:nvSpPr>
          <p:cNvPr id="3" name="矩形 2"/>
          <p:cNvSpPr/>
          <p:nvPr/>
        </p:nvSpPr>
        <p:spPr>
          <a:xfrm>
            <a:off x="534138" y="2460095"/>
            <a:ext cx="7926294" cy="461665"/>
          </a:xfrm>
          <a:prstGeom prst="rect">
            <a:avLst/>
          </a:prstGeom>
        </p:spPr>
        <p:txBody>
          <a:bodyPr wrap="square">
            <a:spAutoFit/>
          </a:bodyPr>
          <a:lstStyle/>
          <a:p>
            <a:r>
              <a:rPr lang="en-US" altLang="zh-CN" sz="2400" b="1" dirty="0"/>
              <a:t>b.</a:t>
            </a:r>
            <a:r>
              <a:rPr lang="zh-CN" altLang="en-US" sz="2400" b="1" dirty="0"/>
              <a:t>认购者。</a:t>
            </a:r>
            <a:r>
              <a:rPr lang="zh-CN" altLang="en-US" sz="2400" dirty="0"/>
              <a:t>投资者从金融市场上购买金融产品。</a:t>
            </a:r>
          </a:p>
        </p:txBody>
      </p:sp>
      <p:sp>
        <p:nvSpPr>
          <p:cNvPr id="4" name="矩形 3"/>
          <p:cNvSpPr/>
          <p:nvPr/>
        </p:nvSpPr>
        <p:spPr>
          <a:xfrm>
            <a:off x="534138" y="2918379"/>
            <a:ext cx="8070310" cy="830997"/>
          </a:xfrm>
          <a:prstGeom prst="rect">
            <a:avLst/>
          </a:prstGeom>
        </p:spPr>
        <p:txBody>
          <a:bodyPr wrap="square">
            <a:spAutoFit/>
          </a:bodyPr>
          <a:lstStyle/>
          <a:p>
            <a:r>
              <a:rPr lang="en-US" altLang="zh-CN" sz="2400" b="1" dirty="0"/>
              <a:t>c.</a:t>
            </a:r>
            <a:r>
              <a:rPr lang="zh-CN" altLang="en-US" sz="2400" b="1" dirty="0"/>
              <a:t>期限。</a:t>
            </a:r>
            <a:r>
              <a:rPr lang="zh-CN" altLang="en-US" sz="2400" dirty="0"/>
              <a:t>金融产品的期限有长短之分，货币市场上的产品期限比较短，资本市场上的产品期限比较长。</a:t>
            </a:r>
          </a:p>
        </p:txBody>
      </p:sp>
      <p:sp>
        <p:nvSpPr>
          <p:cNvPr id="5" name="矩形 4"/>
          <p:cNvSpPr/>
          <p:nvPr/>
        </p:nvSpPr>
        <p:spPr>
          <a:xfrm>
            <a:off x="534138" y="3721655"/>
            <a:ext cx="8070310" cy="1569660"/>
          </a:xfrm>
          <a:prstGeom prst="rect">
            <a:avLst/>
          </a:prstGeom>
        </p:spPr>
        <p:txBody>
          <a:bodyPr wrap="square">
            <a:spAutoFit/>
          </a:bodyPr>
          <a:lstStyle/>
          <a:p>
            <a:pPr eaLnBrk="1" hangingPunct="1"/>
            <a:r>
              <a:rPr lang="en-US" altLang="zh-CN" sz="2400" b="1" dirty="0"/>
              <a:t>d.</a:t>
            </a:r>
            <a:r>
              <a:rPr lang="zh-CN" altLang="en-US" sz="2400" b="1" dirty="0"/>
              <a:t>价格和收益</a:t>
            </a:r>
            <a:r>
              <a:rPr lang="zh-CN" altLang="en-US" sz="2400" b="1" dirty="0" smtClean="0"/>
              <a:t>。</a:t>
            </a:r>
            <a:r>
              <a:rPr lang="zh-CN" altLang="en-US" sz="2400" dirty="0" smtClean="0"/>
              <a:t>金融</a:t>
            </a:r>
            <a:r>
              <a:rPr lang="zh-CN" altLang="en-US" sz="2400" dirty="0"/>
              <a:t>产品的价格应当区分票面价格和市场价格。票面价格是合同中规定的名义</a:t>
            </a:r>
            <a:r>
              <a:rPr lang="zh-CN" altLang="en-US" sz="2400" dirty="0" smtClean="0"/>
              <a:t>价格，市场价格</a:t>
            </a:r>
            <a:r>
              <a:rPr lang="zh-CN" altLang="en-US" sz="2400" dirty="0"/>
              <a:t>是金融产品在市场上的成交价格，相当于认购者实付，发行者实收的</a:t>
            </a:r>
            <a:r>
              <a:rPr lang="zh-CN" altLang="en-US" sz="2400" dirty="0" smtClean="0"/>
              <a:t>价格，分为一级市场价格和二级市场价格。</a:t>
            </a:r>
            <a:endParaRPr lang="zh-CN" altLang="en-US" sz="2400" dirty="0"/>
          </a:p>
        </p:txBody>
      </p:sp>
      <p:sp>
        <p:nvSpPr>
          <p:cNvPr id="6" name="矩形 5"/>
          <p:cNvSpPr/>
          <p:nvPr/>
        </p:nvSpPr>
        <p:spPr>
          <a:xfrm>
            <a:off x="556044" y="5291315"/>
            <a:ext cx="8048404" cy="830997"/>
          </a:xfrm>
          <a:prstGeom prst="rect">
            <a:avLst/>
          </a:prstGeom>
        </p:spPr>
        <p:txBody>
          <a:bodyPr wrap="square">
            <a:spAutoFit/>
          </a:bodyPr>
          <a:lstStyle/>
          <a:p>
            <a:r>
              <a:rPr lang="en-US" altLang="zh-CN" sz="2400" b="1" dirty="0"/>
              <a:t>e.</a:t>
            </a:r>
            <a:r>
              <a:rPr lang="zh-CN" altLang="en-US" sz="2400" b="1" dirty="0"/>
              <a:t>风险。</a:t>
            </a:r>
            <a:r>
              <a:rPr lang="zh-CN" altLang="en-US" sz="2400" dirty="0"/>
              <a:t>金融产品的投资风险是由于对未来的不确定性而产生的预期收益损失的可能。</a:t>
            </a:r>
          </a:p>
        </p:txBody>
      </p:sp>
    </p:spTree>
    <p:extLst>
      <p:ext uri="{BB962C8B-B14F-4D97-AF65-F5344CB8AC3E}">
        <p14:creationId xmlns:p14="http://schemas.microsoft.com/office/powerpoint/2010/main" val="3808565305"/>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3"/>
          <p:cNvSpPr>
            <a:spLocks noChangeArrowheads="1"/>
          </p:cNvSpPr>
          <p:nvPr/>
        </p:nvSpPr>
        <p:spPr bwMode="auto">
          <a:xfrm>
            <a:off x="628650" y="1175698"/>
            <a:ext cx="78486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en-US" altLang="zh-CN" sz="2400" b="1" dirty="0">
                <a:solidFill>
                  <a:schemeClr val="tx1"/>
                </a:solidFill>
                <a:ea typeface="宋体" panose="02010600030101010101" pitchFamily="2" charset="-122"/>
              </a:rPr>
              <a:t>f.</a:t>
            </a:r>
            <a:r>
              <a:rPr lang="zh-CN" altLang="en-US" sz="2400" b="1" dirty="0">
                <a:solidFill>
                  <a:schemeClr val="tx1"/>
                </a:solidFill>
                <a:ea typeface="宋体" panose="02010600030101010101" pitchFamily="2" charset="-122"/>
              </a:rPr>
              <a:t>流动性。</a:t>
            </a:r>
            <a:r>
              <a:rPr lang="zh-CN" altLang="en-US" sz="2400" dirty="0">
                <a:solidFill>
                  <a:schemeClr val="tx1"/>
                </a:solidFill>
                <a:ea typeface="宋体" panose="02010600030101010101" pitchFamily="2" charset="-122"/>
              </a:rPr>
              <a:t>流动性是一种资产转换为货币的能力。某种资产一经需要可随即转换为货币，交易费用很低，且不承担本金的损失，该资产就具有较高的流动性，反之，资产的流动性就较低。流动性是金融产品的一大质量指标，那些不可流通的金融产品在市场上只能以较低的价格发行。</a:t>
            </a:r>
          </a:p>
        </p:txBody>
      </p:sp>
      <p:sp>
        <p:nvSpPr>
          <p:cNvPr id="10" name="矩形 4"/>
          <p:cNvSpPr>
            <a:spLocks noChangeArrowheads="1"/>
          </p:cNvSpPr>
          <p:nvPr/>
        </p:nvSpPr>
        <p:spPr bwMode="auto">
          <a:xfrm>
            <a:off x="584200" y="3122195"/>
            <a:ext cx="79375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en-US" altLang="zh-CN" sz="2400" b="1" dirty="0">
                <a:solidFill>
                  <a:schemeClr val="tx1"/>
                </a:solidFill>
                <a:ea typeface="宋体" panose="02010600030101010101" pitchFamily="2" charset="-122"/>
              </a:rPr>
              <a:t>g.</a:t>
            </a:r>
            <a:r>
              <a:rPr lang="zh-CN" altLang="en-US" sz="2400" b="1" dirty="0">
                <a:solidFill>
                  <a:schemeClr val="tx1"/>
                </a:solidFill>
                <a:ea typeface="宋体" panose="02010600030101010101" pitchFamily="2" charset="-122"/>
              </a:rPr>
              <a:t>权力。</a:t>
            </a:r>
            <a:r>
              <a:rPr lang="zh-CN" altLang="en-US" sz="2400" dirty="0">
                <a:solidFill>
                  <a:schemeClr val="tx1"/>
                </a:solidFill>
                <a:ea typeface="宋体" panose="02010600030101010101" pitchFamily="2" charset="-122"/>
              </a:rPr>
              <a:t>金融产品作为一种财产权凭证，可以赋予持有人与该产品类别相对应的权力，债券持有人作为债权人，拥有到期时获得本金和利息的权利以及公司破产时剩余财产的优先索偿权。股票持有人作为公司的股东（所有权人），有权参加股东大会，有权选举公司董事以及有权参与公司重大事项的决策等。</a:t>
            </a:r>
          </a:p>
        </p:txBody>
      </p:sp>
    </p:spTree>
    <p:extLst>
      <p:ext uri="{BB962C8B-B14F-4D97-AF65-F5344CB8AC3E}">
        <p14:creationId xmlns:p14="http://schemas.microsoft.com/office/powerpoint/2010/main" val="3136978883"/>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395536" y="1071816"/>
            <a:ext cx="2284600" cy="492443"/>
          </a:xfrm>
          <a:prstGeom prst="rect">
            <a:avLst/>
          </a:prstGeom>
          <a:noFill/>
        </p:spPr>
        <p:txBody>
          <a:bodyPr wrap="none" rtlCol="0">
            <a:spAutoFit/>
          </a:bodyPr>
          <a:lstStyle/>
          <a:p>
            <a:r>
              <a:rPr lang="en-US" altLang="zh-CN" sz="2600" b="1" dirty="0" smtClean="0"/>
              <a:t>8.3.4</a:t>
            </a:r>
            <a:r>
              <a:rPr lang="zh-CN" altLang="en-US" sz="2600" b="1" dirty="0" smtClean="0"/>
              <a:t> 金融机构</a:t>
            </a:r>
            <a:endParaRPr lang="zh-CN" altLang="en-US" sz="2600" b="1" dirty="0"/>
          </a:p>
        </p:txBody>
      </p:sp>
      <p:sp>
        <p:nvSpPr>
          <p:cNvPr id="10" name="矩形 2"/>
          <p:cNvSpPr>
            <a:spLocks noChangeArrowheads="1"/>
          </p:cNvSpPr>
          <p:nvPr/>
        </p:nvSpPr>
        <p:spPr bwMode="auto">
          <a:xfrm>
            <a:off x="179512" y="1602406"/>
            <a:ext cx="31197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dirty="0" smtClean="0">
                <a:solidFill>
                  <a:schemeClr val="tx1"/>
                </a:solidFill>
                <a:latin typeface="宋体" panose="02010600030101010101" pitchFamily="2" charset="-122"/>
                <a:ea typeface="宋体" panose="02010600030101010101" pitchFamily="2" charset="-122"/>
              </a:rPr>
              <a:t>（</a:t>
            </a:r>
            <a:r>
              <a:rPr lang="en-US" altLang="zh-CN" sz="2400" b="1" dirty="0" smtClean="0">
                <a:solidFill>
                  <a:schemeClr val="tx1"/>
                </a:solidFill>
                <a:latin typeface="宋体" panose="02010600030101010101" pitchFamily="2" charset="-122"/>
                <a:ea typeface="宋体" panose="02010600030101010101" pitchFamily="2" charset="-122"/>
              </a:rPr>
              <a:t>1</a:t>
            </a:r>
            <a:r>
              <a:rPr lang="zh-CN" altLang="en-US" sz="2400" b="1" dirty="0" smtClean="0">
                <a:solidFill>
                  <a:schemeClr val="tx1"/>
                </a:solidFill>
                <a:latin typeface="宋体" panose="02010600030101010101" pitchFamily="2" charset="-122"/>
                <a:ea typeface="宋体" panose="02010600030101010101" pitchFamily="2" charset="-122"/>
              </a:rPr>
              <a:t>）</a:t>
            </a:r>
            <a:r>
              <a:rPr lang="zh-CN" altLang="en-US" sz="2400" b="1" dirty="0" smtClean="0">
                <a:solidFill>
                  <a:schemeClr val="tx1"/>
                </a:solidFill>
                <a:ea typeface="宋体" panose="02010600030101010101" pitchFamily="2" charset="-122"/>
              </a:rPr>
              <a:t>金融机构的性质</a:t>
            </a:r>
            <a:endParaRPr lang="zh-CN" altLang="en-US" sz="2400" b="1" dirty="0">
              <a:solidFill>
                <a:schemeClr val="tx1"/>
              </a:solidFill>
              <a:ea typeface="宋体" panose="02010600030101010101" pitchFamily="2" charset="-122"/>
            </a:endParaRPr>
          </a:p>
        </p:txBody>
      </p:sp>
      <p:sp>
        <p:nvSpPr>
          <p:cNvPr id="11" name="矩形 2"/>
          <p:cNvSpPr>
            <a:spLocks noChangeArrowheads="1"/>
          </p:cNvSpPr>
          <p:nvPr/>
        </p:nvSpPr>
        <p:spPr bwMode="auto">
          <a:xfrm>
            <a:off x="292628" y="2131327"/>
            <a:ext cx="846307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dirty="0">
                <a:solidFill>
                  <a:schemeClr val="tx1"/>
                </a:solidFill>
                <a:latin typeface="宋体" panose="02010600030101010101" pitchFamily="2" charset="-122"/>
                <a:ea typeface="宋体" panose="02010600030101010101" pitchFamily="2" charset="-122"/>
              </a:rPr>
              <a:t>◆</a:t>
            </a:r>
            <a:r>
              <a:rPr lang="zh-CN" altLang="en-US" sz="2400" b="1" dirty="0" smtClean="0">
                <a:solidFill>
                  <a:schemeClr val="tx1"/>
                </a:solidFill>
                <a:ea typeface="宋体" panose="02010600030101010101" pitchFamily="2" charset="-122"/>
              </a:rPr>
              <a:t>金融机构（</a:t>
            </a:r>
            <a:r>
              <a:rPr lang="en-US" altLang="zh-CN" sz="2400" dirty="0" smtClean="0">
                <a:solidFill>
                  <a:schemeClr val="tx1"/>
                </a:solidFill>
                <a:ea typeface="宋体" panose="02010600030101010101" pitchFamily="2" charset="-122"/>
              </a:rPr>
              <a:t>financial institution</a:t>
            </a:r>
            <a:r>
              <a:rPr lang="zh-CN" altLang="en-US" sz="2400" b="1" dirty="0" smtClean="0">
                <a:solidFill>
                  <a:schemeClr val="tx1"/>
                </a:solidFill>
                <a:ea typeface="宋体" panose="02010600030101010101" pitchFamily="2" charset="-122"/>
              </a:rPr>
              <a:t>）：</a:t>
            </a:r>
            <a:r>
              <a:rPr lang="zh-CN" altLang="en-US" sz="2400" dirty="0" smtClean="0">
                <a:solidFill>
                  <a:schemeClr val="tx1"/>
                </a:solidFill>
                <a:ea typeface="宋体" panose="02010600030101010101" pitchFamily="2" charset="-122"/>
              </a:rPr>
              <a:t>指从事金融服务的中介机构，包括商业银行、证券公司（投资银行）、保险公司、信托公司、基金管理公司等。</a:t>
            </a:r>
            <a:endParaRPr lang="zh-CN" altLang="en-US" sz="2400" dirty="0">
              <a:solidFill>
                <a:schemeClr val="tx1"/>
              </a:solidFill>
              <a:ea typeface="宋体" panose="02010600030101010101" pitchFamily="2" charset="-122"/>
            </a:endParaRPr>
          </a:p>
        </p:txBody>
      </p:sp>
    </p:spTree>
    <p:extLst>
      <p:ext uri="{BB962C8B-B14F-4D97-AF65-F5344CB8AC3E}">
        <p14:creationId xmlns:p14="http://schemas.microsoft.com/office/powerpoint/2010/main" val="330417720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2"/>
          <p:cNvSpPr>
            <a:spLocks noChangeArrowheads="1"/>
          </p:cNvSpPr>
          <p:nvPr/>
        </p:nvSpPr>
        <p:spPr bwMode="auto">
          <a:xfrm>
            <a:off x="259836" y="1078377"/>
            <a:ext cx="77652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dirty="0" smtClean="0">
                <a:solidFill>
                  <a:schemeClr val="tx1"/>
                </a:solidFill>
                <a:latin typeface="宋体" panose="02010600030101010101" pitchFamily="2" charset="-122"/>
                <a:ea typeface="宋体" panose="02010600030101010101" pitchFamily="2" charset="-122"/>
              </a:rPr>
              <a:t>（</a:t>
            </a:r>
            <a:r>
              <a:rPr lang="en-US" altLang="zh-CN" sz="2400" b="1" dirty="0">
                <a:solidFill>
                  <a:schemeClr val="tx1"/>
                </a:solidFill>
                <a:latin typeface="宋体" panose="02010600030101010101" pitchFamily="2" charset="-122"/>
                <a:ea typeface="宋体" panose="02010600030101010101" pitchFamily="2" charset="-122"/>
              </a:rPr>
              <a:t>2</a:t>
            </a:r>
            <a:r>
              <a:rPr lang="zh-CN" altLang="en-US" sz="2400" b="1" dirty="0" smtClean="0">
                <a:solidFill>
                  <a:schemeClr val="tx1"/>
                </a:solidFill>
                <a:latin typeface="宋体" panose="02010600030101010101" pitchFamily="2" charset="-122"/>
                <a:ea typeface="宋体" panose="02010600030101010101" pitchFamily="2" charset="-122"/>
              </a:rPr>
              <a:t>）</a:t>
            </a:r>
            <a:r>
              <a:rPr lang="zh-CN" altLang="en-US" sz="2400" b="1" dirty="0" smtClean="0">
                <a:solidFill>
                  <a:schemeClr val="tx1"/>
                </a:solidFill>
                <a:ea typeface="宋体" panose="02010600030101010101" pitchFamily="2" charset="-122"/>
              </a:rPr>
              <a:t>金融机构</a:t>
            </a:r>
            <a:r>
              <a:rPr lang="zh-CN" altLang="en-US" sz="2400" b="1" dirty="0">
                <a:solidFill>
                  <a:schemeClr val="tx1"/>
                </a:solidFill>
                <a:ea typeface="宋体" panose="02010600030101010101" pitchFamily="2" charset="-122"/>
              </a:rPr>
              <a:t>的分类：存款金融机构和非存款金融机构</a:t>
            </a:r>
          </a:p>
        </p:txBody>
      </p:sp>
      <p:sp>
        <p:nvSpPr>
          <p:cNvPr id="10" name="TextBox 12"/>
          <p:cNvSpPr txBox="1">
            <a:spLocks noChangeArrowheads="1"/>
          </p:cNvSpPr>
          <p:nvPr/>
        </p:nvSpPr>
        <p:spPr bwMode="auto">
          <a:xfrm>
            <a:off x="395536" y="1513029"/>
            <a:ext cx="8156575"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dirty="0" smtClean="0">
                <a:solidFill>
                  <a:schemeClr val="tx1"/>
                </a:solidFill>
                <a:ea typeface="宋体" panose="02010600030101010101" pitchFamily="2" charset="-122"/>
                <a:cs typeface="Arial" panose="020B0604020202020204" pitchFamily="34" charset="0"/>
              </a:rPr>
              <a:t>♦</a:t>
            </a:r>
            <a:r>
              <a:rPr lang="zh-CN" altLang="en-US" sz="2400" dirty="0" smtClean="0">
                <a:solidFill>
                  <a:schemeClr val="tx1"/>
                </a:solidFill>
                <a:ea typeface="宋体" panose="02010600030101010101" pitchFamily="2" charset="-122"/>
              </a:rPr>
              <a:t>商业银行</a:t>
            </a:r>
            <a:r>
              <a:rPr lang="zh-CN" altLang="en-US" sz="2400" dirty="0">
                <a:solidFill>
                  <a:schemeClr val="tx1"/>
                </a:solidFill>
                <a:ea typeface="宋体" panose="02010600030101010101" pitchFamily="2" charset="-122"/>
              </a:rPr>
              <a:t>、储蓄机构和信用社是存款金融机构。商业银行是营利性的工商企业。储蓄机构是合作性的，在美国包括储贷协会（</a:t>
            </a:r>
            <a:r>
              <a:rPr lang="en-US" altLang="zh-CN" sz="2400" dirty="0">
                <a:solidFill>
                  <a:schemeClr val="tx1"/>
                </a:solidFill>
                <a:ea typeface="宋体" panose="02010600030101010101" pitchFamily="2" charset="-122"/>
              </a:rPr>
              <a:t>saving s and loan associations, S&amp;L</a:t>
            </a:r>
            <a:r>
              <a:rPr lang="zh-CN" altLang="en-US" sz="2400" dirty="0">
                <a:solidFill>
                  <a:schemeClr val="tx1"/>
                </a:solidFill>
                <a:ea typeface="宋体" panose="02010600030101010101" pitchFamily="2" charset="-122"/>
              </a:rPr>
              <a:t>）、互助储蓄银行（</a:t>
            </a:r>
            <a:r>
              <a:rPr lang="en-US" altLang="zh-CN" sz="2400" dirty="0">
                <a:solidFill>
                  <a:schemeClr val="tx1"/>
                </a:solidFill>
                <a:ea typeface="宋体" panose="02010600030101010101" pitchFamily="2" charset="-122"/>
              </a:rPr>
              <a:t>savings banks</a:t>
            </a:r>
            <a:r>
              <a:rPr lang="zh-CN" altLang="en-US" sz="2400" dirty="0">
                <a:solidFill>
                  <a:schemeClr val="tx1"/>
                </a:solidFill>
                <a:ea typeface="宋体" panose="02010600030101010101" pitchFamily="2" charset="-122"/>
              </a:rPr>
              <a:t>）。</a:t>
            </a:r>
            <a:endParaRPr lang="en-US" altLang="zh-CN" sz="2400" dirty="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2400" dirty="0" smtClean="0">
                <a:solidFill>
                  <a:schemeClr val="tx1"/>
                </a:solidFill>
                <a:ea typeface="宋体" panose="02010600030101010101" pitchFamily="2" charset="-122"/>
                <a:cs typeface="Arial" panose="020B0604020202020204" pitchFamily="34" charset="0"/>
              </a:rPr>
              <a:t>♦</a:t>
            </a:r>
            <a:r>
              <a:rPr lang="zh-CN" altLang="en-US" sz="2400" dirty="0" smtClean="0">
                <a:solidFill>
                  <a:schemeClr val="tx1"/>
                </a:solidFill>
                <a:ea typeface="宋体" panose="02010600030101010101" pitchFamily="2" charset="-122"/>
              </a:rPr>
              <a:t>非</a:t>
            </a:r>
            <a:r>
              <a:rPr lang="zh-CN" altLang="en-US" sz="2400" dirty="0">
                <a:solidFill>
                  <a:schemeClr val="tx1"/>
                </a:solidFill>
                <a:ea typeface="宋体" panose="02010600030101010101" pitchFamily="2" charset="-122"/>
              </a:rPr>
              <a:t>存款机构从</a:t>
            </a:r>
            <a:r>
              <a:rPr lang="zh-CN" altLang="en-US" sz="2400" dirty="0" smtClean="0">
                <a:solidFill>
                  <a:schemeClr val="tx1"/>
                </a:solidFill>
                <a:ea typeface="宋体" panose="02010600030101010101" pitchFamily="2" charset="-122"/>
              </a:rPr>
              <a:t>存款之外</a:t>
            </a:r>
            <a:r>
              <a:rPr lang="zh-CN" altLang="en-US" sz="2400" dirty="0">
                <a:solidFill>
                  <a:schemeClr val="tx1"/>
                </a:solidFill>
                <a:ea typeface="宋体" panose="02010600030101010101" pitchFamily="2" charset="-122"/>
              </a:rPr>
              <a:t>的渠道获得资金。包括金融公司、共同基金、证券公司、保险公司、养老基金等。</a:t>
            </a:r>
            <a:endParaRPr lang="en-US" altLang="zh-CN" sz="2400" dirty="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2400" dirty="0">
                <a:solidFill>
                  <a:schemeClr val="tx1"/>
                </a:solidFill>
                <a:ea typeface="宋体" panose="02010600030101010101" pitchFamily="2" charset="-122"/>
              </a:rPr>
              <a:t>       </a:t>
            </a:r>
            <a:r>
              <a:rPr lang="zh-CN" altLang="en-US" sz="2400" dirty="0">
                <a:solidFill>
                  <a:schemeClr val="tx1"/>
                </a:solidFill>
                <a:ea typeface="宋体" panose="02010600030101010101" pitchFamily="2" charset="-122"/>
              </a:rPr>
              <a:t>金融公司，通过向公众发行有价证券获得资金，并贷给个人或者小型公司。美国的金融公司很多是大企业开办的。</a:t>
            </a:r>
            <a:endParaRPr lang="en-US" altLang="zh-CN" sz="2400" dirty="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2400" dirty="0">
                <a:solidFill>
                  <a:schemeClr val="tx1"/>
                </a:solidFill>
                <a:ea typeface="宋体" panose="02010600030101010101" pitchFamily="2" charset="-122"/>
              </a:rPr>
              <a:t>       </a:t>
            </a:r>
            <a:r>
              <a:rPr lang="zh-CN" altLang="en-US" sz="2400" dirty="0">
                <a:solidFill>
                  <a:schemeClr val="tx1"/>
                </a:solidFill>
                <a:ea typeface="宋体" panose="02010600030101010101" pitchFamily="2" charset="-122"/>
              </a:rPr>
              <a:t>共同基金（</a:t>
            </a:r>
            <a:r>
              <a:rPr lang="en-US" altLang="zh-CN" sz="2400" dirty="0">
                <a:solidFill>
                  <a:schemeClr val="tx1"/>
                </a:solidFill>
                <a:ea typeface="宋体" panose="02010600030101010101" pitchFamily="2" charset="-122"/>
              </a:rPr>
              <a:t>mutual funds</a:t>
            </a:r>
            <a:r>
              <a:rPr lang="zh-CN" altLang="en-US" sz="2400" dirty="0">
                <a:solidFill>
                  <a:schemeClr val="tx1"/>
                </a:solidFill>
                <a:ea typeface="宋体" panose="02010600030101010101" pitchFamily="2" charset="-122"/>
              </a:rPr>
              <a:t>），出售基金份额募集资金，用于投资于证券或者货币市场，为投资者谋取收益。</a:t>
            </a:r>
            <a:endParaRPr lang="en-US" altLang="zh-CN" sz="2400" dirty="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2400" dirty="0">
                <a:solidFill>
                  <a:schemeClr val="tx1"/>
                </a:solidFill>
                <a:ea typeface="宋体" panose="02010600030101010101" pitchFamily="2" charset="-122"/>
              </a:rPr>
              <a:t>       </a:t>
            </a:r>
            <a:r>
              <a:rPr lang="zh-CN" altLang="en-US" sz="2400" dirty="0">
                <a:solidFill>
                  <a:schemeClr val="tx1"/>
                </a:solidFill>
                <a:ea typeface="宋体" panose="02010600030101010101" pitchFamily="2" charset="-122"/>
              </a:rPr>
              <a:t>证券公司担当证券发行、证券投资的经纪人以获得佣金，也有的证券公司作为自营商（</a:t>
            </a:r>
            <a:r>
              <a:rPr lang="en-US" altLang="zh-CN" sz="2400" dirty="0">
                <a:solidFill>
                  <a:schemeClr val="tx1"/>
                </a:solidFill>
                <a:ea typeface="宋体" panose="02010600030101010101" pitchFamily="2" charset="-122"/>
              </a:rPr>
              <a:t>dealers</a:t>
            </a:r>
            <a:r>
              <a:rPr lang="zh-CN" altLang="en-US" sz="2400" dirty="0">
                <a:solidFill>
                  <a:schemeClr val="tx1"/>
                </a:solidFill>
                <a:ea typeface="宋体" panose="02010600030101010101" pitchFamily="2" charset="-122"/>
              </a:rPr>
              <a:t>）。</a:t>
            </a:r>
            <a:endParaRPr lang="en-US" altLang="zh-CN" sz="2400" dirty="0">
              <a:solidFill>
                <a:schemeClr val="tx1"/>
              </a:solidFill>
              <a:ea typeface="宋体" panose="02010600030101010101" pitchFamily="2" charset="-122"/>
            </a:endParaRPr>
          </a:p>
          <a:p>
            <a:pPr algn="l" eaLnBrk="1" hangingPunct="1">
              <a:lnSpc>
                <a:spcPct val="100000"/>
              </a:lnSpc>
              <a:spcBef>
                <a:spcPct val="0"/>
              </a:spcBef>
              <a:buSzTx/>
              <a:buFont typeface="Arial" panose="020B0604020202020204" pitchFamily="34" charset="0"/>
              <a:buNone/>
            </a:pPr>
            <a:r>
              <a:rPr lang="en-US" altLang="zh-CN" sz="2400" dirty="0">
                <a:solidFill>
                  <a:schemeClr val="tx1"/>
                </a:solidFill>
                <a:ea typeface="宋体" panose="02010600030101010101" pitchFamily="2" charset="-122"/>
              </a:rPr>
              <a:t>       </a:t>
            </a:r>
            <a:r>
              <a:rPr lang="zh-CN" altLang="en-US" sz="2400" dirty="0">
                <a:solidFill>
                  <a:schemeClr val="tx1"/>
                </a:solidFill>
                <a:ea typeface="宋体" panose="02010600030101010101" pitchFamily="2" charset="-122"/>
              </a:rPr>
              <a:t>保险公司销售保单获得资金，投资于金融证券，承担理赔义务。</a:t>
            </a:r>
          </a:p>
        </p:txBody>
      </p:sp>
    </p:spTree>
    <p:extLst>
      <p:ext uri="{BB962C8B-B14F-4D97-AF65-F5344CB8AC3E}">
        <p14:creationId xmlns:p14="http://schemas.microsoft.com/office/powerpoint/2010/main" val="413785479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64940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1.5.3</a:t>
            </a:r>
            <a:r>
              <a:rPr lang="zh-CN" altLang="en-US" sz="2800" b="1" dirty="0" smtClean="0"/>
              <a:t> 经济学研究</a:t>
            </a:r>
            <a:r>
              <a:rPr lang="zh-CN" altLang="en-US" sz="2800" b="1" dirty="0"/>
              <a:t>的</a:t>
            </a:r>
            <a:r>
              <a:rPr lang="zh-CN" altLang="en-US" sz="2800" b="1" dirty="0" smtClean="0"/>
              <a:t>基本方法：均衡分析</a:t>
            </a:r>
            <a:endParaRPr lang="zh-CN" altLang="en-US" sz="2800" b="1" dirty="0"/>
          </a:p>
        </p:txBody>
      </p:sp>
      <p:sp>
        <p:nvSpPr>
          <p:cNvPr id="11" name="TextBox 2"/>
          <p:cNvSpPr txBox="1">
            <a:spLocks noChangeArrowheads="1"/>
          </p:cNvSpPr>
          <p:nvPr/>
        </p:nvSpPr>
        <p:spPr bwMode="auto">
          <a:xfrm>
            <a:off x="323528" y="1732151"/>
            <a:ext cx="6696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1</a:t>
            </a:r>
            <a:r>
              <a:rPr lang="zh-CN" altLang="en-US" sz="2400" b="1" dirty="0" smtClean="0"/>
              <a:t>）</a:t>
            </a:r>
            <a:r>
              <a:rPr lang="zh-CN" altLang="en-US" sz="2400" b="1" dirty="0"/>
              <a:t>什么是均衡？</a:t>
            </a:r>
            <a:endParaRPr lang="zh-CN" altLang="en-US" sz="2400" dirty="0">
              <a:latin typeface="Arial" panose="020B0604020202020204" pitchFamily="34" charset="0"/>
            </a:endParaRPr>
          </a:p>
        </p:txBody>
      </p:sp>
      <p:sp>
        <p:nvSpPr>
          <p:cNvPr id="12" name="Rectangle 6"/>
          <p:cNvSpPr>
            <a:spLocks noChangeArrowheads="1"/>
          </p:cNvSpPr>
          <p:nvPr/>
        </p:nvSpPr>
        <p:spPr bwMode="auto">
          <a:xfrm>
            <a:off x="467544" y="2210088"/>
            <a:ext cx="7921625"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000" dirty="0">
                <a:latin typeface="宋体" panose="02010600030101010101" pitchFamily="2" charset="-122"/>
              </a:rPr>
              <a:t>◆</a:t>
            </a:r>
            <a:r>
              <a:rPr lang="zh-CN" altLang="en-US" sz="2400" dirty="0">
                <a:latin typeface="宋体" panose="02010600030101010101" pitchFamily="2" charset="-122"/>
              </a:rPr>
              <a:t>物理学上的均衡，指相关力量使物体稳定的状态。</a:t>
            </a:r>
          </a:p>
          <a:p>
            <a:pPr eaLnBrk="1" hangingPunct="1">
              <a:spcBef>
                <a:spcPct val="0"/>
              </a:spcBef>
              <a:buFontTx/>
              <a:buNone/>
            </a:pPr>
            <a:r>
              <a:rPr lang="zh-CN" altLang="en-US" sz="2000" dirty="0">
                <a:latin typeface="宋体" panose="02010600030101010101" pitchFamily="2" charset="-122"/>
              </a:rPr>
              <a:t>◆</a:t>
            </a:r>
            <a:r>
              <a:rPr lang="zh-CN" altLang="en-US" sz="2400" dirty="0">
                <a:latin typeface="宋体" panose="02010600030101010101" pitchFamily="2" charset="-122"/>
              </a:rPr>
              <a:t>经济学上的均衡，也是指相关力量使经济主体行为以及经济形态稳定的</a:t>
            </a:r>
            <a:r>
              <a:rPr lang="zh-CN" altLang="en-US" sz="2400" dirty="0" smtClean="0">
                <a:latin typeface="宋体" panose="02010600030101010101" pitchFamily="2" charset="-122"/>
              </a:rPr>
              <a:t>状态；不同</a:t>
            </a:r>
            <a:r>
              <a:rPr lang="zh-CN" altLang="en-US" sz="2400" dirty="0">
                <a:latin typeface="宋体" panose="02010600030101010101" pitchFamily="2" charset="-122"/>
              </a:rPr>
              <a:t>的是，经济学上的均衡产生于人，本质上是在一定条件下，人们不再存在改变行为的动机，也就是说，当前的利益已经穷尽</a:t>
            </a:r>
            <a:r>
              <a:rPr lang="zh-CN" altLang="en-US" sz="2400" dirty="0" smtClean="0">
                <a:latin typeface="宋体" panose="02010600030101010101" pitchFamily="2" charset="-122"/>
              </a:rPr>
              <a:t>。</a:t>
            </a:r>
            <a:endParaRPr lang="zh-CN" altLang="en-US" sz="2400" dirty="0">
              <a:latin typeface="宋体" panose="02010600030101010101" pitchFamily="2" charset="-122"/>
            </a:endParaRPr>
          </a:p>
        </p:txBody>
      </p:sp>
    </p:spTree>
    <p:extLst>
      <p:ext uri="{BB962C8B-B14F-4D97-AF65-F5344CB8AC3E}">
        <p14:creationId xmlns:p14="http://schemas.microsoft.com/office/powerpoint/2010/main" val="274223086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2"/>
          <p:cNvSpPr>
            <a:spLocks noChangeArrowheads="1"/>
          </p:cNvSpPr>
          <p:nvPr/>
        </p:nvSpPr>
        <p:spPr bwMode="auto">
          <a:xfrm>
            <a:off x="400918" y="980728"/>
            <a:ext cx="56832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dirty="0" smtClean="0">
                <a:solidFill>
                  <a:srgbClr val="3F4143"/>
                </a:solidFill>
                <a:latin typeface="宋体" panose="02010600030101010101" pitchFamily="2" charset="-122"/>
                <a:ea typeface="宋体" panose="02010600030101010101" pitchFamily="2" charset="-122"/>
              </a:rPr>
              <a:t>（</a:t>
            </a:r>
            <a:r>
              <a:rPr lang="en-US" altLang="zh-CN" sz="2400" b="1" dirty="0" smtClean="0">
                <a:solidFill>
                  <a:srgbClr val="3F4143"/>
                </a:solidFill>
                <a:latin typeface="宋体" panose="02010600030101010101" pitchFamily="2" charset="-122"/>
                <a:ea typeface="宋体" panose="02010600030101010101" pitchFamily="2" charset="-122"/>
              </a:rPr>
              <a:t>3</a:t>
            </a:r>
            <a:r>
              <a:rPr lang="zh-CN" altLang="en-US" sz="2400" b="1" dirty="0" smtClean="0">
                <a:solidFill>
                  <a:srgbClr val="3F4143"/>
                </a:solidFill>
                <a:latin typeface="宋体" panose="02010600030101010101" pitchFamily="2" charset="-122"/>
                <a:ea typeface="宋体" panose="02010600030101010101" pitchFamily="2" charset="-122"/>
              </a:rPr>
              <a:t>）</a:t>
            </a:r>
            <a:r>
              <a:rPr lang="zh-CN" altLang="en-US" sz="2400" b="1" dirty="0" smtClean="0">
                <a:solidFill>
                  <a:srgbClr val="3F4143"/>
                </a:solidFill>
                <a:ea typeface="宋体" panose="02010600030101010101" pitchFamily="2" charset="-122"/>
              </a:rPr>
              <a:t>金融</a:t>
            </a:r>
            <a:r>
              <a:rPr lang="zh-CN" altLang="en-US" sz="2400" b="1" dirty="0">
                <a:solidFill>
                  <a:srgbClr val="3F4143"/>
                </a:solidFill>
                <a:ea typeface="宋体" panose="02010600030101010101" pitchFamily="2" charset="-122"/>
              </a:rPr>
              <a:t>机构的不同角色</a:t>
            </a:r>
            <a:endParaRPr lang="en-US" altLang="zh-CN" sz="2400" b="1" dirty="0">
              <a:solidFill>
                <a:srgbClr val="3F4143"/>
              </a:solidFill>
              <a:ea typeface="宋体" panose="02010600030101010101" pitchFamily="2" charset="-122"/>
            </a:endParaRPr>
          </a:p>
        </p:txBody>
      </p:sp>
      <p:pic>
        <p:nvPicPr>
          <p:cNvPr id="1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552" y="1515369"/>
            <a:ext cx="8190650" cy="506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4969935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3"/>
          <p:cNvSpPr>
            <a:spLocks noChangeArrowheads="1"/>
          </p:cNvSpPr>
          <p:nvPr/>
        </p:nvSpPr>
        <p:spPr bwMode="auto">
          <a:xfrm>
            <a:off x="472926" y="1024409"/>
            <a:ext cx="56832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just">
              <a:lnSpc>
                <a:spcPct val="110000"/>
              </a:lnSpc>
              <a:spcBef>
                <a:spcPts val="1800"/>
              </a:spcBef>
              <a:buSzPct val="100000"/>
              <a:buFont typeface="Webdings" panose="05030102010509060703" pitchFamily="18" charset="2"/>
              <a:buChar char="×"/>
              <a:defRPr sz="2000">
                <a:solidFill>
                  <a:schemeClr val="bg1"/>
                </a:solidFill>
                <a:latin typeface="Arial" panose="020B0604020202020204" pitchFamily="34" charset="0"/>
                <a:ea typeface="微软雅黑" panose="020B0503020204020204" pitchFamily="34" charset="-122"/>
              </a:defRPr>
            </a:lvl1pPr>
            <a:lvl2pPr marL="742950" indent="-285750" algn="just">
              <a:lnSpc>
                <a:spcPct val="130000"/>
              </a:lnSpc>
              <a:spcAft>
                <a:spcPts val="600"/>
              </a:spcAft>
              <a:buClr>
                <a:srgbClr val="A9C682"/>
              </a:buClr>
              <a:buFont typeface="幼圆" panose="02010509060101010101" pitchFamily="49" charset="-122"/>
              <a:buChar char=" "/>
              <a:defRPr sz="1600">
                <a:solidFill>
                  <a:srgbClr val="1C4242"/>
                </a:solidFill>
                <a:latin typeface="幼圆" panose="02010509060101010101" pitchFamily="49" charset="-122"/>
                <a:ea typeface="幼圆" panose="02010509060101010101" pitchFamily="49"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幼圆" panose="02010509060101010101" pitchFamily="49"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幼圆" panose="02010509060101010101" pitchFamily="49" charset="-122"/>
              </a:defRPr>
            </a:lvl9pPr>
          </a:lstStyle>
          <a:p>
            <a:pPr algn="l" eaLnBrk="1" hangingPunct="1">
              <a:lnSpc>
                <a:spcPct val="100000"/>
              </a:lnSpc>
              <a:spcBef>
                <a:spcPct val="0"/>
              </a:spcBef>
              <a:buSzTx/>
              <a:buFont typeface="Arial" panose="020B0604020202020204" pitchFamily="34" charset="0"/>
              <a:buNone/>
            </a:pPr>
            <a:r>
              <a:rPr lang="zh-CN" altLang="en-US" sz="2400" b="1" dirty="0" smtClean="0">
                <a:solidFill>
                  <a:srgbClr val="3F4143"/>
                </a:solidFill>
                <a:latin typeface="宋体" panose="02010600030101010101" pitchFamily="2" charset="-122"/>
                <a:ea typeface="宋体" panose="02010600030101010101" pitchFamily="2" charset="-122"/>
              </a:rPr>
              <a:t>（</a:t>
            </a:r>
            <a:r>
              <a:rPr lang="en-US" altLang="zh-CN" sz="2400" b="1" dirty="0" smtClean="0">
                <a:solidFill>
                  <a:srgbClr val="3F4143"/>
                </a:solidFill>
                <a:latin typeface="宋体" panose="02010600030101010101" pitchFamily="2" charset="-122"/>
                <a:ea typeface="宋体" panose="02010600030101010101" pitchFamily="2" charset="-122"/>
              </a:rPr>
              <a:t>4</a:t>
            </a:r>
            <a:r>
              <a:rPr lang="zh-CN" altLang="en-US" sz="2400" b="1" dirty="0" smtClean="0">
                <a:solidFill>
                  <a:srgbClr val="3F4143"/>
                </a:solidFill>
                <a:latin typeface="宋体" panose="02010600030101010101" pitchFamily="2" charset="-122"/>
                <a:ea typeface="宋体" panose="02010600030101010101" pitchFamily="2" charset="-122"/>
              </a:rPr>
              <a:t>）</a:t>
            </a:r>
            <a:r>
              <a:rPr lang="zh-CN" altLang="en-US" sz="2400" b="1" dirty="0" smtClean="0">
                <a:solidFill>
                  <a:srgbClr val="3F4143"/>
                </a:solidFill>
                <a:ea typeface="宋体" panose="02010600030101010101" pitchFamily="2" charset="-122"/>
              </a:rPr>
              <a:t>金融</a:t>
            </a:r>
            <a:r>
              <a:rPr lang="zh-CN" altLang="en-US" sz="2400" b="1" dirty="0">
                <a:solidFill>
                  <a:srgbClr val="3F4143"/>
                </a:solidFill>
                <a:ea typeface="宋体" panose="02010600030101010101" pitchFamily="2" charset="-122"/>
              </a:rPr>
              <a:t>机构与资金运用</a:t>
            </a:r>
            <a:endParaRPr lang="en-US" altLang="zh-CN" sz="2400" b="1" dirty="0">
              <a:solidFill>
                <a:srgbClr val="3F4143"/>
              </a:solidFill>
              <a:ea typeface="宋体" panose="02010600030101010101" pitchFamily="2" charset="-122"/>
            </a:endParaRPr>
          </a:p>
        </p:txBody>
      </p:sp>
      <p:pic>
        <p:nvPicPr>
          <p:cNvPr id="1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836" y="1745061"/>
            <a:ext cx="8713788" cy="475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00129928"/>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117448"/>
            <a:ext cx="5777544" cy="523220"/>
          </a:xfrm>
          <a:prstGeom prst="rect">
            <a:avLst/>
          </a:prstGeom>
        </p:spPr>
        <p:txBody>
          <a:bodyPr wrap="none">
            <a:spAutoFit/>
          </a:bodyPr>
          <a:lstStyle/>
          <a:p>
            <a:pPr>
              <a:spcBef>
                <a:spcPts val="0"/>
              </a:spcBef>
            </a:pPr>
            <a:r>
              <a:rPr lang="en-US" altLang="zh-CN" sz="2800" b="1" dirty="0" smtClean="0"/>
              <a:t>8.4 </a:t>
            </a:r>
            <a:r>
              <a:rPr lang="zh-CN" altLang="en-US" sz="2800" b="1" dirty="0" smtClean="0"/>
              <a:t>风险偏好、风险价格和风险管理</a:t>
            </a:r>
            <a:endParaRPr lang="zh-CN" altLang="en-US" sz="2800" b="1" dirty="0"/>
          </a:p>
        </p:txBody>
      </p:sp>
      <p:sp>
        <p:nvSpPr>
          <p:cNvPr id="10" name="文本框 9"/>
          <p:cNvSpPr txBox="1"/>
          <p:nvPr/>
        </p:nvSpPr>
        <p:spPr>
          <a:xfrm>
            <a:off x="395536" y="1640413"/>
            <a:ext cx="3289683" cy="492443"/>
          </a:xfrm>
          <a:prstGeom prst="rect">
            <a:avLst/>
          </a:prstGeom>
          <a:noFill/>
        </p:spPr>
        <p:txBody>
          <a:bodyPr wrap="none" rtlCol="0">
            <a:spAutoFit/>
          </a:bodyPr>
          <a:lstStyle/>
          <a:p>
            <a:r>
              <a:rPr lang="en-US" altLang="zh-CN" sz="2600" b="1" dirty="0" smtClean="0"/>
              <a:t>8.4.1</a:t>
            </a:r>
            <a:r>
              <a:rPr lang="zh-CN" altLang="en-US" sz="2600" b="1" dirty="0" smtClean="0"/>
              <a:t> 不确定性与风险</a:t>
            </a:r>
            <a:endParaRPr lang="zh-CN" altLang="en-US" sz="2600" b="1" dirty="0"/>
          </a:p>
        </p:txBody>
      </p:sp>
      <p:sp>
        <p:nvSpPr>
          <p:cNvPr id="11" name="Text Box 6"/>
          <p:cNvSpPr txBox="1">
            <a:spLocks noChangeArrowheads="1"/>
          </p:cNvSpPr>
          <p:nvPr/>
        </p:nvSpPr>
        <p:spPr bwMode="auto">
          <a:xfrm>
            <a:off x="376237" y="2163633"/>
            <a:ext cx="83534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楷体_GB2312"/>
                <a:cs typeface="Arial" panose="020B0604020202020204" pitchFamily="34" charset="0"/>
              </a:rPr>
              <a:t>♦</a:t>
            </a:r>
            <a:r>
              <a:rPr lang="zh-CN" altLang="en-US" sz="2400" dirty="0" smtClean="0">
                <a:latin typeface="Arial" panose="020B0604020202020204" pitchFamily="34" charset="0"/>
                <a:ea typeface="楷体_GB2312"/>
                <a:cs typeface="楷体_GB2312"/>
              </a:rPr>
              <a:t>不确定性</a:t>
            </a:r>
            <a:r>
              <a:rPr lang="zh-CN" altLang="en-US" sz="2400" dirty="0">
                <a:latin typeface="Arial" panose="020B0604020202020204" pitchFamily="34" charset="0"/>
                <a:ea typeface="楷体_GB2312"/>
                <a:cs typeface="楷体_GB2312"/>
              </a:rPr>
              <a:t>（</a:t>
            </a:r>
            <a:r>
              <a:rPr lang="en-US" altLang="zh-CN" sz="2400" dirty="0">
                <a:latin typeface="Arial" panose="020B0604020202020204" pitchFamily="34" charset="0"/>
                <a:ea typeface="楷体_GB2312"/>
                <a:cs typeface="楷体_GB2312"/>
              </a:rPr>
              <a:t>uncertainty</a:t>
            </a:r>
            <a:r>
              <a:rPr lang="zh-CN" altLang="en-US" sz="2400" dirty="0">
                <a:latin typeface="Arial" panose="020B0604020202020204" pitchFamily="34" charset="0"/>
                <a:ea typeface="楷体_GB2312"/>
                <a:cs typeface="楷体_GB2312"/>
              </a:rPr>
              <a:t>）指，可能出现几种情况，但是我们并不确定知道发生哪种情况。</a:t>
            </a:r>
          </a:p>
        </p:txBody>
      </p:sp>
      <p:sp>
        <p:nvSpPr>
          <p:cNvPr id="12" name="Text Box 5"/>
          <p:cNvSpPr txBox="1">
            <a:spLocks noChangeArrowheads="1"/>
          </p:cNvSpPr>
          <p:nvPr/>
        </p:nvSpPr>
        <p:spPr bwMode="auto">
          <a:xfrm>
            <a:off x="395536" y="3025407"/>
            <a:ext cx="80645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楷体_GB2312"/>
                <a:cs typeface="Arial" panose="020B0604020202020204" pitchFamily="34" charset="0"/>
              </a:rPr>
              <a:t>♦对于不确定</a:t>
            </a:r>
            <a:r>
              <a:rPr lang="zh-CN" altLang="en-US" sz="2400" dirty="0" smtClean="0">
                <a:latin typeface="Arial" panose="020B0604020202020204" pitchFamily="34" charset="0"/>
                <a:ea typeface="楷体_GB2312"/>
                <a:cs typeface="楷体_GB2312"/>
              </a:rPr>
              <a:t>事件，可以</a:t>
            </a:r>
            <a:r>
              <a:rPr lang="zh-CN" altLang="en-US" sz="2400" dirty="0">
                <a:latin typeface="Arial" panose="020B0604020202020204" pitchFamily="34" charset="0"/>
                <a:ea typeface="楷体_GB2312"/>
                <a:cs typeface="楷体_GB2312"/>
              </a:rPr>
              <a:t>分为三类：</a:t>
            </a:r>
          </a:p>
          <a:p>
            <a:pPr eaLnBrk="1" hangingPunct="1">
              <a:spcBef>
                <a:spcPct val="0"/>
              </a:spcBef>
              <a:buFontTx/>
              <a:buNone/>
            </a:pPr>
            <a:r>
              <a:rPr lang="zh-CN" altLang="en-US" sz="2400" dirty="0">
                <a:latin typeface="Arial" panose="020B0604020202020204" pitchFamily="34" charset="0"/>
                <a:ea typeface="楷体_GB2312"/>
                <a:cs typeface="楷体_GB2312"/>
              </a:rPr>
              <a:t>       </a:t>
            </a:r>
            <a:r>
              <a:rPr lang="en-US" altLang="zh-CN" sz="2400" dirty="0" smtClean="0">
                <a:latin typeface="Arial" panose="020B0604020202020204" pitchFamily="34" charset="0"/>
                <a:ea typeface="楷体_GB2312"/>
                <a:cs typeface="楷体_GB2312"/>
              </a:rPr>
              <a:t>a.</a:t>
            </a:r>
            <a:r>
              <a:rPr lang="zh-CN" altLang="en-US" sz="2400" dirty="0" smtClean="0">
                <a:latin typeface="Arial" panose="020B0604020202020204" pitchFamily="34" charset="0"/>
                <a:ea typeface="楷体_GB2312"/>
                <a:cs typeface="楷体_GB2312"/>
              </a:rPr>
              <a:t>肯定</a:t>
            </a:r>
            <a:r>
              <a:rPr lang="zh-CN" altLang="en-US" sz="2400" dirty="0">
                <a:latin typeface="Arial" panose="020B0604020202020204" pitchFamily="34" charset="0"/>
                <a:ea typeface="楷体_GB2312"/>
                <a:cs typeface="楷体_GB2312"/>
              </a:rPr>
              <a:t>发生或者不发生</a:t>
            </a:r>
          </a:p>
          <a:p>
            <a:pPr eaLnBrk="1" hangingPunct="1">
              <a:spcBef>
                <a:spcPct val="0"/>
              </a:spcBef>
              <a:buFontTx/>
              <a:buNone/>
            </a:pPr>
            <a:r>
              <a:rPr lang="zh-CN" altLang="en-US" sz="2400" dirty="0">
                <a:latin typeface="Arial" panose="020B0604020202020204" pitchFamily="34" charset="0"/>
                <a:ea typeface="楷体_GB2312"/>
                <a:cs typeface="楷体_GB2312"/>
              </a:rPr>
              <a:t>       </a:t>
            </a:r>
            <a:r>
              <a:rPr lang="en-US" altLang="zh-CN" sz="2400" dirty="0" smtClean="0">
                <a:latin typeface="Arial" panose="020B0604020202020204" pitchFamily="34" charset="0"/>
                <a:ea typeface="楷体_GB2312"/>
                <a:cs typeface="楷体_GB2312"/>
              </a:rPr>
              <a:t>b.</a:t>
            </a:r>
            <a:r>
              <a:rPr lang="zh-CN" altLang="en-US" sz="2400" dirty="0" smtClean="0">
                <a:latin typeface="Arial" panose="020B0604020202020204" pitchFamily="34" charset="0"/>
                <a:ea typeface="楷体_GB2312"/>
                <a:cs typeface="楷体_GB2312"/>
              </a:rPr>
              <a:t>以</a:t>
            </a:r>
            <a:r>
              <a:rPr lang="zh-CN" altLang="en-US" sz="2400" dirty="0">
                <a:latin typeface="Arial" panose="020B0604020202020204" pitchFamily="34" charset="0"/>
                <a:ea typeface="楷体_GB2312"/>
                <a:cs typeface="楷体_GB2312"/>
              </a:rPr>
              <a:t>一定的概率发生</a:t>
            </a:r>
          </a:p>
          <a:p>
            <a:pPr eaLnBrk="1" hangingPunct="1">
              <a:spcBef>
                <a:spcPct val="0"/>
              </a:spcBef>
              <a:buFontTx/>
              <a:buNone/>
            </a:pPr>
            <a:r>
              <a:rPr lang="zh-CN" altLang="en-US" sz="2400" dirty="0">
                <a:latin typeface="Arial" panose="020B0604020202020204" pitchFamily="34" charset="0"/>
                <a:ea typeface="楷体_GB2312"/>
                <a:cs typeface="楷体_GB2312"/>
              </a:rPr>
              <a:t>       </a:t>
            </a:r>
            <a:r>
              <a:rPr lang="en-US" altLang="zh-CN" sz="2400" dirty="0" smtClean="0">
                <a:latin typeface="Arial" panose="020B0604020202020204" pitchFamily="34" charset="0"/>
                <a:ea typeface="楷体_GB2312"/>
                <a:cs typeface="楷体_GB2312"/>
              </a:rPr>
              <a:t>c.</a:t>
            </a:r>
            <a:r>
              <a:rPr lang="zh-CN" altLang="en-US" sz="2400" dirty="0" smtClean="0">
                <a:latin typeface="Arial" panose="020B0604020202020204" pitchFamily="34" charset="0"/>
                <a:ea typeface="楷体_GB2312"/>
                <a:cs typeface="楷体_GB2312"/>
              </a:rPr>
              <a:t>根本</a:t>
            </a:r>
            <a:r>
              <a:rPr lang="zh-CN" altLang="en-US" sz="2400" dirty="0">
                <a:latin typeface="Arial" panose="020B0604020202020204" pitchFamily="34" charset="0"/>
                <a:ea typeface="楷体_GB2312"/>
                <a:cs typeface="楷体_GB2312"/>
              </a:rPr>
              <a:t>不知道会不会发生</a:t>
            </a:r>
          </a:p>
        </p:txBody>
      </p:sp>
      <p:sp>
        <p:nvSpPr>
          <p:cNvPr id="20" name="Text Box 6"/>
          <p:cNvSpPr txBox="1">
            <a:spLocks noChangeArrowheads="1"/>
          </p:cNvSpPr>
          <p:nvPr/>
        </p:nvSpPr>
        <p:spPr bwMode="auto">
          <a:xfrm>
            <a:off x="409638" y="4647615"/>
            <a:ext cx="820737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smtClean="0">
                <a:latin typeface="Arial" panose="020B0604020202020204" pitchFamily="34" charset="0"/>
                <a:ea typeface="楷体_GB2312"/>
                <a:cs typeface="楷体_GB2312"/>
              </a:rPr>
              <a:t>♦风险（</a:t>
            </a:r>
            <a:r>
              <a:rPr lang="en-US" altLang="zh-CN" sz="2400" dirty="0" smtClean="0">
                <a:latin typeface="Arial" panose="020B0604020202020204" pitchFamily="34" charset="0"/>
                <a:ea typeface="楷体_GB2312"/>
                <a:cs typeface="楷体_GB2312"/>
              </a:rPr>
              <a:t>risk</a:t>
            </a:r>
            <a:r>
              <a:rPr lang="zh-CN" altLang="en-US" sz="2400" dirty="0" smtClean="0">
                <a:latin typeface="Arial" panose="020B0604020202020204" pitchFamily="34" charset="0"/>
                <a:ea typeface="楷体_GB2312"/>
                <a:cs typeface="楷体_GB2312"/>
              </a:rPr>
              <a:t>），经济学</a:t>
            </a:r>
            <a:r>
              <a:rPr lang="zh-CN" altLang="en-US" sz="2400" dirty="0">
                <a:latin typeface="Arial" panose="020B0604020202020204" pitchFamily="34" charset="0"/>
                <a:ea typeface="楷体_GB2312"/>
                <a:cs typeface="楷体_GB2312"/>
              </a:rPr>
              <a:t>分析的是第二种情况，即：虽然不知道事件会不会确定发生，但是知道发生的</a:t>
            </a:r>
            <a:r>
              <a:rPr lang="zh-CN" altLang="en-US" sz="2400" dirty="0" smtClean="0">
                <a:latin typeface="Arial" panose="020B0604020202020204" pitchFamily="34" charset="0"/>
                <a:ea typeface="楷体_GB2312"/>
                <a:cs typeface="楷体_GB2312"/>
              </a:rPr>
              <a:t>概率，这种不确定性成为风险。一般地，风险可以定义不利事件（即损失）发生的概率。在这个界定下，可以推导出风险条件下的选择。</a:t>
            </a:r>
            <a:endParaRPr lang="zh-CN" altLang="en-US" sz="2400" dirty="0">
              <a:latin typeface="Arial" panose="020B0604020202020204" pitchFamily="34" charset="0"/>
              <a:ea typeface="楷体_GB2312"/>
              <a:cs typeface="楷体_GB2312"/>
            </a:endParaRPr>
          </a:p>
        </p:txBody>
      </p:sp>
    </p:spTree>
    <p:extLst>
      <p:ext uri="{BB962C8B-B14F-4D97-AF65-F5344CB8AC3E}">
        <p14:creationId xmlns:p14="http://schemas.microsoft.com/office/powerpoint/2010/main" val="482856765"/>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88503" y="1667807"/>
            <a:ext cx="6408712" cy="461665"/>
          </a:xfrm>
          <a:prstGeom prst="rect">
            <a:avLst/>
          </a:prstGeom>
          <a:noFill/>
        </p:spPr>
        <p:txBody>
          <a:bodyPr wrap="square" rtlCol="0">
            <a:spAutoFit/>
          </a:bodyPr>
          <a:lstStyle/>
          <a:p>
            <a:r>
              <a:rPr lang="zh-CN" altLang="en-US" sz="2400" b="1" dirty="0" smtClean="0"/>
              <a:t>（</a:t>
            </a:r>
            <a:r>
              <a:rPr lang="en-US" altLang="zh-CN" sz="2400" b="1" dirty="0" smtClean="0"/>
              <a:t>1</a:t>
            </a:r>
            <a:r>
              <a:rPr lang="zh-CN" altLang="en-US" sz="2400" b="1" dirty="0" smtClean="0"/>
              <a:t>）</a:t>
            </a:r>
            <a:r>
              <a:rPr lang="zh-CN" altLang="en-US" sz="2400" b="1" dirty="0"/>
              <a:t>效用函数、效用的期望值和期望</a:t>
            </a:r>
            <a:r>
              <a:rPr lang="zh-CN" altLang="en-US" sz="2400" b="1" dirty="0" smtClean="0"/>
              <a:t>效用</a:t>
            </a:r>
            <a:endParaRPr lang="zh-CN" altLang="en-US" sz="2400" b="1" dirty="0"/>
          </a:p>
        </p:txBody>
      </p:sp>
      <p:sp>
        <p:nvSpPr>
          <p:cNvPr id="10" name="Text Box 8"/>
          <p:cNvSpPr txBox="1">
            <a:spLocks noChangeArrowheads="1"/>
          </p:cNvSpPr>
          <p:nvPr/>
        </p:nvSpPr>
        <p:spPr bwMode="auto">
          <a:xfrm>
            <a:off x="539552" y="2276872"/>
            <a:ext cx="64990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a:latin typeface="Arial" panose="020B0604020202020204" pitchFamily="34" charset="0"/>
                <a:ea typeface="楷体_GB2312"/>
                <a:cs typeface="楷体_GB2312"/>
              </a:rPr>
              <a:t>一个事件存在不确定性时，效用函数为：</a:t>
            </a:r>
          </a:p>
        </p:txBody>
      </p:sp>
      <p:graphicFrame>
        <p:nvGraphicFramePr>
          <p:cNvPr id="11" name="对象 17"/>
          <p:cNvGraphicFramePr>
            <a:graphicFrameLocks noChangeAspect="1"/>
          </p:cNvGraphicFramePr>
          <p:nvPr>
            <p:extLst>
              <p:ext uri="{D42A27DB-BD31-4B8C-83A1-F6EECF244321}">
                <p14:modId xmlns:p14="http://schemas.microsoft.com/office/powerpoint/2010/main" val="874023489"/>
              </p:ext>
            </p:extLst>
          </p:nvPr>
        </p:nvGraphicFramePr>
        <p:xfrm>
          <a:off x="3060108" y="2746030"/>
          <a:ext cx="2232025" cy="500062"/>
        </p:xfrm>
        <a:graphic>
          <a:graphicData uri="http://schemas.openxmlformats.org/presentationml/2006/ole">
            <mc:AlternateContent xmlns:mc="http://schemas.openxmlformats.org/markup-compatibility/2006">
              <mc:Choice xmlns:v="urn:schemas-microsoft-com:vml" Requires="v">
                <p:oleObj spid="_x0000_s86229" r:id="rId6" imgW="850900" imgH="190500" progId="Equation.3">
                  <p:embed/>
                </p:oleObj>
              </mc:Choice>
              <mc:Fallback>
                <p:oleObj r:id="rId6" imgW="850900" imgH="1905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60108" y="2746030"/>
                        <a:ext cx="2232025"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 Box 11"/>
          <p:cNvSpPr txBox="1">
            <a:spLocks noChangeArrowheads="1"/>
          </p:cNvSpPr>
          <p:nvPr/>
        </p:nvSpPr>
        <p:spPr bwMode="auto">
          <a:xfrm>
            <a:off x="1115892" y="3275421"/>
            <a:ext cx="5525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l-GR" altLang="en-US" sz="2400" i="1" dirty="0">
                <a:latin typeface="+mn-lt"/>
                <a:ea typeface="楷体_GB2312"/>
                <a:cs typeface="楷体_GB2312"/>
              </a:rPr>
              <a:t>p</a:t>
            </a:r>
            <a:r>
              <a:rPr lang="zh-CN" altLang="en-US" sz="2400" dirty="0">
                <a:latin typeface="楷体_GB2312"/>
                <a:ea typeface="楷体_GB2312"/>
                <a:cs typeface="楷体_GB2312"/>
              </a:rPr>
              <a:t>为概率，并假定只有</a:t>
            </a:r>
            <a:r>
              <a:rPr lang="en-US" altLang="zh-CN" sz="2400" dirty="0">
                <a:latin typeface="楷体_GB2312"/>
                <a:ea typeface="楷体_GB2312"/>
                <a:cs typeface="楷体_GB2312"/>
              </a:rPr>
              <a:t>1</a:t>
            </a:r>
            <a:r>
              <a:rPr lang="zh-CN" altLang="en-US" sz="2400" dirty="0">
                <a:latin typeface="楷体_GB2312"/>
                <a:ea typeface="楷体_GB2312"/>
                <a:cs typeface="楷体_GB2312"/>
              </a:rPr>
              <a:t>、</a:t>
            </a:r>
            <a:r>
              <a:rPr lang="en-US" altLang="zh-CN" sz="2400" dirty="0">
                <a:latin typeface="楷体_GB2312"/>
                <a:ea typeface="楷体_GB2312"/>
                <a:cs typeface="楷体_GB2312"/>
              </a:rPr>
              <a:t>2</a:t>
            </a:r>
            <a:r>
              <a:rPr lang="zh-CN" altLang="en-US" sz="2400" dirty="0">
                <a:latin typeface="楷体_GB2312"/>
                <a:ea typeface="楷体_GB2312"/>
                <a:cs typeface="楷体_GB2312"/>
              </a:rPr>
              <a:t>两种</a:t>
            </a:r>
            <a:r>
              <a:rPr lang="zh-CN" altLang="en-US" sz="2400" dirty="0" smtClean="0">
                <a:latin typeface="楷体_GB2312"/>
                <a:ea typeface="楷体_GB2312"/>
                <a:cs typeface="楷体_GB2312"/>
              </a:rPr>
              <a:t>结果。</a:t>
            </a:r>
            <a:endParaRPr lang="zh-CN" altLang="en-US" sz="2400" dirty="0">
              <a:latin typeface="楷体_GB2312"/>
              <a:ea typeface="楷体_GB2312"/>
              <a:cs typeface="楷体_GB2312"/>
            </a:endParaRPr>
          </a:p>
        </p:txBody>
      </p:sp>
      <p:sp>
        <p:nvSpPr>
          <p:cNvPr id="20" name="Text Box 4"/>
          <p:cNvSpPr txBox="1">
            <a:spLocks noChangeArrowheads="1"/>
          </p:cNvSpPr>
          <p:nvPr/>
        </p:nvSpPr>
        <p:spPr bwMode="auto">
          <a:xfrm>
            <a:off x="538473" y="3766415"/>
            <a:ext cx="59793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a:latin typeface="Arial" panose="020B0604020202020204" pitchFamily="34" charset="0"/>
                <a:ea typeface="楷体_GB2312"/>
                <a:cs typeface="楷体_GB2312"/>
              </a:rPr>
              <a:t>期望效用</a:t>
            </a:r>
            <a:r>
              <a:rPr lang="zh-CN" altLang="en-US" sz="2400" dirty="0">
                <a:latin typeface="Arial" panose="020B0604020202020204" pitchFamily="34" charset="0"/>
                <a:ea typeface="楷体_GB2312"/>
                <a:cs typeface="楷体_GB2312"/>
              </a:rPr>
              <a:t>：即不同</a:t>
            </a:r>
            <a:r>
              <a:rPr lang="zh-CN" altLang="en-US" sz="2400" dirty="0" smtClean="0">
                <a:latin typeface="Arial" panose="020B0604020202020204" pitchFamily="34" charset="0"/>
                <a:ea typeface="楷体_GB2312"/>
                <a:cs typeface="楷体_GB2312"/>
              </a:rPr>
              <a:t>结果的效用</a:t>
            </a:r>
            <a:r>
              <a:rPr lang="zh-CN" altLang="en-US" sz="2400" dirty="0">
                <a:latin typeface="Arial" panose="020B0604020202020204" pitchFamily="34" charset="0"/>
                <a:ea typeface="楷体_GB2312"/>
                <a:cs typeface="楷体_GB2312"/>
              </a:rPr>
              <a:t>的</a:t>
            </a:r>
            <a:r>
              <a:rPr lang="zh-CN" altLang="en-US" sz="2400" dirty="0" smtClean="0">
                <a:latin typeface="Arial" panose="020B0604020202020204" pitchFamily="34" charset="0"/>
                <a:ea typeface="楷体_GB2312"/>
                <a:cs typeface="楷体_GB2312"/>
              </a:rPr>
              <a:t>期望值。</a:t>
            </a:r>
            <a:endParaRPr lang="zh-CN" altLang="en-US" sz="2400" dirty="0">
              <a:latin typeface="Arial" panose="020B0604020202020204" pitchFamily="34" charset="0"/>
              <a:ea typeface="楷体_GB2312"/>
              <a:cs typeface="楷体_GB2312"/>
            </a:endParaRPr>
          </a:p>
        </p:txBody>
      </p:sp>
      <p:graphicFrame>
        <p:nvGraphicFramePr>
          <p:cNvPr id="21" name="对象 20"/>
          <p:cNvGraphicFramePr>
            <a:graphicFrameLocks noChangeAspect="1"/>
          </p:cNvGraphicFramePr>
          <p:nvPr>
            <p:extLst>
              <p:ext uri="{D42A27DB-BD31-4B8C-83A1-F6EECF244321}">
                <p14:modId xmlns:p14="http://schemas.microsoft.com/office/powerpoint/2010/main" val="4016236035"/>
              </p:ext>
            </p:extLst>
          </p:nvPr>
        </p:nvGraphicFramePr>
        <p:xfrm>
          <a:off x="2364237" y="4187913"/>
          <a:ext cx="3432175" cy="430212"/>
        </p:xfrm>
        <a:graphic>
          <a:graphicData uri="http://schemas.openxmlformats.org/presentationml/2006/ole">
            <mc:AlternateContent xmlns:mc="http://schemas.openxmlformats.org/markup-compatibility/2006">
              <mc:Choice xmlns:v="urn:schemas-microsoft-com:vml" Requires="v">
                <p:oleObj spid="_x0000_s86230" r:id="rId8" imgW="1725702" imgH="215713" progId="Equation.3">
                  <p:embed/>
                </p:oleObj>
              </mc:Choice>
              <mc:Fallback>
                <p:oleObj r:id="rId8" imgW="1725702" imgH="215713"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64237" y="4187913"/>
                        <a:ext cx="343217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 name="Text Box 11"/>
          <p:cNvSpPr txBox="1">
            <a:spLocks noChangeArrowheads="1"/>
          </p:cNvSpPr>
          <p:nvPr/>
        </p:nvSpPr>
        <p:spPr bwMode="auto">
          <a:xfrm>
            <a:off x="2013150" y="4649578"/>
            <a:ext cx="51514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dirty="0">
                <a:latin typeface="Arial" panose="020B0604020202020204" pitchFamily="34" charset="0"/>
                <a:ea typeface="楷体_GB2312"/>
                <a:cs typeface="楷体_GB2312"/>
              </a:rPr>
              <a:t>也称冯诺依曼</a:t>
            </a:r>
            <a:r>
              <a:rPr lang="en-US" altLang="zh-CN" sz="2400" dirty="0">
                <a:latin typeface="Arial" panose="020B0604020202020204" pitchFamily="34" charset="0"/>
                <a:ea typeface="楷体_GB2312"/>
                <a:cs typeface="楷体_GB2312"/>
              </a:rPr>
              <a:t>-</a:t>
            </a:r>
            <a:r>
              <a:rPr lang="zh-CN" altLang="en-US" sz="2400" dirty="0">
                <a:latin typeface="Arial" panose="020B0604020202020204" pitchFamily="34" charset="0"/>
                <a:ea typeface="楷体_GB2312"/>
                <a:cs typeface="楷体_GB2312"/>
              </a:rPr>
              <a:t>摩根斯顿</a:t>
            </a:r>
            <a:r>
              <a:rPr lang="zh-CN" altLang="en-US" sz="2400" dirty="0" smtClean="0">
                <a:latin typeface="Arial" panose="020B0604020202020204" pitchFamily="34" charset="0"/>
                <a:ea typeface="楷体_GB2312"/>
                <a:cs typeface="楷体_GB2312"/>
              </a:rPr>
              <a:t>效用函数。</a:t>
            </a:r>
            <a:endParaRPr lang="zh-CN" altLang="en-US" sz="2400" dirty="0">
              <a:latin typeface="Arial" panose="020B0604020202020204" pitchFamily="34" charset="0"/>
              <a:ea typeface="楷体_GB2312"/>
              <a:cs typeface="楷体_GB2312"/>
            </a:endParaRPr>
          </a:p>
        </p:txBody>
      </p:sp>
      <p:sp>
        <p:nvSpPr>
          <p:cNvPr id="23" name="Text Box 7"/>
          <p:cNvSpPr txBox="1">
            <a:spLocks noChangeArrowheads="1"/>
          </p:cNvSpPr>
          <p:nvPr/>
        </p:nvSpPr>
        <p:spPr bwMode="auto">
          <a:xfrm>
            <a:off x="495018" y="5039623"/>
            <a:ext cx="67672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a:latin typeface="Arial" panose="020B0604020202020204" pitchFamily="34" charset="0"/>
                <a:ea typeface="楷体_GB2312"/>
                <a:cs typeface="楷体_GB2312"/>
              </a:rPr>
              <a:t>期望结果的效用：</a:t>
            </a:r>
            <a:r>
              <a:rPr lang="zh-CN" altLang="en-US" sz="2400" dirty="0">
                <a:latin typeface="Arial" panose="020B0604020202020204" pitchFamily="34" charset="0"/>
                <a:ea typeface="楷体_GB2312"/>
                <a:cs typeface="楷体_GB2312"/>
              </a:rPr>
              <a:t>不同</a:t>
            </a:r>
            <a:r>
              <a:rPr lang="zh-CN" altLang="en-US" sz="2400" dirty="0" smtClean="0">
                <a:latin typeface="Arial" panose="020B0604020202020204" pitchFamily="34" charset="0"/>
                <a:ea typeface="楷体_GB2312"/>
                <a:cs typeface="楷体_GB2312"/>
              </a:rPr>
              <a:t>结果的期望值的效用。</a:t>
            </a:r>
            <a:endParaRPr lang="zh-CN" altLang="en-US" sz="2400" dirty="0">
              <a:latin typeface="Arial" panose="020B0604020202020204" pitchFamily="34" charset="0"/>
              <a:ea typeface="楷体_GB2312"/>
              <a:cs typeface="楷体_GB2312"/>
            </a:endParaRPr>
          </a:p>
        </p:txBody>
      </p:sp>
      <p:graphicFrame>
        <p:nvGraphicFramePr>
          <p:cNvPr id="24" name="对象 23"/>
          <p:cNvGraphicFramePr>
            <a:graphicFrameLocks noChangeAspect="1"/>
          </p:cNvGraphicFramePr>
          <p:nvPr>
            <p:extLst>
              <p:ext uri="{D42A27DB-BD31-4B8C-83A1-F6EECF244321}">
                <p14:modId xmlns:p14="http://schemas.microsoft.com/office/powerpoint/2010/main" val="190087426"/>
              </p:ext>
            </p:extLst>
          </p:nvPr>
        </p:nvGraphicFramePr>
        <p:xfrm>
          <a:off x="2188347" y="5553138"/>
          <a:ext cx="3248025" cy="434975"/>
        </p:xfrm>
        <a:graphic>
          <a:graphicData uri="http://schemas.openxmlformats.org/presentationml/2006/ole">
            <mc:AlternateContent xmlns:mc="http://schemas.openxmlformats.org/markup-compatibility/2006">
              <mc:Choice xmlns:v="urn:schemas-microsoft-com:vml" Requires="v">
                <p:oleObj spid="_x0000_s86231" r:id="rId10" imgW="1423018" imgH="190583" progId="Equation.3">
                  <p:embed/>
                </p:oleObj>
              </mc:Choice>
              <mc:Fallback>
                <p:oleObj r:id="rId10" imgW="1423018" imgH="19058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88347" y="5553138"/>
                        <a:ext cx="3248025"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 name="文本框 24"/>
          <p:cNvSpPr txBox="1"/>
          <p:nvPr/>
        </p:nvSpPr>
        <p:spPr>
          <a:xfrm>
            <a:off x="390927" y="1065110"/>
            <a:ext cx="2284600" cy="492443"/>
          </a:xfrm>
          <a:prstGeom prst="rect">
            <a:avLst/>
          </a:prstGeom>
          <a:noFill/>
        </p:spPr>
        <p:txBody>
          <a:bodyPr wrap="none" rtlCol="0">
            <a:spAutoFit/>
          </a:bodyPr>
          <a:lstStyle/>
          <a:p>
            <a:r>
              <a:rPr lang="en-US" altLang="zh-CN" sz="2600" b="1" dirty="0" smtClean="0"/>
              <a:t>8.4.2</a:t>
            </a:r>
            <a:r>
              <a:rPr lang="zh-CN" altLang="en-US" sz="2600" b="1" dirty="0" smtClean="0"/>
              <a:t> 风险偏好</a:t>
            </a:r>
            <a:endParaRPr lang="zh-CN" altLang="en-US" sz="2600" b="1" dirty="0"/>
          </a:p>
        </p:txBody>
      </p:sp>
    </p:spTree>
    <p:extLst>
      <p:ext uri="{BB962C8B-B14F-4D97-AF65-F5344CB8AC3E}">
        <p14:creationId xmlns:p14="http://schemas.microsoft.com/office/powerpoint/2010/main" val="219883161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92628" y="1079081"/>
            <a:ext cx="49968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a:latin typeface="Arial" panose="020B0604020202020204" pitchFamily="34" charset="0"/>
                <a:ea typeface="宋体" panose="02010600030101010101" pitchFamily="2" charset="-122"/>
              </a:rPr>
              <a:t>2</a:t>
            </a:r>
            <a:r>
              <a:rPr lang="zh-CN" altLang="en-US" sz="2400" b="1" dirty="0" smtClean="0">
                <a:latin typeface="Arial" panose="020B0604020202020204" pitchFamily="34" charset="0"/>
                <a:ea typeface="宋体" panose="02010600030101010101" pitchFamily="2" charset="-122"/>
              </a:rPr>
              <a:t>）风险</a:t>
            </a:r>
            <a:r>
              <a:rPr lang="zh-CN" altLang="en-US" sz="2400" b="1" dirty="0">
                <a:latin typeface="Arial" panose="020B0604020202020204" pitchFamily="34" charset="0"/>
                <a:ea typeface="宋体" panose="02010600030101010101" pitchFamily="2" charset="-122"/>
              </a:rPr>
              <a:t>偏好的</a:t>
            </a:r>
            <a:r>
              <a:rPr lang="zh-CN" altLang="en-US" sz="2400" b="1" dirty="0" smtClean="0">
                <a:latin typeface="Arial" panose="020B0604020202020204" pitchFamily="34" charset="0"/>
                <a:ea typeface="宋体" panose="02010600030101010101" pitchFamily="2" charset="-122"/>
              </a:rPr>
              <a:t>种类及其行为选择</a:t>
            </a:r>
            <a:endParaRPr lang="zh-CN" altLang="en-US" sz="2400" b="1" dirty="0">
              <a:latin typeface="Arial" panose="020B0604020202020204" pitchFamily="34" charset="0"/>
              <a:ea typeface="宋体" panose="02010600030101010101" pitchFamily="2" charset="-122"/>
            </a:endParaRPr>
          </a:p>
        </p:txBody>
      </p:sp>
      <mc:AlternateContent xmlns:mc="http://schemas.openxmlformats.org/markup-compatibility/2006" xmlns:a14="http://schemas.microsoft.com/office/drawing/2010/main">
        <mc:Choice Requires="a14">
          <p:sp>
            <p:nvSpPr>
              <p:cNvPr id="2" name="矩形 1"/>
              <p:cNvSpPr/>
              <p:nvPr/>
            </p:nvSpPr>
            <p:spPr>
              <a:xfrm>
                <a:off x="467544" y="1540746"/>
                <a:ext cx="7848872" cy="4154984"/>
              </a:xfrm>
              <a:prstGeom prst="rect">
                <a:avLst/>
              </a:prstGeom>
            </p:spPr>
            <p:txBody>
              <a:bodyPr wrap="square">
                <a:spAutoFit/>
              </a:bodyPr>
              <a:lstStyle/>
              <a:p>
                <a:pPr fontAlgn="auto">
                  <a:spcBef>
                    <a:spcPts val="0"/>
                  </a:spcBef>
                  <a:spcAft>
                    <a:spcPts val="0"/>
                  </a:spcAft>
                  <a:defRPr/>
                </a:pPr>
                <a:r>
                  <a:rPr lang="zh-CN" altLang="en-US" sz="2400" kern="0" dirty="0" smtClean="0">
                    <a:solidFill>
                      <a:sysClr val="windowText" lastClr="000000"/>
                    </a:solidFill>
                    <a:latin typeface="楷体_GB2312" charset="-122"/>
                    <a:ea typeface="楷体_GB2312" charset="-122"/>
                  </a:rPr>
                  <a:t>    假定</a:t>
                </a:r>
                <a:r>
                  <a:rPr lang="zh-CN" altLang="en-US" sz="2400" kern="0" dirty="0">
                    <a:solidFill>
                      <a:sysClr val="windowText" lastClr="000000"/>
                    </a:solidFill>
                    <a:latin typeface="楷体_GB2312" charset="-122"/>
                    <a:ea typeface="楷体_GB2312" charset="-122"/>
                  </a:rPr>
                  <a:t>某种行为的收入（或者消费、财富等）具有不确定性，期望收入</a:t>
                </a:r>
                <a:r>
                  <a:rPr lang="zh-CN" altLang="en-US" sz="2400" kern="0" dirty="0" smtClean="0">
                    <a:solidFill>
                      <a:sysClr val="windowText" lastClr="000000"/>
                    </a:solidFill>
                    <a:latin typeface="楷体_GB2312" charset="-122"/>
                    <a:ea typeface="楷体_GB2312" charset="-122"/>
                  </a:rPr>
                  <a:t>是</a:t>
                </a:r>
                <a14:m>
                  <m:oMath xmlns:m="http://schemas.openxmlformats.org/officeDocument/2006/math">
                    <m:r>
                      <a:rPr lang="en-US" altLang="zh-CN" sz="2400" b="0" i="1" kern="0" smtClean="0">
                        <a:solidFill>
                          <a:sysClr val="windowText" lastClr="000000"/>
                        </a:solidFill>
                        <a:latin typeface="Cambria Math" panose="02040503050406030204" pitchFamily="18" charset="0"/>
                        <a:ea typeface="楷体_GB2312" charset="-122"/>
                      </a:rPr>
                      <m:t>𝐸</m:t>
                    </m:r>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b="0" i="1" kern="0" smtClean="0">
                        <a:solidFill>
                          <a:sysClr val="windowText" lastClr="000000"/>
                        </a:solidFill>
                        <a:latin typeface="Cambria Math" panose="02040503050406030204" pitchFamily="18" charset="0"/>
                        <a:ea typeface="楷体_GB2312" charset="-122"/>
                      </a:rPr>
                      <m:t>𝑐</m:t>
                    </m:r>
                    <m:r>
                      <a:rPr lang="en-US" altLang="zh-CN" sz="2400" b="0" i="1" kern="0" smtClean="0">
                        <a:solidFill>
                          <a:sysClr val="windowText" lastClr="000000"/>
                        </a:solidFill>
                        <a:latin typeface="Cambria Math" panose="02040503050406030204" pitchFamily="18" charset="0"/>
                        <a:ea typeface="楷体_GB2312" charset="-122"/>
                      </a:rPr>
                      <m:t>)</m:t>
                    </m:r>
                  </m:oMath>
                </a14:m>
                <a:r>
                  <a:rPr lang="zh-CN" altLang="en-US" sz="2400" i="1" kern="0" dirty="0">
                    <a:solidFill>
                      <a:sysClr val="windowText" lastClr="000000"/>
                    </a:solidFill>
                    <a:latin typeface="楷体_GB2312" charset="-122"/>
                    <a:ea typeface="楷体_GB2312" charset="-122"/>
                  </a:rPr>
                  <a:t>，</a:t>
                </a:r>
                <a:r>
                  <a:rPr lang="zh-CN" altLang="en-US" sz="2400" kern="0" dirty="0">
                    <a:solidFill>
                      <a:sysClr val="windowText" lastClr="000000"/>
                    </a:solidFill>
                    <a:latin typeface="楷体_GB2312" charset="-122"/>
                    <a:ea typeface="楷体_GB2312" charset="-122"/>
                  </a:rPr>
                  <a:t>期望收入的效用是</a:t>
                </a:r>
                <a14:m>
                  <m:oMath xmlns:m="http://schemas.openxmlformats.org/officeDocument/2006/math">
                    <m:r>
                      <a:rPr lang="en-US" altLang="zh-CN" sz="2400" b="0" i="1" kern="0" smtClean="0">
                        <a:solidFill>
                          <a:sysClr val="windowText" lastClr="000000"/>
                        </a:solidFill>
                        <a:latin typeface="Cambria Math" panose="02040503050406030204" pitchFamily="18" charset="0"/>
                        <a:ea typeface="楷体_GB2312" charset="-122"/>
                      </a:rPr>
                      <m:t>𝑢</m:t>
                    </m:r>
                    <m:r>
                      <a:rPr lang="en-US" altLang="zh-CN" sz="2400" b="0" i="0" kern="0" smtClea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𝐸</m:t>
                    </m:r>
                    <m:d>
                      <m:dPr>
                        <m:ctrlPr>
                          <a:rPr lang="en-US" altLang="zh-CN" sz="2400" i="1" ker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𝑐</m:t>
                        </m:r>
                      </m:e>
                    </m:d>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 </m:t>
                    </m:r>
                  </m:oMath>
                </a14:m>
                <a:r>
                  <a:rPr lang="zh-CN" altLang="en-US" sz="2400" kern="0" dirty="0" smtClean="0">
                    <a:solidFill>
                      <a:sysClr val="windowText" lastClr="000000"/>
                    </a:solidFill>
                    <a:latin typeface="楷体_GB2312" charset="-122"/>
                    <a:ea typeface="楷体_GB2312" charset="-122"/>
                  </a:rPr>
                  <a:t>，</a:t>
                </a:r>
                <a:r>
                  <a:rPr lang="zh-CN" altLang="en-US" sz="2400" kern="0" dirty="0">
                    <a:solidFill>
                      <a:sysClr val="windowText" lastClr="000000"/>
                    </a:solidFill>
                    <a:latin typeface="楷体_GB2312" charset="-122"/>
                    <a:ea typeface="楷体_GB2312" charset="-122"/>
                  </a:rPr>
                  <a:t>期望效用是</a:t>
                </a:r>
                <a14:m>
                  <m:oMath xmlns:m="http://schemas.openxmlformats.org/officeDocument/2006/math">
                    <m:r>
                      <a:rPr lang="en-US" altLang="zh-CN" sz="2400" i="1" kern="0">
                        <a:solidFill>
                          <a:sysClr val="windowText" lastClr="000000"/>
                        </a:solidFill>
                        <a:latin typeface="Cambria Math" panose="02040503050406030204" pitchFamily="18" charset="0"/>
                        <a:ea typeface="楷体_GB2312" charset="-122"/>
                      </a:rPr>
                      <m:t>𝐸</m:t>
                    </m:r>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b="0" i="1" kern="0" smtClean="0">
                        <a:solidFill>
                          <a:sysClr val="windowText" lastClr="000000"/>
                        </a:solidFill>
                        <a:latin typeface="Cambria Math" panose="02040503050406030204" pitchFamily="18" charset="0"/>
                        <a:ea typeface="楷体_GB2312" charset="-122"/>
                      </a:rPr>
                      <m:t>𝑢</m:t>
                    </m:r>
                    <m:d>
                      <m:dPr>
                        <m:ctrlPr>
                          <a:rPr lang="en-US" altLang="zh-CN" sz="2400" b="0" i="1" kern="0" smtClea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𝑐</m:t>
                        </m:r>
                      </m:e>
                    </m:d>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 </m:t>
                    </m:r>
                  </m:oMath>
                </a14:m>
                <a:r>
                  <a:rPr lang="zh-CN" altLang="en-US" sz="2400" kern="0" dirty="0" smtClean="0">
                    <a:solidFill>
                      <a:sysClr val="windowText" lastClr="000000"/>
                    </a:solidFill>
                    <a:latin typeface="楷体_GB2312" charset="-122"/>
                    <a:ea typeface="楷体_GB2312" charset="-122"/>
                  </a:rPr>
                  <a:t>。</a:t>
                </a:r>
                <a:endParaRPr lang="zh-CN" altLang="en-US" sz="2400" kern="0" dirty="0">
                  <a:solidFill>
                    <a:sysClr val="windowText" lastClr="000000"/>
                  </a:solidFill>
                  <a:latin typeface="楷体_GB2312" charset="-122"/>
                  <a:ea typeface="楷体_GB2312" charset="-122"/>
                </a:endParaRPr>
              </a:p>
              <a:p>
                <a:pPr fontAlgn="auto">
                  <a:spcBef>
                    <a:spcPts val="0"/>
                  </a:spcBef>
                  <a:spcAft>
                    <a:spcPts val="0"/>
                  </a:spcAft>
                  <a:defRPr/>
                </a:pPr>
                <a:r>
                  <a:rPr lang="zh-CN" altLang="en-US" sz="2400" kern="0" dirty="0">
                    <a:solidFill>
                      <a:sysClr val="windowText" lastClr="000000"/>
                    </a:solidFill>
                    <a:latin typeface="楷体_GB2312" charset="-122"/>
                    <a:ea typeface="楷体_GB2312" charset="-122"/>
                  </a:rPr>
                  <a:t>    </a:t>
                </a:r>
                <a:r>
                  <a:rPr lang="zh-CN" altLang="en-US" sz="2400" kern="0" dirty="0" smtClean="0">
                    <a:solidFill>
                      <a:sysClr val="windowText" lastClr="000000"/>
                    </a:solidFill>
                    <a:latin typeface="Arial" panose="020B0604020202020204" pitchFamily="34" charset="0"/>
                    <a:ea typeface="楷体_GB2312" charset="-122"/>
                    <a:cs typeface="Arial" panose="020B0604020202020204" pitchFamily="34" charset="0"/>
                    <a:sym typeface="Symbol" pitchFamily="18" charset="2"/>
                  </a:rPr>
                  <a:t>♦</a:t>
                </a:r>
                <a:r>
                  <a:rPr lang="zh-CN" altLang="en-US" sz="2400" kern="0" dirty="0" smtClean="0">
                    <a:solidFill>
                      <a:sysClr val="windowText" lastClr="000000"/>
                    </a:solidFill>
                    <a:latin typeface="楷体_GB2312" charset="-122"/>
                    <a:ea typeface="楷体_GB2312" charset="-122"/>
                  </a:rPr>
                  <a:t>如果</a:t>
                </a:r>
                <a:r>
                  <a:rPr lang="zh-CN" altLang="en-US" sz="2400" kern="0" dirty="0">
                    <a:solidFill>
                      <a:sysClr val="windowText" lastClr="000000"/>
                    </a:solidFill>
                    <a:latin typeface="楷体_GB2312" charset="-122"/>
                    <a:ea typeface="楷体_GB2312" charset="-122"/>
                  </a:rPr>
                  <a:t>消费者认为</a:t>
                </a:r>
                <a14:m>
                  <m:oMath xmlns:m="http://schemas.openxmlformats.org/officeDocument/2006/math">
                    <m:r>
                      <a:rPr lang="en-US" altLang="zh-CN" sz="2400" i="1" kern="0">
                        <a:solidFill>
                          <a:sysClr val="windowText" lastClr="000000"/>
                        </a:solidFill>
                        <a:latin typeface="Cambria Math" panose="02040503050406030204" pitchFamily="18" charset="0"/>
                        <a:ea typeface="楷体_GB2312" charset="-122"/>
                      </a:rPr>
                      <m:t>𝐸</m:t>
                    </m:r>
                    <m:d>
                      <m:dPr>
                        <m:begChr m:val="["/>
                        <m:endChr m:val="]"/>
                        <m:ctrlPr>
                          <a:rPr lang="en-US" altLang="zh-CN" sz="2400" b="0" i="1" kern="0" smtClean="0">
                            <a:solidFill>
                              <a:sysClr val="windowText" lastClr="000000"/>
                            </a:solidFill>
                            <a:latin typeface="Cambria Math" panose="02040503050406030204" pitchFamily="18" charset="0"/>
                            <a:ea typeface="楷体_GB2312" charset="-122"/>
                          </a:rPr>
                        </m:ctrlPr>
                      </m:dPr>
                      <m:e>
                        <m:r>
                          <a:rPr lang="en-US" altLang="zh-CN" sz="2400" b="0" i="1" kern="0" smtClean="0">
                            <a:solidFill>
                              <a:sysClr val="windowText" lastClr="000000"/>
                            </a:solidFill>
                            <a:latin typeface="Cambria Math" panose="02040503050406030204" pitchFamily="18" charset="0"/>
                            <a:ea typeface="楷体_GB2312" charset="-122"/>
                          </a:rPr>
                          <m:t>𝑢</m:t>
                        </m:r>
                        <m:d>
                          <m:dPr>
                            <m:ctrlPr>
                              <a:rPr lang="en-US" altLang="zh-CN" sz="2400" b="0" i="1" kern="0" smtClea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𝑐</m:t>
                            </m:r>
                          </m:e>
                        </m:d>
                      </m:e>
                    </m:d>
                    <m:r>
                      <a:rPr lang="en-US" altLang="zh-CN" sz="2400" b="0" i="1" kern="0" smtClean="0">
                        <a:solidFill>
                          <a:sysClr val="windowText" lastClr="000000"/>
                        </a:solidFill>
                        <a:latin typeface="Cambria Math" panose="02040503050406030204" pitchFamily="18" charset="0"/>
                        <a:ea typeface="楷体_GB2312" charset="-122"/>
                      </a:rPr>
                      <m:t>&lt;</m:t>
                    </m:r>
                    <m:r>
                      <a:rPr lang="en-US" altLang="zh-CN" sz="2400" b="0" i="1" kern="0" smtClean="0">
                        <a:solidFill>
                          <a:sysClr val="windowText" lastClr="000000"/>
                        </a:solidFill>
                        <a:latin typeface="Cambria Math" panose="02040503050406030204" pitchFamily="18" charset="0"/>
                        <a:ea typeface="楷体_GB2312" charset="-122"/>
                      </a:rPr>
                      <m:t>𝑢</m:t>
                    </m:r>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b="0" i="1" kern="0" smtClean="0">
                        <a:solidFill>
                          <a:sysClr val="windowText" lastClr="000000"/>
                        </a:solidFill>
                        <a:latin typeface="Cambria Math" panose="02040503050406030204" pitchFamily="18" charset="0"/>
                        <a:ea typeface="楷体_GB2312" charset="-122"/>
                      </a:rPr>
                      <m:t>𝐸</m:t>
                    </m:r>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b="0" i="1" kern="0" smtClean="0">
                        <a:solidFill>
                          <a:sysClr val="windowText" lastClr="000000"/>
                        </a:solidFill>
                        <a:latin typeface="Cambria Math" panose="02040503050406030204" pitchFamily="18" charset="0"/>
                        <a:ea typeface="楷体_GB2312" charset="-122"/>
                      </a:rPr>
                      <m:t>𝑐</m:t>
                    </m:r>
                    <m:r>
                      <a:rPr lang="en-US" altLang="zh-CN" sz="2400" b="0" i="1" kern="0" smtClean="0">
                        <a:solidFill>
                          <a:sysClr val="windowText" lastClr="000000"/>
                        </a:solidFill>
                        <a:latin typeface="Cambria Math" panose="02040503050406030204" pitchFamily="18" charset="0"/>
                        <a:ea typeface="楷体_GB2312" charset="-122"/>
                      </a:rPr>
                      <m:t>)] </m:t>
                    </m:r>
                  </m:oMath>
                </a14:m>
                <a:r>
                  <a:rPr lang="zh-CN" altLang="en-US" sz="2400" kern="0" dirty="0" smtClean="0">
                    <a:solidFill>
                      <a:sysClr val="windowText" lastClr="000000"/>
                    </a:solidFill>
                    <a:latin typeface="楷体_GB2312" charset="-122"/>
                    <a:ea typeface="楷体_GB2312" charset="-122"/>
                  </a:rPr>
                  <a:t>，</a:t>
                </a:r>
                <a:r>
                  <a:rPr lang="zh-CN" altLang="en-US" sz="2400" kern="0" dirty="0">
                    <a:solidFill>
                      <a:sysClr val="windowText" lastClr="000000"/>
                    </a:solidFill>
                    <a:latin typeface="楷体_GB2312" charset="-122"/>
                    <a:ea typeface="楷体_GB2312" charset="-122"/>
                  </a:rPr>
                  <a:t>就是风险规避者</a:t>
                </a:r>
                <a:r>
                  <a:rPr lang="zh-CN" altLang="en-US" sz="2400" kern="0" dirty="0">
                    <a:solidFill>
                      <a:sysClr val="windowText" lastClr="000000"/>
                    </a:solidFill>
                  </a:rPr>
                  <a:t>（</a:t>
                </a:r>
                <a:r>
                  <a:rPr lang="en-US" altLang="zh-CN" sz="2400" i="1" kern="0" dirty="0">
                    <a:solidFill>
                      <a:sysClr val="windowText" lastClr="000000"/>
                    </a:solidFill>
                  </a:rPr>
                  <a:t>risk-</a:t>
                </a:r>
                <a:r>
                  <a:rPr lang="en-US" altLang="zh-CN" sz="2400" i="1" kern="0" dirty="0" err="1">
                    <a:solidFill>
                      <a:sysClr val="windowText" lastClr="000000"/>
                    </a:solidFill>
                  </a:rPr>
                  <a:t>averser</a:t>
                </a:r>
                <a:r>
                  <a:rPr lang="zh-CN" altLang="en-US" sz="2400" kern="0" dirty="0">
                    <a:solidFill>
                      <a:sysClr val="windowText" lastClr="000000"/>
                    </a:solidFill>
                  </a:rPr>
                  <a:t>）</a:t>
                </a:r>
                <a:r>
                  <a:rPr lang="zh-CN" altLang="en-US" sz="2400" kern="0" dirty="0">
                    <a:solidFill>
                      <a:sysClr val="windowText" lastClr="000000"/>
                    </a:solidFill>
                    <a:latin typeface="楷体_GB2312" charset="-122"/>
                    <a:ea typeface="楷体_GB2312" charset="-122"/>
                  </a:rPr>
                  <a:t>，这实际上就是收入的边际效用</a:t>
                </a:r>
                <a:r>
                  <a:rPr lang="zh-CN" altLang="en-US" sz="2400" kern="0" dirty="0" smtClean="0">
                    <a:solidFill>
                      <a:sysClr val="windowText" lastClr="000000"/>
                    </a:solidFill>
                    <a:latin typeface="楷体_GB2312" charset="-122"/>
                    <a:ea typeface="楷体_GB2312" charset="-122"/>
                  </a:rPr>
                  <a:t>递减。</a:t>
                </a:r>
                <a:endParaRPr lang="zh-CN" altLang="en-US" sz="2400" kern="0" dirty="0">
                  <a:solidFill>
                    <a:sysClr val="windowText" lastClr="000000"/>
                  </a:solidFill>
                  <a:latin typeface="楷体_GB2312" charset="-122"/>
                  <a:ea typeface="楷体_GB2312" charset="-122"/>
                </a:endParaRPr>
              </a:p>
              <a:p>
                <a:pPr fontAlgn="auto">
                  <a:spcBef>
                    <a:spcPts val="0"/>
                  </a:spcBef>
                  <a:spcAft>
                    <a:spcPts val="0"/>
                  </a:spcAft>
                  <a:defRPr/>
                </a:pPr>
                <a:r>
                  <a:rPr lang="zh-CN" altLang="en-US" sz="2400" kern="0" dirty="0">
                    <a:solidFill>
                      <a:sysClr val="windowText" lastClr="000000"/>
                    </a:solidFill>
                    <a:latin typeface="楷体_GB2312" charset="-122"/>
                    <a:ea typeface="楷体_GB2312" charset="-122"/>
                  </a:rPr>
                  <a:t>    </a:t>
                </a:r>
                <a:r>
                  <a:rPr lang="zh-CN" altLang="en-US" sz="2400" kern="0" dirty="0" smtClean="0">
                    <a:solidFill>
                      <a:sysClr val="windowText" lastClr="000000"/>
                    </a:solidFill>
                    <a:latin typeface="Arial" panose="020B0604020202020204" pitchFamily="34" charset="0"/>
                    <a:ea typeface="楷体_GB2312" charset="-122"/>
                    <a:cs typeface="Arial" panose="020B0604020202020204" pitchFamily="34" charset="0"/>
                    <a:sym typeface="Symbol" pitchFamily="18" charset="2"/>
                  </a:rPr>
                  <a:t>♦</a:t>
                </a:r>
                <a:r>
                  <a:rPr lang="zh-CN" altLang="en-US" sz="2400" kern="0" dirty="0" smtClean="0">
                    <a:solidFill>
                      <a:sysClr val="windowText" lastClr="000000"/>
                    </a:solidFill>
                    <a:latin typeface="楷体_GB2312" charset="-122"/>
                    <a:ea typeface="楷体_GB2312" charset="-122"/>
                    <a:sym typeface="Symbol" pitchFamily="18" charset="2"/>
                  </a:rPr>
                  <a:t>如果</a:t>
                </a:r>
                <a:r>
                  <a:rPr lang="zh-CN" altLang="en-US" sz="2400" kern="0" dirty="0">
                    <a:solidFill>
                      <a:sysClr val="windowText" lastClr="000000"/>
                    </a:solidFill>
                    <a:latin typeface="楷体_GB2312" charset="-122"/>
                    <a:ea typeface="楷体_GB2312" charset="-122"/>
                    <a:sym typeface="Symbol" pitchFamily="18" charset="2"/>
                  </a:rPr>
                  <a:t>消费者认为</a:t>
                </a:r>
                <a14:m>
                  <m:oMath xmlns:m="http://schemas.openxmlformats.org/officeDocument/2006/math">
                    <m:r>
                      <a:rPr lang="en-US" altLang="zh-CN" sz="2400" i="1" kern="0">
                        <a:solidFill>
                          <a:sysClr val="windowText" lastClr="000000"/>
                        </a:solidFill>
                        <a:latin typeface="Cambria Math" panose="02040503050406030204" pitchFamily="18" charset="0"/>
                        <a:ea typeface="楷体_GB2312" charset="-122"/>
                      </a:rPr>
                      <m:t>𝐸</m:t>
                    </m:r>
                    <m:d>
                      <m:dPr>
                        <m:begChr m:val="["/>
                        <m:endChr m:val="]"/>
                        <m:ctrlPr>
                          <a:rPr lang="en-US" altLang="zh-CN" sz="2400" i="1" ker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𝑢</m:t>
                        </m:r>
                        <m:d>
                          <m:dPr>
                            <m:ctrlPr>
                              <a:rPr lang="en-US" altLang="zh-CN" sz="2400" i="1" ker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𝑐</m:t>
                            </m:r>
                          </m:e>
                        </m:d>
                      </m:e>
                    </m:d>
                    <m:r>
                      <a:rPr lang="en-US" altLang="zh-CN" sz="2400" b="0" i="1" kern="0" smtClean="0">
                        <a:solidFill>
                          <a:sysClr val="windowText" lastClr="000000"/>
                        </a:solidFill>
                        <a:latin typeface="Cambria Math" panose="02040503050406030204" pitchFamily="18" charset="0"/>
                        <a:ea typeface="楷体_GB2312" charset="-122"/>
                      </a:rPr>
                      <m:t>&gt;</m:t>
                    </m:r>
                    <m:r>
                      <a:rPr lang="en-US" altLang="zh-CN" sz="2400" i="1" kern="0">
                        <a:solidFill>
                          <a:sysClr val="windowText" lastClr="000000"/>
                        </a:solidFill>
                        <a:latin typeface="Cambria Math" panose="02040503050406030204" pitchFamily="18" charset="0"/>
                        <a:ea typeface="楷体_GB2312" charset="-122"/>
                      </a:rPr>
                      <m:t>𝑢</m:t>
                    </m:r>
                    <m:r>
                      <a:rPr lang="en-US" altLang="zh-CN" sz="2400" i="1" ker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𝐸</m:t>
                    </m:r>
                    <m:r>
                      <a:rPr lang="en-US" altLang="zh-CN" sz="2400" i="1" ker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𝑐</m:t>
                    </m:r>
                    <m:r>
                      <a:rPr lang="en-US" altLang="zh-CN" sz="2400" i="1" kern="0">
                        <a:solidFill>
                          <a:sysClr val="windowText" lastClr="000000"/>
                        </a:solidFill>
                        <a:latin typeface="Cambria Math" panose="02040503050406030204" pitchFamily="18" charset="0"/>
                        <a:ea typeface="楷体_GB2312" charset="-122"/>
                      </a:rPr>
                      <m:t>)] </m:t>
                    </m:r>
                  </m:oMath>
                </a14:m>
                <a:r>
                  <a:rPr lang="en-US" altLang="zh-CN" sz="2400" kern="0" dirty="0" smtClean="0">
                    <a:solidFill>
                      <a:sysClr val="windowText" lastClr="000000"/>
                    </a:solidFill>
                    <a:latin typeface="楷体_GB2312" charset="-122"/>
                    <a:ea typeface="楷体_GB2312" charset="-122"/>
                  </a:rPr>
                  <a:t>,</a:t>
                </a:r>
                <a:r>
                  <a:rPr lang="zh-CN" altLang="en-US" sz="2400" kern="0" dirty="0" smtClean="0">
                    <a:solidFill>
                      <a:sysClr val="windowText" lastClr="000000"/>
                    </a:solidFill>
                    <a:latin typeface="楷体_GB2312" charset="-122"/>
                    <a:ea typeface="楷体_GB2312" charset="-122"/>
                  </a:rPr>
                  <a:t>就是</a:t>
                </a:r>
                <a:r>
                  <a:rPr lang="zh-CN" altLang="en-US" sz="2400" kern="0" dirty="0">
                    <a:solidFill>
                      <a:sysClr val="windowText" lastClr="000000"/>
                    </a:solidFill>
                    <a:latin typeface="楷体_GB2312" charset="-122"/>
                    <a:ea typeface="楷体_GB2312" charset="-122"/>
                  </a:rPr>
                  <a:t>风险爱好者</a:t>
                </a:r>
                <a:r>
                  <a:rPr lang="zh-CN" altLang="en-US" sz="2400" kern="0" dirty="0">
                    <a:solidFill>
                      <a:sysClr val="windowText" lastClr="000000"/>
                    </a:solidFill>
                  </a:rPr>
                  <a:t>（</a:t>
                </a:r>
                <a:r>
                  <a:rPr lang="en-US" altLang="zh-CN" sz="2400" i="1" kern="0" dirty="0">
                    <a:solidFill>
                      <a:sysClr val="windowText" lastClr="000000"/>
                    </a:solidFill>
                  </a:rPr>
                  <a:t>risk-lover</a:t>
                </a:r>
                <a:r>
                  <a:rPr lang="zh-CN" altLang="en-US" sz="2400" kern="0" dirty="0">
                    <a:solidFill>
                      <a:sysClr val="windowText" lastClr="000000"/>
                    </a:solidFill>
                  </a:rPr>
                  <a:t>）</a:t>
                </a:r>
                <a:r>
                  <a:rPr lang="zh-CN" altLang="en-US" sz="2400" kern="0" dirty="0">
                    <a:solidFill>
                      <a:sysClr val="windowText" lastClr="000000"/>
                    </a:solidFill>
                    <a:latin typeface="楷体_GB2312" charset="-122"/>
                    <a:ea typeface="楷体_GB2312" charset="-122"/>
                  </a:rPr>
                  <a:t>，这实际上是收入的边际效用</a:t>
                </a:r>
                <a:r>
                  <a:rPr lang="zh-CN" altLang="en-US" sz="2400" kern="0" dirty="0" smtClean="0">
                    <a:solidFill>
                      <a:sysClr val="windowText" lastClr="000000"/>
                    </a:solidFill>
                    <a:latin typeface="楷体_GB2312" charset="-122"/>
                    <a:ea typeface="楷体_GB2312" charset="-122"/>
                  </a:rPr>
                  <a:t>递增。</a:t>
                </a:r>
                <a:endParaRPr lang="zh-CN" altLang="en-US" sz="2400" kern="0" dirty="0">
                  <a:solidFill>
                    <a:sysClr val="windowText" lastClr="000000"/>
                  </a:solidFill>
                  <a:latin typeface="楷体_GB2312" charset="-122"/>
                  <a:ea typeface="楷体_GB2312" charset="-122"/>
                </a:endParaRPr>
              </a:p>
              <a:p>
                <a:pPr fontAlgn="auto">
                  <a:spcBef>
                    <a:spcPts val="0"/>
                  </a:spcBef>
                  <a:spcAft>
                    <a:spcPts val="0"/>
                  </a:spcAft>
                  <a:defRPr/>
                </a:pPr>
                <a:r>
                  <a:rPr lang="zh-CN" altLang="en-US" sz="2400" kern="0" dirty="0">
                    <a:solidFill>
                      <a:sysClr val="windowText" lastClr="000000"/>
                    </a:solidFill>
                    <a:latin typeface="楷体_GB2312" charset="-122"/>
                    <a:ea typeface="楷体_GB2312" charset="-122"/>
                  </a:rPr>
                  <a:t>    </a:t>
                </a:r>
                <a:r>
                  <a:rPr lang="zh-CN" altLang="en-US" sz="2400" kern="0" dirty="0" smtClean="0">
                    <a:solidFill>
                      <a:sysClr val="windowText" lastClr="000000"/>
                    </a:solidFill>
                    <a:latin typeface="Arial" panose="020B0604020202020204" pitchFamily="34" charset="0"/>
                    <a:ea typeface="楷体_GB2312" charset="-122"/>
                    <a:cs typeface="Arial" panose="020B0604020202020204" pitchFamily="34" charset="0"/>
                    <a:sym typeface="Symbol" pitchFamily="18" charset="2"/>
                  </a:rPr>
                  <a:t>♦</a:t>
                </a:r>
                <a:r>
                  <a:rPr lang="zh-CN" altLang="en-US" sz="2400" kern="0" dirty="0" smtClean="0">
                    <a:solidFill>
                      <a:sysClr val="windowText" lastClr="000000"/>
                    </a:solidFill>
                    <a:latin typeface="楷体_GB2312" charset="-122"/>
                    <a:ea typeface="楷体_GB2312" charset="-122"/>
                    <a:sym typeface="Symbol" pitchFamily="18" charset="2"/>
                  </a:rPr>
                  <a:t>如果消费者认为 </a:t>
                </a:r>
                <a14:m>
                  <m:oMath xmlns:m="http://schemas.openxmlformats.org/officeDocument/2006/math">
                    <m:r>
                      <a:rPr lang="zh-CN" altLang="en-US" sz="2400" i="1" kern="0" dirty="0">
                        <a:solidFill>
                          <a:sysClr val="windowText" lastClr="000000"/>
                        </a:solidFill>
                        <a:latin typeface="Cambria Math" panose="02040503050406030204" pitchFamily="18" charset="0"/>
                        <a:ea typeface="楷体_GB2312" charset="-122"/>
                        <a:sym typeface="Symbol" pitchFamily="18" charset="2"/>
                      </a:rPr>
                      <m:t> </m:t>
                    </m:r>
                    <m:r>
                      <a:rPr lang="en-US" altLang="zh-CN" sz="2400" i="1" kern="0">
                        <a:solidFill>
                          <a:sysClr val="windowText" lastClr="000000"/>
                        </a:solidFill>
                        <a:latin typeface="Cambria Math" panose="02040503050406030204" pitchFamily="18" charset="0"/>
                        <a:ea typeface="楷体_GB2312" charset="-122"/>
                      </a:rPr>
                      <m:t>𝐸</m:t>
                    </m:r>
                    <m:d>
                      <m:dPr>
                        <m:begChr m:val="["/>
                        <m:endChr m:val="]"/>
                        <m:ctrlPr>
                          <a:rPr lang="en-US" altLang="zh-CN" sz="2400" i="1" ker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𝑢</m:t>
                        </m:r>
                        <m:d>
                          <m:dPr>
                            <m:ctrlPr>
                              <a:rPr lang="en-US" altLang="zh-CN" sz="2400" i="1" kern="0">
                                <a:solidFill>
                                  <a:sysClr val="windowText" lastClr="000000"/>
                                </a:solidFill>
                                <a:latin typeface="Cambria Math" panose="02040503050406030204" pitchFamily="18" charset="0"/>
                                <a:ea typeface="楷体_GB2312" charset="-122"/>
                              </a:rPr>
                            </m:ctrlPr>
                          </m:dPr>
                          <m:e>
                            <m:r>
                              <a:rPr lang="en-US" altLang="zh-CN" sz="2400" i="1" kern="0">
                                <a:solidFill>
                                  <a:sysClr val="windowText" lastClr="000000"/>
                                </a:solidFill>
                                <a:latin typeface="Cambria Math" panose="02040503050406030204" pitchFamily="18" charset="0"/>
                                <a:ea typeface="楷体_GB2312" charset="-122"/>
                              </a:rPr>
                              <m:t>𝑐</m:t>
                            </m:r>
                          </m:e>
                        </m:d>
                      </m:e>
                    </m:d>
                    <m:r>
                      <a:rPr lang="en-US" altLang="zh-CN" sz="2400" b="0" i="1" kern="0" smtClea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𝑢</m:t>
                    </m:r>
                    <m:r>
                      <a:rPr lang="en-US" altLang="zh-CN" sz="2400" i="1" ker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𝐸</m:t>
                    </m:r>
                    <m:r>
                      <a:rPr lang="en-US" altLang="zh-CN" sz="2400" i="1" kern="0">
                        <a:solidFill>
                          <a:sysClr val="windowText" lastClr="000000"/>
                        </a:solidFill>
                        <a:latin typeface="Cambria Math" panose="02040503050406030204" pitchFamily="18" charset="0"/>
                        <a:ea typeface="楷体_GB2312" charset="-122"/>
                      </a:rPr>
                      <m:t>(</m:t>
                    </m:r>
                    <m:r>
                      <a:rPr lang="en-US" altLang="zh-CN" sz="2400" i="1" kern="0">
                        <a:solidFill>
                          <a:sysClr val="windowText" lastClr="000000"/>
                        </a:solidFill>
                        <a:latin typeface="Cambria Math" panose="02040503050406030204" pitchFamily="18" charset="0"/>
                        <a:ea typeface="楷体_GB2312" charset="-122"/>
                      </a:rPr>
                      <m:t>𝑐</m:t>
                    </m:r>
                    <m:r>
                      <a:rPr lang="en-US" altLang="zh-CN" sz="2400" i="1" kern="0">
                        <a:solidFill>
                          <a:sysClr val="windowText" lastClr="000000"/>
                        </a:solidFill>
                        <a:latin typeface="Cambria Math" panose="02040503050406030204" pitchFamily="18" charset="0"/>
                        <a:ea typeface="楷体_GB2312" charset="-122"/>
                      </a:rPr>
                      <m:t>)] </m:t>
                    </m:r>
                  </m:oMath>
                </a14:m>
                <a:r>
                  <a:rPr lang="zh-CN" altLang="en-US" sz="2400" kern="0" dirty="0" smtClean="0">
                    <a:solidFill>
                      <a:sysClr val="windowText" lastClr="000000"/>
                    </a:solidFill>
                    <a:latin typeface="楷体_GB2312" charset="-122"/>
                    <a:ea typeface="楷体_GB2312" charset="-122"/>
                  </a:rPr>
                  <a:t>，</a:t>
                </a:r>
                <a:r>
                  <a:rPr lang="zh-CN" altLang="en-US" sz="2400" kern="0" dirty="0">
                    <a:solidFill>
                      <a:sysClr val="windowText" lastClr="000000"/>
                    </a:solidFill>
                    <a:latin typeface="楷体_GB2312" charset="-122"/>
                    <a:ea typeface="楷体_GB2312" charset="-122"/>
                  </a:rPr>
                  <a:t>是风险中立者</a:t>
                </a:r>
                <a:r>
                  <a:rPr lang="zh-CN" altLang="en-US" sz="2400" kern="0" dirty="0">
                    <a:solidFill>
                      <a:sysClr val="windowText" lastClr="000000"/>
                    </a:solidFill>
                  </a:rPr>
                  <a:t>（</a:t>
                </a:r>
                <a:r>
                  <a:rPr lang="en-US" altLang="zh-CN" sz="2400" i="1" kern="0" dirty="0">
                    <a:solidFill>
                      <a:sysClr val="windowText" lastClr="000000"/>
                    </a:solidFill>
                  </a:rPr>
                  <a:t>risk-neutral</a:t>
                </a:r>
                <a:r>
                  <a:rPr lang="zh-CN" altLang="en-US" sz="2400" kern="0" dirty="0">
                    <a:solidFill>
                      <a:sysClr val="windowText" lastClr="000000"/>
                    </a:solidFill>
                  </a:rPr>
                  <a:t>）</a:t>
                </a:r>
                <a:r>
                  <a:rPr lang="zh-CN" altLang="en-US" sz="2400" kern="0" dirty="0">
                    <a:solidFill>
                      <a:sysClr val="windowText" lastClr="000000"/>
                    </a:solidFill>
                    <a:latin typeface="楷体_GB2312" charset="-122"/>
                    <a:ea typeface="楷体_GB2312" charset="-122"/>
                  </a:rPr>
                  <a:t>，这实际上指收入的边际效用</a:t>
                </a:r>
                <a:r>
                  <a:rPr lang="zh-CN" altLang="en-US" sz="2400" kern="0" dirty="0" smtClean="0">
                    <a:solidFill>
                      <a:sysClr val="windowText" lastClr="000000"/>
                    </a:solidFill>
                    <a:latin typeface="楷体_GB2312" charset="-122"/>
                    <a:ea typeface="楷体_GB2312" charset="-122"/>
                  </a:rPr>
                  <a:t>不变。</a:t>
                </a:r>
                <a:endParaRPr lang="en-US" altLang="zh-CN" sz="2400" kern="0" dirty="0" smtClean="0">
                  <a:solidFill>
                    <a:sysClr val="windowText" lastClr="000000"/>
                  </a:solidFill>
                  <a:latin typeface="楷体_GB2312" charset="-122"/>
                  <a:ea typeface="楷体_GB2312" charset="-122"/>
                </a:endParaRPr>
              </a:p>
              <a:p>
                <a:pPr fontAlgn="auto">
                  <a:spcBef>
                    <a:spcPts val="0"/>
                  </a:spcBef>
                  <a:spcAft>
                    <a:spcPts val="0"/>
                  </a:spcAft>
                  <a:defRPr/>
                </a:pPr>
                <a:r>
                  <a:rPr lang="zh-CN" altLang="en-US" sz="2400" kern="0" dirty="0">
                    <a:solidFill>
                      <a:sysClr val="windowText" lastClr="000000"/>
                    </a:solidFill>
                    <a:latin typeface="楷体_GB2312" charset="-122"/>
                    <a:ea typeface="楷体_GB2312" charset="-122"/>
                  </a:rPr>
                  <a:t> </a:t>
                </a:r>
                <a:r>
                  <a:rPr lang="zh-CN" altLang="en-US" sz="2400" kern="0" dirty="0" smtClean="0">
                    <a:solidFill>
                      <a:sysClr val="windowText" lastClr="000000"/>
                    </a:solidFill>
                    <a:latin typeface="楷体_GB2312" charset="-122"/>
                    <a:ea typeface="楷体_GB2312" charset="-122"/>
                  </a:rPr>
                  <a:t>   对于这种风险事件，行为人是否参与，将取决于每个人的风险偏好。 </a:t>
                </a:r>
                <a:endParaRPr lang="zh-CN" altLang="en-US" sz="2400" kern="0" dirty="0">
                  <a:solidFill>
                    <a:sysClr val="windowText" lastClr="000000"/>
                  </a:solidFill>
                  <a:latin typeface="楷体_GB2312" charset="-122"/>
                  <a:ea typeface="楷体_GB2312" charset="-122"/>
                </a:endParaRPr>
              </a:p>
            </p:txBody>
          </p:sp>
        </mc:Choice>
        <mc:Fallback xmlns="">
          <p:sp>
            <p:nvSpPr>
              <p:cNvPr id="2" name="矩形 1"/>
              <p:cNvSpPr>
                <a:spLocks noRot="1" noChangeAspect="1" noMove="1" noResize="1" noEditPoints="1" noAdjustHandles="1" noChangeArrowheads="1" noChangeShapeType="1" noTextEdit="1"/>
              </p:cNvSpPr>
              <p:nvPr/>
            </p:nvSpPr>
            <p:spPr>
              <a:xfrm>
                <a:off x="467544" y="1540746"/>
                <a:ext cx="7848872" cy="4154984"/>
              </a:xfrm>
              <a:prstGeom prst="rect">
                <a:avLst/>
              </a:prstGeom>
              <a:blipFill rotWithShape="0">
                <a:blip r:embed="rId5"/>
                <a:stretch>
                  <a:fillRect l="-1243" t="-1175" r="-622" b="-2496"/>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975144227"/>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396052" y="1006362"/>
            <a:ext cx="11128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示例：</a:t>
            </a:r>
            <a:endParaRPr lang="zh-CN" altLang="en-US" sz="2400" b="1" dirty="0">
              <a:latin typeface="Arial" panose="020B0604020202020204" pitchFamily="34" charset="0"/>
              <a:ea typeface="宋体" panose="02010600030101010101" pitchFamily="2" charset="-122"/>
            </a:endParaRPr>
          </a:p>
        </p:txBody>
      </p:sp>
      <mc:AlternateContent xmlns:mc="http://schemas.openxmlformats.org/markup-compatibility/2006" xmlns:a14="http://schemas.microsoft.com/office/drawing/2010/main">
        <mc:Choice Requires="a14">
          <p:sp>
            <p:nvSpPr>
              <p:cNvPr id="3" name="矩形 2"/>
              <p:cNvSpPr/>
              <p:nvPr/>
            </p:nvSpPr>
            <p:spPr>
              <a:xfrm>
                <a:off x="467544" y="1468027"/>
                <a:ext cx="8064896" cy="1569660"/>
              </a:xfrm>
              <a:prstGeom prst="rect">
                <a:avLst/>
              </a:prstGeom>
            </p:spPr>
            <p:txBody>
              <a:bodyPr wrap="square">
                <a:spAutoFit/>
              </a:bodyPr>
              <a:lstStyle/>
              <a:p>
                <a:r>
                  <a:rPr lang="zh-CN" altLang="en-US" sz="2400" dirty="0" smtClean="0">
                    <a:latin typeface="楷体_GB2312"/>
                    <a:ea typeface="楷体_GB2312"/>
                    <a:cs typeface="楷体_GB2312"/>
                  </a:rPr>
                  <a:t>    用</a:t>
                </a:r>
                <a:r>
                  <a:rPr lang="en-US" altLang="zh-CN" sz="2400" dirty="0">
                    <a:latin typeface="楷体_GB2312"/>
                    <a:ea typeface="楷体_GB2312"/>
                    <a:cs typeface="楷体_GB2312"/>
                  </a:rPr>
                  <a:t>100</a:t>
                </a:r>
                <a:r>
                  <a:rPr lang="zh-CN" altLang="en-US" sz="2400" dirty="0">
                    <a:latin typeface="楷体_GB2312"/>
                    <a:ea typeface="楷体_GB2312"/>
                    <a:cs typeface="楷体_GB2312"/>
                  </a:rPr>
                  <a:t>元钱赌博，结果输或赢</a:t>
                </a:r>
                <a:r>
                  <a:rPr lang="en-US" altLang="zh-CN" sz="2400" dirty="0">
                    <a:latin typeface="楷体_GB2312"/>
                    <a:ea typeface="楷体_GB2312"/>
                    <a:cs typeface="楷体_GB2312"/>
                  </a:rPr>
                  <a:t>50</a:t>
                </a:r>
                <a:r>
                  <a:rPr lang="zh-CN" altLang="en-US" sz="2400" dirty="0">
                    <a:latin typeface="楷体_GB2312"/>
                    <a:ea typeface="楷体_GB2312"/>
                    <a:cs typeface="楷体_GB2312"/>
                  </a:rPr>
                  <a:t>元的概率均是</a:t>
                </a:r>
                <a:r>
                  <a:rPr lang="en-US" altLang="zh-CN" sz="2400" dirty="0">
                    <a:latin typeface="楷体_GB2312"/>
                    <a:ea typeface="楷体_GB2312"/>
                    <a:cs typeface="楷体_GB2312"/>
                  </a:rPr>
                  <a:t>0.5</a:t>
                </a:r>
                <a:r>
                  <a:rPr lang="zh-CN" altLang="en-US" sz="2400" dirty="0">
                    <a:latin typeface="楷体_GB2312"/>
                    <a:ea typeface="楷体_GB2312"/>
                    <a:cs typeface="楷体_GB2312"/>
                  </a:rPr>
                  <a:t>，所以赌博预期收入</a:t>
                </a:r>
                <a:r>
                  <a:rPr lang="zh-CN" altLang="en-US" sz="2400" dirty="0" smtClean="0">
                    <a:latin typeface="楷体_GB2312"/>
                    <a:ea typeface="楷体_GB2312"/>
                    <a:cs typeface="楷体_GB2312"/>
                  </a:rPr>
                  <a:t>是：</a:t>
                </a:r>
                <a14:m>
                  <m:oMath xmlns:m="http://schemas.openxmlformats.org/officeDocument/2006/math">
                    <m:r>
                      <a:rPr lang="en-US" altLang="zh-CN" sz="2400" b="0" i="1" smtClean="0">
                        <a:latin typeface="Cambria Math" panose="02040503050406030204" pitchFamily="18" charset="0"/>
                        <a:ea typeface="楷体_GB2312"/>
                        <a:cs typeface="楷体_GB2312"/>
                      </a:rPr>
                      <m:t>𝐸</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𝑐</m:t>
                        </m:r>
                      </m:e>
                    </m:d>
                    <m:r>
                      <a:rPr lang="en-US" altLang="zh-CN" sz="240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0.5</m:t>
                    </m:r>
                    <m:r>
                      <a:rPr lang="en-US" altLang="zh-CN" sz="2400" b="0" i="1" smtClean="0">
                        <a:latin typeface="Cambria Math" panose="02040503050406030204" pitchFamily="18" charset="0"/>
                        <a:ea typeface="Cambria Math" panose="02040503050406030204" pitchFamily="18" charset="0"/>
                        <a:cs typeface="楷体_GB2312"/>
                      </a:rPr>
                      <m:t>×150+0.5×50=100</m:t>
                    </m:r>
                  </m:oMath>
                </a14:m>
                <a:r>
                  <a:rPr lang="zh-CN" altLang="en-US" sz="2400" dirty="0" smtClean="0">
                    <a:latin typeface="楷体_GB2312"/>
                    <a:ea typeface="楷体_GB2312"/>
                    <a:cs typeface="楷体_GB2312"/>
                  </a:rPr>
                  <a:t>；对所有人都一样，但偏好不同，选择会不一样。那么，参加赌博吗？</a:t>
                </a:r>
                <a:endParaRPr lang="zh-CN" altLang="en-US" sz="2400" dirty="0"/>
              </a:p>
            </p:txBody>
          </p:sp>
        </mc:Choice>
        <mc:Fallback xmlns="">
          <p:sp>
            <p:nvSpPr>
              <p:cNvPr id="3" name="矩形 2"/>
              <p:cNvSpPr>
                <a:spLocks noRot="1" noChangeAspect="1" noMove="1" noResize="1" noEditPoints="1" noAdjustHandles="1" noChangeArrowheads="1" noChangeShapeType="1" noTextEdit="1"/>
              </p:cNvSpPr>
              <p:nvPr/>
            </p:nvSpPr>
            <p:spPr>
              <a:xfrm>
                <a:off x="467544" y="1468027"/>
                <a:ext cx="8064896" cy="1569660"/>
              </a:xfrm>
              <a:prstGeom prst="rect">
                <a:avLst/>
              </a:prstGeom>
              <a:blipFill rotWithShape="0">
                <a:blip r:embed="rId5"/>
                <a:stretch>
                  <a:fillRect l="-1209" t="-3113" b="-6615"/>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矩形 11"/>
              <p:cNvSpPr/>
              <p:nvPr/>
            </p:nvSpPr>
            <p:spPr>
              <a:xfrm>
                <a:off x="467544" y="3016488"/>
                <a:ext cx="8064896" cy="3785652"/>
              </a:xfrm>
              <a:prstGeom prst="rect">
                <a:avLst/>
              </a:prstGeom>
            </p:spPr>
            <p:txBody>
              <a:bodyPr wrap="square">
                <a:spAutoFit/>
              </a:bodyPr>
              <a:lstStyle/>
              <a:p>
                <a:r>
                  <a:rPr lang="zh-CN" altLang="en-US" sz="2400" dirty="0" smtClean="0">
                    <a:latin typeface="+mn-lt"/>
                    <a:ea typeface="楷体_GB2312"/>
                    <a:cs typeface="楷体_GB2312"/>
                  </a:rPr>
                  <a:t>       假如一个人的收入的边际效用是递减的，收入（</a:t>
                </a:r>
                <a:r>
                  <a:rPr lang="en-US" altLang="zh-CN" sz="2400" dirty="0" smtClean="0">
                    <a:latin typeface="+mn-lt"/>
                    <a:ea typeface="楷体_GB2312"/>
                    <a:cs typeface="楷体_GB2312"/>
                  </a:rPr>
                  <a:t>50</a:t>
                </a:r>
                <a:r>
                  <a:rPr lang="zh-CN" altLang="en-US" sz="2400" dirty="0" smtClean="0">
                    <a:latin typeface="+mn-lt"/>
                    <a:ea typeface="楷体_GB2312"/>
                    <a:cs typeface="楷体_GB2312"/>
                  </a:rPr>
                  <a:t>，</a:t>
                </a:r>
                <a:r>
                  <a:rPr lang="en-US" altLang="zh-CN" sz="2400" dirty="0" smtClean="0">
                    <a:latin typeface="+mn-lt"/>
                    <a:ea typeface="楷体_GB2312"/>
                    <a:cs typeface="楷体_GB2312"/>
                  </a:rPr>
                  <a:t>75,100</a:t>
                </a:r>
                <a:r>
                  <a:rPr lang="zh-CN" altLang="en-US" sz="2400" dirty="0" smtClean="0">
                    <a:latin typeface="+mn-lt"/>
                    <a:ea typeface="楷体_GB2312"/>
                    <a:cs typeface="楷体_GB2312"/>
                  </a:rPr>
                  <a:t>，</a:t>
                </a:r>
                <a:r>
                  <a:rPr lang="en-US" altLang="zh-CN" sz="2400" dirty="0" smtClean="0">
                    <a:latin typeface="+mn-lt"/>
                    <a:ea typeface="楷体_GB2312"/>
                    <a:cs typeface="楷体_GB2312"/>
                  </a:rPr>
                  <a:t>150</a:t>
                </a:r>
                <a:r>
                  <a:rPr lang="zh-CN" altLang="en-US" sz="2400" dirty="0" smtClean="0">
                    <a:latin typeface="+mn-lt"/>
                    <a:ea typeface="楷体_GB2312"/>
                    <a:cs typeface="楷体_GB2312"/>
                  </a:rPr>
                  <a:t>）的效用分别是（</a:t>
                </a:r>
                <a:r>
                  <a:rPr lang="en-US" altLang="zh-CN" sz="2400" dirty="0" smtClean="0">
                    <a:latin typeface="+mn-lt"/>
                    <a:ea typeface="楷体_GB2312"/>
                    <a:cs typeface="楷体_GB2312"/>
                  </a:rPr>
                  <a:t>25</a:t>
                </a:r>
                <a:r>
                  <a:rPr lang="zh-CN" altLang="en-US" sz="2400" dirty="0" smtClean="0">
                    <a:latin typeface="+mn-lt"/>
                    <a:ea typeface="楷体_GB2312"/>
                    <a:cs typeface="楷体_GB2312"/>
                  </a:rPr>
                  <a:t>，</a:t>
                </a:r>
                <a:r>
                  <a:rPr lang="en-US" altLang="zh-CN" sz="2400" dirty="0" smtClean="0">
                    <a:latin typeface="+mn-lt"/>
                    <a:ea typeface="楷体_GB2312"/>
                    <a:cs typeface="楷体_GB2312"/>
                  </a:rPr>
                  <a:t>31,34</a:t>
                </a:r>
                <a:r>
                  <a:rPr lang="zh-CN" altLang="en-US" sz="2400" dirty="0" smtClean="0">
                    <a:latin typeface="+mn-lt"/>
                    <a:ea typeface="楷体_GB2312"/>
                    <a:cs typeface="楷体_GB2312"/>
                  </a:rPr>
                  <a:t>，</a:t>
                </a:r>
                <a:r>
                  <a:rPr lang="en-US" altLang="zh-CN" sz="2400" dirty="0" smtClean="0">
                    <a:latin typeface="+mn-lt"/>
                    <a:ea typeface="楷体_GB2312"/>
                    <a:cs typeface="楷体_GB2312"/>
                  </a:rPr>
                  <a:t>37</a:t>
                </a:r>
                <a:r>
                  <a:rPr lang="zh-CN" altLang="en-US" sz="2400" dirty="0" smtClean="0">
                    <a:latin typeface="+mn-lt"/>
                    <a:ea typeface="楷体_GB2312"/>
                    <a:cs typeface="楷体_GB2312"/>
                  </a:rPr>
                  <a:t>），效用比收入增加的慢，其效用曲线如图所示。</a:t>
                </a:r>
                <a:endParaRPr lang="en-US" altLang="zh-CN" sz="2400" dirty="0" smtClean="0">
                  <a:latin typeface="+mn-lt"/>
                  <a:ea typeface="楷体_GB2312"/>
                  <a:cs typeface="楷体_GB2312"/>
                </a:endParaRPr>
              </a:p>
              <a:p>
                <a:r>
                  <a:rPr lang="zh-CN" altLang="en-US" sz="2400" dirty="0" smtClean="0">
                    <a:latin typeface="楷体_GB2312"/>
                    <a:ea typeface="楷体_GB2312"/>
                    <a:cs typeface="楷体_GB2312"/>
                  </a:rPr>
                  <a:t>    在这种偏好条件下，赌博</a:t>
                </a:r>
                <a:r>
                  <a:rPr lang="zh-CN" altLang="en-US" sz="2400" dirty="0">
                    <a:latin typeface="楷体_GB2312"/>
                    <a:ea typeface="楷体_GB2312"/>
                    <a:cs typeface="楷体_GB2312"/>
                  </a:rPr>
                  <a:t>预期</a:t>
                </a:r>
                <a:r>
                  <a:rPr lang="zh-CN" altLang="en-US" sz="2400" dirty="0" smtClean="0">
                    <a:latin typeface="楷体_GB2312"/>
                    <a:ea typeface="楷体_GB2312"/>
                    <a:cs typeface="楷体_GB2312"/>
                  </a:rPr>
                  <a:t>收入的效用是：</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𝐸</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𝑐</m:t>
                        </m:r>
                      </m:e>
                    </m:d>
                    <m:r>
                      <a:rPr lang="en-US" altLang="zh-CN" sz="2400" b="0" i="1" smtClean="0">
                        <a:latin typeface="Cambria Math" panose="02040503050406030204" pitchFamily="18" charset="0"/>
                        <a:ea typeface="楷体_GB2312"/>
                        <a:cs typeface="楷体_GB2312"/>
                      </a:rPr>
                      <m:t>]</m:t>
                    </m:r>
                    <m:r>
                      <a:rPr lang="en-US" altLang="zh-CN" sz="240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(100)=34</m:t>
                    </m:r>
                  </m:oMath>
                </a14:m>
                <a:r>
                  <a:rPr lang="zh-CN" altLang="en-US" sz="2400" dirty="0" smtClean="0">
                    <a:latin typeface="楷体_GB2312"/>
                    <a:ea typeface="楷体_GB2312"/>
                    <a:cs typeface="楷体_GB2312"/>
                  </a:rPr>
                  <a:t>；而赌博的预期效用是</a:t>
                </a:r>
                <a:r>
                  <a:rPr lang="zh-CN" altLang="en-US" sz="2400" dirty="0">
                    <a:latin typeface="楷体_GB2312"/>
                    <a:ea typeface="楷体_GB2312"/>
                    <a:cs typeface="楷体_GB2312"/>
                  </a:rPr>
                  <a:t>：</a:t>
                </a:r>
                <a14:m>
                  <m:oMath xmlns:m="http://schemas.openxmlformats.org/officeDocument/2006/math">
                    <m:r>
                      <a:rPr lang="en-US" altLang="zh-CN" sz="2400" i="1">
                        <a:latin typeface="Cambria Math" panose="02040503050406030204" pitchFamily="18" charset="0"/>
                        <a:ea typeface="楷体_GB2312"/>
                        <a:cs typeface="楷体_GB2312"/>
                      </a:rPr>
                      <m:t>𝐸</m:t>
                    </m:r>
                    <m:d>
                      <m:dPr>
                        <m:begChr m:val="["/>
                        <m:endChr m:val="]"/>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i="1">
                                <a:latin typeface="Cambria Math" panose="02040503050406030204" pitchFamily="18" charset="0"/>
                                <a:ea typeface="楷体_GB2312"/>
                                <a:cs typeface="楷体_GB2312"/>
                              </a:rPr>
                              <m:t>𝑐</m:t>
                            </m:r>
                          </m:e>
                        </m:d>
                      </m:e>
                    </m:d>
                    <m:r>
                      <a:rPr lang="en-US" altLang="zh-CN" sz="2400" i="1">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0.5</m:t>
                    </m:r>
                    <m:r>
                      <a:rPr lang="en-US" altLang="zh-CN" sz="2400" b="0" i="1" smtClean="0">
                        <a:latin typeface="Cambria Math" panose="02040503050406030204" pitchFamily="18" charset="0"/>
                        <a:ea typeface="Cambria Math" panose="02040503050406030204" pitchFamily="18" charset="0"/>
                        <a:cs typeface="楷体_GB2312"/>
                      </a:rPr>
                      <m:t>×</m:t>
                    </m:r>
                    <m:r>
                      <a:rPr lang="en-US" altLang="zh-CN" sz="2400" i="1">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5</m:t>
                        </m:r>
                        <m:r>
                          <a:rPr lang="en-US" altLang="zh-CN" sz="2400" i="1">
                            <a:latin typeface="Cambria Math" panose="02040503050406030204" pitchFamily="18" charset="0"/>
                            <a:ea typeface="楷体_GB2312"/>
                            <a:cs typeface="楷体_GB2312"/>
                          </a:rPr>
                          <m:t>0</m:t>
                        </m:r>
                      </m:e>
                    </m:d>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150</m:t>
                        </m:r>
                      </m:e>
                    </m:d>
                    <m:r>
                      <a:rPr lang="en-US" altLang="zh-CN" sz="2400" i="1">
                        <a:latin typeface="Cambria Math" panose="02040503050406030204" pitchFamily="18" charset="0"/>
                        <a:ea typeface="楷体_GB2312"/>
                        <a:cs typeface="楷体_GB2312"/>
                      </a:rPr>
                      <m:t>=3</m:t>
                    </m:r>
                    <m:r>
                      <a:rPr lang="en-US" altLang="zh-CN" sz="2400" b="0" i="1" smtClean="0">
                        <a:latin typeface="Cambria Math" panose="02040503050406030204" pitchFamily="18" charset="0"/>
                        <a:ea typeface="楷体_GB2312"/>
                        <a:cs typeface="楷体_GB2312"/>
                      </a:rPr>
                      <m:t>1</m:t>
                    </m:r>
                  </m:oMath>
                </a14:m>
                <a:r>
                  <a:rPr lang="zh-CN" altLang="en-US" sz="2400" dirty="0" smtClean="0">
                    <a:latin typeface="楷体_GB2312"/>
                    <a:ea typeface="楷体_GB2312"/>
                    <a:cs typeface="楷体_GB2312"/>
                  </a:rPr>
                  <a:t>；这种效用函数的消费者属于风险规避者；</a:t>
                </a:r>
                <a:r>
                  <a:rPr lang="en-US" altLang="zh-CN" sz="2400" dirty="0" smtClean="0">
                    <a:latin typeface="楷体_GB2312"/>
                    <a:ea typeface="楷体_GB2312"/>
                    <a:cs typeface="楷体_GB2312"/>
                  </a:rPr>
                  <a:t>75</a:t>
                </a:r>
                <a:r>
                  <a:rPr lang="zh-CN" altLang="en-US" sz="2400" dirty="0" smtClean="0">
                    <a:latin typeface="楷体_GB2312"/>
                    <a:ea typeface="楷体_GB2312"/>
                    <a:cs typeface="楷体_GB2312"/>
                  </a:rPr>
                  <a:t>元收入的效用就是</a:t>
                </a:r>
                <a:r>
                  <a:rPr lang="en-US" altLang="zh-CN" sz="2400" dirty="0" smtClean="0">
                    <a:latin typeface="楷体_GB2312"/>
                    <a:ea typeface="楷体_GB2312"/>
                    <a:cs typeface="楷体_GB2312"/>
                  </a:rPr>
                  <a:t>31</a:t>
                </a:r>
                <a:r>
                  <a:rPr lang="zh-CN" altLang="en-US" sz="2400" dirty="0" smtClean="0">
                    <a:latin typeface="楷体_GB2312"/>
                    <a:ea typeface="楷体_GB2312"/>
                    <a:cs typeface="楷体_GB2312"/>
                  </a:rPr>
                  <a:t>，</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(75)=31</m:t>
                    </m:r>
                  </m:oMath>
                </a14:m>
                <a:r>
                  <a:rPr lang="zh-CN" altLang="en-US" sz="2400" dirty="0" smtClean="0"/>
                  <a:t>。参加赌博将降低效用，所以将不参加赌博。换句话说，参加赌博后，相当于收入从</a:t>
                </a:r>
                <a:r>
                  <a:rPr lang="en-US" altLang="zh-CN" sz="2400" dirty="0" smtClean="0"/>
                  <a:t>100</a:t>
                </a:r>
                <a:r>
                  <a:rPr lang="zh-CN" altLang="en-US" sz="2400" dirty="0" smtClean="0"/>
                  <a:t>元降低到了</a:t>
                </a:r>
                <a:r>
                  <a:rPr lang="en-US" altLang="zh-CN" sz="2400" dirty="0" smtClean="0"/>
                  <a:t>75</a:t>
                </a:r>
                <a:r>
                  <a:rPr lang="zh-CN" altLang="en-US" sz="2400" dirty="0" smtClean="0"/>
                  <a:t>元，这样的人将不参加赌博。</a:t>
                </a:r>
                <a:endParaRPr lang="zh-CN" altLang="en-US" sz="2400" dirty="0"/>
              </a:p>
            </p:txBody>
          </p:sp>
        </mc:Choice>
        <mc:Fallback xmlns="">
          <p:sp>
            <p:nvSpPr>
              <p:cNvPr id="12" name="矩形 11"/>
              <p:cNvSpPr>
                <a:spLocks noRot="1" noChangeAspect="1" noMove="1" noResize="1" noEditPoints="1" noAdjustHandles="1" noChangeArrowheads="1" noChangeShapeType="1" noTextEdit="1"/>
              </p:cNvSpPr>
              <p:nvPr/>
            </p:nvSpPr>
            <p:spPr>
              <a:xfrm>
                <a:off x="467544" y="3016488"/>
                <a:ext cx="8064896" cy="3785652"/>
              </a:xfrm>
              <a:prstGeom prst="rect">
                <a:avLst/>
              </a:prstGeom>
              <a:blipFill rotWithShape="0">
                <a:blip r:embed="rId6"/>
                <a:stretch>
                  <a:fillRect l="-1209" t="-1932" r="-454" b="-209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943704498"/>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Line 5"/>
          <p:cNvSpPr>
            <a:spLocks noChangeShapeType="1"/>
          </p:cNvSpPr>
          <p:nvPr/>
        </p:nvSpPr>
        <p:spPr bwMode="auto">
          <a:xfrm>
            <a:off x="2063700" y="1844824"/>
            <a:ext cx="0" cy="3406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1" name="Line 6"/>
          <p:cNvSpPr>
            <a:spLocks noChangeShapeType="1"/>
          </p:cNvSpPr>
          <p:nvPr/>
        </p:nvSpPr>
        <p:spPr bwMode="auto">
          <a:xfrm>
            <a:off x="2063700" y="5251599"/>
            <a:ext cx="46148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2" name="Freeform 7"/>
          <p:cNvSpPr>
            <a:spLocks/>
          </p:cNvSpPr>
          <p:nvPr/>
        </p:nvSpPr>
        <p:spPr bwMode="auto">
          <a:xfrm>
            <a:off x="2063700" y="2325836"/>
            <a:ext cx="4306887" cy="2911475"/>
          </a:xfrm>
          <a:custGeom>
            <a:avLst/>
            <a:gdLst>
              <a:gd name="T0" fmla="*/ 0 w 1989"/>
              <a:gd name="T1" fmla="*/ 2147483646 h 2115"/>
              <a:gd name="T2" fmla="*/ 2147483646 w 1989"/>
              <a:gd name="T3" fmla="*/ 2147483646 h 2115"/>
              <a:gd name="T4" fmla="*/ 2147483646 w 1989"/>
              <a:gd name="T5" fmla="*/ 2147483646 h 2115"/>
              <a:gd name="T6" fmla="*/ 2147483646 w 1989"/>
              <a:gd name="T7" fmla="*/ 2147483646 h 2115"/>
              <a:gd name="T8" fmla="*/ 2147483646 w 1989"/>
              <a:gd name="T9" fmla="*/ 2147483646 h 2115"/>
              <a:gd name="T10" fmla="*/ 2147483646 w 1989"/>
              <a:gd name="T11" fmla="*/ 0 h 21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89" h="2115">
                <a:moveTo>
                  <a:pt x="0" y="2115"/>
                </a:moveTo>
                <a:cubicBezTo>
                  <a:pt x="30" y="2028"/>
                  <a:pt x="60" y="1942"/>
                  <a:pt x="120" y="1803"/>
                </a:cubicBezTo>
                <a:cubicBezTo>
                  <a:pt x="180" y="1664"/>
                  <a:pt x="226" y="1461"/>
                  <a:pt x="360" y="1283"/>
                </a:cubicBezTo>
                <a:cubicBezTo>
                  <a:pt x="494" y="1105"/>
                  <a:pt x="722" y="891"/>
                  <a:pt x="924" y="735"/>
                </a:cubicBezTo>
                <a:cubicBezTo>
                  <a:pt x="1126" y="579"/>
                  <a:pt x="1392" y="467"/>
                  <a:pt x="1569" y="345"/>
                </a:cubicBezTo>
                <a:cubicBezTo>
                  <a:pt x="1746" y="223"/>
                  <a:pt x="1902" y="72"/>
                  <a:pt x="1989"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 name="Line 8"/>
          <p:cNvSpPr>
            <a:spLocks noChangeShapeType="1"/>
          </p:cNvSpPr>
          <p:nvPr/>
        </p:nvSpPr>
        <p:spPr bwMode="auto">
          <a:xfrm>
            <a:off x="3265437" y="3794274"/>
            <a:ext cx="0" cy="14811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Line 9"/>
          <p:cNvSpPr>
            <a:spLocks noChangeShapeType="1"/>
          </p:cNvSpPr>
          <p:nvPr/>
        </p:nvSpPr>
        <p:spPr bwMode="auto">
          <a:xfrm>
            <a:off x="4627512" y="3103711"/>
            <a:ext cx="0" cy="2147888"/>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10"/>
          <p:cNvSpPr>
            <a:spLocks noChangeShapeType="1"/>
          </p:cNvSpPr>
          <p:nvPr/>
        </p:nvSpPr>
        <p:spPr bwMode="auto">
          <a:xfrm>
            <a:off x="5592712" y="2733824"/>
            <a:ext cx="0" cy="2517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Line 11"/>
          <p:cNvSpPr>
            <a:spLocks noChangeShapeType="1"/>
          </p:cNvSpPr>
          <p:nvPr/>
        </p:nvSpPr>
        <p:spPr bwMode="auto">
          <a:xfrm>
            <a:off x="3795662" y="3497411"/>
            <a:ext cx="0" cy="1754188"/>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4" name="Line 12"/>
          <p:cNvSpPr>
            <a:spLocks noChangeShapeType="1"/>
          </p:cNvSpPr>
          <p:nvPr/>
        </p:nvSpPr>
        <p:spPr bwMode="auto">
          <a:xfrm flipH="1" flipV="1">
            <a:off x="2065287" y="3794274"/>
            <a:ext cx="12001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5" name="Line 13"/>
          <p:cNvSpPr>
            <a:spLocks noChangeShapeType="1"/>
          </p:cNvSpPr>
          <p:nvPr/>
        </p:nvSpPr>
        <p:spPr bwMode="auto">
          <a:xfrm flipH="1">
            <a:off x="2063700" y="3081486"/>
            <a:ext cx="2563812"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6" name="Line 14"/>
          <p:cNvSpPr>
            <a:spLocks noChangeShapeType="1"/>
          </p:cNvSpPr>
          <p:nvPr/>
        </p:nvSpPr>
        <p:spPr bwMode="auto">
          <a:xfrm flipH="1" flipV="1">
            <a:off x="2063700" y="3473599"/>
            <a:ext cx="1731962" cy="0"/>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7" name="Line 15"/>
          <p:cNvSpPr>
            <a:spLocks noChangeShapeType="1"/>
          </p:cNvSpPr>
          <p:nvPr/>
        </p:nvSpPr>
        <p:spPr bwMode="auto">
          <a:xfrm flipH="1">
            <a:off x="2063700" y="2733824"/>
            <a:ext cx="358933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8" name="Text Box 16"/>
          <p:cNvSpPr txBox="1">
            <a:spLocks noChangeArrowheads="1"/>
          </p:cNvSpPr>
          <p:nvPr/>
        </p:nvSpPr>
        <p:spPr bwMode="auto">
          <a:xfrm>
            <a:off x="1476028" y="2421086"/>
            <a:ext cx="6477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37</a:t>
            </a:r>
            <a:endParaRPr lang="en-US" altLang="zh-CN" sz="2000">
              <a:solidFill>
                <a:srgbClr val="000000"/>
              </a:solidFill>
            </a:endParaRPr>
          </a:p>
        </p:txBody>
      </p:sp>
      <p:sp>
        <p:nvSpPr>
          <p:cNvPr id="29" name="Text Box 17"/>
          <p:cNvSpPr txBox="1">
            <a:spLocks noChangeArrowheads="1"/>
          </p:cNvSpPr>
          <p:nvPr/>
        </p:nvSpPr>
        <p:spPr bwMode="auto">
          <a:xfrm>
            <a:off x="1476028" y="2852886"/>
            <a:ext cx="647700"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34</a:t>
            </a:r>
            <a:endParaRPr lang="en-US" altLang="zh-CN" sz="2000">
              <a:solidFill>
                <a:srgbClr val="000000"/>
              </a:solidFill>
            </a:endParaRPr>
          </a:p>
        </p:txBody>
      </p:sp>
      <p:sp>
        <p:nvSpPr>
          <p:cNvPr id="30" name="Text Box 18"/>
          <p:cNvSpPr txBox="1">
            <a:spLocks noChangeArrowheads="1"/>
          </p:cNvSpPr>
          <p:nvPr/>
        </p:nvSpPr>
        <p:spPr bwMode="auto">
          <a:xfrm>
            <a:off x="1469678" y="3225949"/>
            <a:ext cx="5032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31</a:t>
            </a:r>
            <a:endParaRPr lang="en-US" altLang="zh-CN" sz="2000">
              <a:solidFill>
                <a:srgbClr val="000000"/>
              </a:solidFill>
            </a:endParaRPr>
          </a:p>
        </p:txBody>
      </p:sp>
      <p:sp>
        <p:nvSpPr>
          <p:cNvPr id="31" name="Text Box 19"/>
          <p:cNvSpPr txBox="1">
            <a:spLocks noChangeArrowheads="1"/>
          </p:cNvSpPr>
          <p:nvPr/>
        </p:nvSpPr>
        <p:spPr bwMode="auto">
          <a:xfrm>
            <a:off x="1469678" y="3657749"/>
            <a:ext cx="5762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25</a:t>
            </a:r>
            <a:endParaRPr lang="en-US" altLang="zh-CN" sz="2000">
              <a:solidFill>
                <a:srgbClr val="000000"/>
              </a:solidFill>
            </a:endParaRPr>
          </a:p>
        </p:txBody>
      </p:sp>
      <p:sp>
        <p:nvSpPr>
          <p:cNvPr id="32" name="Text Box 20"/>
          <p:cNvSpPr txBox="1">
            <a:spLocks noChangeArrowheads="1"/>
          </p:cNvSpPr>
          <p:nvPr/>
        </p:nvSpPr>
        <p:spPr bwMode="auto">
          <a:xfrm>
            <a:off x="3006675" y="5300811"/>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50</a:t>
            </a:r>
          </a:p>
        </p:txBody>
      </p:sp>
      <p:sp>
        <p:nvSpPr>
          <p:cNvPr id="33" name="Text Box 21"/>
          <p:cNvSpPr txBox="1">
            <a:spLocks noChangeArrowheads="1"/>
          </p:cNvSpPr>
          <p:nvPr/>
        </p:nvSpPr>
        <p:spPr bwMode="auto">
          <a:xfrm>
            <a:off x="4375100" y="5330974"/>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100</a:t>
            </a:r>
          </a:p>
        </p:txBody>
      </p:sp>
      <p:sp>
        <p:nvSpPr>
          <p:cNvPr id="34" name="Text Box 22"/>
          <p:cNvSpPr txBox="1">
            <a:spLocks noChangeArrowheads="1"/>
          </p:cNvSpPr>
          <p:nvPr/>
        </p:nvSpPr>
        <p:spPr bwMode="auto">
          <a:xfrm>
            <a:off x="5310137" y="5354786"/>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150</a:t>
            </a:r>
          </a:p>
        </p:txBody>
      </p:sp>
      <p:sp>
        <p:nvSpPr>
          <p:cNvPr id="35" name="Text Box 23"/>
          <p:cNvSpPr txBox="1">
            <a:spLocks noChangeArrowheads="1"/>
          </p:cNvSpPr>
          <p:nvPr/>
        </p:nvSpPr>
        <p:spPr bwMode="auto">
          <a:xfrm>
            <a:off x="6291835" y="5293110"/>
            <a:ext cx="6985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收入</a:t>
            </a:r>
          </a:p>
        </p:txBody>
      </p:sp>
      <p:sp>
        <p:nvSpPr>
          <p:cNvPr id="36" name="Text Box 24"/>
          <p:cNvSpPr txBox="1">
            <a:spLocks noChangeArrowheads="1"/>
          </p:cNvSpPr>
          <p:nvPr/>
        </p:nvSpPr>
        <p:spPr bwMode="auto">
          <a:xfrm>
            <a:off x="1387128" y="1941661"/>
            <a:ext cx="6969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效用</a:t>
            </a:r>
          </a:p>
        </p:txBody>
      </p:sp>
      <p:sp>
        <p:nvSpPr>
          <p:cNvPr id="37" name="Text Box 25"/>
          <p:cNvSpPr txBox="1">
            <a:spLocks noChangeArrowheads="1"/>
          </p:cNvSpPr>
          <p:nvPr/>
        </p:nvSpPr>
        <p:spPr bwMode="auto">
          <a:xfrm>
            <a:off x="3640087" y="5318274"/>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75</a:t>
            </a:r>
          </a:p>
        </p:txBody>
      </p:sp>
      <p:sp>
        <p:nvSpPr>
          <p:cNvPr id="38" name="Text Box 28"/>
          <p:cNvSpPr txBox="1">
            <a:spLocks noChangeArrowheads="1"/>
          </p:cNvSpPr>
          <p:nvPr/>
        </p:nvSpPr>
        <p:spPr bwMode="auto">
          <a:xfrm>
            <a:off x="5021898" y="2024212"/>
            <a:ext cx="18018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收入</a:t>
            </a:r>
            <a:r>
              <a:rPr lang="en-US" altLang="zh-CN" sz="2000" b="1">
                <a:solidFill>
                  <a:srgbClr val="000000"/>
                </a:solidFill>
              </a:rPr>
              <a:t>-</a:t>
            </a:r>
            <a:r>
              <a:rPr lang="zh-CN" altLang="en-US" sz="2000" b="1">
                <a:solidFill>
                  <a:srgbClr val="000000"/>
                </a:solidFill>
              </a:rPr>
              <a:t>效用曲线</a:t>
            </a:r>
          </a:p>
        </p:txBody>
      </p:sp>
      <p:sp>
        <p:nvSpPr>
          <p:cNvPr id="2" name="矩形 1"/>
          <p:cNvSpPr/>
          <p:nvPr/>
        </p:nvSpPr>
        <p:spPr>
          <a:xfrm>
            <a:off x="2992912" y="5834270"/>
            <a:ext cx="3390672" cy="400110"/>
          </a:xfrm>
          <a:prstGeom prst="rect">
            <a:avLst/>
          </a:prstGeom>
        </p:spPr>
        <p:txBody>
          <a:bodyPr wrap="none">
            <a:spAutoFit/>
          </a:bodyPr>
          <a:lstStyle/>
          <a:p>
            <a:r>
              <a:rPr lang="zh-CN" altLang="en-US" sz="2000" b="1" kern="0" dirty="0">
                <a:solidFill>
                  <a:sysClr val="windowText" lastClr="000000"/>
                </a:solidFill>
                <a:latin typeface="楷体_GB2312" charset="-122"/>
                <a:ea typeface="楷体_GB2312" charset="-122"/>
              </a:rPr>
              <a:t>风险规避</a:t>
            </a:r>
            <a:r>
              <a:rPr lang="zh-CN" altLang="en-US" sz="2000" b="1" kern="0" dirty="0" smtClean="0">
                <a:solidFill>
                  <a:sysClr val="windowText" lastClr="000000"/>
                </a:solidFill>
                <a:latin typeface="楷体_GB2312" charset="-122"/>
                <a:ea typeface="楷体_GB2312" charset="-122"/>
              </a:rPr>
              <a:t>者的收入</a:t>
            </a:r>
            <a:r>
              <a:rPr lang="en-US" altLang="zh-CN" sz="2000" b="1" kern="0" dirty="0" smtClean="0">
                <a:solidFill>
                  <a:sysClr val="windowText" lastClr="000000"/>
                </a:solidFill>
                <a:latin typeface="楷体_GB2312" charset="-122"/>
                <a:ea typeface="楷体_GB2312" charset="-122"/>
              </a:rPr>
              <a:t>-</a:t>
            </a:r>
            <a:r>
              <a:rPr lang="zh-CN" altLang="en-US" sz="2000" b="1" kern="0" dirty="0" smtClean="0">
                <a:solidFill>
                  <a:sysClr val="windowText" lastClr="000000"/>
                </a:solidFill>
                <a:latin typeface="楷体_GB2312" charset="-122"/>
                <a:ea typeface="楷体_GB2312" charset="-122"/>
              </a:rPr>
              <a:t>效用曲线</a:t>
            </a:r>
            <a:endParaRPr lang="zh-CN" altLang="en-US" sz="2000" b="1" dirty="0"/>
          </a:p>
        </p:txBody>
      </p:sp>
    </p:spTree>
    <p:extLst>
      <p:ext uri="{BB962C8B-B14F-4D97-AF65-F5344CB8AC3E}">
        <p14:creationId xmlns:p14="http://schemas.microsoft.com/office/powerpoint/2010/main" val="199312090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mc:AlternateContent xmlns:mc="http://schemas.openxmlformats.org/markup-compatibility/2006" xmlns:a14="http://schemas.microsoft.com/office/drawing/2010/main">
        <mc:Choice Requires="a14">
          <p:sp>
            <p:nvSpPr>
              <p:cNvPr id="10" name="矩形 9"/>
              <p:cNvSpPr/>
              <p:nvPr/>
            </p:nvSpPr>
            <p:spPr>
              <a:xfrm>
                <a:off x="395536" y="1090979"/>
                <a:ext cx="8064896" cy="3785652"/>
              </a:xfrm>
              <a:prstGeom prst="rect">
                <a:avLst/>
              </a:prstGeom>
            </p:spPr>
            <p:txBody>
              <a:bodyPr wrap="square">
                <a:spAutoFit/>
              </a:bodyPr>
              <a:lstStyle/>
              <a:p>
                <a:r>
                  <a:rPr lang="zh-CN" altLang="en-US" sz="2400" dirty="0" smtClean="0">
                    <a:latin typeface="+mn-lt"/>
                    <a:ea typeface="楷体_GB2312"/>
                    <a:cs typeface="楷体_GB2312"/>
                  </a:rPr>
                  <a:t>        假如一个人的收入的边际效用是递增的，收入（</a:t>
                </a:r>
                <a:r>
                  <a:rPr lang="en-US" altLang="zh-CN" sz="2400" dirty="0" smtClean="0">
                    <a:latin typeface="+mn-lt"/>
                    <a:ea typeface="楷体_GB2312"/>
                    <a:cs typeface="楷体_GB2312"/>
                  </a:rPr>
                  <a:t>50,100,125,150</a:t>
                </a:r>
                <a:r>
                  <a:rPr lang="zh-CN" altLang="en-US" sz="2400" dirty="0" smtClean="0">
                    <a:latin typeface="+mn-lt"/>
                    <a:ea typeface="楷体_GB2312"/>
                    <a:cs typeface="楷体_GB2312"/>
                  </a:rPr>
                  <a:t>）的效用分别是（</a:t>
                </a:r>
                <a:r>
                  <a:rPr lang="en-US" altLang="zh-CN" sz="2400" dirty="0" smtClean="0">
                    <a:latin typeface="+mn-lt"/>
                    <a:ea typeface="楷体_GB2312"/>
                    <a:cs typeface="楷体_GB2312"/>
                  </a:rPr>
                  <a:t>5,12,16,27</a:t>
                </a:r>
                <a:r>
                  <a:rPr lang="zh-CN" altLang="en-US" sz="2400" dirty="0" smtClean="0">
                    <a:latin typeface="+mn-lt"/>
                    <a:ea typeface="楷体_GB2312"/>
                    <a:cs typeface="楷体_GB2312"/>
                  </a:rPr>
                  <a:t>），效用比收入增加的快，其效用曲线如图所示。</a:t>
                </a:r>
                <a:endParaRPr lang="en-US" altLang="zh-CN" sz="2400" dirty="0" smtClean="0">
                  <a:latin typeface="+mn-lt"/>
                  <a:ea typeface="楷体_GB2312"/>
                  <a:cs typeface="楷体_GB2312"/>
                </a:endParaRPr>
              </a:p>
              <a:p>
                <a:r>
                  <a:rPr lang="zh-CN" altLang="en-US" sz="2400" dirty="0" smtClean="0">
                    <a:latin typeface="楷体_GB2312"/>
                    <a:ea typeface="楷体_GB2312"/>
                    <a:cs typeface="楷体_GB2312"/>
                  </a:rPr>
                  <a:t>    在这种偏好条件下，赌博</a:t>
                </a:r>
                <a:r>
                  <a:rPr lang="zh-CN" altLang="en-US" sz="2400" dirty="0">
                    <a:latin typeface="楷体_GB2312"/>
                    <a:ea typeface="楷体_GB2312"/>
                    <a:cs typeface="楷体_GB2312"/>
                  </a:rPr>
                  <a:t>预期</a:t>
                </a:r>
                <a:r>
                  <a:rPr lang="zh-CN" altLang="en-US" sz="2400" dirty="0" smtClean="0">
                    <a:latin typeface="楷体_GB2312"/>
                    <a:ea typeface="楷体_GB2312"/>
                    <a:cs typeface="楷体_GB2312"/>
                  </a:rPr>
                  <a:t>收入的效用是：</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𝐸</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𝑐</m:t>
                        </m:r>
                      </m:e>
                    </m:d>
                    <m:r>
                      <a:rPr lang="en-US" altLang="zh-CN" sz="2400" b="0" i="1" smtClean="0">
                        <a:latin typeface="Cambria Math" panose="02040503050406030204" pitchFamily="18" charset="0"/>
                        <a:ea typeface="楷体_GB2312"/>
                        <a:cs typeface="楷体_GB2312"/>
                      </a:rPr>
                      <m:t>]</m:t>
                    </m:r>
                    <m:r>
                      <a:rPr lang="en-US" altLang="zh-CN" sz="240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(100)=12</m:t>
                    </m:r>
                  </m:oMath>
                </a14:m>
                <a:r>
                  <a:rPr lang="zh-CN" altLang="en-US" sz="2400" dirty="0" smtClean="0">
                    <a:latin typeface="楷体_GB2312"/>
                    <a:ea typeface="楷体_GB2312"/>
                    <a:cs typeface="楷体_GB2312"/>
                  </a:rPr>
                  <a:t>；而赌博的预期效用是</a:t>
                </a:r>
                <a:r>
                  <a:rPr lang="zh-CN" altLang="en-US" sz="2400" dirty="0">
                    <a:latin typeface="楷体_GB2312"/>
                    <a:ea typeface="楷体_GB2312"/>
                    <a:cs typeface="楷体_GB2312"/>
                  </a:rPr>
                  <a:t>：</a:t>
                </a:r>
                <a14:m>
                  <m:oMath xmlns:m="http://schemas.openxmlformats.org/officeDocument/2006/math">
                    <m:r>
                      <a:rPr lang="en-US" altLang="zh-CN" sz="2400" i="1">
                        <a:latin typeface="Cambria Math" panose="02040503050406030204" pitchFamily="18" charset="0"/>
                        <a:ea typeface="楷体_GB2312"/>
                        <a:cs typeface="楷体_GB2312"/>
                      </a:rPr>
                      <m:t>𝐸</m:t>
                    </m:r>
                    <m:d>
                      <m:dPr>
                        <m:begChr m:val="["/>
                        <m:endChr m:val="]"/>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i="1">
                                <a:latin typeface="Cambria Math" panose="02040503050406030204" pitchFamily="18" charset="0"/>
                                <a:ea typeface="楷体_GB2312"/>
                                <a:cs typeface="楷体_GB2312"/>
                              </a:rPr>
                              <m:t>𝑐</m:t>
                            </m:r>
                          </m:e>
                        </m:d>
                      </m:e>
                    </m:d>
                    <m:r>
                      <a:rPr lang="en-US" altLang="zh-CN" sz="2400" i="1">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0.5</m:t>
                    </m:r>
                    <m:r>
                      <a:rPr lang="en-US" altLang="zh-CN" sz="2400" b="0" i="1" smtClean="0">
                        <a:latin typeface="Cambria Math" panose="02040503050406030204" pitchFamily="18" charset="0"/>
                        <a:ea typeface="Cambria Math" panose="02040503050406030204" pitchFamily="18" charset="0"/>
                        <a:cs typeface="楷体_GB2312"/>
                      </a:rPr>
                      <m:t>×</m:t>
                    </m:r>
                    <m:r>
                      <a:rPr lang="en-US" altLang="zh-CN" sz="2400" i="1">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5</m:t>
                        </m:r>
                        <m:r>
                          <a:rPr lang="en-US" altLang="zh-CN" sz="2400" i="1">
                            <a:latin typeface="Cambria Math" panose="02040503050406030204" pitchFamily="18" charset="0"/>
                            <a:ea typeface="楷体_GB2312"/>
                            <a:cs typeface="楷体_GB2312"/>
                          </a:rPr>
                          <m:t>0</m:t>
                        </m:r>
                      </m:e>
                    </m:d>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150</m:t>
                        </m:r>
                      </m:e>
                    </m:d>
                    <m:r>
                      <a:rPr lang="en-US" altLang="zh-CN" sz="2400" i="1">
                        <a:latin typeface="Cambria Math" panose="02040503050406030204" pitchFamily="18" charset="0"/>
                        <a:ea typeface="楷体_GB2312"/>
                        <a:cs typeface="楷体_GB2312"/>
                      </a:rPr>
                      <m:t>=</m:t>
                    </m:r>
                    <m:r>
                      <a:rPr lang="en-US" altLang="zh-CN" sz="2400" i="1" smtClean="0">
                        <a:latin typeface="Cambria Math" panose="02040503050406030204" pitchFamily="18" charset="0"/>
                        <a:ea typeface="楷体_GB2312"/>
                        <a:cs typeface="楷体_GB2312"/>
                      </a:rPr>
                      <m:t>1</m:t>
                    </m:r>
                  </m:oMath>
                </a14:m>
                <a:r>
                  <a:rPr lang="en-US" altLang="zh-CN" sz="2400" dirty="0" smtClean="0">
                    <a:latin typeface="楷体_GB2312"/>
                    <a:ea typeface="楷体_GB2312"/>
                    <a:cs typeface="楷体_GB2312"/>
                  </a:rPr>
                  <a:t>6</a:t>
                </a:r>
                <a:r>
                  <a:rPr lang="zh-CN" altLang="en-US" sz="2400" dirty="0" smtClean="0">
                    <a:latin typeface="楷体_GB2312"/>
                    <a:ea typeface="楷体_GB2312"/>
                    <a:cs typeface="楷体_GB2312"/>
                  </a:rPr>
                  <a:t>；这种效用函数的消费者属于风险爱好者；</a:t>
                </a:r>
                <a:r>
                  <a:rPr lang="en-US" altLang="zh-CN" sz="2400" dirty="0" smtClean="0">
                    <a:latin typeface="楷体_GB2312"/>
                    <a:ea typeface="楷体_GB2312"/>
                    <a:cs typeface="楷体_GB2312"/>
                  </a:rPr>
                  <a:t>125</a:t>
                </a:r>
                <a:r>
                  <a:rPr lang="zh-CN" altLang="en-US" sz="2400" dirty="0" smtClean="0">
                    <a:latin typeface="楷体_GB2312"/>
                    <a:ea typeface="楷体_GB2312"/>
                    <a:cs typeface="楷体_GB2312"/>
                  </a:rPr>
                  <a:t>元收入的效用才能达到</a:t>
                </a:r>
                <a:r>
                  <a:rPr lang="en-US" altLang="zh-CN" sz="2400" dirty="0" smtClean="0">
                    <a:latin typeface="楷体_GB2312"/>
                    <a:ea typeface="楷体_GB2312"/>
                    <a:cs typeface="楷体_GB2312"/>
                  </a:rPr>
                  <a:t>16</a:t>
                </a:r>
                <a:r>
                  <a:rPr lang="zh-CN" altLang="en-US" sz="2400" dirty="0" smtClean="0">
                    <a:latin typeface="楷体_GB2312"/>
                    <a:ea typeface="楷体_GB2312"/>
                    <a:cs typeface="楷体_GB2312"/>
                  </a:rPr>
                  <a:t>，</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(125)=16</m:t>
                    </m:r>
                  </m:oMath>
                </a14:m>
                <a:r>
                  <a:rPr lang="zh-CN" altLang="en-US" sz="2400" dirty="0" smtClean="0"/>
                  <a:t>。参加赌博将增加效用，所以将参加赌博。换句话说，参加赌博后，相当于收入从</a:t>
                </a:r>
                <a:r>
                  <a:rPr lang="en-US" altLang="zh-CN" sz="2400" dirty="0" smtClean="0"/>
                  <a:t>100</a:t>
                </a:r>
                <a:r>
                  <a:rPr lang="zh-CN" altLang="en-US" sz="2400" dirty="0" smtClean="0"/>
                  <a:t>元增加到了</a:t>
                </a:r>
                <a:r>
                  <a:rPr lang="en-US" altLang="zh-CN" sz="2400" dirty="0" smtClean="0"/>
                  <a:t>125</a:t>
                </a:r>
                <a:r>
                  <a:rPr lang="zh-CN" altLang="en-US" sz="2400" dirty="0" smtClean="0"/>
                  <a:t>元，这样的人将参加赌博。</a:t>
                </a:r>
                <a:endParaRPr lang="zh-CN" altLang="en-US" sz="2400" dirty="0"/>
              </a:p>
            </p:txBody>
          </p:sp>
        </mc:Choice>
        <mc:Fallback xmlns="">
          <p:sp>
            <p:nvSpPr>
              <p:cNvPr id="10" name="矩形 9"/>
              <p:cNvSpPr>
                <a:spLocks noRot="1" noChangeAspect="1" noMove="1" noResize="1" noEditPoints="1" noAdjustHandles="1" noChangeArrowheads="1" noChangeShapeType="1" noTextEdit="1"/>
              </p:cNvSpPr>
              <p:nvPr/>
            </p:nvSpPr>
            <p:spPr>
              <a:xfrm>
                <a:off x="395536" y="1090979"/>
                <a:ext cx="8064896" cy="3785652"/>
              </a:xfrm>
              <a:prstGeom prst="rect">
                <a:avLst/>
              </a:prstGeom>
              <a:blipFill rotWithShape="0">
                <a:blip r:embed="rId5"/>
                <a:stretch>
                  <a:fillRect l="-1209" t="-1932" r="-227" b="-209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12896475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Line 5"/>
          <p:cNvSpPr>
            <a:spLocks noChangeShapeType="1"/>
          </p:cNvSpPr>
          <p:nvPr/>
        </p:nvSpPr>
        <p:spPr bwMode="auto">
          <a:xfrm>
            <a:off x="2223573" y="1605910"/>
            <a:ext cx="0" cy="3406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1" name="Line 6"/>
          <p:cNvSpPr>
            <a:spLocks noChangeShapeType="1"/>
          </p:cNvSpPr>
          <p:nvPr/>
        </p:nvSpPr>
        <p:spPr bwMode="auto">
          <a:xfrm>
            <a:off x="2223573" y="5012685"/>
            <a:ext cx="46148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2" name="Line 7"/>
          <p:cNvSpPr>
            <a:spLocks noChangeShapeType="1"/>
          </p:cNvSpPr>
          <p:nvPr/>
        </p:nvSpPr>
        <p:spPr bwMode="auto">
          <a:xfrm flipH="1">
            <a:off x="3506273" y="4366573"/>
            <a:ext cx="12700" cy="6461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0" name="Line 8"/>
          <p:cNvSpPr>
            <a:spLocks noChangeShapeType="1"/>
          </p:cNvSpPr>
          <p:nvPr/>
        </p:nvSpPr>
        <p:spPr bwMode="auto">
          <a:xfrm>
            <a:off x="5812911" y="2494910"/>
            <a:ext cx="0" cy="2517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Line 9"/>
          <p:cNvSpPr>
            <a:spLocks noChangeShapeType="1"/>
          </p:cNvSpPr>
          <p:nvPr/>
        </p:nvSpPr>
        <p:spPr bwMode="auto">
          <a:xfrm flipH="1">
            <a:off x="5176323" y="3429948"/>
            <a:ext cx="4763" cy="1584325"/>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10"/>
          <p:cNvSpPr>
            <a:spLocks noChangeShapeType="1"/>
          </p:cNvSpPr>
          <p:nvPr/>
        </p:nvSpPr>
        <p:spPr bwMode="auto">
          <a:xfrm flipH="1">
            <a:off x="2223573" y="4366573"/>
            <a:ext cx="12827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Line 11"/>
          <p:cNvSpPr>
            <a:spLocks noChangeShapeType="1"/>
          </p:cNvSpPr>
          <p:nvPr/>
        </p:nvSpPr>
        <p:spPr bwMode="auto">
          <a:xfrm flipH="1">
            <a:off x="2223573" y="3790310"/>
            <a:ext cx="2563813" cy="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4" name="Line 12"/>
          <p:cNvSpPr>
            <a:spLocks noChangeShapeType="1"/>
          </p:cNvSpPr>
          <p:nvPr/>
        </p:nvSpPr>
        <p:spPr bwMode="auto">
          <a:xfrm flipH="1">
            <a:off x="2223573" y="3429948"/>
            <a:ext cx="2952750" cy="0"/>
          </a:xfrm>
          <a:prstGeom prst="line">
            <a:avLst/>
          </a:prstGeom>
          <a:noFill/>
          <a:ln w="9525">
            <a:solidFill>
              <a:srgbClr val="FF0000"/>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5" name="Line 13"/>
          <p:cNvSpPr>
            <a:spLocks noChangeShapeType="1"/>
          </p:cNvSpPr>
          <p:nvPr/>
        </p:nvSpPr>
        <p:spPr bwMode="auto">
          <a:xfrm flipH="1">
            <a:off x="2223573" y="2494910"/>
            <a:ext cx="35893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6" name="Text Box 14"/>
          <p:cNvSpPr txBox="1">
            <a:spLocks noChangeArrowheads="1"/>
          </p:cNvSpPr>
          <p:nvPr/>
        </p:nvSpPr>
        <p:spPr bwMode="auto">
          <a:xfrm>
            <a:off x="1672342" y="2279010"/>
            <a:ext cx="6477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dirty="0">
                <a:solidFill>
                  <a:srgbClr val="000000"/>
                </a:solidFill>
                <a:latin typeface="Times New Roman" panose="02020603050405020304" pitchFamily="18" charset="0"/>
              </a:rPr>
              <a:t>27</a:t>
            </a:r>
            <a:endParaRPr lang="en-US" altLang="zh-CN" sz="2000" dirty="0">
              <a:solidFill>
                <a:srgbClr val="000000"/>
              </a:solidFill>
            </a:endParaRPr>
          </a:p>
        </p:txBody>
      </p:sp>
      <p:sp>
        <p:nvSpPr>
          <p:cNvPr id="27" name="Text Box 15"/>
          <p:cNvSpPr txBox="1">
            <a:spLocks noChangeArrowheads="1"/>
          </p:cNvSpPr>
          <p:nvPr/>
        </p:nvSpPr>
        <p:spPr bwMode="auto">
          <a:xfrm>
            <a:off x="1700914" y="3142610"/>
            <a:ext cx="50482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16</a:t>
            </a:r>
            <a:endParaRPr lang="en-US" altLang="zh-CN" sz="2000">
              <a:solidFill>
                <a:srgbClr val="000000"/>
              </a:solidFill>
            </a:endParaRPr>
          </a:p>
        </p:txBody>
      </p:sp>
      <p:sp>
        <p:nvSpPr>
          <p:cNvPr id="28" name="Text Box 16"/>
          <p:cNvSpPr txBox="1">
            <a:spLocks noChangeArrowheads="1"/>
          </p:cNvSpPr>
          <p:nvPr/>
        </p:nvSpPr>
        <p:spPr bwMode="auto">
          <a:xfrm>
            <a:off x="1700914" y="3502973"/>
            <a:ext cx="5032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12</a:t>
            </a:r>
            <a:endParaRPr lang="en-US" altLang="zh-CN" sz="2000">
              <a:solidFill>
                <a:srgbClr val="000000"/>
              </a:solidFill>
            </a:endParaRPr>
          </a:p>
        </p:txBody>
      </p:sp>
      <p:sp>
        <p:nvSpPr>
          <p:cNvPr id="29" name="Text Box 17"/>
          <p:cNvSpPr txBox="1">
            <a:spLocks noChangeArrowheads="1"/>
          </p:cNvSpPr>
          <p:nvPr/>
        </p:nvSpPr>
        <p:spPr bwMode="auto">
          <a:xfrm>
            <a:off x="1740973" y="4171361"/>
            <a:ext cx="5762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5</a:t>
            </a:r>
            <a:endParaRPr lang="en-US" altLang="zh-CN" sz="2000">
              <a:solidFill>
                <a:srgbClr val="000000"/>
              </a:solidFill>
            </a:endParaRPr>
          </a:p>
        </p:txBody>
      </p:sp>
      <p:sp>
        <p:nvSpPr>
          <p:cNvPr id="30" name="Text Box 18"/>
          <p:cNvSpPr txBox="1">
            <a:spLocks noChangeArrowheads="1"/>
          </p:cNvSpPr>
          <p:nvPr/>
        </p:nvSpPr>
        <p:spPr bwMode="auto">
          <a:xfrm>
            <a:off x="3298262" y="5017230"/>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50</a:t>
            </a:r>
          </a:p>
        </p:txBody>
      </p:sp>
      <p:sp>
        <p:nvSpPr>
          <p:cNvPr id="31" name="Text Box 19"/>
          <p:cNvSpPr txBox="1">
            <a:spLocks noChangeArrowheads="1"/>
          </p:cNvSpPr>
          <p:nvPr/>
        </p:nvSpPr>
        <p:spPr bwMode="auto">
          <a:xfrm>
            <a:off x="4534973" y="5027930"/>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100</a:t>
            </a:r>
          </a:p>
        </p:txBody>
      </p:sp>
      <p:sp>
        <p:nvSpPr>
          <p:cNvPr id="32" name="Text Box 20"/>
          <p:cNvSpPr txBox="1">
            <a:spLocks noChangeArrowheads="1"/>
          </p:cNvSpPr>
          <p:nvPr/>
        </p:nvSpPr>
        <p:spPr bwMode="auto">
          <a:xfrm>
            <a:off x="5543036" y="5027930"/>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150</a:t>
            </a:r>
          </a:p>
        </p:txBody>
      </p:sp>
      <p:sp>
        <p:nvSpPr>
          <p:cNvPr id="33" name="Text Box 21"/>
          <p:cNvSpPr txBox="1">
            <a:spLocks noChangeArrowheads="1"/>
          </p:cNvSpPr>
          <p:nvPr/>
        </p:nvSpPr>
        <p:spPr bwMode="auto">
          <a:xfrm>
            <a:off x="6541013" y="5017230"/>
            <a:ext cx="6976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a:solidFill>
                  <a:srgbClr val="000000"/>
                </a:solidFill>
              </a:rPr>
              <a:t>收入</a:t>
            </a:r>
          </a:p>
        </p:txBody>
      </p:sp>
      <p:sp>
        <p:nvSpPr>
          <p:cNvPr id="34" name="Text Box 22"/>
          <p:cNvSpPr txBox="1">
            <a:spLocks noChangeArrowheads="1"/>
          </p:cNvSpPr>
          <p:nvPr/>
        </p:nvSpPr>
        <p:spPr bwMode="auto">
          <a:xfrm>
            <a:off x="1575792" y="1594822"/>
            <a:ext cx="6976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a:solidFill>
                  <a:srgbClr val="000000"/>
                </a:solidFill>
              </a:rPr>
              <a:t>效用</a:t>
            </a:r>
          </a:p>
        </p:txBody>
      </p:sp>
      <p:sp>
        <p:nvSpPr>
          <p:cNvPr id="35" name="Text Box 23"/>
          <p:cNvSpPr txBox="1">
            <a:spLocks noChangeArrowheads="1"/>
          </p:cNvSpPr>
          <p:nvPr/>
        </p:nvSpPr>
        <p:spPr bwMode="auto">
          <a:xfrm>
            <a:off x="4976298" y="5019993"/>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125</a:t>
            </a:r>
          </a:p>
        </p:txBody>
      </p:sp>
      <p:sp>
        <p:nvSpPr>
          <p:cNvPr id="36" name="Arc 25"/>
          <p:cNvSpPr>
            <a:spLocks/>
          </p:cNvSpPr>
          <p:nvPr/>
        </p:nvSpPr>
        <p:spPr bwMode="auto">
          <a:xfrm rot="11274033" flipH="1">
            <a:off x="2401373" y="1413823"/>
            <a:ext cx="3384550" cy="3225800"/>
          </a:xfrm>
          <a:custGeom>
            <a:avLst/>
            <a:gdLst>
              <a:gd name="T0" fmla="*/ 2147483646 w 21600"/>
              <a:gd name="T1" fmla="*/ 0 h 23043"/>
              <a:gd name="T2" fmla="*/ 2147483646 w 21600"/>
              <a:gd name="T3" fmla="*/ 2147483646 h 23043"/>
              <a:gd name="T4" fmla="*/ 0 w 21600"/>
              <a:gd name="T5" fmla="*/ 2147483646 h 23043"/>
              <a:gd name="T6" fmla="*/ 0 60000 65536"/>
              <a:gd name="T7" fmla="*/ 0 60000 65536"/>
              <a:gd name="T8" fmla="*/ 0 60000 65536"/>
            </a:gdLst>
            <a:ahLst/>
            <a:cxnLst>
              <a:cxn ang="T6">
                <a:pos x="T0" y="T1"/>
              </a:cxn>
              <a:cxn ang="T7">
                <a:pos x="T2" y="T3"/>
              </a:cxn>
              <a:cxn ang="T8">
                <a:pos x="T4" y="T5"/>
              </a:cxn>
            </a:cxnLst>
            <a:rect l="0" t="0" r="r" b="b"/>
            <a:pathLst>
              <a:path w="21600" h="23043" fill="none" extrusionOk="0">
                <a:moveTo>
                  <a:pt x="3650" y="-1"/>
                </a:moveTo>
                <a:cubicBezTo>
                  <a:pt x="14019" y="1777"/>
                  <a:pt x="21600" y="10768"/>
                  <a:pt x="21600" y="21289"/>
                </a:cubicBezTo>
                <a:cubicBezTo>
                  <a:pt x="21600" y="21874"/>
                  <a:pt x="21576" y="22459"/>
                  <a:pt x="21528" y="23042"/>
                </a:cubicBezTo>
              </a:path>
              <a:path w="21600" h="23043" stroke="0" extrusionOk="0">
                <a:moveTo>
                  <a:pt x="3650" y="-1"/>
                </a:moveTo>
                <a:cubicBezTo>
                  <a:pt x="14019" y="1777"/>
                  <a:pt x="21600" y="10768"/>
                  <a:pt x="21600" y="21289"/>
                </a:cubicBezTo>
                <a:cubicBezTo>
                  <a:pt x="21600" y="21874"/>
                  <a:pt x="21576" y="22459"/>
                  <a:pt x="21528" y="23042"/>
                </a:cubicBezTo>
                <a:lnTo>
                  <a:pt x="0" y="21289"/>
                </a:lnTo>
                <a:lnTo>
                  <a:pt x="3650" y="-1"/>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sz="2000"/>
          </a:p>
        </p:txBody>
      </p:sp>
      <p:sp>
        <p:nvSpPr>
          <p:cNvPr id="37" name="Line 26"/>
          <p:cNvSpPr>
            <a:spLocks noChangeShapeType="1"/>
          </p:cNvSpPr>
          <p:nvPr/>
        </p:nvSpPr>
        <p:spPr bwMode="auto">
          <a:xfrm>
            <a:off x="4815961" y="3790310"/>
            <a:ext cx="0" cy="1223963"/>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8" name="矩形 37"/>
          <p:cNvSpPr/>
          <p:nvPr/>
        </p:nvSpPr>
        <p:spPr>
          <a:xfrm>
            <a:off x="2864923" y="5576062"/>
            <a:ext cx="3544560" cy="400110"/>
          </a:xfrm>
          <a:prstGeom prst="rect">
            <a:avLst/>
          </a:prstGeom>
        </p:spPr>
        <p:txBody>
          <a:bodyPr wrap="none">
            <a:spAutoFit/>
          </a:bodyPr>
          <a:lstStyle/>
          <a:p>
            <a:r>
              <a:rPr lang="zh-CN" altLang="en-US" sz="2000" b="1" kern="0" dirty="0" smtClean="0">
                <a:solidFill>
                  <a:sysClr val="windowText" lastClr="000000"/>
                </a:solidFill>
                <a:latin typeface="楷体_GB2312" charset="-122"/>
                <a:ea typeface="楷体_GB2312" charset="-122"/>
              </a:rPr>
              <a:t>风险</a:t>
            </a:r>
            <a:r>
              <a:rPr lang="zh-CN" altLang="en-US" sz="2000" b="1" kern="0" dirty="0">
                <a:solidFill>
                  <a:sysClr val="windowText" lastClr="000000"/>
                </a:solidFill>
                <a:latin typeface="楷体_GB2312" charset="-122"/>
                <a:ea typeface="楷体_GB2312" charset="-122"/>
              </a:rPr>
              <a:t>爱好</a:t>
            </a:r>
            <a:r>
              <a:rPr lang="zh-CN" altLang="en-US" sz="2000" b="1" kern="0" dirty="0" smtClean="0">
                <a:solidFill>
                  <a:sysClr val="windowText" lastClr="000000"/>
                </a:solidFill>
                <a:latin typeface="楷体_GB2312" charset="-122"/>
                <a:ea typeface="楷体_GB2312" charset="-122"/>
              </a:rPr>
              <a:t>者的收入</a:t>
            </a:r>
            <a:r>
              <a:rPr lang="en-US" altLang="zh-CN" sz="2000" b="1" kern="0" dirty="0" smtClean="0">
                <a:solidFill>
                  <a:sysClr val="windowText" lastClr="000000"/>
                </a:solidFill>
                <a:latin typeface="楷体_GB2312" charset="-122"/>
                <a:ea typeface="楷体_GB2312" charset="-122"/>
              </a:rPr>
              <a:t>-</a:t>
            </a:r>
            <a:r>
              <a:rPr lang="zh-CN" altLang="en-US" sz="2000" b="1" kern="0" dirty="0" smtClean="0">
                <a:solidFill>
                  <a:sysClr val="windowText" lastClr="000000"/>
                </a:solidFill>
                <a:latin typeface="楷体_GB2312" charset="-122"/>
                <a:ea typeface="楷体_GB2312" charset="-122"/>
              </a:rPr>
              <a:t>效用曲线</a:t>
            </a:r>
            <a:endParaRPr lang="zh-CN" altLang="en-US" sz="2000" b="1" dirty="0"/>
          </a:p>
        </p:txBody>
      </p:sp>
    </p:spTree>
    <p:extLst>
      <p:ext uri="{BB962C8B-B14F-4D97-AF65-F5344CB8AC3E}">
        <p14:creationId xmlns:p14="http://schemas.microsoft.com/office/powerpoint/2010/main" val="4293746652"/>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mc:AlternateContent xmlns:mc="http://schemas.openxmlformats.org/markup-compatibility/2006" xmlns:a14="http://schemas.microsoft.com/office/drawing/2010/main">
        <mc:Choice Requires="a14">
          <p:sp>
            <p:nvSpPr>
              <p:cNvPr id="9" name="矩形 8"/>
              <p:cNvSpPr/>
              <p:nvPr/>
            </p:nvSpPr>
            <p:spPr>
              <a:xfrm>
                <a:off x="395536" y="2204864"/>
                <a:ext cx="4283935" cy="4524315"/>
              </a:xfrm>
              <a:prstGeom prst="rect">
                <a:avLst/>
              </a:prstGeom>
            </p:spPr>
            <p:txBody>
              <a:bodyPr wrap="square">
                <a:spAutoFit/>
              </a:bodyPr>
              <a:lstStyle/>
              <a:p>
                <a:r>
                  <a:rPr lang="zh-CN" altLang="en-US" sz="2400" dirty="0" smtClean="0">
                    <a:latin typeface="楷体_GB2312"/>
                    <a:ea typeface="楷体_GB2312"/>
                    <a:cs typeface="楷体_GB2312"/>
                  </a:rPr>
                  <a:t>    在这种偏好条件下，赌博</a:t>
                </a:r>
                <a:r>
                  <a:rPr lang="zh-CN" altLang="en-US" sz="2400" dirty="0">
                    <a:latin typeface="楷体_GB2312"/>
                    <a:ea typeface="楷体_GB2312"/>
                    <a:cs typeface="楷体_GB2312"/>
                  </a:rPr>
                  <a:t>预期</a:t>
                </a:r>
                <a:r>
                  <a:rPr lang="zh-CN" altLang="en-US" sz="2400" dirty="0" smtClean="0">
                    <a:latin typeface="楷体_GB2312"/>
                    <a:ea typeface="楷体_GB2312"/>
                    <a:cs typeface="楷体_GB2312"/>
                  </a:rPr>
                  <a:t>收入的效用是：</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𝐸</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𝑐</m:t>
                        </m:r>
                      </m:e>
                    </m:d>
                    <m:r>
                      <a:rPr lang="en-US" altLang="zh-CN" sz="2400" b="0" i="1" smtClean="0">
                        <a:latin typeface="Cambria Math" panose="02040503050406030204" pitchFamily="18" charset="0"/>
                        <a:ea typeface="楷体_GB2312"/>
                        <a:cs typeface="楷体_GB2312"/>
                      </a:rPr>
                      <m:t>]</m:t>
                    </m:r>
                    <m:r>
                      <a:rPr lang="en-US" altLang="zh-CN" sz="240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(100)=50</m:t>
                    </m:r>
                  </m:oMath>
                </a14:m>
                <a:r>
                  <a:rPr lang="zh-CN" altLang="en-US" sz="2400" dirty="0" smtClean="0">
                    <a:latin typeface="楷体_GB2312"/>
                    <a:ea typeface="楷体_GB2312"/>
                    <a:cs typeface="楷体_GB2312"/>
                  </a:rPr>
                  <a:t>；而赌博的预期效用是</a:t>
                </a:r>
                <a:r>
                  <a:rPr lang="zh-CN" altLang="en-US" sz="2400" dirty="0">
                    <a:latin typeface="楷体_GB2312"/>
                    <a:ea typeface="楷体_GB2312"/>
                    <a:cs typeface="楷体_GB2312"/>
                  </a:rPr>
                  <a:t>：</a:t>
                </a:r>
                <a14:m>
                  <m:oMath xmlns:m="http://schemas.openxmlformats.org/officeDocument/2006/math">
                    <m:r>
                      <a:rPr lang="en-US" altLang="zh-CN" sz="2400" i="1">
                        <a:latin typeface="Cambria Math" panose="02040503050406030204" pitchFamily="18" charset="0"/>
                        <a:ea typeface="楷体_GB2312"/>
                        <a:cs typeface="楷体_GB2312"/>
                      </a:rPr>
                      <m:t>𝐸</m:t>
                    </m:r>
                    <m:d>
                      <m:dPr>
                        <m:begChr m:val="["/>
                        <m:endChr m:val="]"/>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i="1">
                                <a:latin typeface="Cambria Math" panose="02040503050406030204" pitchFamily="18" charset="0"/>
                                <a:ea typeface="楷体_GB2312"/>
                                <a:cs typeface="楷体_GB2312"/>
                              </a:rPr>
                              <m:t>𝑐</m:t>
                            </m:r>
                          </m:e>
                        </m:d>
                      </m:e>
                    </m:d>
                    <m:r>
                      <a:rPr lang="en-US" altLang="zh-CN" sz="2400" i="1">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0.5</m:t>
                    </m:r>
                    <m:r>
                      <a:rPr lang="en-US" altLang="zh-CN" sz="2400" b="0" i="1" smtClean="0">
                        <a:latin typeface="Cambria Math" panose="02040503050406030204" pitchFamily="18" charset="0"/>
                        <a:ea typeface="Cambria Math" panose="02040503050406030204" pitchFamily="18" charset="0"/>
                        <a:cs typeface="楷体_GB2312"/>
                      </a:rPr>
                      <m:t>×</m:t>
                    </m:r>
                    <m:r>
                      <a:rPr lang="en-US" altLang="zh-CN" sz="2400" i="1">
                        <a:latin typeface="Cambria Math" panose="02040503050406030204" pitchFamily="18" charset="0"/>
                        <a:ea typeface="楷体_GB2312"/>
                        <a:cs typeface="楷体_GB2312"/>
                      </a:rPr>
                      <m:t>𝑢</m:t>
                    </m:r>
                    <m:d>
                      <m:dPr>
                        <m:ctrlPr>
                          <a:rPr lang="en-US" altLang="zh-CN" sz="2400" i="1">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5</m:t>
                        </m:r>
                        <m:r>
                          <a:rPr lang="en-US" altLang="zh-CN" sz="2400" i="1">
                            <a:latin typeface="Cambria Math" panose="02040503050406030204" pitchFamily="18" charset="0"/>
                            <a:ea typeface="楷体_GB2312"/>
                            <a:cs typeface="楷体_GB2312"/>
                          </a:rPr>
                          <m:t>0</m:t>
                        </m:r>
                      </m:e>
                    </m:d>
                    <m:r>
                      <a:rPr lang="en-US" altLang="zh-CN" sz="2400" b="0" i="1" smtClean="0">
                        <a:latin typeface="Cambria Math" panose="02040503050406030204" pitchFamily="18" charset="0"/>
                        <a:ea typeface="楷体_GB2312"/>
                        <a:cs typeface="楷体_GB2312"/>
                      </a:rPr>
                      <m:t>+</m:t>
                    </m:r>
                    <m:r>
                      <a:rPr lang="en-US" altLang="zh-CN" sz="2400" b="0" i="1" smtClean="0">
                        <a:latin typeface="Cambria Math" panose="02040503050406030204" pitchFamily="18" charset="0"/>
                        <a:ea typeface="楷体_GB2312"/>
                        <a:cs typeface="楷体_GB2312"/>
                      </a:rPr>
                      <m:t>𝑢</m:t>
                    </m:r>
                    <m:d>
                      <m:dPr>
                        <m:ctrlPr>
                          <a:rPr lang="en-US" altLang="zh-CN" sz="2400" b="0" i="1" smtClean="0">
                            <a:latin typeface="Cambria Math" panose="02040503050406030204" pitchFamily="18" charset="0"/>
                            <a:ea typeface="楷体_GB2312"/>
                            <a:cs typeface="楷体_GB2312"/>
                          </a:rPr>
                        </m:ctrlPr>
                      </m:dPr>
                      <m:e>
                        <m:r>
                          <a:rPr lang="en-US" altLang="zh-CN" sz="2400" b="0" i="1" smtClean="0">
                            <a:latin typeface="Cambria Math" panose="02040503050406030204" pitchFamily="18" charset="0"/>
                            <a:ea typeface="楷体_GB2312"/>
                            <a:cs typeface="楷体_GB2312"/>
                          </a:rPr>
                          <m:t>150</m:t>
                        </m:r>
                      </m:e>
                    </m:d>
                    <m:r>
                      <a:rPr lang="en-US" altLang="zh-CN" sz="2400" i="1">
                        <a:latin typeface="Cambria Math" panose="02040503050406030204" pitchFamily="18" charset="0"/>
                        <a:ea typeface="楷体_GB2312"/>
                        <a:cs typeface="楷体_GB2312"/>
                      </a:rPr>
                      <m:t>=</m:t>
                    </m:r>
                    <m:r>
                      <a:rPr lang="en-US" altLang="zh-CN" sz="2400" i="1" smtClean="0">
                        <a:latin typeface="Cambria Math" panose="02040503050406030204" pitchFamily="18" charset="0"/>
                        <a:ea typeface="楷体_GB2312"/>
                        <a:cs typeface="楷体_GB2312"/>
                      </a:rPr>
                      <m:t>5</m:t>
                    </m:r>
                    <m:r>
                      <a:rPr lang="en-US" altLang="zh-CN" sz="2400" i="1">
                        <a:latin typeface="Cambria Math" panose="02040503050406030204" pitchFamily="18" charset="0"/>
                        <a:ea typeface="楷体_GB2312"/>
                        <a:cs typeface="楷体_GB2312"/>
                      </a:rPr>
                      <m:t>0</m:t>
                    </m:r>
                  </m:oMath>
                </a14:m>
                <a:r>
                  <a:rPr lang="zh-CN" altLang="en-US" sz="2400" dirty="0" smtClean="0">
                    <a:latin typeface="楷体_GB2312"/>
                    <a:ea typeface="楷体_GB2312"/>
                    <a:cs typeface="楷体_GB2312"/>
                  </a:rPr>
                  <a:t>；这种效用函数的消费者属于风险中立者；恰好</a:t>
                </a:r>
                <a:r>
                  <a:rPr lang="en-US" altLang="zh-CN" sz="2400" dirty="0" smtClean="0">
                    <a:latin typeface="楷体_GB2312"/>
                    <a:ea typeface="楷体_GB2312"/>
                    <a:cs typeface="楷体_GB2312"/>
                  </a:rPr>
                  <a:t>100</a:t>
                </a:r>
                <a:r>
                  <a:rPr lang="zh-CN" altLang="en-US" sz="2400" dirty="0" smtClean="0">
                    <a:latin typeface="楷体_GB2312"/>
                    <a:ea typeface="楷体_GB2312"/>
                    <a:cs typeface="楷体_GB2312"/>
                  </a:rPr>
                  <a:t>元收入的效用为</a:t>
                </a:r>
                <a:r>
                  <a:rPr lang="en-US" altLang="zh-CN" sz="2400" dirty="0" smtClean="0">
                    <a:latin typeface="楷体_GB2312"/>
                    <a:ea typeface="楷体_GB2312"/>
                    <a:cs typeface="楷体_GB2312"/>
                  </a:rPr>
                  <a:t>50</a:t>
                </a:r>
                <a:r>
                  <a:rPr lang="zh-CN" altLang="en-US" sz="2400" dirty="0" smtClean="0">
                    <a:latin typeface="楷体_GB2312"/>
                    <a:ea typeface="楷体_GB2312"/>
                    <a:cs typeface="楷体_GB2312"/>
                  </a:rPr>
                  <a:t>，</a:t>
                </a:r>
                <a14:m>
                  <m:oMath xmlns:m="http://schemas.openxmlformats.org/officeDocument/2006/math">
                    <m:r>
                      <a:rPr lang="en-US" altLang="zh-CN" sz="2400" b="0" i="1" smtClean="0">
                        <a:latin typeface="Cambria Math" panose="02040503050406030204" pitchFamily="18" charset="0"/>
                        <a:ea typeface="楷体_GB2312"/>
                        <a:cs typeface="楷体_GB2312"/>
                      </a:rPr>
                      <m:t>𝑢</m:t>
                    </m:r>
                    <m:r>
                      <a:rPr lang="en-US" altLang="zh-CN" sz="2400" b="0" i="1" smtClean="0">
                        <a:latin typeface="Cambria Math" panose="02040503050406030204" pitchFamily="18" charset="0"/>
                        <a:ea typeface="楷体_GB2312"/>
                        <a:cs typeface="楷体_GB2312"/>
                      </a:rPr>
                      <m:t>(100)=50</m:t>
                    </m:r>
                  </m:oMath>
                </a14:m>
                <a:r>
                  <a:rPr lang="zh-CN" altLang="en-US" sz="2400" dirty="0" smtClean="0"/>
                  <a:t>。参加和不参加赌博的效用相同，是否参加赌博无所谓。换句话说，参加赌博后，收入仍然相当于</a:t>
                </a:r>
                <a:r>
                  <a:rPr lang="en-US" altLang="zh-CN" sz="2400" dirty="0" smtClean="0"/>
                  <a:t>100</a:t>
                </a:r>
                <a:r>
                  <a:rPr lang="zh-CN" altLang="en-US" sz="2400" dirty="0" smtClean="0"/>
                  <a:t>元。</a:t>
                </a:r>
                <a:endParaRPr lang="zh-CN" altLang="en-US" sz="2400" dirty="0"/>
              </a:p>
            </p:txBody>
          </p:sp>
        </mc:Choice>
        <mc:Fallback xmlns="">
          <p:sp>
            <p:nvSpPr>
              <p:cNvPr id="9" name="矩形 8"/>
              <p:cNvSpPr>
                <a:spLocks noRot="1" noChangeAspect="1" noMove="1" noResize="1" noEditPoints="1" noAdjustHandles="1" noChangeArrowheads="1" noChangeShapeType="1" noTextEdit="1"/>
              </p:cNvSpPr>
              <p:nvPr/>
            </p:nvSpPr>
            <p:spPr>
              <a:xfrm>
                <a:off x="395536" y="2204864"/>
                <a:ext cx="4283935" cy="4524315"/>
              </a:xfrm>
              <a:prstGeom prst="rect">
                <a:avLst/>
              </a:prstGeom>
              <a:blipFill rotWithShape="0">
                <a:blip r:embed="rId5"/>
                <a:stretch>
                  <a:fillRect l="-2276" t="-1078" r="-427" b="-2291"/>
                </a:stretch>
              </a:blipFill>
            </p:spPr>
            <p:txBody>
              <a:bodyPr/>
              <a:lstStyle/>
              <a:p>
                <a:r>
                  <a:rPr lang="zh-CN" altLang="en-US">
                    <a:noFill/>
                  </a:rPr>
                  <a:t> </a:t>
                </a:r>
              </a:p>
            </p:txBody>
          </p:sp>
        </mc:Fallback>
      </mc:AlternateContent>
      <p:sp>
        <p:nvSpPr>
          <p:cNvPr id="2" name="矩形 1"/>
          <p:cNvSpPr/>
          <p:nvPr/>
        </p:nvSpPr>
        <p:spPr>
          <a:xfrm>
            <a:off x="395537" y="1089231"/>
            <a:ext cx="8280920" cy="1200329"/>
          </a:xfrm>
          <a:prstGeom prst="rect">
            <a:avLst/>
          </a:prstGeom>
        </p:spPr>
        <p:txBody>
          <a:bodyPr wrap="square">
            <a:spAutoFit/>
          </a:bodyPr>
          <a:lstStyle/>
          <a:p>
            <a:r>
              <a:rPr lang="zh-CN" altLang="en-US" sz="2400" dirty="0" smtClean="0">
                <a:ea typeface="楷体_GB2312"/>
                <a:cs typeface="楷体_GB2312"/>
              </a:rPr>
              <a:t>       假如</a:t>
            </a:r>
            <a:r>
              <a:rPr lang="zh-CN" altLang="en-US" sz="2400" dirty="0">
                <a:ea typeface="楷体_GB2312"/>
                <a:cs typeface="楷体_GB2312"/>
              </a:rPr>
              <a:t>一个人的收入的边际效用不变，收入（</a:t>
            </a:r>
            <a:r>
              <a:rPr lang="en-US" altLang="zh-CN" sz="2400" dirty="0">
                <a:ea typeface="楷体_GB2312"/>
                <a:cs typeface="楷体_GB2312"/>
              </a:rPr>
              <a:t>50,100,150</a:t>
            </a:r>
            <a:r>
              <a:rPr lang="zh-CN" altLang="en-US" sz="2400" dirty="0">
                <a:ea typeface="楷体_GB2312"/>
                <a:cs typeface="楷体_GB2312"/>
              </a:rPr>
              <a:t>）的效用分别是（</a:t>
            </a:r>
            <a:r>
              <a:rPr lang="en-US" altLang="zh-CN" sz="2400" dirty="0">
                <a:ea typeface="楷体_GB2312"/>
                <a:cs typeface="楷体_GB2312"/>
              </a:rPr>
              <a:t>25,50,75</a:t>
            </a:r>
            <a:r>
              <a:rPr lang="zh-CN" altLang="en-US" sz="2400" dirty="0">
                <a:ea typeface="楷体_GB2312"/>
                <a:cs typeface="楷体_GB2312"/>
              </a:rPr>
              <a:t>），效用与收入增加速度一样，其效用曲线如图所示。</a:t>
            </a:r>
            <a:endParaRPr lang="en-US" altLang="zh-CN" sz="2400" dirty="0">
              <a:ea typeface="楷体_GB2312"/>
              <a:cs typeface="楷体_GB2312"/>
            </a:endParaRPr>
          </a:p>
        </p:txBody>
      </p:sp>
      <p:sp>
        <p:nvSpPr>
          <p:cNvPr id="11" name="Line 5"/>
          <p:cNvSpPr>
            <a:spLocks noChangeShapeType="1"/>
          </p:cNvSpPr>
          <p:nvPr/>
        </p:nvSpPr>
        <p:spPr bwMode="auto">
          <a:xfrm>
            <a:off x="5228266" y="2684984"/>
            <a:ext cx="0" cy="3406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2" name="Line 6"/>
          <p:cNvSpPr>
            <a:spLocks noChangeShapeType="1"/>
          </p:cNvSpPr>
          <p:nvPr/>
        </p:nvSpPr>
        <p:spPr bwMode="auto">
          <a:xfrm>
            <a:off x="5228266" y="6091759"/>
            <a:ext cx="3648173" cy="1852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0" name="Line 7"/>
          <p:cNvSpPr>
            <a:spLocks noChangeShapeType="1"/>
          </p:cNvSpPr>
          <p:nvPr/>
        </p:nvSpPr>
        <p:spPr bwMode="auto">
          <a:xfrm>
            <a:off x="6427216" y="4977335"/>
            <a:ext cx="2" cy="110331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Line 8"/>
          <p:cNvSpPr>
            <a:spLocks noChangeShapeType="1"/>
          </p:cNvSpPr>
          <p:nvPr/>
        </p:nvSpPr>
        <p:spPr bwMode="auto">
          <a:xfrm>
            <a:off x="7244391" y="4083051"/>
            <a:ext cx="0" cy="2008708"/>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9"/>
          <p:cNvSpPr>
            <a:spLocks noChangeShapeType="1"/>
          </p:cNvSpPr>
          <p:nvPr/>
        </p:nvSpPr>
        <p:spPr bwMode="auto">
          <a:xfrm>
            <a:off x="8114340" y="3276299"/>
            <a:ext cx="0" cy="281545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Line 10"/>
          <p:cNvSpPr>
            <a:spLocks noChangeShapeType="1"/>
          </p:cNvSpPr>
          <p:nvPr/>
        </p:nvSpPr>
        <p:spPr bwMode="auto">
          <a:xfrm flipH="1">
            <a:off x="5228265" y="4929709"/>
            <a:ext cx="1198953" cy="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4" name="Line 11"/>
          <p:cNvSpPr>
            <a:spLocks noChangeShapeType="1"/>
          </p:cNvSpPr>
          <p:nvPr/>
        </p:nvSpPr>
        <p:spPr bwMode="auto">
          <a:xfrm flipH="1">
            <a:off x="5239760" y="4117186"/>
            <a:ext cx="2046772" cy="6352"/>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5" name="Line 12"/>
          <p:cNvSpPr>
            <a:spLocks noChangeShapeType="1"/>
          </p:cNvSpPr>
          <p:nvPr/>
        </p:nvSpPr>
        <p:spPr bwMode="auto">
          <a:xfrm flipH="1">
            <a:off x="5228265" y="3276300"/>
            <a:ext cx="2886075" cy="2280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6" name="Text Box 13"/>
          <p:cNvSpPr txBox="1">
            <a:spLocks noChangeArrowheads="1"/>
          </p:cNvSpPr>
          <p:nvPr/>
        </p:nvSpPr>
        <p:spPr bwMode="auto">
          <a:xfrm>
            <a:off x="4767022" y="3885133"/>
            <a:ext cx="647700" cy="50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50</a:t>
            </a:r>
            <a:endParaRPr lang="en-US" altLang="zh-CN" sz="2000">
              <a:solidFill>
                <a:srgbClr val="000000"/>
              </a:solidFill>
            </a:endParaRPr>
          </a:p>
        </p:txBody>
      </p:sp>
      <p:sp>
        <p:nvSpPr>
          <p:cNvPr id="27" name="Text Box 14"/>
          <p:cNvSpPr txBox="1">
            <a:spLocks noChangeArrowheads="1"/>
          </p:cNvSpPr>
          <p:nvPr/>
        </p:nvSpPr>
        <p:spPr bwMode="auto">
          <a:xfrm>
            <a:off x="4786341" y="4713809"/>
            <a:ext cx="5762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a:solidFill>
                  <a:srgbClr val="000000"/>
                </a:solidFill>
                <a:latin typeface="Times New Roman" panose="02020603050405020304" pitchFamily="18" charset="0"/>
              </a:rPr>
              <a:t>25</a:t>
            </a:r>
            <a:endParaRPr lang="en-US" altLang="zh-CN" sz="2000">
              <a:solidFill>
                <a:srgbClr val="000000"/>
              </a:solidFill>
            </a:endParaRPr>
          </a:p>
        </p:txBody>
      </p:sp>
      <p:sp>
        <p:nvSpPr>
          <p:cNvPr id="28" name="Text Box 15"/>
          <p:cNvSpPr txBox="1">
            <a:spLocks noChangeArrowheads="1"/>
          </p:cNvSpPr>
          <p:nvPr/>
        </p:nvSpPr>
        <p:spPr bwMode="auto">
          <a:xfrm>
            <a:off x="6171241" y="6140971"/>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50</a:t>
            </a:r>
          </a:p>
        </p:txBody>
      </p:sp>
      <p:sp>
        <p:nvSpPr>
          <p:cNvPr id="29" name="Text Box 16"/>
          <p:cNvSpPr txBox="1">
            <a:spLocks noChangeArrowheads="1"/>
          </p:cNvSpPr>
          <p:nvPr/>
        </p:nvSpPr>
        <p:spPr bwMode="auto">
          <a:xfrm>
            <a:off x="6938057" y="6149656"/>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100</a:t>
            </a:r>
          </a:p>
        </p:txBody>
      </p:sp>
      <p:sp>
        <p:nvSpPr>
          <p:cNvPr id="30" name="Text Box 17"/>
          <p:cNvSpPr txBox="1">
            <a:spLocks noChangeArrowheads="1"/>
          </p:cNvSpPr>
          <p:nvPr/>
        </p:nvSpPr>
        <p:spPr bwMode="auto">
          <a:xfrm>
            <a:off x="7783730" y="6149656"/>
            <a:ext cx="61266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150</a:t>
            </a:r>
          </a:p>
        </p:txBody>
      </p:sp>
      <p:sp>
        <p:nvSpPr>
          <p:cNvPr id="31" name="Text Box 18"/>
          <p:cNvSpPr txBox="1">
            <a:spLocks noChangeArrowheads="1"/>
          </p:cNvSpPr>
          <p:nvPr/>
        </p:nvSpPr>
        <p:spPr bwMode="auto">
          <a:xfrm>
            <a:off x="8327643" y="6111866"/>
            <a:ext cx="6976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收入</a:t>
            </a:r>
          </a:p>
        </p:txBody>
      </p:sp>
      <p:sp>
        <p:nvSpPr>
          <p:cNvPr id="32" name="Text Box 19"/>
          <p:cNvSpPr txBox="1">
            <a:spLocks noChangeArrowheads="1"/>
          </p:cNvSpPr>
          <p:nvPr/>
        </p:nvSpPr>
        <p:spPr bwMode="auto">
          <a:xfrm>
            <a:off x="4604859" y="2550753"/>
            <a:ext cx="69762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效用</a:t>
            </a:r>
          </a:p>
        </p:txBody>
      </p:sp>
      <p:sp>
        <p:nvSpPr>
          <p:cNvPr id="33" name="Line 21"/>
          <p:cNvSpPr>
            <a:spLocks noChangeShapeType="1"/>
          </p:cNvSpPr>
          <p:nvPr/>
        </p:nvSpPr>
        <p:spPr bwMode="auto">
          <a:xfrm flipV="1">
            <a:off x="5228266" y="2950862"/>
            <a:ext cx="3237202" cy="31424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4" name="Text Box 22"/>
          <p:cNvSpPr txBox="1">
            <a:spLocks noChangeArrowheads="1"/>
          </p:cNvSpPr>
          <p:nvPr/>
        </p:nvSpPr>
        <p:spPr bwMode="auto">
          <a:xfrm>
            <a:off x="4786341" y="3088209"/>
            <a:ext cx="6477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dirty="0">
                <a:solidFill>
                  <a:srgbClr val="000000"/>
                </a:solidFill>
                <a:latin typeface="Times New Roman" panose="02020603050405020304" pitchFamily="18" charset="0"/>
              </a:rPr>
              <a:t>75</a:t>
            </a:r>
            <a:endParaRPr lang="en-US" altLang="zh-CN" sz="2000" dirty="0">
              <a:solidFill>
                <a:srgbClr val="000000"/>
              </a:solidFill>
            </a:endParaRPr>
          </a:p>
        </p:txBody>
      </p:sp>
    </p:spTree>
    <p:extLst>
      <p:ext uri="{BB962C8B-B14F-4D97-AF65-F5344CB8AC3E}">
        <p14:creationId xmlns:p14="http://schemas.microsoft.com/office/powerpoint/2010/main" val="3754898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2"/>
          <p:cNvSpPr txBox="1">
            <a:spLocks noChangeArrowheads="1"/>
          </p:cNvSpPr>
          <p:nvPr/>
        </p:nvSpPr>
        <p:spPr bwMode="auto">
          <a:xfrm>
            <a:off x="343125" y="1265976"/>
            <a:ext cx="6696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2</a:t>
            </a:r>
            <a:r>
              <a:rPr lang="zh-CN" altLang="en-US" sz="2400" b="1" dirty="0" smtClean="0"/>
              <a:t>）经济均衡分析</a:t>
            </a:r>
            <a:endParaRPr lang="zh-CN" altLang="en-US" sz="2400" dirty="0">
              <a:latin typeface="Arial" panose="020B0604020202020204" pitchFamily="34" charset="0"/>
            </a:endParaRPr>
          </a:p>
        </p:txBody>
      </p:sp>
      <p:sp>
        <p:nvSpPr>
          <p:cNvPr id="12" name="Rectangle 8"/>
          <p:cNvSpPr>
            <a:spLocks noChangeArrowheads="1"/>
          </p:cNvSpPr>
          <p:nvPr/>
        </p:nvSpPr>
        <p:spPr bwMode="auto">
          <a:xfrm>
            <a:off x="534138" y="1790025"/>
            <a:ext cx="792162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a:latin typeface="宋体" panose="02010600030101010101" pitchFamily="2" charset="-122"/>
              </a:rPr>
              <a:t>◆均衡分析的实质是研究事物的发展规律，因为事物发展过程就是从不均衡到均衡，从一个均衡到另一个均衡。</a:t>
            </a:r>
          </a:p>
          <a:p>
            <a:pPr eaLnBrk="1" hangingPunct="1">
              <a:spcBef>
                <a:spcPct val="0"/>
              </a:spcBef>
              <a:buFontTx/>
              <a:buNone/>
            </a:pPr>
            <a:r>
              <a:rPr lang="zh-CN" altLang="en-US" sz="2400" dirty="0" smtClean="0">
                <a:latin typeface="宋体" panose="02010600030101010101" pitchFamily="2" charset="-122"/>
              </a:rPr>
              <a:t>◆</a:t>
            </a:r>
            <a:r>
              <a:rPr lang="zh-CN" altLang="en-US" sz="2400" dirty="0">
                <a:latin typeface="宋体" panose="02010600030101010101" pitchFamily="2" charset="-122"/>
              </a:rPr>
              <a:t>经济领域存在两种基本的力量，即收益和成本，而在市场经济条件下，收益和成本又通过需求和供给表现出来，经济主体实现利益最大化都是收益与成本、供给与需求力量对比均衡为条件的。</a:t>
            </a:r>
          </a:p>
          <a:p>
            <a:pPr eaLnBrk="1" hangingPunct="1">
              <a:spcBef>
                <a:spcPct val="0"/>
              </a:spcBef>
              <a:buNone/>
            </a:pPr>
            <a:r>
              <a:rPr lang="zh-CN" altLang="en-US" sz="2400" dirty="0" smtClean="0">
                <a:latin typeface="宋体" panose="02010600030101010101" pitchFamily="2" charset="-122"/>
              </a:rPr>
              <a:t>◆</a:t>
            </a:r>
            <a:r>
              <a:rPr lang="zh-CN" altLang="en-US" sz="2400" dirty="0">
                <a:latin typeface="宋体" panose="02010600030101010101" pitchFamily="2" charset="-122"/>
              </a:rPr>
              <a:t>对立和矛盾需要辨证和均衡</a:t>
            </a:r>
            <a:r>
              <a:rPr lang="zh-CN" altLang="en-US" sz="2400" dirty="0" smtClean="0">
                <a:latin typeface="宋体" panose="02010600030101010101" pitchFamily="2" charset="-122"/>
              </a:rPr>
              <a:t>。如果</a:t>
            </a:r>
            <a:r>
              <a:rPr lang="zh-CN" altLang="en-US" sz="2400" dirty="0">
                <a:latin typeface="宋体" panose="02010600030101010101" pitchFamily="2" charset="-122"/>
              </a:rPr>
              <a:t>没有相对方力量的制约，没有均衡，经济决策就无关紧要了</a:t>
            </a:r>
            <a:r>
              <a:rPr lang="zh-CN" altLang="en-US" sz="2400" dirty="0" smtClean="0">
                <a:latin typeface="宋体" panose="02010600030101010101" pitchFamily="2" charset="-122"/>
              </a:rPr>
              <a:t>。</a:t>
            </a:r>
            <a:endParaRPr lang="zh-CN" altLang="en-US" sz="2400" dirty="0">
              <a:latin typeface="宋体" panose="02010600030101010101" pitchFamily="2" charset="-122"/>
            </a:endParaRPr>
          </a:p>
        </p:txBody>
      </p:sp>
    </p:spTree>
    <p:extLst>
      <p:ext uri="{BB962C8B-B14F-4D97-AF65-F5344CB8AC3E}">
        <p14:creationId xmlns:p14="http://schemas.microsoft.com/office/powerpoint/2010/main" val="1666608433"/>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559208" y="1065110"/>
            <a:ext cx="3959738" cy="492443"/>
          </a:xfrm>
          <a:prstGeom prst="rect">
            <a:avLst/>
          </a:prstGeom>
          <a:noFill/>
        </p:spPr>
        <p:txBody>
          <a:bodyPr wrap="none" rtlCol="0">
            <a:spAutoFit/>
          </a:bodyPr>
          <a:lstStyle/>
          <a:p>
            <a:r>
              <a:rPr lang="en-US" altLang="zh-CN" sz="2600" b="1" dirty="0" smtClean="0"/>
              <a:t>8.4.3</a:t>
            </a:r>
            <a:r>
              <a:rPr lang="zh-CN" altLang="en-US" sz="2600" b="1" dirty="0" smtClean="0"/>
              <a:t> 风险酬金和保险原理</a:t>
            </a:r>
            <a:endParaRPr lang="zh-CN" altLang="en-US" sz="2600" b="1" dirty="0"/>
          </a:p>
        </p:txBody>
      </p:sp>
      <p:sp>
        <p:nvSpPr>
          <p:cNvPr id="2" name="矩形 1"/>
          <p:cNvSpPr/>
          <p:nvPr/>
        </p:nvSpPr>
        <p:spPr>
          <a:xfrm>
            <a:off x="481493" y="2132856"/>
            <a:ext cx="8142913" cy="4154984"/>
          </a:xfrm>
          <a:prstGeom prst="rect">
            <a:avLst/>
          </a:prstGeom>
        </p:spPr>
        <p:txBody>
          <a:bodyPr wrap="square">
            <a:spAutoFit/>
          </a:bodyPr>
          <a:lstStyle/>
          <a:p>
            <a:pPr eaLnBrk="1" hangingPunct="1">
              <a:defRPr/>
            </a:pPr>
            <a:r>
              <a:rPr lang="zh-CN" altLang="en-US" sz="2400" dirty="0" smtClean="0">
                <a:solidFill>
                  <a:srgbClr val="000000"/>
                </a:solidFill>
              </a:rPr>
              <a:t>       上面</a:t>
            </a:r>
            <a:r>
              <a:rPr lang="zh-CN" altLang="en-US" sz="2400" dirty="0">
                <a:solidFill>
                  <a:srgbClr val="000000"/>
                </a:solidFill>
              </a:rPr>
              <a:t>的例子中，风险规避者参加赌博</a:t>
            </a:r>
            <a:r>
              <a:rPr lang="zh-CN" altLang="en-US" sz="2400" dirty="0" smtClean="0">
                <a:solidFill>
                  <a:srgbClr val="000000"/>
                </a:solidFill>
              </a:rPr>
              <a:t>时预期</a:t>
            </a:r>
            <a:r>
              <a:rPr lang="zh-CN" altLang="en-US" sz="2400" dirty="0">
                <a:solidFill>
                  <a:srgbClr val="000000"/>
                </a:solidFill>
              </a:rPr>
              <a:t>收入是</a:t>
            </a:r>
            <a:r>
              <a:rPr lang="en-US" altLang="zh-CN" sz="2400" dirty="0">
                <a:solidFill>
                  <a:srgbClr val="000000"/>
                </a:solidFill>
              </a:rPr>
              <a:t>100</a:t>
            </a:r>
            <a:r>
              <a:rPr lang="zh-CN" altLang="en-US" sz="2400" dirty="0">
                <a:solidFill>
                  <a:srgbClr val="000000"/>
                </a:solidFill>
              </a:rPr>
              <a:t>元，但是收入的预期</a:t>
            </a:r>
            <a:r>
              <a:rPr lang="zh-CN" altLang="en-US" sz="2400" dirty="0" smtClean="0">
                <a:solidFill>
                  <a:srgbClr val="000000"/>
                </a:solidFill>
              </a:rPr>
              <a:t>效用</a:t>
            </a:r>
            <a:r>
              <a:rPr lang="en-US" altLang="zh-CN" sz="2400" dirty="0" smtClean="0">
                <a:solidFill>
                  <a:srgbClr val="000000"/>
                </a:solidFill>
              </a:rPr>
              <a:t>31</a:t>
            </a:r>
            <a:r>
              <a:rPr lang="zh-CN" altLang="en-US" sz="2400" dirty="0" smtClean="0">
                <a:solidFill>
                  <a:srgbClr val="000000"/>
                </a:solidFill>
              </a:rPr>
              <a:t>相当于</a:t>
            </a:r>
            <a:r>
              <a:rPr lang="zh-CN" altLang="en-US" sz="2400" dirty="0">
                <a:solidFill>
                  <a:srgbClr val="000000"/>
                </a:solidFill>
              </a:rPr>
              <a:t>肯定地拥有</a:t>
            </a:r>
            <a:r>
              <a:rPr lang="en-US" altLang="zh-CN" sz="2400" dirty="0">
                <a:solidFill>
                  <a:srgbClr val="000000"/>
                </a:solidFill>
              </a:rPr>
              <a:t>75</a:t>
            </a:r>
            <a:r>
              <a:rPr lang="zh-CN" altLang="en-US" sz="2400" dirty="0">
                <a:solidFill>
                  <a:srgbClr val="000000"/>
                </a:solidFill>
              </a:rPr>
              <a:t>元的</a:t>
            </a:r>
            <a:r>
              <a:rPr lang="zh-CN" altLang="en-US" sz="2400" dirty="0" smtClean="0">
                <a:solidFill>
                  <a:srgbClr val="000000"/>
                </a:solidFill>
              </a:rPr>
              <a:t>效用，相当于损失了</a:t>
            </a:r>
            <a:r>
              <a:rPr lang="en-US" altLang="zh-CN" sz="2400" dirty="0" smtClean="0">
                <a:solidFill>
                  <a:srgbClr val="000000"/>
                </a:solidFill>
              </a:rPr>
              <a:t>25</a:t>
            </a:r>
            <a:r>
              <a:rPr lang="zh-CN" altLang="en-US" sz="2400" dirty="0" smtClean="0">
                <a:solidFill>
                  <a:srgbClr val="000000"/>
                </a:solidFill>
              </a:rPr>
              <a:t>元。他</a:t>
            </a:r>
            <a:r>
              <a:rPr lang="zh-CN" altLang="en-US" sz="2400" dirty="0">
                <a:solidFill>
                  <a:srgbClr val="000000"/>
                </a:solidFill>
              </a:rPr>
              <a:t>愿意花最多</a:t>
            </a:r>
            <a:r>
              <a:rPr lang="en-US" altLang="zh-CN" sz="2400" dirty="0">
                <a:solidFill>
                  <a:srgbClr val="000000"/>
                </a:solidFill>
              </a:rPr>
              <a:t>25</a:t>
            </a:r>
            <a:r>
              <a:rPr lang="zh-CN" altLang="en-US" sz="2400" dirty="0">
                <a:solidFill>
                  <a:srgbClr val="000000"/>
                </a:solidFill>
              </a:rPr>
              <a:t>元钱来换取不参加</a:t>
            </a:r>
            <a:r>
              <a:rPr lang="zh-CN" altLang="en-US" sz="2400" dirty="0" smtClean="0">
                <a:solidFill>
                  <a:srgbClr val="000000"/>
                </a:solidFill>
              </a:rPr>
              <a:t>赌博。同时，对于风险爱好者来说，参加赌博相当于获得了额外</a:t>
            </a:r>
            <a:r>
              <a:rPr lang="en-US" altLang="zh-CN" sz="2400" dirty="0" smtClean="0">
                <a:solidFill>
                  <a:srgbClr val="000000"/>
                </a:solidFill>
              </a:rPr>
              <a:t>25</a:t>
            </a:r>
            <a:r>
              <a:rPr lang="zh-CN" altLang="en-US" sz="2400" dirty="0" smtClean="0">
                <a:solidFill>
                  <a:srgbClr val="000000"/>
                </a:solidFill>
              </a:rPr>
              <a:t>元收入。因此，风险也是有价值的，被称为</a:t>
            </a:r>
            <a:r>
              <a:rPr lang="zh-CN" altLang="en-US" sz="2400" b="1" dirty="0" smtClean="0">
                <a:solidFill>
                  <a:srgbClr val="000000"/>
                </a:solidFill>
              </a:rPr>
              <a:t>风险</a:t>
            </a:r>
            <a:r>
              <a:rPr lang="zh-CN" altLang="en-US" sz="2400" b="1" dirty="0">
                <a:solidFill>
                  <a:srgbClr val="000000"/>
                </a:solidFill>
              </a:rPr>
              <a:t>酬金（风险溢价</a:t>
            </a:r>
            <a:r>
              <a:rPr lang="zh-CN" altLang="en-US" sz="2400" b="1" i="1" dirty="0">
                <a:solidFill>
                  <a:srgbClr val="000000"/>
                </a:solidFill>
              </a:rPr>
              <a:t>，</a:t>
            </a:r>
            <a:r>
              <a:rPr lang="en-US" altLang="zh-CN" sz="2400" b="1" i="1" dirty="0">
                <a:solidFill>
                  <a:srgbClr val="000000"/>
                </a:solidFill>
              </a:rPr>
              <a:t>Risk premium</a:t>
            </a:r>
            <a:r>
              <a:rPr lang="zh-CN" altLang="en-US" sz="2400" b="1" i="1" dirty="0">
                <a:solidFill>
                  <a:srgbClr val="000000"/>
                </a:solidFill>
              </a:rPr>
              <a:t>）</a:t>
            </a:r>
            <a:r>
              <a:rPr lang="zh-CN" altLang="en-US" sz="2400" dirty="0" smtClean="0">
                <a:solidFill>
                  <a:srgbClr val="000000"/>
                </a:solidFill>
              </a:rPr>
              <a:t>。风险</a:t>
            </a:r>
            <a:r>
              <a:rPr lang="zh-CN" altLang="en-US" sz="2400" dirty="0">
                <a:solidFill>
                  <a:srgbClr val="000000"/>
                </a:solidFill>
              </a:rPr>
              <a:t>规避</a:t>
            </a:r>
            <a:r>
              <a:rPr lang="zh-CN" altLang="en-US" sz="2400" dirty="0" smtClean="0">
                <a:solidFill>
                  <a:srgbClr val="000000"/>
                </a:solidFill>
              </a:rPr>
              <a:t>者愿意将</a:t>
            </a:r>
            <a:r>
              <a:rPr lang="zh-CN" altLang="en-US" sz="2400" dirty="0">
                <a:solidFill>
                  <a:srgbClr val="000000"/>
                </a:solidFill>
              </a:rPr>
              <a:t>这个酬金的一部分支付给保险公司，换取避免风险的发生</a:t>
            </a:r>
            <a:r>
              <a:rPr lang="zh-CN" altLang="en-US" sz="2400" dirty="0" smtClean="0">
                <a:solidFill>
                  <a:srgbClr val="000000"/>
                </a:solidFill>
              </a:rPr>
              <a:t>。另一方面，风险爱好者愿意支付部分</a:t>
            </a:r>
            <a:r>
              <a:rPr lang="zh-CN" altLang="en-US" sz="2400" dirty="0">
                <a:solidFill>
                  <a:srgbClr val="000000"/>
                </a:solidFill>
              </a:rPr>
              <a:t>风险</a:t>
            </a:r>
            <a:r>
              <a:rPr lang="zh-CN" altLang="en-US" sz="2400" dirty="0" smtClean="0">
                <a:solidFill>
                  <a:srgbClr val="000000"/>
                </a:solidFill>
              </a:rPr>
              <a:t>酬金来</a:t>
            </a:r>
            <a:r>
              <a:rPr lang="zh-CN" altLang="en-US" sz="2400" dirty="0">
                <a:solidFill>
                  <a:srgbClr val="000000"/>
                </a:solidFill>
              </a:rPr>
              <a:t>参加赌博活动。</a:t>
            </a:r>
            <a:endParaRPr lang="en-US" altLang="zh-CN" sz="2400" dirty="0">
              <a:solidFill>
                <a:srgbClr val="000000"/>
              </a:solidFill>
            </a:endParaRPr>
          </a:p>
          <a:p>
            <a:pPr eaLnBrk="1" hangingPunct="1">
              <a:defRPr/>
            </a:pPr>
            <a:r>
              <a:rPr lang="zh-CN" altLang="en-US" sz="2400" dirty="0" smtClean="0">
                <a:solidFill>
                  <a:srgbClr val="000000"/>
                </a:solidFill>
              </a:rPr>
              <a:t>         经济学</a:t>
            </a:r>
            <a:r>
              <a:rPr lang="zh-CN" altLang="en-US" sz="2400" dirty="0">
                <a:solidFill>
                  <a:srgbClr val="000000"/>
                </a:solidFill>
              </a:rPr>
              <a:t>上通常把一个风险资产要求的报酬率与无风险报酬率的差额称为风险溢价，反映了风险的价值</a:t>
            </a:r>
            <a:r>
              <a:rPr lang="zh-CN" altLang="en-US" sz="2400" dirty="0" smtClean="0">
                <a:solidFill>
                  <a:srgbClr val="000000"/>
                </a:solidFill>
              </a:rPr>
              <a:t>。上述赌博风险的价值是</a:t>
            </a:r>
            <a:r>
              <a:rPr lang="en-US" altLang="zh-CN" sz="2400" dirty="0" smtClean="0">
                <a:solidFill>
                  <a:srgbClr val="000000"/>
                </a:solidFill>
              </a:rPr>
              <a:t>25</a:t>
            </a:r>
            <a:r>
              <a:rPr lang="zh-CN" altLang="en-US" sz="2400" dirty="0" smtClean="0">
                <a:solidFill>
                  <a:srgbClr val="000000"/>
                </a:solidFill>
              </a:rPr>
              <a:t>元。</a:t>
            </a:r>
            <a:endParaRPr lang="en-US" altLang="zh-CN" sz="2400" dirty="0">
              <a:solidFill>
                <a:srgbClr val="000000"/>
              </a:solidFill>
            </a:endParaRPr>
          </a:p>
        </p:txBody>
      </p:sp>
      <p:sp>
        <p:nvSpPr>
          <p:cNvPr id="11" name="Text Box 4"/>
          <p:cNvSpPr txBox="1">
            <a:spLocks noChangeArrowheads="1"/>
          </p:cNvSpPr>
          <p:nvPr/>
        </p:nvSpPr>
        <p:spPr bwMode="auto">
          <a:xfrm>
            <a:off x="292628" y="1599183"/>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a:latin typeface="Arial" panose="020B0604020202020204" pitchFamily="34" charset="0"/>
                <a:ea typeface="宋体" panose="02010600030101010101" pitchFamily="2" charset="-122"/>
              </a:rPr>
              <a:t>1</a:t>
            </a:r>
            <a:r>
              <a:rPr lang="zh-CN" altLang="en-US" sz="2400" b="1" dirty="0" smtClean="0">
                <a:latin typeface="Arial" panose="020B0604020202020204" pitchFamily="34" charset="0"/>
                <a:ea typeface="宋体" panose="02010600030101010101" pitchFamily="2" charset="-122"/>
              </a:rPr>
              <a:t>）风险酬金</a:t>
            </a:r>
            <a:endParaRPr lang="zh-CN" altLang="en-US" sz="2400" b="1" dirty="0">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76957772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59836" y="1027791"/>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smtClean="0">
                <a:latin typeface="Arial" panose="020B0604020202020204" pitchFamily="34" charset="0"/>
                <a:ea typeface="宋体" panose="02010600030101010101" pitchFamily="2" charset="-122"/>
              </a:rPr>
              <a:t>2</a:t>
            </a:r>
            <a:r>
              <a:rPr lang="zh-CN" altLang="en-US" sz="2400" b="1" dirty="0" smtClean="0">
                <a:latin typeface="Arial" panose="020B0604020202020204" pitchFamily="34" charset="0"/>
                <a:ea typeface="宋体" panose="02010600030101010101" pitchFamily="2" charset="-122"/>
              </a:rPr>
              <a:t>）保险原理</a:t>
            </a:r>
            <a:endParaRPr lang="zh-CN" altLang="en-US" sz="2400" b="1" dirty="0">
              <a:latin typeface="Arial" panose="020B0604020202020204" pitchFamily="34" charset="0"/>
              <a:ea typeface="宋体" panose="02010600030101010101" pitchFamily="2" charset="-122"/>
            </a:endParaRPr>
          </a:p>
        </p:txBody>
      </p:sp>
      <mc:AlternateContent xmlns:mc="http://schemas.openxmlformats.org/markup-compatibility/2006" xmlns:a14="http://schemas.microsoft.com/office/drawing/2010/main">
        <mc:Choice Requires="a14">
          <p:sp>
            <p:nvSpPr>
              <p:cNvPr id="2" name="矩形 1"/>
              <p:cNvSpPr/>
              <p:nvPr/>
            </p:nvSpPr>
            <p:spPr>
              <a:xfrm>
                <a:off x="395536" y="1489456"/>
                <a:ext cx="8171575" cy="3785652"/>
              </a:xfrm>
              <a:prstGeom prst="rect">
                <a:avLst/>
              </a:prstGeom>
            </p:spPr>
            <p:txBody>
              <a:bodyPr wrap="square">
                <a:spAutoFit/>
              </a:bodyPr>
              <a:lstStyle/>
              <a:p>
                <a:pPr eaLnBrk="1" hangingPunct="1"/>
                <a:r>
                  <a:rPr lang="zh-CN" altLang="en-US" sz="2400" dirty="0" smtClean="0">
                    <a:solidFill>
                      <a:srgbClr val="000000"/>
                    </a:solidFill>
                  </a:rPr>
                  <a:t>       一个地区有</a:t>
                </a:r>
                <a:r>
                  <a:rPr lang="en-US" altLang="zh-CN" sz="2400" dirty="0">
                    <a:solidFill>
                      <a:srgbClr val="000000"/>
                    </a:solidFill>
                  </a:rPr>
                  <a:t>100</a:t>
                </a:r>
                <a:r>
                  <a:rPr lang="zh-CN" altLang="en-US" sz="2400" dirty="0">
                    <a:solidFill>
                      <a:srgbClr val="000000"/>
                    </a:solidFill>
                  </a:rPr>
                  <a:t>辆机动车，价值都是</a:t>
                </a:r>
                <a:r>
                  <a:rPr lang="en-US" altLang="zh-CN" sz="2400" dirty="0">
                    <a:solidFill>
                      <a:srgbClr val="000000"/>
                    </a:solidFill>
                  </a:rPr>
                  <a:t>10</a:t>
                </a:r>
                <a:r>
                  <a:rPr lang="zh-CN" altLang="en-US" sz="2400" dirty="0">
                    <a:solidFill>
                      <a:srgbClr val="000000"/>
                    </a:solidFill>
                  </a:rPr>
                  <a:t>万元</a:t>
                </a:r>
                <a:r>
                  <a:rPr lang="zh-CN" altLang="en-US" sz="2400" dirty="0" smtClean="0">
                    <a:solidFill>
                      <a:srgbClr val="000000"/>
                    </a:solidFill>
                  </a:rPr>
                  <a:t>，每辆车</a:t>
                </a:r>
                <a:r>
                  <a:rPr lang="zh-CN" altLang="en-US" sz="2400" dirty="0">
                    <a:solidFill>
                      <a:srgbClr val="000000"/>
                    </a:solidFill>
                  </a:rPr>
                  <a:t>被盗的概率是</a:t>
                </a:r>
                <a:r>
                  <a:rPr lang="en-US" altLang="zh-CN" sz="2400" dirty="0">
                    <a:solidFill>
                      <a:srgbClr val="000000"/>
                    </a:solidFill>
                  </a:rPr>
                  <a:t>1%</a:t>
                </a:r>
                <a:r>
                  <a:rPr lang="zh-CN" altLang="en-US" sz="2400" dirty="0">
                    <a:solidFill>
                      <a:srgbClr val="000000"/>
                    </a:solidFill>
                  </a:rPr>
                  <a:t>，在没有保险的条件下，每位车主的预期财富</a:t>
                </a:r>
                <a:r>
                  <a:rPr lang="zh-CN" altLang="en-US" sz="2400" dirty="0" smtClean="0">
                    <a:solidFill>
                      <a:srgbClr val="000000"/>
                    </a:solidFill>
                  </a:rPr>
                  <a:t>为</a:t>
                </a:r>
                <a14:m>
                  <m:oMath xmlns:m="http://schemas.openxmlformats.org/officeDocument/2006/math">
                    <m:r>
                      <a:rPr lang="en-US" altLang="zh-CN" sz="2400" b="0" i="1" smtClean="0">
                        <a:solidFill>
                          <a:srgbClr val="000000"/>
                        </a:solidFill>
                        <a:latin typeface="Cambria Math" panose="02040503050406030204" pitchFamily="18" charset="0"/>
                      </a:rPr>
                      <m:t>𝐸</m:t>
                    </m:r>
                    <m:d>
                      <m:dPr>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𝑊</m:t>
                        </m:r>
                      </m:e>
                    </m:d>
                    <m:r>
                      <a:rPr lang="en-US" altLang="zh-CN" sz="240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0.01</m:t>
                    </m:r>
                    <m:r>
                      <a:rPr lang="en-US" altLang="zh-CN" sz="2400" b="0" i="1" smtClean="0">
                        <a:solidFill>
                          <a:srgbClr val="000000"/>
                        </a:solidFill>
                        <a:latin typeface="Cambria Math" panose="02040503050406030204" pitchFamily="18" charset="0"/>
                        <a:ea typeface="Cambria Math" panose="02040503050406030204" pitchFamily="18" charset="0"/>
                      </a:rPr>
                      <m:t>×0+0.99×100000=99000</m:t>
                    </m:r>
                  </m:oMath>
                </a14:m>
                <a:r>
                  <a:rPr lang="zh-CN" altLang="en-US" sz="2400" dirty="0">
                    <a:solidFill>
                      <a:srgbClr val="000000"/>
                    </a:solidFill>
                  </a:rPr>
                  <a:t>元，预期财富的效用</a:t>
                </a:r>
                <a:r>
                  <a:rPr lang="zh-CN" altLang="en-US" sz="2400" dirty="0" smtClean="0">
                    <a:solidFill>
                      <a:srgbClr val="000000"/>
                    </a:solidFill>
                  </a:rPr>
                  <a:t>为</a:t>
                </a:r>
                <a14:m>
                  <m:oMath xmlns:m="http://schemas.openxmlformats.org/officeDocument/2006/math">
                    <m:r>
                      <a:rPr lang="en-US" altLang="zh-CN" sz="2400" b="0" i="1" smtClean="0">
                        <a:solidFill>
                          <a:srgbClr val="000000"/>
                        </a:solidFill>
                        <a:latin typeface="Cambria Math" panose="02040503050406030204" pitchFamily="18" charset="0"/>
                      </a:rPr>
                      <m:t>𝑈</m:t>
                    </m:r>
                    <m:r>
                      <a:rPr lang="en-US" altLang="zh-CN" sz="2400" b="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𝐸</m:t>
                    </m:r>
                    <m:d>
                      <m:dPr>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𝑊</m:t>
                        </m:r>
                      </m:e>
                    </m:d>
                    <m:r>
                      <a:rPr lang="en-US" altLang="zh-CN" sz="2400" b="0" i="1" smtClean="0">
                        <a:solidFill>
                          <a:srgbClr val="000000"/>
                        </a:solidFill>
                        <a:latin typeface="Cambria Math" panose="02040503050406030204" pitchFamily="18" charset="0"/>
                      </a:rPr>
                      <m:t>]</m:t>
                    </m:r>
                    <m:r>
                      <a:rPr lang="en-US" altLang="zh-CN" sz="240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𝑈</m:t>
                    </m:r>
                    <m:r>
                      <a:rPr lang="en-US" altLang="zh-CN" sz="2400" b="0" i="1" smtClean="0">
                        <a:solidFill>
                          <a:srgbClr val="000000"/>
                        </a:solidFill>
                        <a:latin typeface="Cambria Math" panose="02040503050406030204" pitchFamily="18" charset="0"/>
                      </a:rPr>
                      <m:t>(99000)</m:t>
                    </m:r>
                  </m:oMath>
                </a14:m>
                <a:r>
                  <a:rPr lang="zh-CN" altLang="en-US" sz="2400" dirty="0">
                    <a:solidFill>
                      <a:srgbClr val="000000"/>
                    </a:solidFill>
                  </a:rPr>
                  <a:t>，效用的期望值</a:t>
                </a:r>
                <a:r>
                  <a:rPr lang="zh-CN" altLang="en-US" sz="2400" dirty="0" smtClean="0">
                    <a:solidFill>
                      <a:srgbClr val="000000"/>
                    </a:solidFill>
                  </a:rPr>
                  <a:t>为</a:t>
                </a:r>
                <a14:m>
                  <m:oMath xmlns:m="http://schemas.openxmlformats.org/officeDocument/2006/math">
                    <m:r>
                      <a:rPr lang="en-US" altLang="zh-CN" sz="2400" b="0" i="1" smtClean="0">
                        <a:solidFill>
                          <a:srgbClr val="000000"/>
                        </a:solidFill>
                        <a:latin typeface="Cambria Math" panose="02040503050406030204" pitchFamily="18" charset="0"/>
                      </a:rPr>
                      <m:t>𝐸</m:t>
                    </m:r>
                    <m:d>
                      <m:dPr>
                        <m:begChr m:val="["/>
                        <m:endChr m:val="]"/>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𝑈</m:t>
                        </m:r>
                        <m:d>
                          <m:dPr>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𝑊</m:t>
                            </m:r>
                          </m:e>
                        </m:d>
                      </m:e>
                    </m:d>
                    <m:r>
                      <a:rPr lang="en-US" altLang="zh-CN" sz="240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0.99</m:t>
                    </m:r>
                    <m:r>
                      <a:rPr lang="en-US" altLang="zh-CN" sz="2400" b="0" i="1" smtClean="0">
                        <a:solidFill>
                          <a:srgbClr val="000000"/>
                        </a:solidFill>
                        <a:latin typeface="Cambria Math" panose="02040503050406030204" pitchFamily="18" charset="0"/>
                        <a:ea typeface="Cambria Math" panose="02040503050406030204" pitchFamily="18" charset="0"/>
                      </a:rPr>
                      <m:t>×</m:t>
                    </m:r>
                    <m:r>
                      <a:rPr lang="en-US" altLang="zh-CN" sz="2400" b="0" i="1" smtClean="0">
                        <a:solidFill>
                          <a:srgbClr val="000000"/>
                        </a:solidFill>
                        <a:latin typeface="Cambria Math" panose="02040503050406030204" pitchFamily="18" charset="0"/>
                        <a:ea typeface="Cambria Math" panose="02040503050406030204" pitchFamily="18" charset="0"/>
                      </a:rPr>
                      <m:t>𝑈</m:t>
                    </m:r>
                    <m:d>
                      <m:dPr>
                        <m:ctrlPr>
                          <a:rPr lang="en-US" altLang="zh-CN" sz="2400" b="0" i="1" smtClean="0">
                            <a:solidFill>
                              <a:srgbClr val="000000"/>
                            </a:solidFill>
                            <a:latin typeface="Cambria Math" panose="02040503050406030204" pitchFamily="18" charset="0"/>
                            <a:ea typeface="Cambria Math" panose="02040503050406030204" pitchFamily="18" charset="0"/>
                          </a:rPr>
                        </m:ctrlPr>
                      </m:dPr>
                      <m:e>
                        <m:r>
                          <a:rPr lang="en-US" altLang="zh-CN" sz="2400" b="0" i="1" smtClean="0">
                            <a:solidFill>
                              <a:srgbClr val="000000"/>
                            </a:solidFill>
                            <a:latin typeface="Cambria Math" panose="02040503050406030204" pitchFamily="18" charset="0"/>
                            <a:ea typeface="Cambria Math" panose="02040503050406030204" pitchFamily="18" charset="0"/>
                          </a:rPr>
                          <m:t>100000</m:t>
                        </m:r>
                      </m:e>
                    </m:d>
                    <m:r>
                      <a:rPr lang="en-US" altLang="zh-CN" sz="2400" b="0" i="1" smtClean="0">
                        <a:solidFill>
                          <a:srgbClr val="000000"/>
                        </a:solidFill>
                        <a:latin typeface="Cambria Math" panose="02040503050406030204" pitchFamily="18" charset="0"/>
                        <a:ea typeface="Cambria Math" panose="02040503050406030204" pitchFamily="18" charset="0"/>
                      </a:rPr>
                      <m:t>+0.01×</m:t>
                    </m:r>
                    <m:r>
                      <a:rPr lang="en-US" altLang="zh-CN" sz="2400" b="0" i="1" smtClean="0">
                        <a:solidFill>
                          <a:srgbClr val="000000"/>
                        </a:solidFill>
                        <a:latin typeface="Cambria Math" panose="02040503050406030204" pitchFamily="18" charset="0"/>
                        <a:ea typeface="Cambria Math" panose="02040503050406030204" pitchFamily="18" charset="0"/>
                      </a:rPr>
                      <m:t>𝑈</m:t>
                    </m:r>
                    <m:r>
                      <a:rPr lang="en-US" altLang="zh-CN" sz="2400" b="0" i="1" smtClean="0">
                        <a:solidFill>
                          <a:srgbClr val="000000"/>
                        </a:solidFill>
                        <a:latin typeface="Cambria Math" panose="02040503050406030204" pitchFamily="18" charset="0"/>
                        <a:ea typeface="Cambria Math" panose="02040503050406030204" pitchFamily="18" charset="0"/>
                      </a:rPr>
                      <m:t>(0)</m:t>
                    </m:r>
                  </m:oMath>
                </a14:m>
                <a:r>
                  <a:rPr lang="zh-CN" altLang="en-US" sz="2400" dirty="0">
                    <a:solidFill>
                      <a:srgbClr val="000000"/>
                    </a:solidFill>
                  </a:rPr>
                  <a:t>。假定车主都是风险规避者， </a:t>
                </a:r>
                <a14:m>
                  <m:oMath xmlns:m="http://schemas.openxmlformats.org/officeDocument/2006/math">
                    <m:r>
                      <a:rPr lang="en-US" altLang="zh-CN" sz="2400" b="0" i="1" smtClean="0">
                        <a:solidFill>
                          <a:srgbClr val="000000"/>
                        </a:solidFill>
                        <a:latin typeface="Cambria Math" panose="02040503050406030204" pitchFamily="18" charset="0"/>
                      </a:rPr>
                      <m:t>𝑈</m:t>
                    </m:r>
                    <m:d>
                      <m:dPr>
                        <m:begChr m:val="["/>
                        <m:endChr m:val="]"/>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𝐸</m:t>
                        </m:r>
                        <m:d>
                          <m:dPr>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𝑊</m:t>
                            </m:r>
                          </m:e>
                        </m:d>
                      </m:e>
                    </m:d>
                    <m:r>
                      <a:rPr lang="en-US" altLang="zh-CN" sz="2400" b="0" i="1" smtClean="0">
                        <a:solidFill>
                          <a:srgbClr val="000000"/>
                        </a:solidFill>
                        <a:latin typeface="Cambria Math" panose="02040503050406030204" pitchFamily="18" charset="0"/>
                      </a:rPr>
                      <m:t>&gt;</m:t>
                    </m:r>
                    <m:r>
                      <a:rPr lang="en-US" altLang="zh-CN" sz="2400" b="0" i="1" smtClean="0">
                        <a:solidFill>
                          <a:srgbClr val="000000"/>
                        </a:solidFill>
                        <a:latin typeface="Cambria Math" panose="02040503050406030204" pitchFamily="18" charset="0"/>
                      </a:rPr>
                      <m:t>𝐸</m:t>
                    </m:r>
                    <m:r>
                      <a:rPr lang="en-US" altLang="zh-CN" sz="2400" b="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𝑈</m:t>
                    </m:r>
                    <m:r>
                      <a:rPr lang="en-US" altLang="zh-CN" sz="2400" b="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𝑊</m:t>
                    </m:r>
                    <m:r>
                      <a:rPr lang="en-US" altLang="zh-CN" sz="2400" b="0" i="1" smtClean="0">
                        <a:solidFill>
                          <a:srgbClr val="000000"/>
                        </a:solidFill>
                        <a:latin typeface="Cambria Math" panose="02040503050406030204" pitchFamily="18" charset="0"/>
                      </a:rPr>
                      <m:t>)]</m:t>
                    </m:r>
                  </m:oMath>
                </a14:m>
                <a:r>
                  <a:rPr lang="zh-CN" altLang="en-US" sz="2400" i="1" dirty="0">
                    <a:solidFill>
                      <a:srgbClr val="000000"/>
                    </a:solidFill>
                  </a:rPr>
                  <a:t>，</a:t>
                </a:r>
                <a:r>
                  <a:rPr lang="zh-CN" altLang="en-US" sz="2400" dirty="0">
                    <a:solidFill>
                      <a:srgbClr val="000000"/>
                    </a:solidFill>
                  </a:rPr>
                  <a:t>而且愿意支付</a:t>
                </a:r>
                <a:r>
                  <a:rPr lang="en-US" altLang="zh-CN" sz="2400" dirty="0">
                    <a:solidFill>
                      <a:srgbClr val="000000"/>
                    </a:solidFill>
                  </a:rPr>
                  <a:t>1500</a:t>
                </a:r>
                <a:r>
                  <a:rPr lang="zh-CN" altLang="en-US" sz="2400" dirty="0">
                    <a:solidFill>
                      <a:srgbClr val="000000"/>
                    </a:solidFill>
                  </a:rPr>
                  <a:t>元的风险酬金，在车辆被盗时，获得</a:t>
                </a:r>
                <a:r>
                  <a:rPr lang="en-US" altLang="zh-CN" sz="2400" dirty="0">
                    <a:solidFill>
                      <a:srgbClr val="000000"/>
                    </a:solidFill>
                  </a:rPr>
                  <a:t>10</a:t>
                </a:r>
                <a:r>
                  <a:rPr lang="zh-CN" altLang="en-US" sz="2400" dirty="0">
                    <a:solidFill>
                      <a:srgbClr val="000000"/>
                    </a:solidFill>
                  </a:rPr>
                  <a:t>万元</a:t>
                </a:r>
                <a:r>
                  <a:rPr lang="zh-CN" altLang="en-US" sz="2400" dirty="0" smtClean="0">
                    <a:solidFill>
                      <a:srgbClr val="000000"/>
                    </a:solidFill>
                  </a:rPr>
                  <a:t>的理赔</a:t>
                </a:r>
                <a:r>
                  <a:rPr lang="zh-CN" altLang="en-US" sz="2400" dirty="0">
                    <a:solidFill>
                      <a:srgbClr val="000000"/>
                    </a:solidFill>
                  </a:rPr>
                  <a:t>。保险使车主拥有确定的</a:t>
                </a:r>
                <a:r>
                  <a:rPr lang="en-US" altLang="zh-CN" sz="2400" dirty="0" smtClean="0">
                    <a:solidFill>
                      <a:srgbClr val="000000"/>
                    </a:solidFill>
                  </a:rPr>
                  <a:t>98500</a:t>
                </a:r>
                <a:r>
                  <a:rPr lang="zh-CN" altLang="en-US" sz="2400" dirty="0" smtClean="0">
                    <a:solidFill>
                      <a:srgbClr val="000000"/>
                    </a:solidFill>
                  </a:rPr>
                  <a:t>（车辆不被盗时，等于车的价值减保费；车辆被盗时，等于理赔额减保费）元</a:t>
                </a:r>
                <a:r>
                  <a:rPr lang="zh-CN" altLang="en-US" sz="2400" dirty="0">
                    <a:solidFill>
                      <a:srgbClr val="000000"/>
                    </a:solidFill>
                  </a:rPr>
                  <a:t>财富</a:t>
                </a:r>
                <a:r>
                  <a:rPr lang="zh-CN" altLang="en-US" sz="2400" dirty="0" smtClean="0">
                    <a:solidFill>
                      <a:srgbClr val="000000"/>
                    </a:solidFill>
                  </a:rPr>
                  <a:t>，假设</a:t>
                </a:r>
                <a14:m>
                  <m:oMath xmlns:m="http://schemas.openxmlformats.org/officeDocument/2006/math">
                    <m:r>
                      <a:rPr lang="en-US" altLang="zh-CN" sz="2400" b="0" i="1" smtClean="0">
                        <a:solidFill>
                          <a:srgbClr val="000000"/>
                        </a:solidFill>
                        <a:latin typeface="Cambria Math" panose="02040503050406030204" pitchFamily="18" charset="0"/>
                      </a:rPr>
                      <m:t>𝑈</m:t>
                    </m:r>
                    <m:d>
                      <m:dPr>
                        <m:ctrlPr>
                          <a:rPr lang="en-US" altLang="zh-CN" sz="2400" b="0" i="1" smtClean="0">
                            <a:solidFill>
                              <a:srgbClr val="000000"/>
                            </a:solidFill>
                            <a:latin typeface="Cambria Math" panose="02040503050406030204" pitchFamily="18" charset="0"/>
                          </a:rPr>
                        </m:ctrlPr>
                      </m:dPr>
                      <m:e>
                        <m:r>
                          <a:rPr lang="en-US" altLang="zh-CN" sz="2400" b="0" i="1" smtClean="0">
                            <a:solidFill>
                              <a:srgbClr val="000000"/>
                            </a:solidFill>
                            <a:latin typeface="Cambria Math" panose="02040503050406030204" pitchFamily="18" charset="0"/>
                          </a:rPr>
                          <m:t>98500</m:t>
                        </m:r>
                      </m:e>
                    </m:d>
                    <m:r>
                      <a:rPr lang="en-US" altLang="zh-CN" sz="2400" b="0" i="1" smtClean="0">
                        <a:solidFill>
                          <a:srgbClr val="000000"/>
                        </a:solidFill>
                        <a:latin typeface="Cambria Math" panose="02040503050406030204" pitchFamily="18" charset="0"/>
                      </a:rPr>
                      <m:t>&gt;</m:t>
                    </m:r>
                    <m:r>
                      <a:rPr lang="en-US" altLang="zh-CN" sz="2400" b="0" i="1" smtClean="0">
                        <a:solidFill>
                          <a:srgbClr val="000000"/>
                        </a:solidFill>
                        <a:latin typeface="Cambria Math" panose="02040503050406030204" pitchFamily="18" charset="0"/>
                      </a:rPr>
                      <m:t>𝐸</m:t>
                    </m:r>
                    <m:r>
                      <a:rPr lang="en-US" altLang="zh-CN" sz="2400" b="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𝑈</m:t>
                    </m:r>
                    <m:r>
                      <a:rPr lang="en-US" altLang="zh-CN" sz="2400" b="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𝑊</m:t>
                    </m:r>
                    <m:r>
                      <a:rPr lang="en-US" altLang="zh-CN" sz="2400" b="0" i="1" smtClean="0">
                        <a:solidFill>
                          <a:srgbClr val="000000"/>
                        </a:solidFill>
                        <a:latin typeface="Cambria Math" panose="02040503050406030204" pitchFamily="18" charset="0"/>
                      </a:rPr>
                      <m:t>)] </m:t>
                    </m:r>
                  </m:oMath>
                </a14:m>
                <a:r>
                  <a:rPr lang="zh-CN" altLang="en-US" sz="2400" i="1" dirty="0" smtClean="0">
                    <a:solidFill>
                      <a:srgbClr val="000000"/>
                    </a:solidFill>
                  </a:rPr>
                  <a:t>，</a:t>
                </a:r>
                <a:r>
                  <a:rPr lang="zh-CN" altLang="en-US" sz="2400" dirty="0" smtClean="0">
                    <a:solidFill>
                      <a:srgbClr val="000000"/>
                    </a:solidFill>
                  </a:rPr>
                  <a:t>车主将愿意投保</a:t>
                </a:r>
                <a:r>
                  <a:rPr lang="zh-CN" altLang="en-US" sz="2400" i="1" dirty="0" smtClean="0">
                    <a:solidFill>
                      <a:srgbClr val="000000"/>
                    </a:solidFill>
                  </a:rPr>
                  <a:t>。</a:t>
                </a:r>
                <a:endParaRPr lang="en-US" altLang="zh-CN" sz="2400" i="1" dirty="0">
                  <a:solidFill>
                    <a:srgbClr val="000000"/>
                  </a:solidFill>
                </a:endParaRPr>
              </a:p>
            </p:txBody>
          </p:sp>
        </mc:Choice>
        <mc:Fallback xmlns="">
          <p:sp>
            <p:nvSpPr>
              <p:cNvPr id="2" name="矩形 1"/>
              <p:cNvSpPr>
                <a:spLocks noRot="1" noChangeAspect="1" noMove="1" noResize="1" noEditPoints="1" noAdjustHandles="1" noChangeArrowheads="1" noChangeShapeType="1" noTextEdit="1"/>
              </p:cNvSpPr>
              <p:nvPr/>
            </p:nvSpPr>
            <p:spPr>
              <a:xfrm>
                <a:off x="395536" y="1489456"/>
                <a:ext cx="8171575" cy="3785652"/>
              </a:xfrm>
              <a:prstGeom prst="rect">
                <a:avLst/>
              </a:prstGeom>
              <a:blipFill rotWithShape="0">
                <a:blip r:embed="rId5"/>
                <a:stretch>
                  <a:fillRect l="-1194" t="-1932" r="-597" b="-2093"/>
                </a:stretch>
              </a:blipFill>
            </p:spPr>
            <p:txBody>
              <a:bodyPr/>
              <a:lstStyle/>
              <a:p>
                <a:r>
                  <a:rPr lang="zh-CN" altLang="en-US">
                    <a:noFill/>
                  </a:rPr>
                  <a:t> </a:t>
                </a:r>
              </a:p>
            </p:txBody>
          </p:sp>
        </mc:Fallback>
      </mc:AlternateContent>
      <p:sp>
        <p:nvSpPr>
          <p:cNvPr id="3" name="矩形 2"/>
          <p:cNvSpPr/>
          <p:nvPr/>
        </p:nvSpPr>
        <p:spPr>
          <a:xfrm>
            <a:off x="395535" y="5258407"/>
            <a:ext cx="8171575" cy="1200329"/>
          </a:xfrm>
          <a:prstGeom prst="rect">
            <a:avLst/>
          </a:prstGeom>
        </p:spPr>
        <p:txBody>
          <a:bodyPr wrap="square">
            <a:spAutoFit/>
          </a:bodyPr>
          <a:lstStyle/>
          <a:p>
            <a:pPr eaLnBrk="1" hangingPunct="1"/>
            <a:r>
              <a:rPr lang="zh-CN" altLang="en-US" sz="2400" dirty="0" smtClean="0">
                <a:solidFill>
                  <a:srgbClr val="000000"/>
                </a:solidFill>
              </a:rPr>
              <a:t>        费率</a:t>
            </a:r>
            <a:r>
              <a:rPr lang="zh-CN" altLang="en-US" sz="2400" dirty="0">
                <a:solidFill>
                  <a:srgbClr val="000000"/>
                </a:solidFill>
              </a:rPr>
              <a:t>为</a:t>
            </a:r>
            <a:r>
              <a:rPr lang="en-US" altLang="zh-CN" sz="2400" dirty="0">
                <a:solidFill>
                  <a:srgbClr val="000000"/>
                </a:solidFill>
              </a:rPr>
              <a:t>1.5%</a:t>
            </a:r>
            <a:r>
              <a:rPr lang="zh-CN" altLang="en-US" sz="2400" dirty="0" smtClean="0">
                <a:solidFill>
                  <a:srgbClr val="000000"/>
                </a:solidFill>
              </a:rPr>
              <a:t>，</a:t>
            </a:r>
            <a:r>
              <a:rPr lang="zh-CN" altLang="en-US" sz="2400" dirty="0">
                <a:solidFill>
                  <a:srgbClr val="000000"/>
                </a:solidFill>
              </a:rPr>
              <a:t>保险公司</a:t>
            </a:r>
            <a:r>
              <a:rPr lang="zh-CN" altLang="en-US" sz="2400" dirty="0" smtClean="0">
                <a:solidFill>
                  <a:srgbClr val="000000"/>
                </a:solidFill>
              </a:rPr>
              <a:t>可以</a:t>
            </a:r>
            <a:r>
              <a:rPr lang="zh-CN" altLang="en-US" sz="2400" dirty="0">
                <a:solidFill>
                  <a:srgbClr val="000000"/>
                </a:solidFill>
              </a:rPr>
              <a:t>获得每年</a:t>
            </a:r>
            <a:r>
              <a:rPr lang="en-US" altLang="zh-CN" sz="2400" dirty="0">
                <a:solidFill>
                  <a:srgbClr val="000000"/>
                </a:solidFill>
              </a:rPr>
              <a:t>15</a:t>
            </a:r>
            <a:r>
              <a:rPr lang="zh-CN" altLang="en-US" sz="2400" dirty="0">
                <a:solidFill>
                  <a:srgbClr val="000000"/>
                </a:solidFill>
              </a:rPr>
              <a:t>万元保费收入，期望的理赔支出为</a:t>
            </a:r>
            <a:r>
              <a:rPr lang="en-US" altLang="zh-CN" sz="2400" dirty="0">
                <a:solidFill>
                  <a:srgbClr val="000000"/>
                </a:solidFill>
              </a:rPr>
              <a:t>10</a:t>
            </a:r>
            <a:r>
              <a:rPr lang="zh-CN" altLang="en-US" sz="2400" dirty="0">
                <a:solidFill>
                  <a:srgbClr val="000000"/>
                </a:solidFill>
              </a:rPr>
              <a:t>万元。</a:t>
            </a:r>
            <a:r>
              <a:rPr lang="zh-CN" altLang="en-US" sz="2400" dirty="0" smtClean="0">
                <a:solidFill>
                  <a:srgbClr val="000000"/>
                </a:solidFill>
              </a:rPr>
              <a:t>如果保险公司</a:t>
            </a:r>
            <a:r>
              <a:rPr lang="zh-CN" altLang="en-US" sz="2400" dirty="0">
                <a:solidFill>
                  <a:srgbClr val="000000"/>
                </a:solidFill>
              </a:rPr>
              <a:t>其他成本控制在</a:t>
            </a:r>
            <a:r>
              <a:rPr lang="en-US" altLang="zh-CN" sz="2400" dirty="0">
                <a:solidFill>
                  <a:srgbClr val="000000"/>
                </a:solidFill>
              </a:rPr>
              <a:t>5</a:t>
            </a:r>
            <a:r>
              <a:rPr lang="zh-CN" altLang="en-US" sz="2400" dirty="0">
                <a:solidFill>
                  <a:srgbClr val="000000"/>
                </a:solidFill>
              </a:rPr>
              <a:t>万元，</a:t>
            </a:r>
            <a:r>
              <a:rPr lang="zh-CN" altLang="en-US" sz="2400" dirty="0" smtClean="0">
                <a:solidFill>
                  <a:srgbClr val="000000"/>
                </a:solidFill>
              </a:rPr>
              <a:t>则从期望收入和期望支出比较看，是</a:t>
            </a:r>
            <a:r>
              <a:rPr lang="zh-CN" altLang="en-US" sz="2400" dirty="0">
                <a:solidFill>
                  <a:srgbClr val="000000"/>
                </a:solidFill>
              </a:rPr>
              <a:t>可行的。</a:t>
            </a:r>
          </a:p>
        </p:txBody>
      </p:sp>
    </p:spTree>
    <p:extLst>
      <p:ext uri="{BB962C8B-B14F-4D97-AF65-F5344CB8AC3E}">
        <p14:creationId xmlns:p14="http://schemas.microsoft.com/office/powerpoint/2010/main" val="423800992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328721" y="1527175"/>
            <a:ext cx="3759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a:latin typeface="Arial" panose="020B0604020202020204" pitchFamily="34" charset="0"/>
                <a:ea typeface="宋体" panose="02010600030101010101" pitchFamily="2" charset="-122"/>
              </a:rPr>
              <a:t>1</a:t>
            </a:r>
            <a:r>
              <a:rPr lang="zh-CN" altLang="en-US" sz="2400" b="1" dirty="0">
                <a:latin typeface="Arial" panose="020B0604020202020204" pitchFamily="34" charset="0"/>
                <a:ea typeface="宋体" panose="02010600030101010101" pitchFamily="2" charset="-122"/>
              </a:rPr>
              <a:t>）组合投资与风险</a:t>
            </a:r>
            <a:r>
              <a:rPr lang="zh-CN" altLang="en-US" sz="2400" b="1" dirty="0" smtClean="0">
                <a:latin typeface="Arial" panose="020B0604020202020204" pitchFamily="34" charset="0"/>
                <a:ea typeface="宋体" panose="02010600030101010101" pitchFamily="2" charset="-122"/>
              </a:rPr>
              <a:t>分散</a:t>
            </a:r>
            <a:endParaRPr lang="zh-CN" altLang="en-US" sz="2400" b="1" dirty="0">
              <a:latin typeface="Arial" panose="020B0604020202020204" pitchFamily="34" charset="0"/>
              <a:ea typeface="宋体" panose="02010600030101010101" pitchFamily="2" charset="-122"/>
            </a:endParaRPr>
          </a:p>
        </p:txBody>
      </p:sp>
      <p:sp>
        <p:nvSpPr>
          <p:cNvPr id="10" name="文本框 9"/>
          <p:cNvSpPr txBox="1"/>
          <p:nvPr/>
        </p:nvSpPr>
        <p:spPr>
          <a:xfrm>
            <a:off x="529269" y="1007903"/>
            <a:ext cx="2284600" cy="492443"/>
          </a:xfrm>
          <a:prstGeom prst="rect">
            <a:avLst/>
          </a:prstGeom>
          <a:noFill/>
        </p:spPr>
        <p:txBody>
          <a:bodyPr wrap="none" rtlCol="0">
            <a:spAutoFit/>
          </a:bodyPr>
          <a:lstStyle/>
          <a:p>
            <a:r>
              <a:rPr lang="en-US" altLang="zh-CN" sz="2600" b="1" dirty="0" smtClean="0"/>
              <a:t>8.4.4</a:t>
            </a:r>
            <a:r>
              <a:rPr lang="zh-CN" altLang="en-US" sz="2600" b="1" dirty="0" smtClean="0"/>
              <a:t> 风险管理</a:t>
            </a:r>
            <a:endParaRPr lang="zh-CN" altLang="en-US" sz="2600" b="1" dirty="0"/>
          </a:p>
        </p:txBody>
      </p:sp>
      <p:sp>
        <p:nvSpPr>
          <p:cNvPr id="2" name="文本框 1"/>
          <p:cNvSpPr txBox="1"/>
          <p:nvPr/>
        </p:nvSpPr>
        <p:spPr>
          <a:xfrm>
            <a:off x="395537" y="2019218"/>
            <a:ext cx="8280920" cy="830997"/>
          </a:xfrm>
          <a:prstGeom prst="rect">
            <a:avLst/>
          </a:prstGeom>
          <a:noFill/>
        </p:spPr>
        <p:txBody>
          <a:bodyPr wrap="square" rtlCol="0">
            <a:spAutoFit/>
          </a:bodyPr>
          <a:lstStyle/>
          <a:p>
            <a:r>
              <a:rPr lang="zh-CN" altLang="en-US" sz="2400" dirty="0" smtClean="0"/>
              <a:t>        投资于不同风险程度的项目，在项目风险不相关或者负相关的条件下，可以降低风险。</a:t>
            </a:r>
            <a:endParaRPr lang="zh-CN" altLang="en-US" sz="2400" dirty="0"/>
          </a:p>
        </p:txBody>
      </p:sp>
      <p:sp>
        <p:nvSpPr>
          <p:cNvPr id="3" name="矩形 2"/>
          <p:cNvSpPr/>
          <p:nvPr/>
        </p:nvSpPr>
        <p:spPr>
          <a:xfrm>
            <a:off x="369776" y="2781991"/>
            <a:ext cx="2212465" cy="461665"/>
          </a:xfrm>
          <a:prstGeom prst="rect">
            <a:avLst/>
          </a:prstGeom>
        </p:spPr>
        <p:txBody>
          <a:bodyPr wrap="none">
            <a:spAutoFit/>
          </a:bodyPr>
          <a:lstStyle/>
          <a:p>
            <a:pPr eaLnBrk="1" hangingPunct="1"/>
            <a:r>
              <a:rPr lang="zh-CN" altLang="en-US" sz="2400" b="1" dirty="0" smtClean="0">
                <a:latin typeface="Arial" panose="020B0604020202020204" pitchFamily="34" charset="0"/>
              </a:rPr>
              <a:t>（</a:t>
            </a:r>
            <a:r>
              <a:rPr lang="en-US" altLang="zh-CN" sz="2400" b="1" dirty="0" smtClean="0">
                <a:latin typeface="Arial" panose="020B0604020202020204" pitchFamily="34" charset="0"/>
              </a:rPr>
              <a:t>2</a:t>
            </a:r>
            <a:r>
              <a:rPr lang="zh-CN" altLang="en-US" sz="2400" b="1" dirty="0" smtClean="0">
                <a:latin typeface="Arial" panose="020B0604020202020204" pitchFamily="34" charset="0"/>
              </a:rPr>
              <a:t>）套</a:t>
            </a:r>
            <a:r>
              <a:rPr lang="zh-CN" altLang="en-US" sz="2400" b="1" dirty="0">
                <a:latin typeface="Arial" panose="020B0604020202020204" pitchFamily="34" charset="0"/>
              </a:rPr>
              <a:t>期保值</a:t>
            </a:r>
          </a:p>
        </p:txBody>
      </p:sp>
      <p:sp>
        <p:nvSpPr>
          <p:cNvPr id="4" name="矩形 3"/>
          <p:cNvSpPr/>
          <p:nvPr/>
        </p:nvSpPr>
        <p:spPr>
          <a:xfrm>
            <a:off x="559208" y="3243656"/>
            <a:ext cx="8045240" cy="3046988"/>
          </a:xfrm>
          <a:prstGeom prst="rect">
            <a:avLst/>
          </a:prstGeom>
        </p:spPr>
        <p:txBody>
          <a:bodyPr wrap="square">
            <a:spAutoFit/>
          </a:bodyPr>
          <a:lstStyle/>
          <a:p>
            <a:pPr eaLnBrk="1" hangingPunct="1"/>
            <a:r>
              <a:rPr lang="en-US" altLang="zh-CN" sz="2400" dirty="0">
                <a:latin typeface="楷体_GB2312"/>
                <a:ea typeface="楷体_GB2312"/>
                <a:cs typeface="楷体_GB2312"/>
              </a:rPr>
              <a:t>♦</a:t>
            </a:r>
            <a:r>
              <a:rPr lang="zh-CN" altLang="en-US" sz="2400" dirty="0">
                <a:latin typeface="楷体_GB2312"/>
                <a:ea typeface="楷体_GB2312"/>
                <a:cs typeface="楷体_GB2312"/>
              </a:rPr>
              <a:t>套利（</a:t>
            </a:r>
            <a:r>
              <a:rPr lang="en-US" altLang="zh-CN" sz="2400" i="1" dirty="0">
                <a:latin typeface="+mn-lt"/>
                <a:ea typeface="楷体_GB2312"/>
                <a:cs typeface="楷体_GB2312"/>
              </a:rPr>
              <a:t>arbitrage</a:t>
            </a:r>
            <a:r>
              <a:rPr lang="zh-CN" altLang="en-US" sz="2400" dirty="0">
                <a:latin typeface="楷体_GB2312"/>
                <a:ea typeface="楷体_GB2312"/>
                <a:cs typeface="楷体_GB2312"/>
              </a:rPr>
              <a:t>）</a:t>
            </a:r>
            <a:r>
              <a:rPr lang="zh-CN" altLang="en-US" sz="2400" dirty="0" smtClean="0">
                <a:latin typeface="楷体_GB2312"/>
                <a:ea typeface="楷体_GB2312"/>
                <a:cs typeface="楷体_GB2312"/>
              </a:rPr>
              <a:t>：指在</a:t>
            </a:r>
            <a:r>
              <a:rPr lang="zh-CN" altLang="en-US" sz="2400" dirty="0">
                <a:latin typeface="楷体_GB2312"/>
                <a:ea typeface="楷体_GB2312"/>
                <a:cs typeface="楷体_GB2312"/>
              </a:rPr>
              <a:t>某一市场买入，在另一个市场卖出，获取差价的</a:t>
            </a:r>
            <a:r>
              <a:rPr lang="zh-CN" altLang="en-US" sz="2400" dirty="0" smtClean="0">
                <a:latin typeface="楷体_GB2312"/>
                <a:ea typeface="楷体_GB2312"/>
                <a:cs typeface="楷体_GB2312"/>
              </a:rPr>
              <a:t>活动。包括不同地区</a:t>
            </a:r>
            <a:r>
              <a:rPr lang="zh-CN" altLang="en-US" sz="2400" dirty="0">
                <a:latin typeface="楷体_GB2312"/>
                <a:ea typeface="楷体_GB2312"/>
                <a:cs typeface="楷体_GB2312"/>
              </a:rPr>
              <a:t>市场上的</a:t>
            </a:r>
            <a:r>
              <a:rPr lang="zh-CN" altLang="en-US" sz="2400" dirty="0" smtClean="0">
                <a:latin typeface="楷体_GB2312"/>
                <a:ea typeface="楷体_GB2312"/>
                <a:cs typeface="楷体_GB2312"/>
              </a:rPr>
              <a:t>套利和不同</a:t>
            </a:r>
            <a:r>
              <a:rPr lang="zh-CN" altLang="en-US" sz="2400" dirty="0">
                <a:latin typeface="楷体_GB2312"/>
                <a:ea typeface="楷体_GB2312"/>
                <a:cs typeface="楷体_GB2312"/>
              </a:rPr>
              <a:t>时间市场上的</a:t>
            </a:r>
            <a:r>
              <a:rPr lang="zh-CN" altLang="en-US" sz="2400" dirty="0" smtClean="0">
                <a:latin typeface="楷体_GB2312"/>
                <a:ea typeface="楷体_GB2312"/>
                <a:cs typeface="楷体_GB2312"/>
              </a:rPr>
              <a:t>套利，后者指在</a:t>
            </a:r>
            <a:r>
              <a:rPr lang="zh-CN" altLang="en-US" sz="2400" dirty="0">
                <a:latin typeface="楷体_GB2312"/>
                <a:ea typeface="楷体_GB2312"/>
                <a:cs typeface="楷体_GB2312"/>
              </a:rPr>
              <a:t>商品价格低的时间买入进行储藏，在价格上涨的时间卖出，使不同时间的商品价格趋于</a:t>
            </a:r>
            <a:r>
              <a:rPr lang="zh-CN" altLang="en-US" sz="2400" dirty="0" smtClean="0">
                <a:latin typeface="楷体_GB2312"/>
                <a:ea typeface="楷体_GB2312"/>
                <a:cs typeface="楷体_GB2312"/>
              </a:rPr>
              <a:t>平稳。</a:t>
            </a:r>
            <a:endParaRPr lang="zh-CN" altLang="en-US" sz="2400" dirty="0">
              <a:latin typeface="楷体_GB2312"/>
              <a:ea typeface="楷体_GB2312"/>
              <a:cs typeface="楷体_GB2312"/>
            </a:endParaRPr>
          </a:p>
          <a:p>
            <a:pPr eaLnBrk="1" hangingPunct="1"/>
            <a:r>
              <a:rPr lang="zh-CN" altLang="en-US" sz="2400" dirty="0">
                <a:latin typeface="楷体_GB2312"/>
                <a:ea typeface="楷体_GB2312"/>
                <a:cs typeface="楷体_GB2312"/>
              </a:rPr>
              <a:t>♦套期保值（</a:t>
            </a:r>
            <a:r>
              <a:rPr lang="en-US" altLang="zh-CN" sz="2400" i="1" dirty="0">
                <a:latin typeface="+mn-lt"/>
                <a:ea typeface="楷体_GB2312"/>
                <a:cs typeface="楷体_GB2312"/>
              </a:rPr>
              <a:t>hedging</a:t>
            </a:r>
            <a:r>
              <a:rPr lang="zh-CN" altLang="en-US" sz="2400" dirty="0">
                <a:latin typeface="楷体_GB2312"/>
                <a:ea typeface="楷体_GB2312"/>
                <a:cs typeface="楷体_GB2312"/>
              </a:rPr>
              <a:t>）：通过对商品的对冲交易来降低风险的活动。所谓对冲交易，就是在买入的同时以远期合约的形式卖</a:t>
            </a:r>
            <a:r>
              <a:rPr lang="zh-CN" altLang="en-US" sz="2400" dirty="0" smtClean="0">
                <a:latin typeface="楷体_GB2312"/>
                <a:ea typeface="楷体_GB2312"/>
                <a:cs typeface="楷体_GB2312"/>
              </a:rPr>
              <a:t>出，风险相互抵消。</a:t>
            </a:r>
            <a:endParaRPr lang="zh-CN" altLang="en-US" sz="2400" dirty="0">
              <a:latin typeface="楷体_GB2312"/>
              <a:ea typeface="楷体_GB2312"/>
              <a:cs typeface="楷体_GB2312"/>
            </a:endParaRPr>
          </a:p>
        </p:txBody>
      </p:sp>
    </p:spTree>
    <p:extLst>
      <p:ext uri="{BB962C8B-B14F-4D97-AF65-F5344CB8AC3E}">
        <p14:creationId xmlns:p14="http://schemas.microsoft.com/office/powerpoint/2010/main" val="291672145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92628" y="1079081"/>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smtClean="0">
                <a:latin typeface="Arial" panose="020B0604020202020204" pitchFamily="34" charset="0"/>
                <a:ea typeface="宋体" panose="02010600030101010101" pitchFamily="2" charset="-122"/>
              </a:rPr>
              <a:t>3</a:t>
            </a:r>
            <a:r>
              <a:rPr lang="zh-CN" altLang="en-US" sz="2400" b="1" dirty="0" smtClean="0">
                <a:latin typeface="Arial" panose="020B0604020202020204" pitchFamily="34" charset="0"/>
                <a:ea typeface="宋体" panose="02010600030101010101" pitchFamily="2" charset="-122"/>
              </a:rPr>
              <a:t>）其他方法</a:t>
            </a:r>
            <a:endParaRPr lang="zh-CN" altLang="en-US" sz="2400" b="1" dirty="0">
              <a:latin typeface="Arial" panose="020B0604020202020204" pitchFamily="34" charset="0"/>
              <a:ea typeface="宋体" panose="02010600030101010101" pitchFamily="2" charset="-122"/>
            </a:endParaRPr>
          </a:p>
        </p:txBody>
      </p:sp>
      <p:sp>
        <p:nvSpPr>
          <p:cNvPr id="10" name="Rectangle 6"/>
          <p:cNvSpPr>
            <a:spLocks noChangeArrowheads="1"/>
          </p:cNvSpPr>
          <p:nvPr/>
        </p:nvSpPr>
        <p:spPr bwMode="auto">
          <a:xfrm>
            <a:off x="448468" y="1562301"/>
            <a:ext cx="822798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en-US" altLang="zh-CN" sz="2400" dirty="0">
                <a:ea typeface="楷体_GB2312"/>
                <a:cs typeface="楷体_GB2312"/>
              </a:rPr>
              <a:t>♦</a:t>
            </a:r>
            <a:r>
              <a:rPr lang="zh-CN" altLang="en-US" sz="2400" dirty="0">
                <a:ea typeface="楷体_GB2312"/>
                <a:cs typeface="楷体_GB2312"/>
              </a:rPr>
              <a:t>获取信息，以在确定条件下</a:t>
            </a:r>
            <a:r>
              <a:rPr lang="zh-CN" altLang="en-US" sz="2400" dirty="0" smtClean="0">
                <a:ea typeface="楷体_GB2312"/>
                <a:cs typeface="楷体_GB2312"/>
              </a:rPr>
              <a:t>决策。</a:t>
            </a:r>
            <a:endParaRPr lang="zh-CN" altLang="en-US" sz="2400" dirty="0">
              <a:ea typeface="楷体_GB2312"/>
              <a:cs typeface="楷体_GB2312"/>
            </a:endParaRPr>
          </a:p>
          <a:p>
            <a:pPr eaLnBrk="1" hangingPunct="1">
              <a:spcBef>
                <a:spcPct val="0"/>
              </a:spcBef>
              <a:buFontTx/>
              <a:buNone/>
            </a:pPr>
            <a:r>
              <a:rPr lang="zh-CN" altLang="en-US" sz="2400" dirty="0">
                <a:ea typeface="楷体_GB2312"/>
                <a:cs typeface="楷体_GB2312"/>
              </a:rPr>
              <a:t>♦投保。保险公司汇集风险规避者愿意支付的保费，为风险发生者赔偿。</a:t>
            </a:r>
          </a:p>
          <a:p>
            <a:pPr eaLnBrk="1" hangingPunct="1">
              <a:spcBef>
                <a:spcPct val="0"/>
              </a:spcBef>
              <a:buFontTx/>
              <a:buNone/>
            </a:pPr>
            <a:r>
              <a:rPr lang="zh-CN" altLang="en-US" sz="2400" dirty="0">
                <a:ea typeface="楷体_GB2312"/>
                <a:cs typeface="楷体_GB2312"/>
              </a:rPr>
              <a:t>♦提取风险准备金，以应对</a:t>
            </a:r>
            <a:r>
              <a:rPr lang="zh-CN" altLang="en-US" sz="2400" dirty="0" smtClean="0">
                <a:ea typeface="楷体_GB2312"/>
                <a:cs typeface="楷体_GB2312"/>
              </a:rPr>
              <a:t>风险。</a:t>
            </a:r>
            <a:endParaRPr lang="zh-CN" altLang="en-US" sz="2400" dirty="0">
              <a:ea typeface="楷体_GB2312"/>
              <a:cs typeface="楷体_GB2312"/>
            </a:endParaRPr>
          </a:p>
          <a:p>
            <a:pPr eaLnBrk="1" hangingPunct="1">
              <a:spcBef>
                <a:spcPct val="0"/>
              </a:spcBef>
              <a:buFontTx/>
              <a:buNone/>
            </a:pPr>
            <a:r>
              <a:rPr lang="zh-CN" altLang="en-US" sz="2400" dirty="0">
                <a:ea typeface="楷体_GB2312"/>
                <a:cs typeface="楷体_GB2312"/>
              </a:rPr>
              <a:t>♦在投资项目计划中考虑风险酬金，即提高贴现率</a:t>
            </a:r>
          </a:p>
        </p:txBody>
      </p:sp>
    </p:spTree>
    <p:extLst>
      <p:ext uri="{BB962C8B-B14F-4D97-AF65-F5344CB8AC3E}">
        <p14:creationId xmlns:p14="http://schemas.microsoft.com/office/powerpoint/2010/main" val="280911055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21450" y="1991981"/>
            <a:ext cx="25218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a:latin typeface="Arial" panose="020B0604020202020204" pitchFamily="34" charset="0"/>
                <a:ea typeface="宋体" panose="02010600030101010101" pitchFamily="2" charset="-122"/>
              </a:rPr>
              <a:t>1</a:t>
            </a:r>
            <a:r>
              <a:rPr lang="zh-CN" altLang="en-US" sz="2400" b="1" dirty="0" smtClean="0">
                <a:latin typeface="Arial" panose="020B0604020202020204" pitchFamily="34" charset="0"/>
                <a:ea typeface="宋体" panose="02010600030101010101" pitchFamily="2" charset="-122"/>
              </a:rPr>
              <a:t>）信息不对称</a:t>
            </a:r>
            <a:endParaRPr lang="zh-CN" altLang="en-US" sz="2400" b="1" dirty="0">
              <a:latin typeface="Arial" panose="020B0604020202020204" pitchFamily="34" charset="0"/>
              <a:ea typeface="宋体" panose="02010600030101010101" pitchFamily="2" charset="-122"/>
            </a:endParaRPr>
          </a:p>
        </p:txBody>
      </p:sp>
      <p:sp>
        <p:nvSpPr>
          <p:cNvPr id="10" name="矩形 9"/>
          <p:cNvSpPr/>
          <p:nvPr/>
        </p:nvSpPr>
        <p:spPr>
          <a:xfrm>
            <a:off x="395536" y="1039437"/>
            <a:ext cx="4695516" cy="523220"/>
          </a:xfrm>
          <a:prstGeom prst="rect">
            <a:avLst/>
          </a:prstGeom>
        </p:spPr>
        <p:txBody>
          <a:bodyPr wrap="none">
            <a:spAutoFit/>
          </a:bodyPr>
          <a:lstStyle/>
          <a:p>
            <a:pPr>
              <a:spcBef>
                <a:spcPts val="0"/>
              </a:spcBef>
            </a:pPr>
            <a:r>
              <a:rPr lang="en-US" altLang="zh-CN" sz="2800" b="1" dirty="0" smtClean="0"/>
              <a:t>8.5 </a:t>
            </a:r>
            <a:r>
              <a:rPr lang="zh-CN" altLang="en-US" sz="2800" b="1" dirty="0" smtClean="0"/>
              <a:t>信息不对称下的经济行为</a:t>
            </a:r>
            <a:endParaRPr lang="zh-CN" altLang="en-US" sz="2800" b="1" dirty="0"/>
          </a:p>
        </p:txBody>
      </p:sp>
      <p:sp>
        <p:nvSpPr>
          <p:cNvPr id="11" name="文本框 10"/>
          <p:cNvSpPr txBox="1"/>
          <p:nvPr/>
        </p:nvSpPr>
        <p:spPr>
          <a:xfrm>
            <a:off x="395536" y="1562301"/>
            <a:ext cx="2619628" cy="492443"/>
          </a:xfrm>
          <a:prstGeom prst="rect">
            <a:avLst/>
          </a:prstGeom>
          <a:noFill/>
        </p:spPr>
        <p:txBody>
          <a:bodyPr wrap="none" rtlCol="0">
            <a:spAutoFit/>
          </a:bodyPr>
          <a:lstStyle/>
          <a:p>
            <a:r>
              <a:rPr lang="en-US" altLang="zh-CN" sz="2600" b="1" dirty="0" smtClean="0"/>
              <a:t>8.5.1</a:t>
            </a:r>
            <a:r>
              <a:rPr lang="zh-CN" altLang="en-US" sz="2600" b="1" dirty="0" smtClean="0"/>
              <a:t> 信息不对称</a:t>
            </a:r>
            <a:endParaRPr lang="zh-CN" altLang="en-US" sz="2600" b="1" dirty="0"/>
          </a:p>
        </p:txBody>
      </p:sp>
      <p:sp>
        <p:nvSpPr>
          <p:cNvPr id="2" name="矩形 1"/>
          <p:cNvSpPr/>
          <p:nvPr/>
        </p:nvSpPr>
        <p:spPr>
          <a:xfrm>
            <a:off x="405678" y="2399628"/>
            <a:ext cx="7859122" cy="1200329"/>
          </a:xfrm>
          <a:prstGeom prst="rect">
            <a:avLst/>
          </a:prstGeom>
        </p:spPr>
        <p:txBody>
          <a:bodyPr wrap="square">
            <a:spAutoFit/>
          </a:bodyPr>
          <a:lstStyle/>
          <a:p>
            <a:pPr eaLnBrk="1" hangingPunct="1"/>
            <a:r>
              <a:rPr lang="zh-CN" altLang="en-US" sz="2400" b="1" dirty="0"/>
              <a:t>信息不对称</a:t>
            </a:r>
            <a:r>
              <a:rPr lang="zh-CN" altLang="en-US" sz="2400" dirty="0"/>
              <a:t>（</a:t>
            </a:r>
            <a:r>
              <a:rPr lang="en-US" altLang="zh-CN" sz="2400" i="1" dirty="0"/>
              <a:t>asymmetric information</a:t>
            </a:r>
            <a:r>
              <a:rPr lang="zh-CN" altLang="en-US" sz="2400" dirty="0"/>
              <a:t>）：指交易双方对于交易对象的信息掌握和了解程度</a:t>
            </a:r>
            <a:r>
              <a:rPr lang="zh-CN" altLang="en-US" sz="2400" dirty="0" smtClean="0"/>
              <a:t>不同，一方具有相对另一方的信息优势。</a:t>
            </a:r>
            <a:endParaRPr lang="zh-CN" altLang="en-US" sz="2400" dirty="0"/>
          </a:p>
        </p:txBody>
      </p:sp>
      <p:sp>
        <p:nvSpPr>
          <p:cNvPr id="3" name="矩形 2"/>
          <p:cNvSpPr/>
          <p:nvPr/>
        </p:nvSpPr>
        <p:spPr>
          <a:xfrm>
            <a:off x="457294" y="4739660"/>
            <a:ext cx="8291170" cy="1569660"/>
          </a:xfrm>
          <a:prstGeom prst="rect">
            <a:avLst/>
          </a:prstGeom>
        </p:spPr>
        <p:txBody>
          <a:bodyPr wrap="square">
            <a:spAutoFit/>
          </a:bodyPr>
          <a:lstStyle/>
          <a:p>
            <a:pPr eaLnBrk="1" hangingPunct="1">
              <a:buFontTx/>
              <a:buNone/>
            </a:pPr>
            <a:r>
              <a:rPr lang="zh-CN" altLang="en-US" sz="2400" dirty="0" smtClean="0"/>
              <a:t>    </a:t>
            </a:r>
            <a:r>
              <a:rPr lang="zh-CN" altLang="en-US" sz="2400" dirty="0" smtClean="0">
                <a:latin typeface="Arial" panose="020B0604020202020204" pitchFamily="34" charset="0"/>
                <a:cs typeface="Arial" panose="020B0604020202020204" pitchFamily="34" charset="0"/>
              </a:rPr>
              <a:t>♦</a:t>
            </a:r>
            <a:r>
              <a:rPr lang="zh-CN" altLang="en-US" sz="2400" b="1" dirty="0" smtClean="0"/>
              <a:t>事前</a:t>
            </a:r>
            <a:r>
              <a:rPr lang="zh-CN" altLang="en-US" sz="2400" b="1" dirty="0"/>
              <a:t>的信息不对称</a:t>
            </a:r>
            <a:r>
              <a:rPr lang="zh-CN" altLang="en-US" sz="2400" dirty="0"/>
              <a:t>：也称为</a:t>
            </a:r>
            <a:r>
              <a:rPr lang="zh-CN" altLang="en-US" sz="2400" b="1" dirty="0"/>
              <a:t>隐蔽性特征</a:t>
            </a:r>
            <a:r>
              <a:rPr lang="zh-CN" altLang="en-US" sz="2400" dirty="0"/>
              <a:t>，指一方</a:t>
            </a:r>
            <a:r>
              <a:rPr lang="zh-CN" altLang="en-US" sz="2400" dirty="0" smtClean="0"/>
              <a:t>有另一方不知道</a:t>
            </a:r>
            <a:r>
              <a:rPr lang="zh-CN" altLang="en-US" sz="2400" dirty="0"/>
              <a:t>的</a:t>
            </a:r>
            <a:r>
              <a:rPr lang="zh-CN" altLang="en-US" sz="2400" dirty="0" smtClean="0"/>
              <a:t>信息。</a:t>
            </a:r>
            <a:endParaRPr lang="zh-CN" altLang="en-US" sz="2400" dirty="0"/>
          </a:p>
          <a:p>
            <a:pPr eaLnBrk="1" hangingPunct="1">
              <a:buFontTx/>
              <a:buNone/>
            </a:pPr>
            <a:r>
              <a:rPr lang="zh-CN" altLang="en-US" sz="2400" dirty="0"/>
              <a:t>    </a:t>
            </a:r>
            <a:r>
              <a:rPr lang="zh-CN" altLang="en-US" sz="2400" dirty="0" smtClean="0">
                <a:latin typeface="Arial" panose="020B0604020202020204" pitchFamily="34" charset="0"/>
                <a:cs typeface="Arial" panose="020B0604020202020204" pitchFamily="34" charset="0"/>
              </a:rPr>
              <a:t>♦</a:t>
            </a:r>
            <a:r>
              <a:rPr lang="zh-CN" altLang="en-US" sz="2400" b="1" dirty="0" smtClean="0"/>
              <a:t>事后</a:t>
            </a:r>
            <a:r>
              <a:rPr lang="zh-CN" altLang="en-US" sz="2400" b="1" dirty="0"/>
              <a:t>的信息不对称</a:t>
            </a:r>
            <a:r>
              <a:rPr lang="zh-CN" altLang="en-US" sz="2400" dirty="0"/>
              <a:t>：也称为</a:t>
            </a:r>
            <a:r>
              <a:rPr lang="zh-CN" altLang="en-US" sz="2400" b="1" dirty="0"/>
              <a:t>隐蔽性行为</a:t>
            </a:r>
            <a:r>
              <a:rPr lang="zh-CN" altLang="en-US" sz="2400" dirty="0"/>
              <a:t>，指一方实施他人不知道的（不能观察到的）</a:t>
            </a:r>
            <a:r>
              <a:rPr lang="zh-CN" altLang="en-US" sz="2400" dirty="0" smtClean="0"/>
              <a:t>行为。</a:t>
            </a:r>
            <a:endParaRPr lang="zh-CN" altLang="en-US" sz="2400" dirty="0"/>
          </a:p>
        </p:txBody>
      </p:sp>
      <p:sp>
        <p:nvSpPr>
          <p:cNvPr id="20" name="Text Box 4"/>
          <p:cNvSpPr txBox="1">
            <a:spLocks noChangeArrowheads="1"/>
          </p:cNvSpPr>
          <p:nvPr/>
        </p:nvSpPr>
        <p:spPr bwMode="auto">
          <a:xfrm>
            <a:off x="275700" y="4347963"/>
            <a:ext cx="34499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smtClean="0">
                <a:latin typeface="Arial" panose="020B0604020202020204" pitchFamily="34" charset="0"/>
                <a:ea typeface="宋体" panose="02010600030101010101" pitchFamily="2" charset="-122"/>
              </a:rPr>
              <a:t>2</a:t>
            </a:r>
            <a:r>
              <a:rPr lang="zh-CN" altLang="en-US" sz="2400" b="1" dirty="0" smtClean="0">
                <a:latin typeface="Arial" panose="020B0604020202020204" pitchFamily="34" charset="0"/>
                <a:ea typeface="宋体" panose="02010600030101010101" pitchFamily="2" charset="-122"/>
              </a:rPr>
              <a:t>）信息不对称的种类</a:t>
            </a:r>
            <a:endParaRPr lang="zh-CN" altLang="en-US" sz="2400" b="1" dirty="0">
              <a:latin typeface="Arial" panose="020B0604020202020204" pitchFamily="34" charset="0"/>
              <a:ea typeface="宋体" panose="02010600030101010101" pitchFamily="2" charset="-122"/>
            </a:endParaRPr>
          </a:p>
        </p:txBody>
      </p:sp>
      <p:sp>
        <p:nvSpPr>
          <p:cNvPr id="4" name="矩形 3"/>
          <p:cNvSpPr/>
          <p:nvPr/>
        </p:nvSpPr>
        <p:spPr>
          <a:xfrm>
            <a:off x="418320" y="3523477"/>
            <a:ext cx="8114120" cy="830997"/>
          </a:xfrm>
          <a:prstGeom prst="rect">
            <a:avLst/>
          </a:prstGeom>
        </p:spPr>
        <p:txBody>
          <a:bodyPr wrap="square">
            <a:spAutoFit/>
          </a:bodyPr>
          <a:lstStyle/>
          <a:p>
            <a:pPr lvl="0">
              <a:buClr>
                <a:srgbClr val="000000"/>
              </a:buClr>
              <a:buNone/>
            </a:pPr>
            <a:r>
              <a:rPr kumimoji="1" lang="zh-CN" altLang="en-US" sz="2400" kern="0" dirty="0" smtClean="0">
                <a:solidFill>
                  <a:srgbClr val="000000"/>
                </a:solidFill>
                <a:latin typeface="Arial"/>
                <a:ea typeface="楷体_GB2312" pitchFamily="49" charset="-122"/>
              </a:rPr>
              <a:t>       信息</a:t>
            </a:r>
            <a:r>
              <a:rPr kumimoji="1" lang="zh-CN" altLang="en-US" sz="2400" kern="0" dirty="0">
                <a:solidFill>
                  <a:srgbClr val="000000"/>
                </a:solidFill>
                <a:latin typeface="Arial"/>
                <a:ea typeface="楷体_GB2312" pitchFamily="49" charset="-122"/>
              </a:rPr>
              <a:t>不对称分析中，有信息的一方往往被称为</a:t>
            </a:r>
            <a:r>
              <a:rPr kumimoji="1" lang="zh-CN" altLang="en-US" sz="2400" kern="0" dirty="0" smtClean="0">
                <a:solidFill>
                  <a:srgbClr val="000000"/>
                </a:solidFill>
                <a:latin typeface="Arial"/>
                <a:ea typeface="楷体_GB2312" pitchFamily="49" charset="-122"/>
              </a:rPr>
              <a:t>代理人（</a:t>
            </a:r>
            <a:r>
              <a:rPr kumimoji="1" lang="en-US" altLang="zh-CN" sz="2400" kern="0" dirty="0" smtClean="0">
                <a:solidFill>
                  <a:srgbClr val="000000"/>
                </a:solidFill>
                <a:latin typeface="Arial"/>
                <a:ea typeface="楷体_GB2312" pitchFamily="49" charset="-122"/>
              </a:rPr>
              <a:t>agent</a:t>
            </a:r>
            <a:r>
              <a:rPr kumimoji="1" lang="zh-CN" altLang="en-US" sz="2400" kern="0" dirty="0" smtClean="0">
                <a:solidFill>
                  <a:srgbClr val="000000"/>
                </a:solidFill>
                <a:latin typeface="Arial"/>
                <a:ea typeface="楷体_GB2312" pitchFamily="49" charset="-122"/>
              </a:rPr>
              <a:t>），</a:t>
            </a:r>
            <a:r>
              <a:rPr kumimoji="1" lang="zh-CN" altLang="en-US" sz="2400" kern="0" dirty="0">
                <a:solidFill>
                  <a:srgbClr val="000000"/>
                </a:solidFill>
                <a:latin typeface="Arial"/>
                <a:ea typeface="楷体_GB2312" pitchFamily="49" charset="-122"/>
              </a:rPr>
              <a:t>没有信息的一方被称为委托人（ </a:t>
            </a:r>
            <a:r>
              <a:rPr kumimoji="1" lang="en-US" altLang="zh-CN" sz="2400" kern="0" dirty="0">
                <a:solidFill>
                  <a:srgbClr val="000000"/>
                </a:solidFill>
                <a:latin typeface="Arial"/>
                <a:ea typeface="楷体_GB2312" pitchFamily="49" charset="-122"/>
              </a:rPr>
              <a:t>principal</a:t>
            </a:r>
            <a:r>
              <a:rPr kumimoji="1" lang="zh-CN" altLang="en-US" sz="2400" kern="0" dirty="0">
                <a:solidFill>
                  <a:srgbClr val="000000"/>
                </a:solidFill>
                <a:latin typeface="Arial"/>
                <a:ea typeface="楷体_GB2312" pitchFamily="49" charset="-122"/>
              </a:rPr>
              <a:t>）。</a:t>
            </a:r>
            <a:endParaRPr kumimoji="1" lang="zh-CN" altLang="en-US" sz="2400" kern="0" dirty="0">
              <a:solidFill>
                <a:srgbClr val="000000"/>
              </a:solidFill>
              <a:latin typeface="楷体_GB2312" pitchFamily="49" charset="-122"/>
              <a:ea typeface="楷体_GB2312" pitchFamily="49" charset="-122"/>
            </a:endParaRPr>
          </a:p>
        </p:txBody>
      </p:sp>
    </p:spTree>
    <p:extLst>
      <p:ext uri="{BB962C8B-B14F-4D97-AF65-F5344CB8AC3E}">
        <p14:creationId xmlns:p14="http://schemas.microsoft.com/office/powerpoint/2010/main" val="174176900"/>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92628" y="1079081"/>
            <a:ext cx="43781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smtClean="0">
                <a:latin typeface="Arial" panose="020B0604020202020204" pitchFamily="34" charset="0"/>
                <a:ea typeface="宋体" panose="02010600030101010101" pitchFamily="2" charset="-122"/>
              </a:rPr>
              <a:t>3</a:t>
            </a:r>
            <a:r>
              <a:rPr lang="zh-CN" altLang="en-US" sz="2400" b="1" dirty="0" smtClean="0">
                <a:latin typeface="Arial" panose="020B0604020202020204" pitchFamily="34" charset="0"/>
                <a:ea typeface="宋体" panose="02010600030101010101" pitchFamily="2" charset="-122"/>
              </a:rPr>
              <a:t>）信息不对称问题的普遍性</a:t>
            </a:r>
            <a:endParaRPr lang="zh-CN" altLang="en-US" sz="2400" b="1" dirty="0">
              <a:latin typeface="Arial" panose="020B0604020202020204" pitchFamily="34" charset="0"/>
              <a:ea typeface="宋体" panose="02010600030101010101" pitchFamily="2" charset="-122"/>
            </a:endParaRPr>
          </a:p>
        </p:txBody>
      </p:sp>
      <p:graphicFrame>
        <p:nvGraphicFramePr>
          <p:cNvPr id="10" name="Group 110"/>
          <p:cNvGraphicFramePr>
            <a:graphicFrameLocks noGrp="1"/>
          </p:cNvGraphicFramePr>
          <p:nvPr>
            <p:extLst>
              <p:ext uri="{D42A27DB-BD31-4B8C-83A1-F6EECF244321}">
                <p14:modId xmlns:p14="http://schemas.microsoft.com/office/powerpoint/2010/main" val="761427980"/>
              </p:ext>
            </p:extLst>
          </p:nvPr>
        </p:nvGraphicFramePr>
        <p:xfrm>
          <a:off x="785790" y="1700808"/>
          <a:ext cx="7458618" cy="4546102"/>
        </p:xfrm>
        <a:graphic>
          <a:graphicData uri="http://schemas.openxmlformats.org/drawingml/2006/table">
            <a:tbl>
              <a:tblPr/>
              <a:tblGrid>
                <a:gridCol w="526912"/>
                <a:gridCol w="1807980"/>
                <a:gridCol w="5123726"/>
              </a:tblGrid>
              <a:tr h="43140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市场</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特点</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10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1</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产品市场</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买方不知道产品质量，卖方知道但可能以次充好</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10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2</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劳动力市场</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用人单位不知道劳动者是不是称职，劳动者知道自己的缺点，但是隐藏不说</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67612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3</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企业内部管理</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股东不能完全观察到管理人员的行为，管理人员追求自己利益而损害股东利益</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102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4</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金融市场</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银行不能充分观察借款人使用资金的经营行为，从而不能有效监督借款人使用资金的情况</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0581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5</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保险市场</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保险公司不知道投保人的风险，也不知道投保后的行为，不能充分判断投保人出险是因为不可避免的事件还是投保人降低了谨慎</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428294985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文本框 9"/>
          <p:cNvSpPr txBox="1"/>
          <p:nvPr/>
        </p:nvSpPr>
        <p:spPr>
          <a:xfrm>
            <a:off x="383027" y="983087"/>
            <a:ext cx="5299849" cy="492443"/>
          </a:xfrm>
          <a:prstGeom prst="rect">
            <a:avLst/>
          </a:prstGeom>
          <a:noFill/>
        </p:spPr>
        <p:txBody>
          <a:bodyPr wrap="none" rtlCol="0">
            <a:spAutoFit/>
          </a:bodyPr>
          <a:lstStyle/>
          <a:p>
            <a:r>
              <a:rPr lang="en-US" altLang="zh-CN" sz="2600" b="1" dirty="0" smtClean="0"/>
              <a:t>8.5.2</a:t>
            </a:r>
            <a:r>
              <a:rPr lang="zh-CN" altLang="en-US" sz="2600" b="1" dirty="0" smtClean="0"/>
              <a:t> 事前的信息不对称与逆向选择</a:t>
            </a:r>
            <a:endParaRPr lang="zh-CN" altLang="en-US" sz="2600" b="1" dirty="0"/>
          </a:p>
        </p:txBody>
      </p:sp>
      <p:sp>
        <p:nvSpPr>
          <p:cNvPr id="2" name="矩形 1"/>
          <p:cNvSpPr/>
          <p:nvPr/>
        </p:nvSpPr>
        <p:spPr>
          <a:xfrm>
            <a:off x="395536" y="1816732"/>
            <a:ext cx="8136904" cy="489364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逆向</a:t>
            </a:r>
            <a:r>
              <a:rPr lang="zh-CN" altLang="en-US" sz="2400" b="1" dirty="0"/>
              <a:t>选择</a:t>
            </a:r>
            <a:r>
              <a:rPr lang="zh-CN" altLang="en-US" sz="2400" dirty="0"/>
              <a:t>（</a:t>
            </a:r>
            <a:r>
              <a:rPr lang="en-US" altLang="zh-CN" sz="2400" dirty="0"/>
              <a:t>adverse selection</a:t>
            </a:r>
            <a:r>
              <a:rPr lang="zh-CN" altLang="en-US" sz="2400" dirty="0"/>
              <a:t>）： </a:t>
            </a:r>
            <a:r>
              <a:rPr lang="zh-CN" altLang="en-US" sz="2400" dirty="0" smtClean="0"/>
              <a:t>指</a:t>
            </a:r>
            <a:r>
              <a:rPr lang="zh-CN" altLang="en-US" sz="2400" dirty="0"/>
              <a:t>在事前信息不对称的条件下，拥有信息的低质量、高风险的参与人积极交易，高质量、低风险的参与人往往不愿意交易或者无法</a:t>
            </a:r>
            <a:r>
              <a:rPr lang="zh-CN" altLang="en-US" sz="2400" dirty="0" smtClean="0"/>
              <a:t>交易，最终导致市场低效率。“逆向的”的意思，就是指最</a:t>
            </a:r>
            <a:r>
              <a:rPr lang="zh-CN" altLang="en-US" sz="2400" dirty="0"/>
              <a:t>有可能造成不利后果的交易对象，最积极寻找交易并有可能被选中。</a:t>
            </a:r>
          </a:p>
          <a:p>
            <a:pPr eaLnBrk="1" hangingPunct="1"/>
            <a:r>
              <a:rPr lang="zh-CN" altLang="en-US" sz="2400" dirty="0" smtClean="0"/>
              <a:t>         最初</a:t>
            </a:r>
            <a:r>
              <a:rPr lang="zh-CN" altLang="en-US" sz="2400" dirty="0"/>
              <a:t>来自于保险市场，指那些遭遇风险</a:t>
            </a:r>
            <a:r>
              <a:rPr lang="zh-CN" altLang="en-US" sz="2400" dirty="0" smtClean="0"/>
              <a:t>机会最大</a:t>
            </a:r>
            <a:r>
              <a:rPr lang="zh-CN" altLang="en-US" sz="2400" dirty="0"/>
              <a:t>的人，</a:t>
            </a:r>
            <a:r>
              <a:rPr lang="zh-CN" altLang="en-US" sz="2400" dirty="0" smtClean="0"/>
              <a:t>最</a:t>
            </a:r>
            <a:r>
              <a:rPr lang="zh-CN" altLang="en-US" sz="2400" dirty="0"/>
              <a:t>积极</a:t>
            </a:r>
            <a:r>
              <a:rPr lang="zh-CN" altLang="en-US" sz="2400" dirty="0" smtClean="0"/>
              <a:t>购买</a:t>
            </a:r>
            <a:r>
              <a:rPr lang="zh-CN" altLang="en-US" sz="2400" dirty="0"/>
              <a:t>保险；推而广之</a:t>
            </a:r>
            <a:r>
              <a:rPr lang="zh-CN" altLang="en-US" sz="2400" dirty="0" smtClean="0"/>
              <a:t>，指</a:t>
            </a:r>
            <a:r>
              <a:rPr lang="zh-CN" altLang="en-US" sz="2400" dirty="0"/>
              <a:t>在信息不对称</a:t>
            </a:r>
            <a:r>
              <a:rPr lang="zh-CN" altLang="en-US" sz="2400" dirty="0" smtClean="0"/>
              <a:t>的产品市场</a:t>
            </a:r>
            <a:r>
              <a:rPr lang="zh-CN" altLang="en-US" sz="2400" dirty="0"/>
              <a:t>上</a:t>
            </a:r>
            <a:r>
              <a:rPr lang="zh-CN" altLang="en-US" sz="2400" dirty="0" smtClean="0"/>
              <a:t>，质量</a:t>
            </a:r>
            <a:r>
              <a:rPr lang="zh-CN" altLang="en-US" sz="2400" dirty="0"/>
              <a:t>差的</a:t>
            </a:r>
            <a:r>
              <a:rPr lang="zh-CN" altLang="en-US" sz="2400" dirty="0" smtClean="0"/>
              <a:t>卖方</a:t>
            </a:r>
            <a:r>
              <a:rPr lang="zh-CN" altLang="en-US" sz="2400" dirty="0"/>
              <a:t>会积极</a:t>
            </a:r>
            <a:r>
              <a:rPr lang="zh-CN" altLang="en-US" sz="2400" dirty="0" smtClean="0"/>
              <a:t>推销产品</a:t>
            </a:r>
            <a:r>
              <a:rPr lang="zh-CN" altLang="en-US" sz="2400" dirty="0"/>
              <a:t>，而质量好的产品不容易成交甚至退出市场，即“劣币驱逐良币”</a:t>
            </a:r>
            <a:r>
              <a:rPr lang="zh-CN" altLang="en-US" sz="2400" dirty="0" smtClean="0"/>
              <a:t>。</a:t>
            </a:r>
            <a:endParaRPr lang="en-US" altLang="zh-CN" sz="2400" dirty="0" smtClean="0"/>
          </a:p>
          <a:p>
            <a:pPr eaLnBrk="1" hangingPunct="1"/>
            <a:r>
              <a:rPr lang="zh-CN" altLang="en-US" sz="2400" dirty="0" smtClean="0"/>
              <a:t>        更宽泛地说，人们</a:t>
            </a:r>
            <a:r>
              <a:rPr lang="zh-CN" altLang="en-US" sz="2400" dirty="0"/>
              <a:t>在订立合同的过程中，拥有信息的一方利用私人信息为自己谋取利益，而没有信息的一方由于缺乏信息而只能从估计各种可能的结果中进行判断，无法获得合意</a:t>
            </a:r>
            <a:r>
              <a:rPr lang="zh-CN" altLang="en-US" sz="2400" dirty="0" smtClean="0"/>
              <a:t>的交易结果</a:t>
            </a:r>
            <a:r>
              <a:rPr lang="zh-CN" altLang="en-US" sz="2400" dirty="0"/>
              <a:t>。</a:t>
            </a:r>
          </a:p>
        </p:txBody>
      </p:sp>
      <p:sp>
        <p:nvSpPr>
          <p:cNvPr id="3" name="矩形 2"/>
          <p:cNvSpPr/>
          <p:nvPr/>
        </p:nvSpPr>
        <p:spPr>
          <a:xfrm>
            <a:off x="179512" y="1412776"/>
            <a:ext cx="3140603"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en-US" altLang="zh-CN" sz="2400" b="1" dirty="0" smtClean="0">
                <a:latin typeface="Arial" panose="020B0604020202020204" pitchFamily="34" charset="0"/>
                <a:cs typeface="Arial" panose="020B0604020202020204" pitchFamily="34" charset="0"/>
              </a:rPr>
              <a:t>1</a:t>
            </a:r>
            <a:r>
              <a:rPr lang="zh-CN" altLang="en-US" sz="2400" b="1" dirty="0" smtClean="0">
                <a:latin typeface="Arial" panose="020B0604020202020204" pitchFamily="34" charset="0"/>
                <a:cs typeface="Arial" panose="020B0604020202020204" pitchFamily="34" charset="0"/>
              </a:rPr>
              <a:t>）</a:t>
            </a:r>
            <a:r>
              <a:rPr lang="zh-CN" altLang="en-US" sz="2400" b="1" dirty="0" smtClean="0"/>
              <a:t>逆向选择的涵义</a:t>
            </a:r>
            <a:endParaRPr lang="zh-CN" altLang="en-US" sz="2400" dirty="0"/>
          </a:p>
        </p:txBody>
      </p:sp>
    </p:spTree>
    <p:extLst>
      <p:ext uri="{BB962C8B-B14F-4D97-AF65-F5344CB8AC3E}">
        <p14:creationId xmlns:p14="http://schemas.microsoft.com/office/powerpoint/2010/main" val="192189896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287692" y="1004041"/>
            <a:ext cx="4068743"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en-US" altLang="zh-CN" sz="2400" b="1" dirty="0">
                <a:latin typeface="Arial" panose="020B0604020202020204" pitchFamily="34" charset="0"/>
                <a:cs typeface="Arial" panose="020B0604020202020204" pitchFamily="34" charset="0"/>
              </a:rPr>
              <a:t>2</a:t>
            </a:r>
            <a:r>
              <a:rPr lang="zh-CN" altLang="en-US" sz="2400" b="1" dirty="0" smtClean="0">
                <a:latin typeface="Arial" panose="020B0604020202020204" pitchFamily="34" charset="0"/>
                <a:cs typeface="Arial" panose="020B0604020202020204" pitchFamily="34" charset="0"/>
              </a:rPr>
              <a:t>）</a:t>
            </a:r>
            <a:r>
              <a:rPr lang="zh-CN" altLang="en-US" sz="2400" b="1" dirty="0" smtClean="0"/>
              <a:t>逆向选择下的柠檬市场</a:t>
            </a:r>
            <a:endParaRPr lang="zh-CN" altLang="en-US" sz="2400" dirty="0"/>
          </a:p>
        </p:txBody>
      </p:sp>
      <p:sp>
        <p:nvSpPr>
          <p:cNvPr id="11" name="矩形 10"/>
          <p:cNvSpPr>
            <a:spLocks noChangeArrowheads="1"/>
          </p:cNvSpPr>
          <p:nvPr/>
        </p:nvSpPr>
        <p:spPr bwMode="auto">
          <a:xfrm>
            <a:off x="395536" y="1454955"/>
            <a:ext cx="813690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zh-CN" sz="2400" dirty="0" smtClean="0"/>
              <a:t>      </a:t>
            </a:r>
            <a:r>
              <a:rPr lang="zh-CN" altLang="en-US" sz="2400" dirty="0" smtClean="0"/>
              <a:t>  </a:t>
            </a:r>
            <a:r>
              <a:rPr lang="en-US" altLang="zh-CN" sz="2400" dirty="0" smtClean="0"/>
              <a:t>1970</a:t>
            </a:r>
            <a:r>
              <a:rPr lang="zh-CN" altLang="en-US" sz="2400" dirty="0"/>
              <a:t>年</a:t>
            </a:r>
            <a:r>
              <a:rPr lang="zh-CN" altLang="en-US" sz="2400" dirty="0" smtClean="0"/>
              <a:t>，阿克洛夫在</a:t>
            </a:r>
            <a:r>
              <a:rPr lang="zh-CN" altLang="en-US" sz="2400" dirty="0"/>
              <a:t>哈佛大学经济学期刊上发表了“柠檬市场：质量的不确定性和市场机制”一文，首次提出了“信息市场”概念</a:t>
            </a:r>
            <a:r>
              <a:rPr lang="zh-CN" altLang="en-US" sz="2400" dirty="0" smtClean="0"/>
              <a:t>。从</a:t>
            </a:r>
            <a:r>
              <a:rPr lang="zh-CN" altLang="en-US" sz="2400" dirty="0"/>
              <a:t>二手车市场入手，发现了旧车市场由于买卖双方对车况掌握的不同而滋生的矛盾，并最终导致旧车市场的日渐</a:t>
            </a:r>
            <a:r>
              <a:rPr lang="zh-CN" altLang="en-US" sz="2400" dirty="0" smtClean="0"/>
              <a:t>式微，二手车市场变成柠檬市场（次车市场）。</a:t>
            </a:r>
            <a:endParaRPr lang="zh-CN" altLang="en-US" sz="2400" dirty="0"/>
          </a:p>
        </p:txBody>
      </p:sp>
      <p:graphicFrame>
        <p:nvGraphicFramePr>
          <p:cNvPr id="12" name="表格 11"/>
          <p:cNvGraphicFramePr>
            <a:graphicFrameLocks noGrp="1"/>
          </p:cNvGraphicFramePr>
          <p:nvPr>
            <p:extLst>
              <p:ext uri="{D42A27DB-BD31-4B8C-83A1-F6EECF244321}">
                <p14:modId xmlns:p14="http://schemas.microsoft.com/office/powerpoint/2010/main" val="1223352778"/>
              </p:ext>
            </p:extLst>
          </p:nvPr>
        </p:nvGraphicFramePr>
        <p:xfrm>
          <a:off x="808440" y="3933056"/>
          <a:ext cx="7344816" cy="1585384"/>
        </p:xfrm>
        <a:graphic>
          <a:graphicData uri="http://schemas.openxmlformats.org/drawingml/2006/table">
            <a:tbl>
              <a:tblPr firstRow="1" bandRow="1">
                <a:tableStyleId>{5C22544A-7EE6-4342-B048-85BDC9FD1C3A}</a:tableStyleId>
              </a:tblPr>
              <a:tblGrid>
                <a:gridCol w="1836204"/>
                <a:gridCol w="1836204"/>
                <a:gridCol w="1836204"/>
                <a:gridCol w="1836204"/>
              </a:tblGrid>
              <a:tr h="396346">
                <a:tc>
                  <a:txBody>
                    <a:bodyPr/>
                    <a:lstStyle/>
                    <a:p>
                      <a:endParaRPr lang="zh-CN" altLang="en-US" sz="2000" dirty="0"/>
                    </a:p>
                  </a:txBody>
                  <a:tcPr marT="45732" marB="45732"/>
                </a:tc>
                <a:tc gridSpan="3">
                  <a:txBody>
                    <a:bodyPr/>
                    <a:lstStyle/>
                    <a:p>
                      <a:pPr algn="ctr"/>
                      <a:r>
                        <a:rPr lang="en-US" altLang="zh-CN" sz="2000" dirty="0" smtClean="0"/>
                        <a:t> </a:t>
                      </a:r>
                      <a:r>
                        <a:rPr lang="zh-CN" altLang="en-US" sz="2000" dirty="0" smtClean="0"/>
                        <a:t>二手车市场的保留价格</a:t>
                      </a:r>
                      <a:endParaRPr lang="zh-CN" altLang="en-US" sz="2000" dirty="0"/>
                    </a:p>
                  </a:txBody>
                  <a:tcPr marT="45732" marB="45732"/>
                </a:tc>
                <a:tc hMerge="1">
                  <a:txBody>
                    <a:bodyPr/>
                    <a:lstStyle/>
                    <a:p>
                      <a:endParaRPr lang="zh-CN" altLang="en-US" sz="2000" dirty="0"/>
                    </a:p>
                  </a:txBody>
                  <a:tcPr marT="45732" marB="45732"/>
                </a:tc>
                <a:tc hMerge="1">
                  <a:txBody>
                    <a:bodyPr/>
                    <a:lstStyle/>
                    <a:p>
                      <a:endParaRPr lang="zh-CN" altLang="en-US" sz="2000" dirty="0"/>
                    </a:p>
                  </a:txBody>
                  <a:tcPr marT="45732" marB="45732"/>
                </a:tc>
              </a:tr>
              <a:tr h="396346">
                <a:tc>
                  <a:txBody>
                    <a:bodyPr/>
                    <a:lstStyle/>
                    <a:p>
                      <a:pPr algn="ctr"/>
                      <a:endParaRPr lang="zh-CN" altLang="en-US" sz="2000" dirty="0"/>
                    </a:p>
                  </a:txBody>
                  <a:tcPr marT="45732" marB="45732"/>
                </a:tc>
                <a:tc>
                  <a:txBody>
                    <a:bodyPr/>
                    <a:lstStyle/>
                    <a:p>
                      <a:pPr algn="ctr"/>
                      <a:r>
                        <a:rPr lang="zh-CN" altLang="en-US" sz="2000" dirty="0" smtClean="0"/>
                        <a:t>好车</a:t>
                      </a:r>
                      <a:endParaRPr lang="zh-CN" altLang="en-US" sz="2000" dirty="0"/>
                    </a:p>
                  </a:txBody>
                  <a:tcPr marT="45732" marB="45732"/>
                </a:tc>
                <a:tc>
                  <a:txBody>
                    <a:bodyPr/>
                    <a:lstStyle/>
                    <a:p>
                      <a:pPr algn="ctr"/>
                      <a:r>
                        <a:rPr lang="zh-CN" altLang="en-US" sz="2000" dirty="0" smtClean="0"/>
                        <a:t>次车</a:t>
                      </a:r>
                      <a:endParaRPr lang="zh-CN" altLang="en-US" sz="2000" dirty="0"/>
                    </a:p>
                  </a:txBody>
                  <a:tcPr marT="45732" marB="45732"/>
                </a:tc>
                <a:tc>
                  <a:txBody>
                    <a:bodyPr/>
                    <a:lstStyle/>
                    <a:p>
                      <a:pPr algn="ctr"/>
                      <a:r>
                        <a:rPr lang="zh-CN" altLang="en-US" sz="2000" dirty="0" smtClean="0"/>
                        <a:t>期望值</a:t>
                      </a:r>
                      <a:endParaRPr lang="zh-CN" altLang="en-US" sz="2000" dirty="0"/>
                    </a:p>
                  </a:txBody>
                  <a:tcPr marT="45732" marB="45732"/>
                </a:tc>
              </a:tr>
              <a:tr h="396346">
                <a:tc>
                  <a:txBody>
                    <a:bodyPr/>
                    <a:lstStyle/>
                    <a:p>
                      <a:pPr algn="ctr"/>
                      <a:r>
                        <a:rPr lang="zh-CN" altLang="en-US" sz="2000" dirty="0" smtClean="0"/>
                        <a:t>车主</a:t>
                      </a:r>
                      <a:endParaRPr lang="zh-CN" altLang="en-US" sz="2000" dirty="0"/>
                    </a:p>
                  </a:txBody>
                  <a:tcPr marT="45732" marB="45732"/>
                </a:tc>
                <a:tc>
                  <a:txBody>
                    <a:bodyPr/>
                    <a:lstStyle/>
                    <a:p>
                      <a:pPr algn="ctr"/>
                      <a:r>
                        <a:rPr lang="en-US" altLang="zh-CN" sz="2000" dirty="0" smtClean="0"/>
                        <a:t>17000</a:t>
                      </a:r>
                      <a:endParaRPr lang="zh-CN" altLang="en-US" sz="2000" dirty="0"/>
                    </a:p>
                  </a:txBody>
                  <a:tcPr marT="45732" marB="45732"/>
                </a:tc>
                <a:tc>
                  <a:txBody>
                    <a:bodyPr/>
                    <a:lstStyle/>
                    <a:p>
                      <a:pPr algn="ctr"/>
                      <a:r>
                        <a:rPr lang="en-US" altLang="zh-CN" sz="2000" dirty="0" smtClean="0"/>
                        <a:t>8000</a:t>
                      </a:r>
                      <a:endParaRPr lang="zh-CN" altLang="en-US" sz="2000" dirty="0"/>
                    </a:p>
                  </a:txBody>
                  <a:tcPr marT="45732" marB="45732"/>
                </a:tc>
                <a:tc>
                  <a:txBody>
                    <a:bodyPr/>
                    <a:lstStyle/>
                    <a:p>
                      <a:pPr algn="ctr"/>
                      <a:endParaRPr lang="zh-CN" altLang="en-US" sz="2000" dirty="0"/>
                    </a:p>
                  </a:txBody>
                  <a:tcPr marT="45732" marB="45732"/>
                </a:tc>
              </a:tr>
              <a:tr h="396346">
                <a:tc>
                  <a:txBody>
                    <a:bodyPr/>
                    <a:lstStyle/>
                    <a:p>
                      <a:pPr algn="ctr"/>
                      <a:r>
                        <a:rPr lang="zh-CN" altLang="en-US" sz="2000" dirty="0" smtClean="0"/>
                        <a:t>买主</a:t>
                      </a:r>
                      <a:endParaRPr lang="zh-CN" altLang="en-US" sz="2000" dirty="0"/>
                    </a:p>
                  </a:txBody>
                  <a:tcPr marT="45732" marB="45732"/>
                </a:tc>
                <a:tc>
                  <a:txBody>
                    <a:bodyPr/>
                    <a:lstStyle/>
                    <a:p>
                      <a:pPr algn="ctr"/>
                      <a:r>
                        <a:rPr lang="en-US" altLang="zh-CN" sz="2000" dirty="0" smtClean="0"/>
                        <a:t>20000</a:t>
                      </a:r>
                      <a:endParaRPr lang="zh-CN" altLang="en-US" sz="2000" dirty="0"/>
                    </a:p>
                  </a:txBody>
                  <a:tcPr marT="45732" marB="45732"/>
                </a:tc>
                <a:tc>
                  <a:txBody>
                    <a:bodyPr/>
                    <a:lstStyle/>
                    <a:p>
                      <a:pPr algn="ctr"/>
                      <a:r>
                        <a:rPr lang="en-US" altLang="zh-CN" sz="2000" dirty="0" smtClean="0"/>
                        <a:t>10000</a:t>
                      </a:r>
                      <a:endParaRPr lang="zh-CN" altLang="en-US" sz="2000" dirty="0"/>
                    </a:p>
                  </a:txBody>
                  <a:tcPr marT="45732" marB="45732"/>
                </a:tc>
                <a:tc>
                  <a:txBody>
                    <a:bodyPr/>
                    <a:lstStyle/>
                    <a:p>
                      <a:pPr algn="ctr"/>
                      <a:r>
                        <a:rPr lang="en-US" altLang="zh-CN" sz="2000" dirty="0" smtClean="0"/>
                        <a:t>15000</a:t>
                      </a:r>
                      <a:endParaRPr lang="zh-CN" altLang="en-US" sz="2000" dirty="0"/>
                    </a:p>
                  </a:txBody>
                  <a:tcPr marT="45732" marB="45732"/>
                </a:tc>
              </a:tr>
            </a:tbl>
          </a:graphicData>
        </a:graphic>
      </p:graphicFrame>
    </p:spTree>
    <p:extLst>
      <p:ext uri="{BB962C8B-B14F-4D97-AF65-F5344CB8AC3E}">
        <p14:creationId xmlns:p14="http://schemas.microsoft.com/office/powerpoint/2010/main" val="135234275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4"/>
          <p:cNvSpPr txBox="1">
            <a:spLocks noChangeArrowheads="1"/>
          </p:cNvSpPr>
          <p:nvPr/>
        </p:nvSpPr>
        <p:spPr bwMode="auto">
          <a:xfrm>
            <a:off x="292628" y="1079081"/>
            <a:ext cx="3759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方正粗雅宋_GBK"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方正粗雅宋_GBK"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方正粗雅宋_GBK"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方正粗雅宋_GBK" pitchFamily="2" charset="-122"/>
              </a:defRPr>
            </a:lvl9pPr>
          </a:lstStyle>
          <a:p>
            <a:pPr eaLnBrk="1" hangingPunct="1">
              <a:spcBef>
                <a:spcPct val="0"/>
              </a:spcBef>
              <a:buFontTx/>
              <a:buNone/>
            </a:pPr>
            <a:r>
              <a:rPr lang="zh-CN" altLang="en-US" sz="2400" b="1" dirty="0" smtClean="0">
                <a:latin typeface="Arial" panose="020B0604020202020204" pitchFamily="34" charset="0"/>
                <a:ea typeface="宋体" panose="02010600030101010101" pitchFamily="2" charset="-122"/>
              </a:rPr>
              <a:t>（</a:t>
            </a:r>
            <a:r>
              <a:rPr lang="en-US" altLang="zh-CN" sz="2400" b="1" dirty="0" smtClean="0">
                <a:latin typeface="Arial" panose="020B0604020202020204" pitchFamily="34" charset="0"/>
                <a:ea typeface="宋体" panose="02010600030101010101" pitchFamily="2" charset="-122"/>
              </a:rPr>
              <a:t>3</a:t>
            </a:r>
            <a:r>
              <a:rPr lang="zh-CN" altLang="en-US" sz="2400" b="1" dirty="0" smtClean="0">
                <a:latin typeface="Arial" panose="020B0604020202020204" pitchFamily="34" charset="0"/>
                <a:ea typeface="宋体" panose="02010600030101010101" pitchFamily="2" charset="-122"/>
              </a:rPr>
              <a:t>）保险市场的逆向选择</a:t>
            </a:r>
            <a:endParaRPr lang="zh-CN" altLang="en-US" sz="2400" b="1" dirty="0">
              <a:latin typeface="Arial" panose="020B0604020202020204" pitchFamily="34" charset="0"/>
              <a:ea typeface="宋体" panose="02010600030101010101" pitchFamily="2" charset="-122"/>
            </a:endParaRPr>
          </a:p>
        </p:txBody>
      </p:sp>
      <p:sp>
        <p:nvSpPr>
          <p:cNvPr id="2" name="矩形 1"/>
          <p:cNvSpPr/>
          <p:nvPr/>
        </p:nvSpPr>
        <p:spPr>
          <a:xfrm>
            <a:off x="259836" y="1540746"/>
            <a:ext cx="8416620" cy="2677656"/>
          </a:xfrm>
          <a:prstGeom prst="rect">
            <a:avLst/>
          </a:prstGeom>
        </p:spPr>
        <p:txBody>
          <a:bodyPr wrap="square">
            <a:spAutoFit/>
          </a:bodyPr>
          <a:lstStyle/>
          <a:p>
            <a:pPr marL="342900" lvl="0" indent="-342900" eaLnBrk="1" hangingPunct="1">
              <a:spcBef>
                <a:spcPct val="20000"/>
              </a:spcBef>
              <a:buClr>
                <a:srgbClr val="000000"/>
              </a:buClr>
              <a:buSzPct val="75000"/>
              <a:defRPr/>
            </a:pPr>
            <a:r>
              <a:rPr kumimoji="1" lang="zh-CN" altLang="en-US" sz="2400" kern="0" dirty="0" smtClean="0">
                <a:solidFill>
                  <a:srgbClr val="000000"/>
                </a:solidFill>
                <a:latin typeface="Arial"/>
                <a:ea typeface="宋体"/>
              </a:rPr>
              <a:t>           投保人</a:t>
            </a:r>
            <a:r>
              <a:rPr kumimoji="1" lang="zh-CN" altLang="en-US" sz="2400" kern="0" dirty="0">
                <a:solidFill>
                  <a:srgbClr val="000000"/>
                </a:solidFill>
                <a:latin typeface="Arial"/>
                <a:ea typeface="宋体"/>
              </a:rPr>
              <a:t>具有信息优势，知道自己的风险类型和出险概率，保险公司则不知道，无法按投保人的真实风险水平区分投保人而索取不同的保险费率，而提出大致相同的保险费率</a:t>
            </a:r>
            <a:r>
              <a:rPr kumimoji="1" lang="zh-CN" altLang="en-US" sz="2400" kern="0" dirty="0" smtClean="0">
                <a:solidFill>
                  <a:srgbClr val="000000"/>
                </a:solidFill>
                <a:latin typeface="Arial"/>
                <a:ea typeface="宋体"/>
              </a:rPr>
              <a:t>，结果</a:t>
            </a:r>
            <a:r>
              <a:rPr kumimoji="1" lang="zh-CN" altLang="en-US" sz="2400" kern="0" dirty="0">
                <a:solidFill>
                  <a:srgbClr val="000000"/>
                </a:solidFill>
                <a:latin typeface="Arial"/>
                <a:ea typeface="宋体"/>
              </a:rPr>
              <a:t>是更多的高风险类型的人购买</a:t>
            </a:r>
            <a:r>
              <a:rPr kumimoji="1" lang="zh-CN" altLang="en-US" sz="2400" kern="0" dirty="0" smtClean="0">
                <a:solidFill>
                  <a:srgbClr val="000000"/>
                </a:solidFill>
                <a:latin typeface="Arial"/>
                <a:ea typeface="宋体"/>
              </a:rPr>
              <a:t>保险；那么</a:t>
            </a:r>
            <a:r>
              <a:rPr kumimoji="1" lang="zh-CN" altLang="en-US" sz="2400" kern="0" dirty="0">
                <a:solidFill>
                  <a:srgbClr val="000000"/>
                </a:solidFill>
                <a:latin typeface="Arial"/>
                <a:ea typeface="宋体"/>
              </a:rPr>
              <a:t>，保险公司也就不能按照总体风险水平确定费率，而是确定更高的费率，结果导致低风险类型的人进一步退出投保，保险市场成为高风险市场。</a:t>
            </a:r>
          </a:p>
        </p:txBody>
      </p:sp>
      <p:sp>
        <p:nvSpPr>
          <p:cNvPr id="12" name="Line 4"/>
          <p:cNvSpPr>
            <a:spLocks noChangeShapeType="1"/>
          </p:cNvSpPr>
          <p:nvPr/>
        </p:nvSpPr>
        <p:spPr bwMode="auto">
          <a:xfrm>
            <a:off x="2423592" y="5094430"/>
            <a:ext cx="4343400" cy="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0" name="Line 5"/>
          <p:cNvSpPr>
            <a:spLocks noChangeShapeType="1"/>
          </p:cNvSpPr>
          <p:nvPr/>
        </p:nvSpPr>
        <p:spPr bwMode="auto">
          <a:xfrm flipH="1">
            <a:off x="4469950" y="4408630"/>
            <a:ext cx="11041" cy="1223764"/>
          </a:xfrm>
          <a:prstGeom prst="line">
            <a:avLst/>
          </a:prstGeom>
          <a:noFill/>
          <a:ln w="25400">
            <a:solidFill>
              <a:srgbClr val="FF66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1" name="Line 6"/>
          <p:cNvSpPr>
            <a:spLocks noChangeShapeType="1"/>
          </p:cNvSpPr>
          <p:nvPr/>
        </p:nvSpPr>
        <p:spPr bwMode="auto">
          <a:xfrm>
            <a:off x="3431704" y="4408630"/>
            <a:ext cx="0" cy="1223764"/>
          </a:xfrm>
          <a:prstGeom prst="line">
            <a:avLst/>
          </a:prstGeom>
          <a:noFill/>
          <a:ln w="25400">
            <a:solidFill>
              <a:srgbClr val="3399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2" name="Line 7"/>
          <p:cNvSpPr>
            <a:spLocks noChangeShapeType="1"/>
          </p:cNvSpPr>
          <p:nvPr/>
        </p:nvSpPr>
        <p:spPr bwMode="auto">
          <a:xfrm flipV="1">
            <a:off x="2423592" y="5018230"/>
            <a:ext cx="0" cy="7620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3" name="Line 8"/>
          <p:cNvSpPr>
            <a:spLocks noChangeShapeType="1"/>
          </p:cNvSpPr>
          <p:nvPr/>
        </p:nvSpPr>
        <p:spPr bwMode="auto">
          <a:xfrm flipV="1">
            <a:off x="6766992" y="5018230"/>
            <a:ext cx="0" cy="7620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4" name="Rectangle 9"/>
          <p:cNvSpPr>
            <a:spLocks noChangeArrowheads="1"/>
          </p:cNvSpPr>
          <p:nvPr/>
        </p:nvSpPr>
        <p:spPr bwMode="auto">
          <a:xfrm>
            <a:off x="1737792" y="4332430"/>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a:t>低风险</a:t>
            </a:r>
          </a:p>
        </p:txBody>
      </p:sp>
      <p:sp>
        <p:nvSpPr>
          <p:cNvPr id="25" name="Rectangle 10"/>
          <p:cNvSpPr>
            <a:spLocks noChangeArrowheads="1"/>
          </p:cNvSpPr>
          <p:nvPr/>
        </p:nvSpPr>
        <p:spPr bwMode="auto">
          <a:xfrm>
            <a:off x="6462192" y="4408630"/>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a:t>高风险</a:t>
            </a:r>
          </a:p>
        </p:txBody>
      </p:sp>
      <p:sp>
        <p:nvSpPr>
          <p:cNvPr id="26" name="Rectangle 11"/>
          <p:cNvSpPr>
            <a:spLocks noChangeArrowheads="1"/>
          </p:cNvSpPr>
          <p:nvPr/>
        </p:nvSpPr>
        <p:spPr bwMode="auto">
          <a:xfrm>
            <a:off x="899592" y="4789630"/>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a:t>投保人</a:t>
            </a:r>
          </a:p>
        </p:txBody>
      </p:sp>
      <p:sp>
        <p:nvSpPr>
          <p:cNvPr id="27" name="AutoShape 13"/>
          <p:cNvSpPr>
            <a:spLocks noChangeArrowheads="1"/>
          </p:cNvSpPr>
          <p:nvPr/>
        </p:nvSpPr>
        <p:spPr bwMode="auto">
          <a:xfrm>
            <a:off x="4547608" y="4561030"/>
            <a:ext cx="972327" cy="228600"/>
          </a:xfrm>
          <a:prstGeom prst="rightArrow">
            <a:avLst>
              <a:gd name="adj1" fmla="val 50000"/>
              <a:gd name="adj2" fmla="val 75000"/>
            </a:avLst>
          </a:prstGeom>
          <a:solidFill>
            <a:srgbClr val="FFFF00"/>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sz="2000"/>
          </a:p>
        </p:txBody>
      </p:sp>
      <p:sp>
        <p:nvSpPr>
          <p:cNvPr id="28" name="Line 6"/>
          <p:cNvSpPr>
            <a:spLocks noChangeShapeType="1"/>
          </p:cNvSpPr>
          <p:nvPr/>
        </p:nvSpPr>
        <p:spPr bwMode="auto">
          <a:xfrm flipH="1">
            <a:off x="5519935" y="4408630"/>
            <a:ext cx="1" cy="1223764"/>
          </a:xfrm>
          <a:prstGeom prst="line">
            <a:avLst/>
          </a:prstGeom>
          <a:noFill/>
          <a:ln w="254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29" name="Line 4"/>
          <p:cNvSpPr>
            <a:spLocks noChangeShapeType="1"/>
          </p:cNvSpPr>
          <p:nvPr/>
        </p:nvSpPr>
        <p:spPr bwMode="auto">
          <a:xfrm>
            <a:off x="2423592" y="5670494"/>
            <a:ext cx="4343400" cy="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30" name="Line 7"/>
          <p:cNvSpPr>
            <a:spLocks noChangeShapeType="1"/>
          </p:cNvSpPr>
          <p:nvPr/>
        </p:nvSpPr>
        <p:spPr bwMode="auto">
          <a:xfrm flipV="1">
            <a:off x="2423592" y="5594294"/>
            <a:ext cx="0" cy="7620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31" name="Line 8"/>
          <p:cNvSpPr>
            <a:spLocks noChangeShapeType="1"/>
          </p:cNvSpPr>
          <p:nvPr/>
        </p:nvSpPr>
        <p:spPr bwMode="auto">
          <a:xfrm flipV="1">
            <a:off x="6766992" y="5594294"/>
            <a:ext cx="0" cy="76200"/>
          </a:xfrm>
          <a:prstGeom prst="line">
            <a:avLst/>
          </a:prstGeom>
          <a:noFill/>
          <a:ln w="254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zh-CN" altLang="en-US" sz="2000"/>
          </a:p>
        </p:txBody>
      </p:sp>
      <p:sp>
        <p:nvSpPr>
          <p:cNvPr id="32" name="Rectangle 11"/>
          <p:cNvSpPr>
            <a:spLocks noChangeArrowheads="1"/>
          </p:cNvSpPr>
          <p:nvPr/>
        </p:nvSpPr>
        <p:spPr bwMode="auto">
          <a:xfrm>
            <a:off x="899592" y="5355232"/>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smtClean="0"/>
              <a:t>费率</a:t>
            </a:r>
            <a:endParaRPr lang="zh-CN" altLang="en-US" sz="2000" dirty="0"/>
          </a:p>
        </p:txBody>
      </p:sp>
      <p:sp>
        <p:nvSpPr>
          <p:cNvPr id="33" name="AutoShape 13"/>
          <p:cNvSpPr>
            <a:spLocks noChangeArrowheads="1"/>
          </p:cNvSpPr>
          <p:nvPr/>
        </p:nvSpPr>
        <p:spPr bwMode="auto">
          <a:xfrm>
            <a:off x="4480992" y="5323030"/>
            <a:ext cx="972327" cy="228600"/>
          </a:xfrm>
          <a:prstGeom prst="rightArrow">
            <a:avLst>
              <a:gd name="adj1" fmla="val 50000"/>
              <a:gd name="adj2" fmla="val 75000"/>
            </a:avLst>
          </a:prstGeom>
          <a:solidFill>
            <a:srgbClr val="FFFF00"/>
          </a:solidFill>
          <a:ln w="254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zh-CN" altLang="en-US" sz="2000"/>
          </a:p>
        </p:txBody>
      </p:sp>
      <p:sp>
        <p:nvSpPr>
          <p:cNvPr id="34" name="Rectangle 10"/>
          <p:cNvSpPr>
            <a:spLocks noChangeArrowheads="1"/>
          </p:cNvSpPr>
          <p:nvPr/>
        </p:nvSpPr>
        <p:spPr bwMode="auto">
          <a:xfrm>
            <a:off x="6600056" y="5441894"/>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smtClean="0"/>
              <a:t>高费率</a:t>
            </a:r>
            <a:endParaRPr lang="zh-CN" altLang="en-US" sz="2000" dirty="0"/>
          </a:p>
        </p:txBody>
      </p:sp>
      <p:sp>
        <p:nvSpPr>
          <p:cNvPr id="35" name="Rectangle 10"/>
          <p:cNvSpPr>
            <a:spLocks noChangeArrowheads="1"/>
          </p:cNvSpPr>
          <p:nvPr/>
        </p:nvSpPr>
        <p:spPr bwMode="auto">
          <a:xfrm>
            <a:off x="3816106" y="5796998"/>
            <a:ext cx="12192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algn="ctr"/>
            <a:r>
              <a:rPr lang="zh-CN" altLang="en-US" sz="2000" dirty="0" smtClean="0"/>
              <a:t>正常费率</a:t>
            </a:r>
            <a:endParaRPr lang="zh-CN" altLang="en-US" sz="2000" dirty="0"/>
          </a:p>
        </p:txBody>
      </p:sp>
    </p:spTree>
    <p:extLst>
      <p:ext uri="{BB962C8B-B14F-4D97-AF65-F5344CB8AC3E}">
        <p14:creationId xmlns:p14="http://schemas.microsoft.com/office/powerpoint/2010/main" val="3666002475"/>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 name="文本框 35"/>
          <p:cNvSpPr txBox="1"/>
          <p:nvPr/>
        </p:nvSpPr>
        <p:spPr>
          <a:xfrm>
            <a:off x="383027" y="983087"/>
            <a:ext cx="5299849" cy="492443"/>
          </a:xfrm>
          <a:prstGeom prst="rect">
            <a:avLst/>
          </a:prstGeom>
          <a:noFill/>
        </p:spPr>
        <p:txBody>
          <a:bodyPr wrap="none" rtlCol="0">
            <a:spAutoFit/>
          </a:bodyPr>
          <a:lstStyle/>
          <a:p>
            <a:r>
              <a:rPr lang="en-US" altLang="zh-CN" sz="2600" b="1" dirty="0" smtClean="0"/>
              <a:t>8.5.3</a:t>
            </a:r>
            <a:r>
              <a:rPr lang="zh-CN" altLang="en-US" sz="2600" b="1" dirty="0" smtClean="0"/>
              <a:t> 事后的信息不对称与道德风险</a:t>
            </a:r>
            <a:endParaRPr lang="zh-CN" altLang="en-US" sz="2600" b="1" dirty="0"/>
          </a:p>
        </p:txBody>
      </p:sp>
      <p:sp>
        <p:nvSpPr>
          <p:cNvPr id="37" name="矩形 36"/>
          <p:cNvSpPr/>
          <p:nvPr/>
        </p:nvSpPr>
        <p:spPr>
          <a:xfrm>
            <a:off x="229004" y="1459542"/>
            <a:ext cx="3140603"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en-US" altLang="zh-CN" sz="2400" b="1" dirty="0" smtClean="0">
                <a:latin typeface="Arial" panose="020B0604020202020204" pitchFamily="34" charset="0"/>
                <a:cs typeface="Arial" panose="020B0604020202020204" pitchFamily="34" charset="0"/>
              </a:rPr>
              <a:t>1</a:t>
            </a:r>
            <a:r>
              <a:rPr lang="zh-CN" altLang="en-US" sz="2400" b="1" dirty="0" smtClean="0">
                <a:latin typeface="Arial" panose="020B0604020202020204" pitchFamily="34" charset="0"/>
                <a:cs typeface="Arial" panose="020B0604020202020204" pitchFamily="34" charset="0"/>
              </a:rPr>
              <a:t>）道德风险的涵义</a:t>
            </a:r>
            <a:endParaRPr lang="zh-CN" altLang="en-US" sz="2400" dirty="0"/>
          </a:p>
        </p:txBody>
      </p:sp>
      <p:sp>
        <p:nvSpPr>
          <p:cNvPr id="38" name="矩形 37"/>
          <p:cNvSpPr/>
          <p:nvPr/>
        </p:nvSpPr>
        <p:spPr>
          <a:xfrm>
            <a:off x="383026" y="1905219"/>
            <a:ext cx="8293429" cy="2677656"/>
          </a:xfrm>
          <a:prstGeom prst="rect">
            <a:avLst/>
          </a:prstGeom>
        </p:spPr>
        <p:txBody>
          <a:bodyPr wrap="square">
            <a:spAutoFit/>
          </a:bodyPr>
          <a:lstStyle/>
          <a:p>
            <a:r>
              <a:rPr lang="zh-CN" altLang="en-US" sz="2400" dirty="0" smtClean="0">
                <a:cs typeface="Arial" charset="0"/>
              </a:rPr>
              <a:t>       </a:t>
            </a:r>
            <a:r>
              <a:rPr lang="zh-CN" altLang="en-US" sz="2400" b="1" dirty="0" smtClean="0">
                <a:cs typeface="Arial" charset="0"/>
              </a:rPr>
              <a:t>道德风险</a:t>
            </a:r>
            <a:r>
              <a:rPr lang="zh-CN" altLang="en-US" sz="2400" dirty="0" smtClean="0">
                <a:cs typeface="Arial" charset="0"/>
              </a:rPr>
              <a:t>（</a:t>
            </a:r>
            <a:r>
              <a:rPr lang="en-US" altLang="zh-CN" sz="2400" dirty="0" smtClean="0">
                <a:cs typeface="Arial" charset="0"/>
              </a:rPr>
              <a:t>moral hazard</a:t>
            </a:r>
            <a:r>
              <a:rPr lang="zh-CN" altLang="en-US" sz="2400" dirty="0" smtClean="0">
                <a:cs typeface="Arial" charset="0"/>
              </a:rPr>
              <a:t>），指拥有信息的、不受监督的一方往往为谋取自己的利益，采取损害处于信息劣势的对方的行动的倾向。</a:t>
            </a:r>
            <a:endParaRPr lang="en-US" altLang="zh-CN" sz="2400" dirty="0" smtClean="0">
              <a:cs typeface="Arial" charset="0"/>
            </a:endParaRPr>
          </a:p>
          <a:p>
            <a:r>
              <a:rPr lang="zh-CN" altLang="en-US" sz="2400" dirty="0" smtClean="0">
                <a:cs typeface="Arial" charset="0"/>
              </a:rPr>
              <a:t>       委托人不能充分观察了解和监督代理人行为，存在隐蔽性行为的信息不对称，代理人会倾向于追求采取追求自身利益而违背委托人期望的行为，代理人从事这种不合意的、不道德行为的倾向，就是道德风险。</a:t>
            </a:r>
            <a:endParaRPr lang="en-US" altLang="zh-CN" sz="2400" dirty="0"/>
          </a:p>
        </p:txBody>
      </p:sp>
      <p:sp>
        <p:nvSpPr>
          <p:cNvPr id="3" name="矩形 2"/>
          <p:cNvSpPr/>
          <p:nvPr/>
        </p:nvSpPr>
        <p:spPr>
          <a:xfrm>
            <a:off x="383026" y="4509120"/>
            <a:ext cx="8293429" cy="1938992"/>
          </a:xfrm>
          <a:prstGeom prst="rect">
            <a:avLst/>
          </a:prstGeom>
        </p:spPr>
        <p:txBody>
          <a:bodyPr wrap="square">
            <a:spAutoFit/>
          </a:bodyPr>
          <a:lstStyle/>
          <a:p>
            <a:r>
              <a:rPr lang="zh-CN" altLang="en-US" sz="2400" dirty="0" smtClean="0"/>
              <a:t>       例如，汽车保险中，投保人</a:t>
            </a:r>
            <a:r>
              <a:rPr lang="zh-CN" altLang="en-US" sz="2400" dirty="0"/>
              <a:t>投保后防盗积极性就下降，因为保险公司承担风险</a:t>
            </a:r>
            <a:r>
              <a:rPr lang="zh-CN" altLang="en-US" sz="2400" dirty="0" smtClean="0"/>
              <a:t>；在企业所有者</a:t>
            </a:r>
            <a:r>
              <a:rPr lang="zh-CN" altLang="en-US" sz="2400" dirty="0"/>
              <a:t>与经营者分离条件下，经理人的</a:t>
            </a:r>
            <a:r>
              <a:rPr lang="zh-CN" altLang="en-US" sz="2400" dirty="0" smtClean="0"/>
              <a:t>积极性下降</a:t>
            </a:r>
            <a:r>
              <a:rPr lang="zh-CN" altLang="en-US" sz="2400" dirty="0"/>
              <a:t>，因为经营风险由所有者</a:t>
            </a:r>
            <a:r>
              <a:rPr lang="zh-CN" altLang="en-US" sz="2400" dirty="0" smtClean="0"/>
              <a:t>承担；在房东与租住户的关系中，租住户不像房东</a:t>
            </a:r>
            <a:r>
              <a:rPr lang="zh-CN" altLang="en-US" sz="2400" dirty="0"/>
              <a:t>那样爱护</a:t>
            </a:r>
            <a:r>
              <a:rPr lang="zh-CN" altLang="en-US" sz="2400" dirty="0" smtClean="0"/>
              <a:t>房子；当</a:t>
            </a:r>
            <a:r>
              <a:rPr lang="zh-CN" altLang="en-US" sz="2400" dirty="0"/>
              <a:t>上级不能监督下级时，下级的</a:t>
            </a:r>
            <a:r>
              <a:rPr lang="zh-CN" altLang="en-US" sz="2400" dirty="0" smtClean="0"/>
              <a:t>行为可能</a:t>
            </a:r>
            <a:r>
              <a:rPr lang="zh-CN" altLang="en-US" sz="2400" dirty="0"/>
              <a:t>与上级的</a:t>
            </a:r>
            <a:r>
              <a:rPr lang="zh-CN" altLang="en-US" sz="2400" dirty="0" smtClean="0"/>
              <a:t>利益不一致。</a:t>
            </a:r>
            <a:endParaRPr lang="zh-CN" altLang="en-US" sz="2400" dirty="0"/>
          </a:p>
        </p:txBody>
      </p:sp>
    </p:spTree>
    <p:extLst>
      <p:ext uri="{BB962C8B-B14F-4D97-AF65-F5344CB8AC3E}">
        <p14:creationId xmlns:p14="http://schemas.microsoft.com/office/powerpoint/2010/main" val="124680251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2"/>
          <p:cNvSpPr txBox="1">
            <a:spLocks noChangeArrowheads="1"/>
          </p:cNvSpPr>
          <p:nvPr/>
        </p:nvSpPr>
        <p:spPr bwMode="auto">
          <a:xfrm>
            <a:off x="343125" y="1265976"/>
            <a:ext cx="6696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3</a:t>
            </a:r>
            <a:r>
              <a:rPr lang="zh-CN" altLang="en-US" sz="2400" b="1" dirty="0" smtClean="0"/>
              <a:t>）均衡分析的基本类型</a:t>
            </a:r>
            <a:endParaRPr lang="zh-CN" altLang="en-US" sz="2400" dirty="0">
              <a:latin typeface="Arial" panose="020B0604020202020204" pitchFamily="34" charset="0"/>
            </a:endParaRPr>
          </a:p>
        </p:txBody>
      </p:sp>
      <p:sp>
        <p:nvSpPr>
          <p:cNvPr id="12" name="Rectangle 8"/>
          <p:cNvSpPr>
            <a:spLocks noChangeArrowheads="1"/>
          </p:cNvSpPr>
          <p:nvPr/>
        </p:nvSpPr>
        <p:spPr bwMode="auto">
          <a:xfrm>
            <a:off x="534138" y="1790025"/>
            <a:ext cx="792162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smtClean="0">
                <a:latin typeface="宋体" panose="02010600030101010101" pitchFamily="2" charset="-122"/>
              </a:rPr>
              <a:t>◆静态均衡分析：分析在当前条件下，经济状态达到均衡的方向、过程和结果。</a:t>
            </a:r>
            <a:endParaRPr lang="zh-CN" altLang="en-US" sz="2400" dirty="0">
              <a:latin typeface="宋体" panose="02010600030101010101" pitchFamily="2" charset="-122"/>
            </a:endParaRPr>
          </a:p>
          <a:p>
            <a:pPr eaLnBrk="1" hangingPunct="1">
              <a:spcBef>
                <a:spcPct val="0"/>
              </a:spcBef>
              <a:buFontTx/>
              <a:buNone/>
            </a:pPr>
            <a:r>
              <a:rPr lang="zh-CN" altLang="en-US" sz="2400" dirty="0" smtClean="0">
                <a:latin typeface="宋体" panose="02010600030101010101" pitchFamily="2" charset="-122"/>
              </a:rPr>
              <a:t>◆比较静态均衡分析：分析当条件改变的情况下，经济状态从一个均衡达到另外一个均衡的方向、过程和结果，但不分析其时间过程。</a:t>
            </a:r>
            <a:endParaRPr lang="zh-CN" altLang="en-US" sz="2400" dirty="0">
              <a:latin typeface="宋体" panose="02010600030101010101" pitchFamily="2" charset="-122"/>
            </a:endParaRPr>
          </a:p>
          <a:p>
            <a:pPr eaLnBrk="1" hangingPunct="1">
              <a:spcBef>
                <a:spcPct val="0"/>
              </a:spcBef>
              <a:buNone/>
            </a:pPr>
            <a:r>
              <a:rPr lang="zh-CN" altLang="en-US" sz="2400" dirty="0" smtClean="0">
                <a:latin typeface="宋体" panose="02010600030101010101" pitchFamily="2" charset="-122"/>
              </a:rPr>
              <a:t>◆动态分析：分析当条件改变的情况下，经济状态从一个均衡达到另外均衡的方向、过程和结果，而且分析其时间过程，比如变化的速度。</a:t>
            </a:r>
            <a:endParaRPr lang="zh-CN" altLang="en-US" sz="2400" dirty="0">
              <a:latin typeface="宋体" panose="02010600030101010101" pitchFamily="2" charset="-122"/>
            </a:endParaRPr>
          </a:p>
        </p:txBody>
      </p:sp>
    </p:spTree>
    <p:extLst>
      <p:ext uri="{BB962C8B-B14F-4D97-AF65-F5344CB8AC3E}">
        <p14:creationId xmlns:p14="http://schemas.microsoft.com/office/powerpoint/2010/main" val="613362132"/>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980728"/>
            <a:ext cx="4996881" cy="461665"/>
          </a:xfrm>
          <a:prstGeom prst="rect">
            <a:avLst/>
          </a:prstGeom>
        </p:spPr>
        <p:txBody>
          <a:bodyPr wrap="none">
            <a:spAutoFit/>
          </a:bodyPr>
          <a:lstStyle/>
          <a:p>
            <a:pPr lvl="0">
              <a:buClr>
                <a:srgbClr val="000000"/>
              </a:buClr>
              <a:buNone/>
            </a:pPr>
            <a:r>
              <a:rPr lang="zh-CN" altLang="en-US" sz="2400" b="1" kern="0" dirty="0" smtClean="0">
                <a:solidFill>
                  <a:srgbClr val="000000"/>
                </a:solidFill>
                <a:latin typeface="Arial"/>
              </a:rPr>
              <a:t>（</a:t>
            </a:r>
            <a:r>
              <a:rPr lang="en-US" altLang="zh-CN" sz="2400" b="1" kern="0" dirty="0" smtClean="0">
                <a:solidFill>
                  <a:srgbClr val="000000"/>
                </a:solidFill>
                <a:latin typeface="Arial"/>
              </a:rPr>
              <a:t>2</a:t>
            </a:r>
            <a:r>
              <a:rPr lang="zh-CN" altLang="en-US" sz="2400" b="1" kern="0" dirty="0" smtClean="0">
                <a:solidFill>
                  <a:srgbClr val="000000"/>
                </a:solidFill>
                <a:latin typeface="Arial"/>
              </a:rPr>
              <a:t>）例子：机动车保险的道德风险</a:t>
            </a:r>
            <a:endParaRPr kumimoji="1" lang="en-US" altLang="zh-CN" sz="2400" b="1" kern="0" dirty="0">
              <a:solidFill>
                <a:srgbClr val="000000"/>
              </a:solidFill>
              <a:latin typeface="Arial"/>
            </a:endParaRPr>
          </a:p>
        </p:txBody>
      </p:sp>
      <p:sp>
        <p:nvSpPr>
          <p:cNvPr id="10" name="矩形 9"/>
          <p:cNvSpPr/>
          <p:nvPr/>
        </p:nvSpPr>
        <p:spPr>
          <a:xfrm>
            <a:off x="259836" y="1447292"/>
            <a:ext cx="4032448" cy="3785652"/>
          </a:xfrm>
          <a:prstGeom prst="rect">
            <a:avLst/>
          </a:prstGeom>
        </p:spPr>
        <p:txBody>
          <a:bodyPr wrap="square">
            <a:spAutoFit/>
          </a:bodyPr>
          <a:lstStyle/>
          <a:p>
            <a:r>
              <a:rPr lang="zh-CN" altLang="en-US" sz="2400" dirty="0" smtClean="0"/>
              <a:t>      假定行驶成本包括保险成本和其他成本，并且保险公司能够准确观察车主行驶的英里数。在没有道德风险且驾驶的边际成本由</a:t>
            </a:r>
            <a:r>
              <a:rPr lang="en-US" altLang="zh-CN" sz="2400" dirty="0" smtClean="0"/>
              <a:t>MC</a:t>
            </a:r>
            <a:r>
              <a:rPr lang="zh-CN" altLang="en-US" sz="2400" dirty="0" smtClean="0"/>
              <a:t>给出，行驶越多，保险费越多。行使成本是每英里</a:t>
            </a:r>
            <a:r>
              <a:rPr lang="en-US" altLang="zh-CN" sz="2400" dirty="0" smtClean="0"/>
              <a:t>1.50</a:t>
            </a:r>
            <a:r>
              <a:rPr lang="zh-CN" altLang="en-US" sz="2400" dirty="0" smtClean="0"/>
              <a:t>美元，其中</a:t>
            </a:r>
            <a:r>
              <a:rPr lang="en-US" altLang="zh-CN" sz="2400" dirty="0" smtClean="0"/>
              <a:t>50</a:t>
            </a:r>
            <a:r>
              <a:rPr lang="zh-CN" altLang="en-US" sz="2400" dirty="0" smtClean="0"/>
              <a:t>美分是保险成本，那么，驾驶员行驶</a:t>
            </a:r>
            <a:r>
              <a:rPr lang="en-US" altLang="zh-CN" sz="2400" dirty="0" smtClean="0"/>
              <a:t>100</a:t>
            </a:r>
            <a:r>
              <a:rPr lang="zh-CN" altLang="en-US" sz="2400" dirty="0" smtClean="0"/>
              <a:t>英里，是有效率的行程。</a:t>
            </a:r>
            <a:endParaRPr lang="en-US" altLang="zh-CN" sz="2400" dirty="0" smtClean="0"/>
          </a:p>
        </p:txBody>
      </p:sp>
      <p:pic>
        <p:nvPicPr>
          <p:cNvPr id="12" name="Picture 5" descr="C:\Documents and Settings\Kyle M. Thiel\Desktop\Pindyck_7e\ppts\aparna_ppts\aparna_ppts\ch17\fig17.03\fig17.03_04.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64622" y="1586062"/>
            <a:ext cx="43529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7" descr="C:\Documents and Settings\Kyle M. Thiel\Desktop\Pindyck_7e\ppts\aparna_ppts\aparna_ppts\ch17\fig17.03\fig17.03_06.gif"/>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64622" y="1586062"/>
            <a:ext cx="43529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descr="C:\Documents and Settings\Kyle M. Thiel\Desktop\Pindyck_7e\ppts\aparna_ppts\aparna_ppts\ch17\fig17.03\fig17.03_01.gif"/>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64622" y="1586062"/>
            <a:ext cx="43529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3" descr="C:\Documents and Settings\Kyle M. Thiel\Desktop\Pindyck_7e\ppts\aparna_ppts\aparna_ppts\ch17\fig17.03\fig17.03_02.gif"/>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64622" y="1586062"/>
            <a:ext cx="43529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4" descr="C:\Documents and Settings\Kyle M. Thiel\Desktop\Pindyck_7e\ppts\aparna_ppts\aparna_ppts\ch17\fig17.03\fig17.03_03.gif"/>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64622" y="1586062"/>
            <a:ext cx="43529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矩形 23"/>
          <p:cNvSpPr/>
          <p:nvPr/>
        </p:nvSpPr>
        <p:spPr>
          <a:xfrm>
            <a:off x="396170" y="5099700"/>
            <a:ext cx="8136904" cy="1569660"/>
          </a:xfrm>
          <a:prstGeom prst="rect">
            <a:avLst/>
          </a:prstGeom>
        </p:spPr>
        <p:txBody>
          <a:bodyPr wrap="square">
            <a:spAutoFit/>
          </a:bodyPr>
          <a:lstStyle/>
          <a:p>
            <a:r>
              <a:rPr lang="zh-CN" altLang="en-US" sz="2400" dirty="0" smtClean="0"/>
              <a:t>       当保险公司难以检查个人的驾驶习惯、无法观察驾驶里程的时候，保险费并不取决于行驶的公里数，驾驶员看到每英里成本为</a:t>
            </a:r>
            <a:r>
              <a:rPr lang="en-US" altLang="zh-CN" sz="2400" dirty="0" smtClean="0"/>
              <a:t>1.00</a:t>
            </a:r>
            <a:r>
              <a:rPr lang="zh-CN" altLang="en-US" sz="2400" dirty="0" smtClean="0"/>
              <a:t>美元，因此将行驶</a:t>
            </a:r>
            <a:r>
              <a:rPr lang="en-US" altLang="zh-CN" sz="2400" dirty="0" smtClean="0"/>
              <a:t>140</a:t>
            </a:r>
            <a:r>
              <a:rPr lang="zh-CN" altLang="en-US" sz="2400" dirty="0" smtClean="0"/>
              <a:t>英里，超出有效率的数量，且保险公司理赔增加。</a:t>
            </a:r>
          </a:p>
        </p:txBody>
      </p:sp>
    </p:spTree>
    <p:extLst>
      <p:ext uri="{BB962C8B-B14F-4D97-AF65-F5344CB8AC3E}">
        <p14:creationId xmlns:p14="http://schemas.microsoft.com/office/powerpoint/2010/main" val="2577164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1000"/>
                                        <p:tgtEl>
                                          <p:spTgt spid="2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left)">
                                      <p:cBhvr>
                                        <p:cTn id="16" dur="1000"/>
                                        <p:tgtEl>
                                          <p:spTgt spid="23"/>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1000"/>
                                        <p:tgtEl>
                                          <p:spTgt spid="12"/>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09125" y="981075"/>
            <a:ext cx="5634876" cy="492443"/>
          </a:xfrm>
          <a:prstGeom prst="rect">
            <a:avLst/>
          </a:prstGeom>
          <a:noFill/>
        </p:spPr>
        <p:txBody>
          <a:bodyPr wrap="none" rtlCol="0">
            <a:spAutoFit/>
          </a:bodyPr>
          <a:lstStyle/>
          <a:p>
            <a:r>
              <a:rPr lang="en-US" altLang="zh-CN" sz="2600" b="1" dirty="0" smtClean="0"/>
              <a:t>8.5.4</a:t>
            </a:r>
            <a:r>
              <a:rPr lang="zh-CN" altLang="en-US" sz="2600" b="1" dirty="0" smtClean="0"/>
              <a:t> 解决信息不对称问题的市场机制</a:t>
            </a:r>
            <a:endParaRPr lang="zh-CN" altLang="en-US" sz="2600" b="1" dirty="0"/>
          </a:p>
        </p:txBody>
      </p:sp>
      <p:sp>
        <p:nvSpPr>
          <p:cNvPr id="10" name="矩形 9"/>
          <p:cNvSpPr/>
          <p:nvPr/>
        </p:nvSpPr>
        <p:spPr>
          <a:xfrm>
            <a:off x="259836" y="1412776"/>
            <a:ext cx="1903085" cy="461665"/>
          </a:xfrm>
          <a:prstGeom prst="rect">
            <a:avLst/>
          </a:prstGeom>
        </p:spPr>
        <p:txBody>
          <a:bodyPr wrap="none">
            <a:spAutoFit/>
          </a:bodyPr>
          <a:lstStyle/>
          <a:p>
            <a:pPr lvl="0">
              <a:buClr>
                <a:srgbClr val="000000"/>
              </a:buClr>
              <a:buNone/>
            </a:pPr>
            <a:r>
              <a:rPr lang="zh-CN" altLang="en-US" sz="2400" b="1" kern="0" dirty="0" smtClean="0">
                <a:solidFill>
                  <a:srgbClr val="000000"/>
                </a:solidFill>
                <a:latin typeface="Arial"/>
              </a:rPr>
              <a:t>（</a:t>
            </a:r>
            <a:r>
              <a:rPr lang="en-US" altLang="zh-CN" sz="2400" b="1" kern="0" dirty="0" smtClean="0">
                <a:solidFill>
                  <a:srgbClr val="000000"/>
                </a:solidFill>
                <a:latin typeface="Arial"/>
              </a:rPr>
              <a:t>1</a:t>
            </a:r>
            <a:r>
              <a:rPr lang="zh-CN" altLang="en-US" sz="2400" b="1" kern="0" dirty="0" smtClean="0">
                <a:solidFill>
                  <a:srgbClr val="000000"/>
                </a:solidFill>
                <a:latin typeface="Arial"/>
              </a:rPr>
              <a:t>）发信号</a:t>
            </a:r>
            <a:endParaRPr kumimoji="1" lang="en-US" altLang="zh-CN" sz="2400" b="1" kern="0" dirty="0">
              <a:solidFill>
                <a:srgbClr val="000000"/>
              </a:solidFill>
              <a:latin typeface="Arial"/>
            </a:endParaRPr>
          </a:p>
        </p:txBody>
      </p:sp>
      <p:sp>
        <p:nvSpPr>
          <p:cNvPr id="2" name="矩形 1"/>
          <p:cNvSpPr/>
          <p:nvPr/>
        </p:nvSpPr>
        <p:spPr>
          <a:xfrm>
            <a:off x="395536" y="1916832"/>
            <a:ext cx="8339339" cy="2308324"/>
          </a:xfrm>
          <a:prstGeom prst="rect">
            <a:avLst/>
          </a:prstGeom>
        </p:spPr>
        <p:txBody>
          <a:bodyPr wrap="square">
            <a:spAutoFit/>
          </a:bodyPr>
          <a:lstStyle/>
          <a:p>
            <a:r>
              <a:rPr lang="zh-CN" altLang="en-US" sz="2400" dirty="0" smtClean="0"/>
              <a:t>         发</a:t>
            </a:r>
            <a:r>
              <a:rPr lang="zh-CN" altLang="en-US" sz="2400" dirty="0"/>
              <a:t>信号（信号显示，</a:t>
            </a:r>
            <a:r>
              <a:rPr lang="en-US" altLang="zh-CN" sz="2400" dirty="0"/>
              <a:t>signaling</a:t>
            </a:r>
            <a:r>
              <a:rPr lang="zh-CN" altLang="en-US" sz="2400" dirty="0"/>
              <a:t>），</a:t>
            </a:r>
            <a:r>
              <a:rPr lang="zh-CN" altLang="en-US" sz="2400" dirty="0" smtClean="0"/>
              <a:t>即有信息</a:t>
            </a:r>
            <a:r>
              <a:rPr lang="zh-CN" altLang="en-US" sz="2400" dirty="0"/>
              <a:t>的一方积极地将信息披露出来，并</a:t>
            </a:r>
            <a:r>
              <a:rPr lang="zh-CN" altLang="en-US" sz="2400" dirty="0" smtClean="0"/>
              <a:t>证明信息可靠</a:t>
            </a:r>
            <a:r>
              <a:rPr lang="zh-CN" altLang="en-US" sz="2400" dirty="0"/>
              <a:t>，促进交易。卖方向买方发出传递产品质量信息的信号，是最典型的发</a:t>
            </a:r>
            <a:r>
              <a:rPr lang="zh-CN" altLang="en-US" sz="2400" dirty="0" smtClean="0"/>
              <a:t>信号。</a:t>
            </a:r>
            <a:endParaRPr lang="en-US" altLang="zh-CN" sz="2400" dirty="0" smtClean="0"/>
          </a:p>
          <a:p>
            <a:r>
              <a:rPr lang="zh-CN" altLang="en-US" sz="2400" dirty="0" smtClean="0"/>
              <a:t>       ◆</a:t>
            </a:r>
            <a:r>
              <a:rPr lang="zh-CN" altLang="en-US" sz="2400" dirty="0"/>
              <a:t>想办法表明自己产品或服务的优点</a:t>
            </a:r>
          </a:p>
          <a:p>
            <a:r>
              <a:rPr lang="zh-CN" altLang="en-US" sz="2400" dirty="0" smtClean="0"/>
              <a:t>       ◆</a:t>
            </a:r>
            <a:r>
              <a:rPr lang="zh-CN" altLang="en-US" sz="2400" dirty="0"/>
              <a:t>通过较高学历、丰富经历，表明自己的能力</a:t>
            </a:r>
          </a:p>
          <a:p>
            <a:r>
              <a:rPr lang="zh-CN" altLang="en-US" sz="2400" dirty="0" smtClean="0"/>
              <a:t>       ◆</a:t>
            </a:r>
            <a:r>
              <a:rPr lang="zh-CN" altLang="en-US" sz="2400" dirty="0"/>
              <a:t>通过提供售后维修、退换等，表明</a:t>
            </a:r>
            <a:r>
              <a:rPr lang="zh-CN" altLang="en-US" sz="2400" dirty="0" smtClean="0"/>
              <a:t>质量</a:t>
            </a:r>
            <a:endParaRPr lang="zh-CN" altLang="en-US" sz="2400" dirty="0"/>
          </a:p>
        </p:txBody>
      </p:sp>
      <p:sp>
        <p:nvSpPr>
          <p:cNvPr id="3" name="矩形 2"/>
          <p:cNvSpPr/>
          <p:nvPr/>
        </p:nvSpPr>
        <p:spPr>
          <a:xfrm>
            <a:off x="426772" y="4149080"/>
            <a:ext cx="8177676" cy="2677656"/>
          </a:xfrm>
          <a:prstGeom prst="rect">
            <a:avLst/>
          </a:prstGeom>
        </p:spPr>
        <p:txBody>
          <a:bodyPr wrap="square">
            <a:spAutoFit/>
          </a:bodyPr>
          <a:lstStyle/>
          <a:p>
            <a:pPr lvl="0"/>
            <a:r>
              <a:rPr lang="zh-CN" altLang="en-US" sz="2400" dirty="0">
                <a:solidFill>
                  <a:prstClr val="black"/>
                </a:solidFill>
              </a:rPr>
              <a:t> </a:t>
            </a:r>
            <a:r>
              <a:rPr lang="zh-CN" altLang="en-US" sz="2400" dirty="0" smtClean="0">
                <a:solidFill>
                  <a:prstClr val="black"/>
                </a:solidFill>
              </a:rPr>
              <a:t>      优质产品</a:t>
            </a:r>
            <a:r>
              <a:rPr lang="zh-CN" altLang="en-US" sz="2400" dirty="0">
                <a:solidFill>
                  <a:prstClr val="black"/>
                </a:solidFill>
              </a:rPr>
              <a:t>发信号的成本</a:t>
            </a:r>
            <a:r>
              <a:rPr lang="zh-CN" altLang="en-US" sz="2400" dirty="0" smtClean="0">
                <a:solidFill>
                  <a:prstClr val="black"/>
                </a:solidFill>
              </a:rPr>
              <a:t>必须显著低于</a:t>
            </a:r>
            <a:r>
              <a:rPr lang="zh-CN" altLang="en-US" sz="2400" dirty="0">
                <a:solidFill>
                  <a:prstClr val="black"/>
                </a:solidFill>
              </a:rPr>
              <a:t>劣质产品发同样信号的成本。否则，劣质</a:t>
            </a:r>
            <a:r>
              <a:rPr lang="zh-CN" altLang="en-US" sz="2400" dirty="0" smtClean="0">
                <a:solidFill>
                  <a:prstClr val="black"/>
                </a:solidFill>
              </a:rPr>
              <a:t>产品就会模仿</a:t>
            </a:r>
            <a:r>
              <a:rPr lang="zh-CN" altLang="en-US" sz="2400" dirty="0">
                <a:solidFill>
                  <a:prstClr val="black"/>
                </a:solidFill>
              </a:rPr>
              <a:t>优质产品的</a:t>
            </a:r>
            <a:r>
              <a:rPr lang="zh-CN" altLang="en-US" sz="2400" dirty="0" smtClean="0">
                <a:solidFill>
                  <a:prstClr val="black"/>
                </a:solidFill>
              </a:rPr>
              <a:t>行为。比如</a:t>
            </a:r>
            <a:r>
              <a:rPr lang="zh-CN" altLang="en-US" sz="2400" dirty="0">
                <a:solidFill>
                  <a:prstClr val="black"/>
                </a:solidFill>
              </a:rPr>
              <a:t>，</a:t>
            </a:r>
            <a:r>
              <a:rPr lang="zh-CN" altLang="en-US" sz="2400" dirty="0" smtClean="0">
                <a:solidFill>
                  <a:prstClr val="black"/>
                </a:solidFill>
              </a:rPr>
              <a:t>学历通过刻苦学习</a:t>
            </a:r>
            <a:r>
              <a:rPr lang="zh-CN" altLang="en-US" sz="2400" dirty="0">
                <a:solidFill>
                  <a:prstClr val="black"/>
                </a:solidFill>
              </a:rPr>
              <a:t>、研究、写论文才能得到</a:t>
            </a:r>
            <a:r>
              <a:rPr lang="zh-CN" altLang="en-US" sz="2400" dirty="0" smtClean="0">
                <a:solidFill>
                  <a:prstClr val="black"/>
                </a:solidFill>
              </a:rPr>
              <a:t>，才能</a:t>
            </a:r>
            <a:r>
              <a:rPr lang="zh-CN" altLang="en-US" sz="2400" dirty="0">
                <a:solidFill>
                  <a:prstClr val="black"/>
                </a:solidFill>
              </a:rPr>
              <a:t>成为能力的有效信号</a:t>
            </a:r>
            <a:r>
              <a:rPr lang="zh-CN" altLang="en-US" sz="2400" dirty="0" smtClean="0">
                <a:solidFill>
                  <a:prstClr val="black"/>
                </a:solidFill>
              </a:rPr>
              <a:t>。同时，在</a:t>
            </a:r>
            <a:r>
              <a:rPr lang="zh-CN" altLang="en-US" sz="2400" dirty="0">
                <a:solidFill>
                  <a:prstClr val="black"/>
                </a:solidFill>
              </a:rPr>
              <a:t>发信号成本基础上，</a:t>
            </a:r>
            <a:r>
              <a:rPr lang="zh-CN" altLang="en-US" sz="2400" dirty="0" smtClean="0">
                <a:solidFill>
                  <a:prstClr val="black"/>
                </a:solidFill>
              </a:rPr>
              <a:t>优质产品比劣质产品所</a:t>
            </a:r>
            <a:r>
              <a:rPr lang="zh-CN" altLang="en-US" sz="2400" dirty="0">
                <a:solidFill>
                  <a:prstClr val="black"/>
                </a:solidFill>
              </a:rPr>
              <a:t>获得的利益必须足够</a:t>
            </a:r>
            <a:r>
              <a:rPr lang="zh-CN" altLang="en-US" sz="2400" dirty="0" smtClean="0">
                <a:solidFill>
                  <a:prstClr val="black"/>
                </a:solidFill>
              </a:rPr>
              <a:t>大，否则</a:t>
            </a:r>
            <a:r>
              <a:rPr lang="zh-CN" altLang="en-US" sz="2400" dirty="0">
                <a:solidFill>
                  <a:prstClr val="black"/>
                </a:solidFill>
              </a:rPr>
              <a:t>，优质产品宁可混同于劣质产品</a:t>
            </a:r>
            <a:r>
              <a:rPr lang="zh-CN" altLang="en-US" sz="2400" dirty="0" smtClean="0">
                <a:solidFill>
                  <a:prstClr val="black"/>
                </a:solidFill>
              </a:rPr>
              <a:t>。如果</a:t>
            </a:r>
            <a:r>
              <a:rPr lang="zh-CN" altLang="en-US" sz="2400" dirty="0">
                <a:solidFill>
                  <a:prstClr val="black"/>
                </a:solidFill>
              </a:rPr>
              <a:t>刻苦努力拿到了学历，但是仍然找不到好的工作，人们就不会积极地拿学历</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1257083085"/>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409986" y="1030545"/>
            <a:ext cx="2297424" cy="461665"/>
          </a:xfrm>
          <a:prstGeom prst="rect">
            <a:avLst/>
          </a:prstGeom>
        </p:spPr>
        <p:txBody>
          <a:bodyPr wrap="none">
            <a:spAutoFit/>
          </a:bodyPr>
          <a:lstStyle/>
          <a:p>
            <a:pPr lvl="0">
              <a:buClr>
                <a:srgbClr val="000000"/>
              </a:buClr>
              <a:buNone/>
            </a:pPr>
            <a:r>
              <a:rPr lang="zh-CN" altLang="en-US" sz="2400" b="1" kern="0" dirty="0" smtClean="0">
                <a:solidFill>
                  <a:srgbClr val="000000"/>
                </a:solidFill>
                <a:latin typeface="Arial"/>
              </a:rPr>
              <a:t>（</a:t>
            </a:r>
            <a:r>
              <a:rPr lang="en-US" altLang="zh-CN" sz="2400" b="1" kern="0" dirty="0" smtClean="0">
                <a:solidFill>
                  <a:srgbClr val="000000"/>
                </a:solidFill>
                <a:latin typeface="Arial"/>
              </a:rPr>
              <a:t>2</a:t>
            </a:r>
            <a:r>
              <a:rPr lang="zh-CN" altLang="en-US" sz="2400" b="1" kern="0" dirty="0" smtClean="0">
                <a:solidFill>
                  <a:srgbClr val="000000"/>
                </a:solidFill>
                <a:latin typeface="Arial"/>
              </a:rPr>
              <a:t>）信息甄别</a:t>
            </a:r>
            <a:endParaRPr kumimoji="1" lang="en-US" altLang="zh-CN" sz="2400" b="1" kern="0" dirty="0">
              <a:solidFill>
                <a:srgbClr val="000000"/>
              </a:solidFill>
              <a:latin typeface="Arial"/>
            </a:endParaRPr>
          </a:p>
        </p:txBody>
      </p:sp>
      <p:sp>
        <p:nvSpPr>
          <p:cNvPr id="10" name="矩形 9"/>
          <p:cNvSpPr/>
          <p:nvPr/>
        </p:nvSpPr>
        <p:spPr>
          <a:xfrm>
            <a:off x="561858" y="1541680"/>
            <a:ext cx="8114597" cy="3785652"/>
          </a:xfrm>
          <a:prstGeom prst="rect">
            <a:avLst/>
          </a:prstGeom>
        </p:spPr>
        <p:txBody>
          <a:bodyPr wrap="square">
            <a:spAutoFit/>
          </a:bodyPr>
          <a:lstStyle/>
          <a:p>
            <a:r>
              <a:rPr lang="zh-CN" altLang="en-US" sz="2400" dirty="0" smtClean="0">
                <a:latin typeface="Times New Roman" panose="02020603050405020304" pitchFamily="18" charset="0"/>
                <a:cs typeface="Times New Roman" panose="02020603050405020304" pitchFamily="18" charset="0"/>
              </a:rPr>
              <a:t>      </a:t>
            </a:r>
            <a:r>
              <a:rPr lang="zh-CN" altLang="zh-CN" sz="2400" dirty="0" smtClean="0">
                <a:latin typeface="Times New Roman" panose="02020603050405020304" pitchFamily="18" charset="0"/>
                <a:cs typeface="Times New Roman" panose="02020603050405020304" pitchFamily="18" charset="0"/>
              </a:rPr>
              <a:t>信息甄别</a:t>
            </a:r>
            <a:r>
              <a:rPr lang="zh-CN" altLang="en-US" sz="2400" dirty="0" smtClean="0">
                <a:latin typeface="Times New Roman" panose="02020603050405020304" pitchFamily="18" charset="0"/>
                <a:cs typeface="Times New Roman" panose="02020603050405020304" pitchFamily="18" charset="0"/>
              </a:rPr>
              <a:t>（筛选，</a:t>
            </a:r>
            <a:r>
              <a:rPr lang="en-US" altLang="zh-CN" sz="2400" dirty="0" smtClean="0">
                <a:latin typeface="Times New Roman" panose="02020603050405020304" pitchFamily="18" charset="0"/>
                <a:cs typeface="Times New Roman" panose="02020603050405020304" pitchFamily="18" charset="0"/>
              </a:rPr>
              <a:t>screening</a:t>
            </a:r>
            <a:r>
              <a:rPr lang="zh-CN" altLang="en-US" sz="2400" dirty="0" smtClean="0">
                <a:latin typeface="Times New Roman" panose="02020603050405020304" pitchFamily="18" charset="0"/>
                <a:cs typeface="Times New Roman" panose="02020603050405020304" pitchFamily="18" charset="0"/>
              </a:rPr>
              <a:t>），指不</a:t>
            </a:r>
            <a:r>
              <a:rPr lang="zh-CN" altLang="en-US" sz="2400" dirty="0">
                <a:latin typeface="Times New Roman" panose="02020603050405020304" pitchFamily="18" charset="0"/>
                <a:cs typeface="Times New Roman" panose="02020603050405020304" pitchFamily="18" charset="0"/>
              </a:rPr>
              <a:t>掌握信息的一方花费一定的代价</a:t>
            </a:r>
            <a:r>
              <a:rPr lang="zh-CN" altLang="en-US" sz="2400" dirty="0" smtClean="0">
                <a:latin typeface="Times New Roman" panose="02020603050405020304" pitchFamily="18" charset="0"/>
                <a:cs typeface="Times New Roman" panose="02020603050405020304" pitchFamily="18" charset="0"/>
              </a:rPr>
              <a:t>收集隐藏的行动和信息，改善</a:t>
            </a:r>
            <a:r>
              <a:rPr lang="zh-CN" altLang="en-US" sz="2400" dirty="0">
                <a:latin typeface="Times New Roman" panose="02020603050405020304" pitchFamily="18" charset="0"/>
                <a:cs typeface="Times New Roman" panose="02020603050405020304" pitchFamily="18" charset="0"/>
              </a:rPr>
              <a:t>自己在交易中的信息</a:t>
            </a:r>
            <a:r>
              <a:rPr lang="zh-CN" altLang="en-US" sz="2400" dirty="0" smtClean="0">
                <a:latin typeface="Times New Roman" panose="02020603050405020304" pitchFamily="18" charset="0"/>
                <a:cs typeface="Times New Roman" panose="02020603050405020304" pitchFamily="18" charset="0"/>
              </a:rPr>
              <a:t>劣势。</a:t>
            </a:r>
            <a:endParaRPr lang="en-US" altLang="zh-CN" sz="2400" dirty="0" smtClean="0">
              <a:latin typeface="Times New Roman" panose="02020603050405020304" pitchFamily="18" charset="0"/>
              <a:cs typeface="Times New Roman" panose="02020603050405020304" pitchFamily="18" charset="0"/>
            </a:endParaRPr>
          </a:p>
          <a:p>
            <a:r>
              <a:rPr lang="zh-CN" altLang="en-US" sz="2400" dirty="0">
                <a:latin typeface="Times New Roman" panose="02020603050405020304" pitchFamily="18" charset="0"/>
                <a:cs typeface="Times New Roman" panose="02020603050405020304" pitchFamily="18" charset="0"/>
              </a:rPr>
              <a:t>      </a:t>
            </a:r>
            <a:r>
              <a:rPr lang="zh-CN" altLang="en-US" sz="2400" dirty="0" smtClean="0">
                <a:latin typeface="Times New Roman" panose="02020603050405020304" pitchFamily="18" charset="0"/>
                <a:cs typeface="Times New Roman" panose="02020603050405020304" pitchFamily="18" charset="0"/>
              </a:rPr>
              <a:t>◆</a:t>
            </a:r>
            <a:r>
              <a:rPr lang="zh-CN" altLang="en-US" sz="2400" dirty="0">
                <a:latin typeface="Times New Roman" panose="02020603050405020304" pitchFamily="18" charset="0"/>
                <a:cs typeface="Times New Roman" panose="02020603050405020304" pitchFamily="18" charset="0"/>
              </a:rPr>
              <a:t>保险公司要求投保人填写各种表格，或者进行</a:t>
            </a:r>
            <a:r>
              <a:rPr lang="zh-CN" altLang="en-US" sz="2400" dirty="0" smtClean="0">
                <a:latin typeface="Times New Roman" panose="02020603050405020304" pitchFamily="18" charset="0"/>
                <a:cs typeface="Times New Roman" panose="02020603050405020304" pitchFamily="18" charset="0"/>
              </a:rPr>
              <a:t>体检等</a:t>
            </a:r>
            <a:endParaRPr lang="zh-CN" altLang="en-US" sz="2400" dirty="0">
              <a:latin typeface="Times New Roman" panose="02020603050405020304" pitchFamily="18" charset="0"/>
              <a:cs typeface="Times New Roman" panose="02020603050405020304" pitchFamily="18" charset="0"/>
            </a:endParaRPr>
          </a:p>
          <a:p>
            <a:r>
              <a:rPr lang="zh-CN" altLang="en-US" sz="2400" dirty="0" smtClean="0">
                <a:latin typeface="Times New Roman" panose="02020603050405020304" pitchFamily="18" charset="0"/>
                <a:cs typeface="Times New Roman" panose="02020603050405020304" pitchFamily="18" charset="0"/>
              </a:rPr>
              <a:t>      ◆</a:t>
            </a:r>
            <a:r>
              <a:rPr lang="zh-CN" altLang="en-US" sz="2400" dirty="0">
                <a:latin typeface="Times New Roman" panose="02020603050405020304" pitchFamily="18" charset="0"/>
                <a:cs typeface="Times New Roman" panose="02020603050405020304" pitchFamily="18" charset="0"/>
              </a:rPr>
              <a:t>招聘员工要求求职者提供文凭，进行考试、试用</a:t>
            </a:r>
            <a:r>
              <a:rPr lang="zh-CN" altLang="en-US" sz="2400" dirty="0" smtClean="0">
                <a:latin typeface="Times New Roman" panose="02020603050405020304" pitchFamily="18" charset="0"/>
                <a:cs typeface="Times New Roman" panose="02020603050405020304" pitchFamily="18" charset="0"/>
              </a:rPr>
              <a:t>等</a:t>
            </a:r>
            <a:endParaRPr lang="en-US" altLang="zh-CN" sz="2400" dirty="0" smtClean="0">
              <a:latin typeface="Times New Roman" panose="02020603050405020304" pitchFamily="18" charset="0"/>
              <a:cs typeface="Times New Roman" panose="02020603050405020304" pitchFamily="18" charset="0"/>
            </a:endParaRPr>
          </a:p>
          <a:p>
            <a:r>
              <a:rPr lang="zh-CN" altLang="en-US" sz="2400" dirty="0" smtClean="0">
                <a:latin typeface="Times New Roman" panose="02020603050405020304" pitchFamily="18" charset="0"/>
                <a:cs typeface="Times New Roman" panose="02020603050405020304" pitchFamily="18" charset="0"/>
              </a:rPr>
              <a:t>      ◆</a:t>
            </a:r>
            <a:r>
              <a:rPr lang="zh-CN" altLang="en-US" sz="2400" dirty="0">
                <a:latin typeface="Times New Roman" panose="02020603050405020304" pitchFamily="18" charset="0"/>
                <a:cs typeface="Times New Roman" panose="02020603050405020304" pitchFamily="18" charset="0"/>
              </a:rPr>
              <a:t>保险公司向投保人提供不同类型的合同供投保人选择，投保人根据自己的特征选择合同，实际上就显示了特征和偏好</a:t>
            </a:r>
          </a:p>
          <a:p>
            <a:r>
              <a:rPr lang="zh-CN" altLang="en-US" sz="2400" dirty="0" smtClean="0">
                <a:latin typeface="Times New Roman" panose="02020603050405020304" pitchFamily="18" charset="0"/>
                <a:cs typeface="Times New Roman" panose="02020603050405020304" pitchFamily="18" charset="0"/>
              </a:rPr>
              <a:t>      ◆</a:t>
            </a:r>
            <a:r>
              <a:rPr lang="zh-CN" altLang="en-US" sz="2400" dirty="0">
                <a:latin typeface="Times New Roman" panose="02020603050405020304" pitchFamily="18" charset="0"/>
                <a:cs typeface="Times New Roman" panose="02020603050405020304" pitchFamily="18" charset="0"/>
              </a:rPr>
              <a:t>企业制定非线性价格，以区别具有不同需求强度的</a:t>
            </a:r>
            <a:r>
              <a:rPr lang="zh-CN" altLang="en-US" sz="2400" dirty="0" smtClean="0">
                <a:latin typeface="Times New Roman" panose="02020603050405020304" pitchFamily="18" charset="0"/>
                <a:cs typeface="Times New Roman" panose="02020603050405020304" pitchFamily="18" charset="0"/>
              </a:rPr>
              <a:t>消费者</a:t>
            </a:r>
            <a:endParaRPr lang="zh-CN" alt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8748982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61858" y="1526670"/>
            <a:ext cx="7970581" cy="1938992"/>
          </a:xfrm>
          <a:prstGeom prst="rect">
            <a:avLst/>
          </a:prstGeom>
        </p:spPr>
        <p:txBody>
          <a:bodyPr wrap="square">
            <a:spAutoFit/>
          </a:bodyPr>
          <a:lstStyle/>
          <a:p>
            <a:pPr eaLnBrk="1" hangingPunct="1"/>
            <a:r>
              <a:rPr lang="zh-CN" altLang="en-US" sz="2400" b="1" dirty="0" smtClean="0">
                <a:latin typeface="Arial" panose="020B0604020202020204" pitchFamily="34" charset="0"/>
                <a:sym typeface="Arial" panose="020B0604020202020204" pitchFamily="34" charset="0"/>
              </a:rPr>
              <a:t>      </a:t>
            </a:r>
            <a:r>
              <a:rPr lang="zh-CN" altLang="en-US" sz="2400" dirty="0" smtClean="0">
                <a:latin typeface="Arial" panose="020B0604020202020204" pitchFamily="34" charset="0"/>
                <a:sym typeface="Arial" panose="020B0604020202020204" pitchFamily="34" charset="0"/>
              </a:rPr>
              <a:t>第三</a:t>
            </a:r>
            <a:r>
              <a:rPr lang="zh-CN" altLang="en-US" sz="2400" dirty="0">
                <a:latin typeface="Arial" panose="020B0604020202020204" pitchFamily="34" charset="0"/>
                <a:sym typeface="Arial" panose="020B0604020202020204" pitchFamily="34" charset="0"/>
              </a:rPr>
              <a:t>方独立</a:t>
            </a:r>
            <a:r>
              <a:rPr lang="zh-CN" altLang="en-US" sz="2400" dirty="0" smtClean="0">
                <a:latin typeface="Arial" panose="020B0604020202020204" pitchFamily="34" charset="0"/>
                <a:sym typeface="Arial" panose="020B0604020202020204" pitchFamily="34" charset="0"/>
              </a:rPr>
              <a:t>评价，指优质</a:t>
            </a:r>
            <a:r>
              <a:rPr lang="zh-CN" altLang="en-US" sz="2400" dirty="0">
                <a:latin typeface="Arial" panose="020B0604020202020204" pitchFamily="34" charset="0"/>
                <a:sym typeface="Arial" panose="020B0604020202020204" pitchFamily="34" charset="0"/>
              </a:rPr>
              <a:t>品的提供者可以通过有信誉的中间商以合理的价格出售其产品；希望购买优质品的消费者也可以通过有信誉的中间商以合理的价格买到优质品。优质品的提供者就可以通过中间商的信誉，间接地向消费者传递其产品优质的信息。</a:t>
            </a:r>
          </a:p>
        </p:txBody>
      </p:sp>
      <p:sp>
        <p:nvSpPr>
          <p:cNvPr id="10" name="矩形 9"/>
          <p:cNvSpPr/>
          <p:nvPr/>
        </p:nvSpPr>
        <p:spPr>
          <a:xfrm>
            <a:off x="409986" y="1030545"/>
            <a:ext cx="3140603" cy="461665"/>
          </a:xfrm>
          <a:prstGeom prst="rect">
            <a:avLst/>
          </a:prstGeom>
        </p:spPr>
        <p:txBody>
          <a:bodyPr wrap="none">
            <a:spAutoFit/>
          </a:bodyPr>
          <a:lstStyle/>
          <a:p>
            <a:pPr lvl="0">
              <a:buClr>
                <a:srgbClr val="000000"/>
              </a:buClr>
              <a:buNone/>
            </a:pPr>
            <a:r>
              <a:rPr lang="zh-CN" altLang="en-US" sz="2400" b="1" kern="0" dirty="0" smtClean="0">
                <a:solidFill>
                  <a:srgbClr val="000000"/>
                </a:solidFill>
                <a:latin typeface="Arial"/>
              </a:rPr>
              <a:t>（</a:t>
            </a:r>
            <a:r>
              <a:rPr lang="en-US" altLang="zh-CN" sz="2400" b="1" kern="0" dirty="0">
                <a:solidFill>
                  <a:srgbClr val="000000"/>
                </a:solidFill>
                <a:latin typeface="Arial"/>
              </a:rPr>
              <a:t>3</a:t>
            </a:r>
            <a:r>
              <a:rPr lang="zh-CN" altLang="en-US" sz="2400" b="1" kern="0" dirty="0" smtClean="0">
                <a:solidFill>
                  <a:srgbClr val="000000"/>
                </a:solidFill>
                <a:latin typeface="Arial"/>
              </a:rPr>
              <a:t>）第三方独立评价</a:t>
            </a:r>
            <a:endParaRPr kumimoji="1" lang="en-US" altLang="zh-CN" sz="2400" b="1" kern="0" dirty="0">
              <a:solidFill>
                <a:srgbClr val="000000"/>
              </a:solidFill>
              <a:latin typeface="Arial"/>
            </a:endParaRPr>
          </a:p>
        </p:txBody>
      </p:sp>
      <p:sp>
        <p:nvSpPr>
          <p:cNvPr id="11" name="矩形 10"/>
          <p:cNvSpPr/>
          <p:nvPr/>
        </p:nvSpPr>
        <p:spPr>
          <a:xfrm>
            <a:off x="433501" y="3465662"/>
            <a:ext cx="2196435" cy="498598"/>
          </a:xfrm>
          <a:prstGeom prst="rect">
            <a:avLst/>
          </a:prstGeom>
        </p:spPr>
        <p:txBody>
          <a:bodyPr wrap="none">
            <a:spAutoFit/>
          </a:bodyPr>
          <a:lstStyle/>
          <a:p>
            <a:pPr lvl="0">
              <a:lnSpc>
                <a:spcPct val="110000"/>
              </a:lnSpc>
            </a:pPr>
            <a:r>
              <a:rPr lang="zh-CN" altLang="en-US" sz="2400" b="1" dirty="0" smtClean="0">
                <a:solidFill>
                  <a:prstClr val="black"/>
                </a:solidFill>
              </a:rPr>
              <a:t>（</a:t>
            </a:r>
            <a:r>
              <a:rPr lang="en-US" altLang="zh-CN" sz="2400" b="1" dirty="0" smtClean="0">
                <a:solidFill>
                  <a:prstClr val="black"/>
                </a:solidFill>
              </a:rPr>
              <a:t>4</a:t>
            </a:r>
            <a:r>
              <a:rPr lang="zh-CN" altLang="en-US" sz="2400" b="1" dirty="0" smtClean="0">
                <a:solidFill>
                  <a:prstClr val="black"/>
                </a:solidFill>
              </a:rPr>
              <a:t>）</a:t>
            </a:r>
            <a:r>
              <a:rPr lang="zh-CN" altLang="en-US" sz="2400" b="1" dirty="0">
                <a:solidFill>
                  <a:prstClr val="black"/>
                </a:solidFill>
              </a:rPr>
              <a:t>激励相容</a:t>
            </a:r>
          </a:p>
        </p:txBody>
      </p:sp>
      <p:sp>
        <p:nvSpPr>
          <p:cNvPr id="3" name="矩形 2"/>
          <p:cNvSpPr/>
          <p:nvPr/>
        </p:nvSpPr>
        <p:spPr>
          <a:xfrm>
            <a:off x="540963" y="3939108"/>
            <a:ext cx="7991475" cy="1569660"/>
          </a:xfrm>
          <a:prstGeom prst="rect">
            <a:avLst/>
          </a:prstGeom>
        </p:spPr>
        <p:txBody>
          <a:bodyPr wrap="square">
            <a:spAutoFit/>
          </a:bodyPr>
          <a:lstStyle/>
          <a:p>
            <a:r>
              <a:rPr lang="en-US" altLang="zh-CN" sz="2400" dirty="0"/>
              <a:t> </a:t>
            </a:r>
            <a:r>
              <a:rPr lang="zh-CN" altLang="en-US" sz="2400" dirty="0" smtClean="0"/>
              <a:t>        设计一种激励机制，促使</a:t>
            </a:r>
            <a:r>
              <a:rPr lang="zh-CN" altLang="en-US" sz="2400" dirty="0" smtClean="0">
                <a:ea typeface="楷体_GB2312" pitchFamily="49" charset="-122"/>
              </a:rPr>
              <a:t>代理人</a:t>
            </a:r>
            <a:r>
              <a:rPr lang="zh-CN" altLang="en-US" sz="2400" dirty="0">
                <a:ea typeface="楷体_GB2312" pitchFamily="49" charset="-122"/>
              </a:rPr>
              <a:t>以行动效用最大化原则选择具体的操作行动</a:t>
            </a:r>
            <a:r>
              <a:rPr lang="zh-CN" altLang="en-US" sz="2400" dirty="0" smtClean="0">
                <a:ea typeface="楷体_GB2312" pitchFamily="49" charset="-122"/>
              </a:rPr>
              <a:t>，而代理人</a:t>
            </a:r>
            <a:r>
              <a:rPr lang="zh-CN" altLang="en-US" sz="2400" dirty="0">
                <a:ea typeface="楷体_GB2312" pitchFamily="49" charset="-122"/>
              </a:rPr>
              <a:t>获得预期效用最大化的同时，也保证使委托人预期收益最大化</a:t>
            </a:r>
            <a:r>
              <a:rPr lang="zh-CN" altLang="en-US" sz="2400" dirty="0" smtClean="0">
                <a:ea typeface="楷体_GB2312" pitchFamily="49" charset="-122"/>
              </a:rPr>
              <a:t>。具体地如股票期权等制度。</a:t>
            </a:r>
            <a:endParaRPr lang="zh-CN" altLang="en-US" sz="2400" dirty="0"/>
          </a:p>
        </p:txBody>
      </p:sp>
    </p:spTree>
    <p:extLst>
      <p:ext uri="{BB962C8B-B14F-4D97-AF65-F5344CB8AC3E}">
        <p14:creationId xmlns:p14="http://schemas.microsoft.com/office/powerpoint/2010/main" val="3164476754"/>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09125" y="981075"/>
            <a:ext cx="5634876" cy="492443"/>
          </a:xfrm>
          <a:prstGeom prst="rect">
            <a:avLst/>
          </a:prstGeom>
          <a:noFill/>
        </p:spPr>
        <p:txBody>
          <a:bodyPr wrap="none" rtlCol="0">
            <a:spAutoFit/>
          </a:bodyPr>
          <a:lstStyle/>
          <a:p>
            <a:r>
              <a:rPr lang="en-US" altLang="zh-CN" sz="2600" b="1" dirty="0" smtClean="0"/>
              <a:t>8.5.5</a:t>
            </a:r>
            <a:r>
              <a:rPr lang="zh-CN" altLang="en-US" sz="2600" b="1" dirty="0" smtClean="0"/>
              <a:t> 解决信息不对称问题的政府机制</a:t>
            </a:r>
            <a:endParaRPr lang="zh-CN" altLang="en-US" sz="2600" b="1" dirty="0"/>
          </a:p>
        </p:txBody>
      </p:sp>
      <p:sp>
        <p:nvSpPr>
          <p:cNvPr id="10" name="Text Box 3"/>
          <p:cNvSpPr txBox="1">
            <a:spLocks noChangeArrowheads="1"/>
          </p:cNvSpPr>
          <p:nvPr/>
        </p:nvSpPr>
        <p:spPr bwMode="auto">
          <a:xfrm>
            <a:off x="435222" y="1473518"/>
            <a:ext cx="8169225" cy="8925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800" dirty="0" smtClean="0">
                <a:latin typeface="楷体_GB2312"/>
                <a:ea typeface="楷体_GB2312"/>
                <a:cs typeface="楷体_GB2312"/>
                <a:sym typeface="Arial" panose="020B0604020202020204" pitchFamily="34" charset="0"/>
              </a:rPr>
              <a:t>♦</a:t>
            </a:r>
            <a:r>
              <a:rPr lang="zh-CN" altLang="en-US" sz="2400" dirty="0" smtClean="0">
                <a:latin typeface="楷体_GB2312"/>
                <a:ea typeface="楷体_GB2312"/>
                <a:cs typeface="楷体_GB2312"/>
              </a:rPr>
              <a:t>并不是</a:t>
            </a:r>
            <a:r>
              <a:rPr lang="zh-CN" altLang="en-US" sz="2400" dirty="0">
                <a:latin typeface="楷体_GB2312"/>
                <a:ea typeface="楷体_GB2312"/>
                <a:cs typeface="楷体_GB2312"/>
              </a:rPr>
              <a:t>任何信息不对称都需要政府干预，但是信息不对称</a:t>
            </a:r>
            <a:r>
              <a:rPr lang="zh-CN" altLang="en-US" sz="2400" dirty="0" smtClean="0">
                <a:latin typeface="楷体_GB2312"/>
                <a:ea typeface="楷体_GB2312"/>
                <a:cs typeface="楷体_GB2312"/>
              </a:rPr>
              <a:t>导致公共</a:t>
            </a:r>
            <a:r>
              <a:rPr lang="zh-CN" altLang="en-US" sz="2400" dirty="0">
                <a:latin typeface="楷体_GB2312"/>
                <a:ea typeface="楷体_GB2312"/>
                <a:cs typeface="楷体_GB2312"/>
              </a:rPr>
              <a:t>利益损害较大时，</a:t>
            </a:r>
            <a:r>
              <a:rPr lang="zh-CN" altLang="en-US" sz="2400" dirty="0" smtClean="0">
                <a:latin typeface="楷体_GB2312"/>
                <a:ea typeface="楷体_GB2312"/>
                <a:cs typeface="楷体_GB2312"/>
              </a:rPr>
              <a:t>政府将干预</a:t>
            </a:r>
            <a:r>
              <a:rPr lang="zh-CN" altLang="en-US" sz="2400" dirty="0">
                <a:latin typeface="楷体_GB2312"/>
                <a:ea typeface="楷体_GB2312"/>
                <a:cs typeface="楷体_GB2312"/>
              </a:rPr>
              <a:t>。</a:t>
            </a:r>
          </a:p>
        </p:txBody>
      </p:sp>
      <p:sp>
        <p:nvSpPr>
          <p:cNvPr id="2" name="矩形 1"/>
          <p:cNvSpPr/>
          <p:nvPr/>
        </p:nvSpPr>
        <p:spPr>
          <a:xfrm>
            <a:off x="409125" y="2402011"/>
            <a:ext cx="8037145" cy="2308324"/>
          </a:xfrm>
          <a:prstGeom prst="rect">
            <a:avLst/>
          </a:prstGeom>
        </p:spPr>
        <p:txBody>
          <a:bodyPr wrap="square">
            <a:spAutoFit/>
          </a:bodyPr>
          <a:lstStyle/>
          <a:p>
            <a:pPr eaLnBrk="1" hangingPunct="1">
              <a:defRPr/>
            </a:pPr>
            <a:r>
              <a:rPr lang="zh-CN" altLang="en-US" sz="2400" dirty="0">
                <a:latin typeface="楷体_GB2312" pitchFamily="49" charset="-122"/>
                <a:ea typeface="楷体_GB2312" pitchFamily="49" charset="-122"/>
                <a:sym typeface="Arial" charset="0"/>
              </a:rPr>
              <a:t>♦</a:t>
            </a:r>
            <a:r>
              <a:rPr lang="zh-CN" altLang="en-US" sz="2400" dirty="0" smtClean="0">
                <a:latin typeface="+mn-ea"/>
                <a:sym typeface="Arial" charset="0"/>
              </a:rPr>
              <a:t>政府规制（管制）：指通过立法，政府对微观经济主体的行为进行限制，包括禁止、许可、要求等方式。由于</a:t>
            </a:r>
            <a:r>
              <a:rPr lang="zh-CN" altLang="en-US" sz="2400" dirty="0">
                <a:latin typeface="+mn-ea"/>
                <a:sym typeface="Arial" charset="0"/>
              </a:rPr>
              <a:t>消费者搜寻产品质量</a:t>
            </a:r>
            <a:r>
              <a:rPr lang="zh-CN" altLang="en-US" sz="2400" dirty="0" smtClean="0">
                <a:latin typeface="+mn-ea"/>
                <a:sym typeface="Arial" charset="0"/>
              </a:rPr>
              <a:t>信息的</a:t>
            </a:r>
            <a:r>
              <a:rPr lang="zh-CN" altLang="en-US" sz="2400" dirty="0">
                <a:latin typeface="+mn-ea"/>
                <a:sym typeface="Arial" charset="0"/>
              </a:rPr>
              <a:t>成本太高，且有些产品涉及生命、健康和安全，国家对产品</a:t>
            </a:r>
            <a:r>
              <a:rPr lang="zh-CN" altLang="en-US" sz="2400" dirty="0" smtClean="0">
                <a:latin typeface="+mn-ea"/>
                <a:sym typeface="Arial" charset="0"/>
              </a:rPr>
              <a:t>质量和安全进行</a:t>
            </a:r>
            <a:r>
              <a:rPr lang="zh-CN" altLang="en-US" sz="2400" dirty="0">
                <a:latin typeface="+mn-ea"/>
                <a:sym typeface="Arial" charset="0"/>
              </a:rPr>
              <a:t>干预</a:t>
            </a:r>
            <a:r>
              <a:rPr lang="zh-CN" altLang="en-US" sz="2400" dirty="0">
                <a:latin typeface="+mn-ea"/>
              </a:rPr>
              <a:t>。</a:t>
            </a:r>
            <a:r>
              <a:rPr lang="zh-CN" altLang="en-US" sz="2400" dirty="0" smtClean="0">
                <a:latin typeface="+mn-ea"/>
              </a:rPr>
              <a:t>政府也要求</a:t>
            </a:r>
            <a:r>
              <a:rPr lang="zh-CN" altLang="en-US" sz="2400" dirty="0">
                <a:latin typeface="+mn-ea"/>
              </a:rPr>
              <a:t>有信息的一方提供</a:t>
            </a:r>
            <a:r>
              <a:rPr lang="zh-CN" altLang="en-US" sz="2400" dirty="0" smtClean="0">
                <a:latin typeface="+mn-ea"/>
              </a:rPr>
              <a:t>信息，如上市</a:t>
            </a:r>
            <a:r>
              <a:rPr lang="zh-CN" altLang="en-US" sz="2400" dirty="0">
                <a:latin typeface="+mn-ea"/>
              </a:rPr>
              <a:t>公司信息披露、投资的风险提示、产品贴挂质量合格证等</a:t>
            </a:r>
            <a:r>
              <a:rPr lang="zh-CN" altLang="en-US" sz="2400" dirty="0" smtClean="0">
                <a:latin typeface="+mn-ea"/>
              </a:rPr>
              <a:t>。</a:t>
            </a:r>
            <a:endParaRPr lang="zh-CN" altLang="en-US" sz="2400" dirty="0">
              <a:latin typeface="+mn-ea"/>
            </a:endParaRPr>
          </a:p>
        </p:txBody>
      </p:sp>
      <p:sp>
        <p:nvSpPr>
          <p:cNvPr id="12" name="Text Box 3"/>
          <p:cNvSpPr txBox="1">
            <a:spLocks noChangeArrowheads="1"/>
          </p:cNvSpPr>
          <p:nvPr/>
        </p:nvSpPr>
        <p:spPr bwMode="auto">
          <a:xfrm>
            <a:off x="460002" y="4653136"/>
            <a:ext cx="8216454" cy="1631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lvl1pPr eaLnBrk="0" hangingPunct="0">
              <a:defRPr>
                <a:solidFill>
                  <a:schemeClr val="tx1"/>
                </a:solidFill>
                <a:latin typeface="Arial" charset="0"/>
                <a:ea typeface="宋体" pitchFamily="2" charset="-122"/>
              </a:defRPr>
            </a:lvl1pPr>
            <a:lvl2pPr marL="742950" indent="-285750" eaLnBrk="0" hangingPunct="0">
              <a:defRPr>
                <a:solidFill>
                  <a:schemeClr val="tx1"/>
                </a:solidFill>
                <a:latin typeface="Arial" charset="0"/>
                <a:ea typeface="宋体" pitchFamily="2" charset="-122"/>
              </a:defRPr>
            </a:lvl2pPr>
            <a:lvl3pPr marL="1143000" indent="-228600" eaLnBrk="0" hangingPunct="0">
              <a:defRPr>
                <a:solidFill>
                  <a:schemeClr val="tx1"/>
                </a:solidFill>
                <a:latin typeface="Arial" charset="0"/>
                <a:ea typeface="宋体" pitchFamily="2" charset="-122"/>
              </a:defRPr>
            </a:lvl3pPr>
            <a:lvl4pPr marL="1600200" indent="-228600" eaLnBrk="0" hangingPunct="0">
              <a:defRPr>
                <a:solidFill>
                  <a:schemeClr val="tx1"/>
                </a:solidFill>
                <a:latin typeface="Arial" charset="0"/>
                <a:ea typeface="宋体" pitchFamily="2" charset="-122"/>
              </a:defRPr>
            </a:lvl4pPr>
            <a:lvl5pPr marL="2057400" indent="-228600" eaLnBrk="0" hangingPunct="0">
              <a:defRPr>
                <a:solidFill>
                  <a:schemeClr val="tx1"/>
                </a:solidFill>
                <a:latin typeface="Arial" charset="0"/>
                <a:ea typeface="宋体" pitchFamily="2" charset="-122"/>
              </a:defRPr>
            </a:lvl5pPr>
            <a:lvl6pPr marL="2514600" indent="-228600" eaLnBrk="0" fontAlgn="base" hangingPunct="0">
              <a:spcBef>
                <a:spcPct val="0"/>
              </a:spcBef>
              <a:spcAft>
                <a:spcPct val="0"/>
              </a:spcAft>
              <a:defRPr>
                <a:solidFill>
                  <a:schemeClr val="tx1"/>
                </a:solidFill>
                <a:latin typeface="Arial" charset="0"/>
                <a:ea typeface="宋体" pitchFamily="2" charset="-122"/>
              </a:defRPr>
            </a:lvl6pPr>
            <a:lvl7pPr marL="2971800" indent="-228600" eaLnBrk="0" fontAlgn="base" hangingPunct="0">
              <a:spcBef>
                <a:spcPct val="0"/>
              </a:spcBef>
              <a:spcAft>
                <a:spcPct val="0"/>
              </a:spcAft>
              <a:defRPr>
                <a:solidFill>
                  <a:schemeClr val="tx1"/>
                </a:solidFill>
                <a:latin typeface="Arial" charset="0"/>
                <a:ea typeface="宋体" pitchFamily="2" charset="-122"/>
              </a:defRPr>
            </a:lvl7pPr>
            <a:lvl8pPr marL="3429000" indent="-228600" eaLnBrk="0" fontAlgn="base" hangingPunct="0">
              <a:spcBef>
                <a:spcPct val="0"/>
              </a:spcBef>
              <a:spcAft>
                <a:spcPct val="0"/>
              </a:spcAft>
              <a:defRPr>
                <a:solidFill>
                  <a:schemeClr val="tx1"/>
                </a:solidFill>
                <a:latin typeface="Arial" charset="0"/>
                <a:ea typeface="宋体" pitchFamily="2" charset="-122"/>
              </a:defRPr>
            </a:lvl8pPr>
            <a:lvl9pPr marL="3886200" indent="-228600" eaLnBrk="0" fontAlgn="base" hangingPunct="0">
              <a:spcBef>
                <a:spcPct val="0"/>
              </a:spcBef>
              <a:spcAft>
                <a:spcPct val="0"/>
              </a:spcAft>
              <a:defRPr>
                <a:solidFill>
                  <a:schemeClr val="tx1"/>
                </a:solidFill>
                <a:latin typeface="Arial" charset="0"/>
                <a:ea typeface="宋体" pitchFamily="2" charset="-122"/>
              </a:defRPr>
            </a:lvl9pPr>
          </a:lstStyle>
          <a:p>
            <a:pPr eaLnBrk="1" hangingPunct="1">
              <a:defRPr/>
            </a:pPr>
            <a:r>
              <a:rPr lang="zh-CN" altLang="en-US" sz="2800" dirty="0" smtClean="0">
                <a:latin typeface="楷体_GB2312" pitchFamily="49" charset="-122"/>
                <a:ea typeface="楷体_GB2312" pitchFamily="49" charset="-122"/>
                <a:sym typeface="Arial" charset="0"/>
              </a:rPr>
              <a:t>♦</a:t>
            </a:r>
            <a:r>
              <a:rPr lang="zh-CN" altLang="en-US" sz="2400" dirty="0" smtClean="0">
                <a:latin typeface="+mn-ea"/>
                <a:ea typeface="+mn-ea"/>
                <a:sym typeface="Arial" charset="0"/>
              </a:rPr>
              <a:t>政府参与市场：例如医疗保险存在道德风险，市场定价的保费偏高，健康人不参加保险，风险难于有效分散，政府考虑居民基本健康和医疗的需要，建立社会基本医疗保险，要求符合条件的人强制参保</a:t>
            </a:r>
            <a:r>
              <a:rPr lang="zh-CN" altLang="en-US" sz="2400" dirty="0" smtClean="0">
                <a:latin typeface="+mn-ea"/>
                <a:ea typeface="+mn-ea"/>
              </a:rPr>
              <a:t>。</a:t>
            </a:r>
          </a:p>
        </p:txBody>
      </p:sp>
    </p:spTree>
    <p:extLst>
      <p:ext uri="{BB962C8B-B14F-4D97-AF65-F5344CB8AC3E}">
        <p14:creationId xmlns:p14="http://schemas.microsoft.com/office/powerpoint/2010/main" val="345803779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039437"/>
            <a:ext cx="2531462" cy="523220"/>
          </a:xfrm>
          <a:prstGeom prst="rect">
            <a:avLst/>
          </a:prstGeom>
        </p:spPr>
        <p:txBody>
          <a:bodyPr wrap="none">
            <a:spAutoFit/>
          </a:bodyPr>
          <a:lstStyle/>
          <a:p>
            <a:pPr>
              <a:spcBef>
                <a:spcPts val="0"/>
              </a:spcBef>
            </a:pPr>
            <a:r>
              <a:rPr lang="en-US" altLang="zh-CN" sz="2800" b="1" dirty="0" smtClean="0"/>
              <a:t>8.6 </a:t>
            </a:r>
            <a:r>
              <a:rPr lang="zh-CN" altLang="en-US" sz="2800" b="1" dirty="0" smtClean="0"/>
              <a:t>博弈论基础</a:t>
            </a:r>
            <a:endParaRPr lang="zh-CN" altLang="en-US" sz="2800" b="1" dirty="0"/>
          </a:p>
        </p:txBody>
      </p:sp>
      <p:sp>
        <p:nvSpPr>
          <p:cNvPr id="10" name="文本框 9"/>
          <p:cNvSpPr txBox="1"/>
          <p:nvPr/>
        </p:nvSpPr>
        <p:spPr>
          <a:xfrm>
            <a:off x="395536" y="1562301"/>
            <a:ext cx="3624710" cy="492443"/>
          </a:xfrm>
          <a:prstGeom prst="rect">
            <a:avLst/>
          </a:prstGeom>
          <a:noFill/>
        </p:spPr>
        <p:txBody>
          <a:bodyPr wrap="none" rtlCol="0">
            <a:spAutoFit/>
          </a:bodyPr>
          <a:lstStyle/>
          <a:p>
            <a:r>
              <a:rPr lang="en-US" altLang="zh-CN" sz="2600" b="1" dirty="0" smtClean="0"/>
              <a:t>8.6.1</a:t>
            </a:r>
            <a:r>
              <a:rPr lang="zh-CN" altLang="en-US" sz="2600" b="1" dirty="0" smtClean="0"/>
              <a:t> 策略性环境与博弈</a:t>
            </a:r>
            <a:endParaRPr lang="zh-CN" altLang="en-US" sz="2600" b="1" dirty="0"/>
          </a:p>
        </p:txBody>
      </p:sp>
      <p:sp>
        <p:nvSpPr>
          <p:cNvPr id="2" name="矩形 1"/>
          <p:cNvSpPr/>
          <p:nvPr/>
        </p:nvSpPr>
        <p:spPr>
          <a:xfrm>
            <a:off x="364704" y="1988840"/>
            <a:ext cx="8383760" cy="1569660"/>
          </a:xfrm>
          <a:prstGeom prst="rect">
            <a:avLst/>
          </a:prstGeom>
        </p:spPr>
        <p:txBody>
          <a:bodyPr wrap="square">
            <a:spAutoFit/>
          </a:bodyPr>
          <a:lstStyle/>
          <a:p>
            <a:r>
              <a:rPr lang="zh-CN" altLang="en-US" sz="2400" dirty="0" smtClean="0"/>
              <a:t>        传统经济学研究消费者和企业在给定其他市场参数的条件下进行决策，如，竞争企业在给定市场价格条件下做出产量决策和实施低成本战略；垄断企业在给定市场需求曲线条件下做出产量决策，等等。这时，行为结果取决于自己决策。</a:t>
            </a:r>
            <a:endParaRPr lang="zh-CN" altLang="en-US" sz="2400" dirty="0"/>
          </a:p>
        </p:txBody>
      </p:sp>
      <p:sp>
        <p:nvSpPr>
          <p:cNvPr id="3" name="矩形 2"/>
          <p:cNvSpPr/>
          <p:nvPr/>
        </p:nvSpPr>
        <p:spPr>
          <a:xfrm>
            <a:off x="395536" y="3501008"/>
            <a:ext cx="8352928" cy="2308324"/>
          </a:xfrm>
          <a:prstGeom prst="rect">
            <a:avLst/>
          </a:prstGeom>
        </p:spPr>
        <p:txBody>
          <a:bodyPr wrap="square">
            <a:spAutoFit/>
          </a:bodyPr>
          <a:lstStyle/>
          <a:p>
            <a:pPr eaLnBrk="1" hangingPunct="1"/>
            <a:r>
              <a:rPr lang="zh-CN" altLang="en-US" sz="2400" dirty="0"/>
              <a:t> </a:t>
            </a:r>
            <a:r>
              <a:rPr lang="zh-CN" altLang="en-US" sz="2400" dirty="0" smtClean="0"/>
              <a:t>      实际经济生活中，人们</a:t>
            </a:r>
            <a:r>
              <a:rPr lang="zh-CN" altLang="en-US" sz="2400" dirty="0"/>
              <a:t>的</a:t>
            </a:r>
            <a:r>
              <a:rPr lang="zh-CN" altLang="en-US" sz="2400" dirty="0" smtClean="0"/>
              <a:t>行为并不总是如此，并不是这种市场环境，</a:t>
            </a:r>
            <a:r>
              <a:rPr lang="zh-CN" altLang="en-US" sz="2400" dirty="0"/>
              <a:t>行为的结果不仅取决于自己，还取决对手（其他参与人），</a:t>
            </a:r>
            <a:r>
              <a:rPr lang="zh-CN" altLang="en-US" sz="2400" dirty="0" smtClean="0"/>
              <a:t>这种决策环境称为策略性环境（</a:t>
            </a:r>
            <a:r>
              <a:rPr lang="en-US" altLang="zh-CN" sz="2400" dirty="0" smtClean="0"/>
              <a:t>strategic </a:t>
            </a:r>
            <a:r>
              <a:rPr lang="en-US" altLang="zh-CN" sz="2400" dirty="0"/>
              <a:t>environment </a:t>
            </a:r>
            <a:r>
              <a:rPr lang="zh-CN" altLang="en-US" sz="2400" dirty="0" smtClean="0"/>
              <a:t>）。这时，人们</a:t>
            </a:r>
            <a:r>
              <a:rPr lang="zh-CN" altLang="en-US" sz="2400" dirty="0"/>
              <a:t>的选择称为“策略”或者“战略”（</a:t>
            </a:r>
            <a:r>
              <a:rPr lang="en-US" altLang="zh-CN" sz="2400" dirty="0"/>
              <a:t>strategy</a:t>
            </a:r>
            <a:r>
              <a:rPr lang="zh-CN" altLang="en-US" sz="2400" dirty="0" smtClean="0"/>
              <a:t>），战略</a:t>
            </a:r>
            <a:r>
              <a:rPr lang="zh-CN" altLang="en-US" sz="2400" dirty="0"/>
              <a:t>的典型形式是：“对手采取</a:t>
            </a:r>
            <a:r>
              <a:rPr lang="en-US" altLang="zh-CN" sz="2400" dirty="0"/>
              <a:t>A</a:t>
            </a:r>
            <a:r>
              <a:rPr lang="zh-CN" altLang="en-US" sz="2400" dirty="0"/>
              <a:t>行动，则我采取</a:t>
            </a:r>
            <a:r>
              <a:rPr lang="en-US" altLang="zh-CN" sz="2400" dirty="0"/>
              <a:t>B</a:t>
            </a:r>
            <a:r>
              <a:rPr lang="zh-CN" altLang="en-US" sz="2400" dirty="0"/>
              <a:t>行动</a:t>
            </a:r>
            <a:r>
              <a:rPr lang="zh-CN" altLang="en-US" sz="2400" dirty="0" smtClean="0"/>
              <a:t>”。</a:t>
            </a:r>
            <a:endParaRPr lang="zh-CN" altLang="en-US" sz="2400" dirty="0"/>
          </a:p>
        </p:txBody>
      </p:sp>
      <p:sp>
        <p:nvSpPr>
          <p:cNvPr id="4" name="矩形 3"/>
          <p:cNvSpPr/>
          <p:nvPr/>
        </p:nvSpPr>
        <p:spPr>
          <a:xfrm>
            <a:off x="534138" y="5809332"/>
            <a:ext cx="7998302" cy="461665"/>
          </a:xfrm>
          <a:prstGeom prst="rect">
            <a:avLst/>
          </a:prstGeom>
        </p:spPr>
        <p:txBody>
          <a:bodyPr wrap="square">
            <a:spAutoFit/>
          </a:bodyPr>
          <a:lstStyle/>
          <a:p>
            <a:pPr eaLnBrk="1" hangingPunct="1"/>
            <a:r>
              <a:rPr lang="zh-CN" altLang="en-US" sz="2400" b="1" dirty="0" smtClean="0"/>
              <a:t>       </a:t>
            </a:r>
            <a:r>
              <a:rPr lang="zh-CN" altLang="en-US" sz="2400" dirty="0" smtClean="0"/>
              <a:t>博弈</a:t>
            </a:r>
            <a:r>
              <a:rPr lang="en-US" altLang="zh-CN" sz="2400" dirty="0"/>
              <a:t>(game</a:t>
            </a:r>
            <a:r>
              <a:rPr lang="en-US" altLang="zh-CN" sz="2400" dirty="0" smtClean="0"/>
              <a:t>)</a:t>
            </a:r>
            <a:r>
              <a:rPr lang="zh-CN" altLang="en-US" sz="2400" dirty="0" smtClean="0"/>
              <a:t>，在</a:t>
            </a:r>
            <a:r>
              <a:rPr lang="zh-CN" altLang="en-US" sz="2400" dirty="0"/>
              <a:t>策略性环境下，参与</a:t>
            </a:r>
            <a:r>
              <a:rPr lang="zh-CN" altLang="en-US" sz="2400" dirty="0" smtClean="0"/>
              <a:t>人之间的互动行为</a:t>
            </a:r>
            <a:r>
              <a:rPr lang="zh-CN" altLang="en-US" sz="2400" dirty="0" smtClean="0">
                <a:latin typeface="宋体" panose="02010600030101010101" pitchFamily="2" charset="-122"/>
              </a:rPr>
              <a:t>。</a:t>
            </a:r>
            <a:endParaRPr lang="zh-CN" altLang="en-US" sz="2400" dirty="0"/>
          </a:p>
        </p:txBody>
      </p:sp>
    </p:spTree>
    <p:extLst>
      <p:ext uri="{BB962C8B-B14F-4D97-AF65-F5344CB8AC3E}">
        <p14:creationId xmlns:p14="http://schemas.microsoft.com/office/powerpoint/2010/main" val="267156103"/>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583078" y="1067263"/>
            <a:ext cx="2339102" cy="461665"/>
          </a:xfrm>
          <a:prstGeom prst="rect">
            <a:avLst/>
          </a:prstGeom>
          <a:noFill/>
        </p:spPr>
        <p:txBody>
          <a:bodyPr wrap="none" rtlCol="0">
            <a:spAutoFit/>
          </a:bodyPr>
          <a:lstStyle/>
          <a:p>
            <a:r>
              <a:rPr lang="zh-CN" altLang="en-US" sz="2400" b="1" dirty="0" smtClean="0"/>
              <a:t>例子：囚徒</a:t>
            </a:r>
            <a:r>
              <a:rPr lang="zh-CN" altLang="en-US" sz="2400" b="1" dirty="0"/>
              <a:t>困境</a:t>
            </a:r>
          </a:p>
        </p:txBody>
      </p:sp>
      <p:sp>
        <p:nvSpPr>
          <p:cNvPr id="3" name="矩形 2"/>
          <p:cNvSpPr/>
          <p:nvPr/>
        </p:nvSpPr>
        <p:spPr>
          <a:xfrm>
            <a:off x="583078" y="1528928"/>
            <a:ext cx="8021370" cy="2308324"/>
          </a:xfrm>
          <a:prstGeom prst="rect">
            <a:avLst/>
          </a:prstGeom>
        </p:spPr>
        <p:txBody>
          <a:bodyPr wrap="square">
            <a:spAutoFit/>
          </a:bodyPr>
          <a:lstStyle/>
          <a:p>
            <a:pPr eaLnBrk="1" hangingPunct="1"/>
            <a:r>
              <a:rPr lang="en-US" altLang="zh-CN" sz="2400" dirty="0"/>
              <a:t>A</a:t>
            </a:r>
            <a:r>
              <a:rPr lang="zh-CN" altLang="en-US" sz="2400" dirty="0" smtClean="0"/>
              <a:t>和</a:t>
            </a:r>
            <a:r>
              <a:rPr lang="en-US" altLang="zh-CN" sz="2400" dirty="0" smtClean="0"/>
              <a:t>B</a:t>
            </a:r>
            <a:r>
              <a:rPr lang="zh-CN" altLang="en-US" sz="2400" dirty="0" smtClean="0"/>
              <a:t>合伙去抢珠宝</a:t>
            </a:r>
            <a:r>
              <a:rPr lang="zh-CN" altLang="en-US" sz="2400" dirty="0"/>
              <a:t>行</a:t>
            </a:r>
            <a:r>
              <a:rPr lang="zh-CN" altLang="en-US" sz="2400" dirty="0" smtClean="0"/>
              <a:t>，在</a:t>
            </a:r>
            <a:r>
              <a:rPr lang="zh-CN" altLang="en-US" sz="2400" dirty="0"/>
              <a:t>离现场不远的地方被逮。他们被关进分隔的牢房。检察官分别告诉他们：如果两人都不坦白，他们会因非法携带枪支的罪名各判刑１年；如果其中一人招供而另一人不招，坦白者作为证人将不会被起诉，另一人将会被重判</a:t>
            </a:r>
            <a:r>
              <a:rPr lang="en-US" altLang="zh-CN" sz="2400" dirty="0"/>
              <a:t>10</a:t>
            </a:r>
            <a:r>
              <a:rPr lang="zh-CN" altLang="en-US" sz="2400" dirty="0"/>
              <a:t>年；如果两人都招供，则两人都会以抢劫罪名各判</a:t>
            </a:r>
            <a:r>
              <a:rPr lang="en-US" altLang="zh-CN" sz="2400" dirty="0"/>
              <a:t>8</a:t>
            </a:r>
            <a:r>
              <a:rPr lang="zh-CN" altLang="en-US" sz="2400" dirty="0"/>
              <a:t>年</a:t>
            </a:r>
            <a:r>
              <a:rPr lang="zh-CN" altLang="en-US" sz="2400" dirty="0" smtClean="0"/>
              <a:t>。问：</a:t>
            </a:r>
            <a:r>
              <a:rPr lang="en-US" altLang="zh-CN" sz="2400" dirty="0" smtClean="0"/>
              <a:t>A</a:t>
            </a:r>
            <a:r>
              <a:rPr lang="zh-CN" altLang="en-US" sz="2400" dirty="0" smtClean="0"/>
              <a:t>和</a:t>
            </a:r>
            <a:r>
              <a:rPr lang="en-US" altLang="zh-CN" sz="2400" dirty="0" smtClean="0"/>
              <a:t>B</a:t>
            </a:r>
            <a:r>
              <a:rPr lang="zh-CN" altLang="en-US" sz="2400" dirty="0" smtClean="0"/>
              <a:t>选择</a:t>
            </a:r>
            <a:r>
              <a:rPr lang="zh-CN" altLang="en-US" sz="2400" dirty="0"/>
              <a:t>坦白还是不坦白？</a:t>
            </a:r>
          </a:p>
        </p:txBody>
      </p:sp>
      <p:graphicFrame>
        <p:nvGraphicFramePr>
          <p:cNvPr id="12" name="Group 4"/>
          <p:cNvGraphicFramePr>
            <a:graphicFrameLocks noGrp="1"/>
          </p:cNvGraphicFramePr>
          <p:nvPr>
            <p:extLst>
              <p:ext uri="{D42A27DB-BD31-4B8C-83A1-F6EECF244321}">
                <p14:modId xmlns:p14="http://schemas.microsoft.com/office/powerpoint/2010/main" val="2276252083"/>
              </p:ext>
            </p:extLst>
          </p:nvPr>
        </p:nvGraphicFramePr>
        <p:xfrm>
          <a:off x="1389543" y="3933056"/>
          <a:ext cx="6408440" cy="1728192"/>
        </p:xfrm>
        <a:graphic>
          <a:graphicData uri="http://schemas.openxmlformats.org/drawingml/2006/table">
            <a:tbl>
              <a:tblPr/>
              <a:tblGrid>
                <a:gridCol w="1040019"/>
                <a:gridCol w="2062003"/>
                <a:gridCol w="1789974"/>
                <a:gridCol w="1516444"/>
              </a:tblGrid>
              <a:tr h="43204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B</a:t>
                      </a: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囚徒</a:t>
                      </a:r>
                      <a:endParaRPr kumimoji="0" lang="zh-CN" altLang="en-US"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32048">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a:t>
                      </a: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囚徒</a:t>
                      </a:r>
                      <a:endParaRPr kumimoji="0" lang="zh-CN" altLang="en-US"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坦白</a:t>
                      </a:r>
                      <a:endParaRPr kumimoji="0" lang="zh-CN" altLang="en-US"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不坦白</a:t>
                      </a:r>
                      <a:endParaRPr kumimoji="0" lang="zh-CN" altLang="en-US"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204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坦白</a:t>
                      </a:r>
                      <a:endParaRPr kumimoji="0" lang="zh-CN" altLang="en-US" sz="2000" b="0" i="0" u="none" strike="noStrike" cap="none" normalizeH="0" baseline="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-8</a:t>
                      </a: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-8</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0</a:t>
                      </a: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-10</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3204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不坦白</a:t>
                      </a:r>
                      <a:endParaRPr kumimoji="0" lang="zh-CN" altLang="en-US" sz="2000" b="0" i="0" u="none" strike="noStrike" cap="none" normalizeH="0" baseline="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-10</a:t>
                      </a:r>
                      <a:r>
                        <a:rPr kumimoji="0" lang="zh-CN" altLang="en-US" sz="2000" b="0"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a:t>
                      </a:r>
                      <a:r>
                        <a:rPr kumimoji="0" lang="en-US" altLang="zh-CN" sz="2000" b="0" i="0" u="none" strike="noStrike" cap="none" normalizeH="0" baseline="0" smtClean="0">
                          <a:ln>
                            <a:noFill/>
                          </a:ln>
                          <a:solidFill>
                            <a:schemeClr val="tx1"/>
                          </a:solidFill>
                          <a:effectLst/>
                          <a:latin typeface="Times New Roman" pitchFamily="18" charset="0"/>
                          <a:ea typeface="宋体" pitchFamily="2" charset="-122"/>
                          <a:cs typeface="Times New Roman" pitchFamily="18" charset="0"/>
                        </a:rPr>
                        <a:t>0</a:t>
                      </a:r>
                      <a:endParaRPr kumimoji="0" lang="en-US" altLang="zh-CN" sz="2000" b="0" i="0" u="none" strike="noStrike" cap="none" normalizeH="0" baseline="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-1</a:t>
                      </a:r>
                      <a:r>
                        <a:rPr kumimoji="0" lang="zh-CN" altLang="en-US"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rPr>
                        <a:t>-1</a:t>
                      </a:r>
                      <a:endParaRPr kumimoji="0" lang="en-US"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T="45728" marB="45728"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0" name="Text Box 27"/>
          <p:cNvSpPr txBox="1">
            <a:spLocks noChangeArrowheads="1"/>
          </p:cNvSpPr>
          <p:nvPr/>
        </p:nvSpPr>
        <p:spPr bwMode="auto">
          <a:xfrm>
            <a:off x="1722438" y="5837262"/>
            <a:ext cx="60833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前一个数字支付为行的支付，后一个支付为列的支付</a:t>
            </a:r>
          </a:p>
        </p:txBody>
      </p:sp>
    </p:spTree>
    <p:extLst>
      <p:ext uri="{BB962C8B-B14F-4D97-AF65-F5344CB8AC3E}">
        <p14:creationId xmlns:p14="http://schemas.microsoft.com/office/powerpoint/2010/main" val="1609881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395536" y="1048221"/>
            <a:ext cx="2619628" cy="492443"/>
          </a:xfrm>
          <a:prstGeom prst="rect">
            <a:avLst/>
          </a:prstGeom>
          <a:noFill/>
        </p:spPr>
        <p:txBody>
          <a:bodyPr wrap="none" rtlCol="0">
            <a:spAutoFit/>
          </a:bodyPr>
          <a:lstStyle/>
          <a:p>
            <a:r>
              <a:rPr lang="en-US" altLang="zh-CN" sz="2600" b="1" dirty="0" smtClean="0"/>
              <a:t>8.6.2</a:t>
            </a:r>
            <a:r>
              <a:rPr lang="zh-CN" altLang="en-US" sz="2600" b="1" dirty="0" smtClean="0"/>
              <a:t> 博弈的描述</a:t>
            </a:r>
            <a:endParaRPr lang="zh-CN" altLang="en-US" sz="2600" b="1" dirty="0"/>
          </a:p>
        </p:txBody>
      </p:sp>
      <p:sp>
        <p:nvSpPr>
          <p:cNvPr id="10" name="文本框 9"/>
          <p:cNvSpPr txBox="1"/>
          <p:nvPr/>
        </p:nvSpPr>
        <p:spPr>
          <a:xfrm>
            <a:off x="226502" y="1484528"/>
            <a:ext cx="2574744"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 博弈的要素</a:t>
            </a:r>
            <a:endParaRPr lang="zh-CN" altLang="en-US" sz="2400" b="1" dirty="0"/>
          </a:p>
        </p:txBody>
      </p:sp>
      <p:sp>
        <p:nvSpPr>
          <p:cNvPr id="2" name="矩形 1"/>
          <p:cNvSpPr/>
          <p:nvPr/>
        </p:nvSpPr>
        <p:spPr>
          <a:xfrm>
            <a:off x="534138" y="1994595"/>
            <a:ext cx="7998302" cy="3785652"/>
          </a:xfrm>
          <a:prstGeom prst="rect">
            <a:avLst/>
          </a:prstGeom>
        </p:spPr>
        <p:txBody>
          <a:bodyPr wrap="square">
            <a:spAutoFit/>
          </a:bodyPr>
          <a:lstStyle/>
          <a:p>
            <a:pPr eaLnBrk="1" hangingPunct="1"/>
            <a:r>
              <a:rPr lang="zh-CN" altLang="en-US" sz="2400" dirty="0" smtClean="0">
                <a:latin typeface="+mj-lt"/>
                <a:cs typeface="Arial" panose="020B0604020202020204" pitchFamily="34" charset="0"/>
              </a:rPr>
              <a:t>♦</a:t>
            </a:r>
            <a:r>
              <a:rPr lang="zh-CN" altLang="en-US" sz="2400" b="1" dirty="0" smtClean="0">
                <a:latin typeface="+mj-lt"/>
              </a:rPr>
              <a:t>参与</a:t>
            </a:r>
            <a:r>
              <a:rPr lang="zh-CN" altLang="en-US" sz="2400" b="1" dirty="0">
                <a:latin typeface="+mj-lt"/>
              </a:rPr>
              <a:t>人</a:t>
            </a:r>
            <a:r>
              <a:rPr lang="zh-CN" altLang="en-US" sz="2400" dirty="0">
                <a:latin typeface="+mj-lt"/>
              </a:rPr>
              <a:t>（</a:t>
            </a:r>
            <a:r>
              <a:rPr lang="en-US" altLang="zh-CN" sz="2400" dirty="0">
                <a:latin typeface="+mj-lt"/>
              </a:rPr>
              <a:t>players or actors</a:t>
            </a:r>
            <a:r>
              <a:rPr lang="zh-CN" altLang="en-US" sz="2400" dirty="0" smtClean="0">
                <a:latin typeface="+mj-lt"/>
              </a:rPr>
              <a:t>）：博弈的参与者，有时包括自然，即随机决定一种条件的主体，是虚拟参与人。</a:t>
            </a:r>
            <a:endParaRPr lang="zh-CN" altLang="en-US" sz="2400" dirty="0">
              <a:latin typeface="+mj-lt"/>
            </a:endParaRPr>
          </a:p>
          <a:p>
            <a:pPr eaLnBrk="1" hangingPunct="1"/>
            <a:r>
              <a:rPr lang="zh-CN" altLang="en-US" sz="2400" dirty="0">
                <a:latin typeface="+mj-lt"/>
              </a:rPr>
              <a:t>♦</a:t>
            </a:r>
            <a:r>
              <a:rPr lang="zh-CN" altLang="en-US" sz="2400" b="1" dirty="0">
                <a:latin typeface="+mj-lt"/>
              </a:rPr>
              <a:t>行动</a:t>
            </a:r>
            <a:r>
              <a:rPr lang="zh-CN" altLang="en-US" sz="2400" dirty="0">
                <a:latin typeface="+mj-lt"/>
              </a:rPr>
              <a:t>（</a:t>
            </a:r>
            <a:r>
              <a:rPr lang="en-US" altLang="zh-CN" sz="2400" dirty="0">
                <a:latin typeface="+mj-lt"/>
                <a:cs typeface="Times New Roman" panose="02020603050405020304" pitchFamily="18" charset="0"/>
              </a:rPr>
              <a:t>actions or moves</a:t>
            </a:r>
            <a:r>
              <a:rPr lang="zh-CN" altLang="en-US" sz="2400" dirty="0">
                <a:latin typeface="+mj-lt"/>
              </a:rPr>
              <a:t>）</a:t>
            </a:r>
            <a:r>
              <a:rPr lang="zh-CN" altLang="en-US" sz="2400" dirty="0" smtClean="0">
                <a:latin typeface="+mj-lt"/>
              </a:rPr>
              <a:t>：参与人的行动选项。</a:t>
            </a:r>
            <a:endParaRPr lang="zh-CN" altLang="en-US" sz="2400" dirty="0">
              <a:latin typeface="+mj-lt"/>
            </a:endParaRPr>
          </a:p>
          <a:p>
            <a:pPr eaLnBrk="1" hangingPunct="1"/>
            <a:r>
              <a:rPr lang="zh-CN" altLang="en-US" sz="2400" dirty="0">
                <a:latin typeface="+mj-lt"/>
              </a:rPr>
              <a:t>♦</a:t>
            </a:r>
            <a:r>
              <a:rPr lang="zh-CN" altLang="en-US" sz="2400" b="1" dirty="0">
                <a:latin typeface="+mj-lt"/>
              </a:rPr>
              <a:t>信息</a:t>
            </a:r>
            <a:r>
              <a:rPr lang="zh-CN" altLang="en-US" sz="2400" dirty="0">
                <a:latin typeface="+mj-lt"/>
              </a:rPr>
              <a:t>（</a:t>
            </a:r>
            <a:r>
              <a:rPr lang="en-US" altLang="zh-CN" sz="2400" dirty="0">
                <a:latin typeface="+mj-lt"/>
              </a:rPr>
              <a:t>information</a:t>
            </a:r>
            <a:r>
              <a:rPr lang="zh-CN" altLang="en-US" sz="2400" dirty="0">
                <a:latin typeface="+mj-lt"/>
              </a:rPr>
              <a:t>）：关于博弈的各种</a:t>
            </a:r>
            <a:r>
              <a:rPr lang="zh-CN" altLang="en-US" sz="2400" dirty="0" smtClean="0">
                <a:latin typeface="+mj-lt"/>
              </a:rPr>
              <a:t>知识，比如其他参与人的行动和策略。</a:t>
            </a:r>
            <a:endParaRPr lang="zh-CN" altLang="en-US" sz="2400" dirty="0">
              <a:latin typeface="+mj-lt"/>
            </a:endParaRPr>
          </a:p>
          <a:p>
            <a:pPr eaLnBrk="1" hangingPunct="1"/>
            <a:r>
              <a:rPr lang="zh-CN" altLang="en-US" sz="2400" dirty="0">
                <a:latin typeface="+mj-lt"/>
              </a:rPr>
              <a:t>♦</a:t>
            </a:r>
            <a:r>
              <a:rPr lang="zh-CN" altLang="en-US" sz="2400" b="1" dirty="0">
                <a:latin typeface="+mj-lt"/>
              </a:rPr>
              <a:t>战略</a:t>
            </a:r>
            <a:r>
              <a:rPr lang="zh-CN" altLang="en-US" sz="2400" dirty="0">
                <a:latin typeface="+mj-lt"/>
              </a:rPr>
              <a:t>（</a:t>
            </a:r>
            <a:r>
              <a:rPr lang="en-US" altLang="zh-CN" sz="2400" dirty="0">
                <a:latin typeface="+mj-lt"/>
              </a:rPr>
              <a:t>strategies</a:t>
            </a:r>
            <a:r>
              <a:rPr lang="zh-CN" altLang="en-US" sz="2400" dirty="0">
                <a:latin typeface="+mj-lt"/>
              </a:rPr>
              <a:t>）：给定对手行动，自己的行动</a:t>
            </a:r>
            <a:r>
              <a:rPr lang="zh-CN" altLang="en-US" sz="2400" dirty="0" smtClean="0">
                <a:latin typeface="+mj-lt"/>
              </a:rPr>
              <a:t>选择。</a:t>
            </a:r>
            <a:endParaRPr lang="zh-CN" altLang="en-US" sz="2400" dirty="0">
              <a:latin typeface="+mj-lt"/>
            </a:endParaRPr>
          </a:p>
          <a:p>
            <a:pPr eaLnBrk="1" hangingPunct="1"/>
            <a:r>
              <a:rPr lang="zh-CN" altLang="en-US" sz="2400" dirty="0">
                <a:latin typeface="+mj-lt"/>
              </a:rPr>
              <a:t>♦</a:t>
            </a:r>
            <a:r>
              <a:rPr lang="zh-CN" altLang="en-US" sz="2400" b="1" dirty="0">
                <a:latin typeface="+mj-lt"/>
              </a:rPr>
              <a:t>支付</a:t>
            </a:r>
            <a:r>
              <a:rPr lang="zh-CN" altLang="en-US" sz="2400" dirty="0">
                <a:latin typeface="+mj-lt"/>
              </a:rPr>
              <a:t>（</a:t>
            </a:r>
            <a:r>
              <a:rPr lang="en-US" altLang="zh-CN" sz="2400" dirty="0">
                <a:latin typeface="+mj-lt"/>
              </a:rPr>
              <a:t>payoff</a:t>
            </a:r>
            <a:r>
              <a:rPr lang="zh-CN" altLang="en-US" sz="2400" dirty="0">
                <a:latin typeface="+mj-lt"/>
              </a:rPr>
              <a:t>）</a:t>
            </a:r>
            <a:r>
              <a:rPr lang="zh-CN" altLang="en-US" sz="2400" dirty="0" smtClean="0">
                <a:latin typeface="+mj-lt"/>
              </a:rPr>
              <a:t>：在给定各方战略的条件下，一个参与人的</a:t>
            </a:r>
            <a:r>
              <a:rPr lang="zh-CN" altLang="en-US" sz="2400" dirty="0">
                <a:latin typeface="+mj-lt"/>
              </a:rPr>
              <a:t>得失，一般用净收益</a:t>
            </a:r>
            <a:r>
              <a:rPr lang="zh-CN" altLang="en-US" sz="2400" dirty="0" smtClean="0">
                <a:latin typeface="+mj-lt"/>
              </a:rPr>
              <a:t>表示。</a:t>
            </a:r>
            <a:endParaRPr lang="zh-CN" altLang="en-US" sz="2400" dirty="0">
              <a:latin typeface="+mj-lt"/>
            </a:endParaRPr>
          </a:p>
          <a:p>
            <a:pPr eaLnBrk="1" hangingPunct="1"/>
            <a:r>
              <a:rPr lang="zh-CN" altLang="en-US" sz="2400" dirty="0">
                <a:latin typeface="+mj-lt"/>
              </a:rPr>
              <a:t>♦</a:t>
            </a:r>
            <a:r>
              <a:rPr lang="zh-CN" altLang="en-US" sz="2400" b="1" dirty="0">
                <a:latin typeface="+mj-lt"/>
              </a:rPr>
              <a:t>结果</a:t>
            </a:r>
            <a:r>
              <a:rPr lang="zh-CN" altLang="en-US" sz="2400" dirty="0">
                <a:latin typeface="+mj-lt"/>
              </a:rPr>
              <a:t>（</a:t>
            </a:r>
            <a:r>
              <a:rPr lang="en-US" altLang="zh-CN" sz="2400" dirty="0">
                <a:latin typeface="+mj-lt"/>
              </a:rPr>
              <a:t>outcome</a:t>
            </a:r>
            <a:r>
              <a:rPr lang="zh-CN" altLang="en-US" sz="2400" dirty="0">
                <a:latin typeface="+mj-lt"/>
              </a:rPr>
              <a:t>）：参与人的行动、</a:t>
            </a:r>
            <a:r>
              <a:rPr lang="zh-CN" altLang="en-US" sz="2400" dirty="0" smtClean="0">
                <a:latin typeface="+mj-lt"/>
              </a:rPr>
              <a:t>战略、支付的</a:t>
            </a:r>
            <a:r>
              <a:rPr lang="zh-CN" altLang="en-US" sz="2400" dirty="0">
                <a:latin typeface="+mj-lt"/>
              </a:rPr>
              <a:t>各种可能出现的组合</a:t>
            </a:r>
            <a:r>
              <a:rPr lang="zh-CN" altLang="en-US" sz="2400" dirty="0" smtClean="0">
                <a:latin typeface="+mj-lt"/>
              </a:rPr>
              <a:t>。</a:t>
            </a:r>
            <a:endParaRPr lang="zh-CN" altLang="en-US" sz="2400" dirty="0">
              <a:latin typeface="+mj-lt"/>
            </a:endParaRPr>
          </a:p>
        </p:txBody>
      </p:sp>
    </p:spTree>
    <p:extLst>
      <p:ext uri="{BB962C8B-B14F-4D97-AF65-F5344CB8AC3E}">
        <p14:creationId xmlns:p14="http://schemas.microsoft.com/office/powerpoint/2010/main" val="19448623"/>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94237" y="1035876"/>
            <a:ext cx="2574744"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）博弈的种类</a:t>
            </a:r>
            <a:endParaRPr lang="zh-CN" altLang="en-US" sz="2400" b="1" dirty="0"/>
          </a:p>
        </p:txBody>
      </p:sp>
      <p:graphicFrame>
        <p:nvGraphicFramePr>
          <p:cNvPr id="149" name="表格 148"/>
          <p:cNvGraphicFramePr>
            <a:graphicFrameLocks noGrp="1"/>
          </p:cNvGraphicFramePr>
          <p:nvPr>
            <p:extLst>
              <p:ext uri="{D42A27DB-BD31-4B8C-83A1-F6EECF244321}">
                <p14:modId xmlns:p14="http://schemas.microsoft.com/office/powerpoint/2010/main" val="1159356538"/>
              </p:ext>
            </p:extLst>
          </p:nvPr>
        </p:nvGraphicFramePr>
        <p:xfrm>
          <a:off x="539552" y="1557117"/>
          <a:ext cx="7920880" cy="4998720"/>
        </p:xfrm>
        <a:graphic>
          <a:graphicData uri="http://schemas.openxmlformats.org/drawingml/2006/table">
            <a:tbl>
              <a:tblPr firstRow="1" bandRow="1">
                <a:tableStyleId>{5C22544A-7EE6-4342-B048-85BDC9FD1C3A}</a:tableStyleId>
              </a:tblPr>
              <a:tblGrid>
                <a:gridCol w="1247081"/>
                <a:gridCol w="2151975"/>
                <a:gridCol w="4521824"/>
              </a:tblGrid>
              <a:tr h="370840">
                <a:tc>
                  <a:txBody>
                    <a:bodyPr/>
                    <a:lstStyle/>
                    <a:p>
                      <a:pPr algn="ctr"/>
                      <a:endParaRPr lang="zh-CN" altLang="en-US" sz="2000" dirty="0"/>
                    </a:p>
                  </a:txBody>
                  <a:tcPr/>
                </a:tc>
                <a:tc>
                  <a:txBody>
                    <a:bodyPr/>
                    <a:lstStyle/>
                    <a:p>
                      <a:r>
                        <a:rPr lang="zh-CN" altLang="en-US" sz="2000" dirty="0" smtClean="0"/>
                        <a:t>分类标准</a:t>
                      </a:r>
                      <a:endParaRPr lang="zh-CN" altLang="en-US" sz="2000" dirty="0"/>
                    </a:p>
                  </a:txBody>
                  <a:tcPr/>
                </a:tc>
                <a:tc>
                  <a:txBody>
                    <a:bodyPr/>
                    <a:lstStyle/>
                    <a:p>
                      <a:r>
                        <a:rPr lang="zh-CN" altLang="en-US" sz="2000" dirty="0" smtClean="0"/>
                        <a:t>种类</a:t>
                      </a:r>
                      <a:endParaRPr lang="zh-CN" altLang="en-US" sz="2000" dirty="0"/>
                    </a:p>
                  </a:txBody>
                  <a:tcPr/>
                </a:tc>
              </a:tr>
              <a:tr h="370840">
                <a:tc>
                  <a:txBody>
                    <a:bodyPr/>
                    <a:lstStyle/>
                    <a:p>
                      <a:pPr algn="ctr"/>
                      <a:r>
                        <a:rPr lang="en-US" altLang="zh-CN" sz="2000" dirty="0" smtClean="0"/>
                        <a:t>1</a:t>
                      </a:r>
                      <a:endParaRPr lang="zh-CN" altLang="en-US" sz="2000" dirty="0"/>
                    </a:p>
                  </a:txBody>
                  <a:tcPr/>
                </a:tc>
                <a:tc>
                  <a:txBody>
                    <a:bodyPr/>
                    <a:lstStyle/>
                    <a:p>
                      <a:r>
                        <a:rPr lang="zh-CN" altLang="en-US" sz="2000" dirty="0" smtClean="0"/>
                        <a:t>参与人数量</a:t>
                      </a:r>
                      <a:endParaRPr lang="zh-CN" altLang="en-US" sz="2000" dirty="0"/>
                    </a:p>
                  </a:txBody>
                  <a:tcPr/>
                </a:tc>
                <a:tc>
                  <a:txBody>
                    <a:bodyPr/>
                    <a:lstStyle/>
                    <a:p>
                      <a:r>
                        <a:rPr lang="zh-CN" altLang="en-US" sz="2000" dirty="0" smtClean="0"/>
                        <a:t>单人博弈（单人迷宫）；二人博弈（囚徒困境）；多人博弈（总统竞选）</a:t>
                      </a:r>
                      <a:endParaRPr lang="zh-CN" altLang="en-US" sz="2000" dirty="0"/>
                    </a:p>
                  </a:txBody>
                  <a:tcPr/>
                </a:tc>
              </a:tr>
              <a:tr h="370840">
                <a:tc>
                  <a:txBody>
                    <a:bodyPr/>
                    <a:lstStyle/>
                    <a:p>
                      <a:pPr algn="ctr"/>
                      <a:r>
                        <a:rPr lang="en-US" altLang="zh-CN" sz="2000" dirty="0" smtClean="0"/>
                        <a:t>2</a:t>
                      </a:r>
                      <a:endParaRPr lang="zh-CN" altLang="en-US" sz="2000" dirty="0"/>
                    </a:p>
                  </a:txBody>
                  <a:tcPr/>
                </a:tc>
                <a:tc>
                  <a:txBody>
                    <a:bodyPr/>
                    <a:lstStyle/>
                    <a:p>
                      <a:r>
                        <a:rPr lang="zh-CN" altLang="en-US" sz="2000" dirty="0" smtClean="0"/>
                        <a:t>战略数量</a:t>
                      </a:r>
                      <a:endParaRPr lang="zh-CN" altLang="en-US" sz="2000" dirty="0"/>
                    </a:p>
                  </a:txBody>
                  <a:tcPr/>
                </a:tc>
                <a:tc>
                  <a:txBody>
                    <a:bodyPr/>
                    <a:lstStyle/>
                    <a:p>
                      <a:r>
                        <a:rPr lang="zh-CN" altLang="en-US" sz="2000" dirty="0" smtClean="0"/>
                        <a:t>有限战略（两小猜枚、情侣战）；无限战略（古诺模型）</a:t>
                      </a:r>
                      <a:endParaRPr lang="zh-CN" altLang="en-US" sz="2000" dirty="0"/>
                    </a:p>
                  </a:txBody>
                  <a:tcPr/>
                </a:tc>
              </a:tr>
              <a:tr h="370840">
                <a:tc>
                  <a:txBody>
                    <a:bodyPr/>
                    <a:lstStyle/>
                    <a:p>
                      <a:pPr algn="ctr"/>
                      <a:r>
                        <a:rPr lang="en-US" altLang="zh-CN" sz="2000" dirty="0" smtClean="0"/>
                        <a:t>3</a:t>
                      </a:r>
                      <a:endParaRPr lang="zh-CN" altLang="en-US" sz="2000" dirty="0"/>
                    </a:p>
                  </a:txBody>
                  <a:tcPr/>
                </a:tc>
                <a:tc>
                  <a:txBody>
                    <a:bodyPr/>
                    <a:lstStyle/>
                    <a:p>
                      <a:r>
                        <a:rPr lang="zh-CN" altLang="en-US" sz="2000" dirty="0" smtClean="0"/>
                        <a:t>支付结果只和</a:t>
                      </a:r>
                      <a:endParaRPr lang="zh-CN" altLang="en-US" sz="2000" dirty="0"/>
                    </a:p>
                  </a:txBody>
                  <a:tcPr/>
                </a:tc>
                <a:tc>
                  <a:txBody>
                    <a:bodyPr/>
                    <a:lstStyle/>
                    <a:p>
                      <a:r>
                        <a:rPr lang="zh-CN" altLang="en-US" sz="2000" dirty="0" smtClean="0"/>
                        <a:t>零和博弈（两小猜枚）；常和博弈（家庭析产）；变和博弈（囚徒困境、情侣战）</a:t>
                      </a:r>
                      <a:endParaRPr lang="zh-CN" altLang="en-US" sz="2000" dirty="0"/>
                    </a:p>
                  </a:txBody>
                  <a:tcPr/>
                </a:tc>
              </a:tr>
              <a:tr h="370840">
                <a:tc>
                  <a:txBody>
                    <a:bodyPr/>
                    <a:lstStyle/>
                    <a:p>
                      <a:pPr algn="ctr"/>
                      <a:r>
                        <a:rPr lang="en-US" altLang="zh-CN" sz="2000" dirty="0" smtClean="0"/>
                        <a:t>4</a:t>
                      </a:r>
                      <a:endParaRPr lang="zh-CN" altLang="en-US" sz="2000" dirty="0"/>
                    </a:p>
                  </a:txBody>
                  <a:tcPr/>
                </a:tc>
                <a:tc>
                  <a:txBody>
                    <a:bodyPr/>
                    <a:lstStyle/>
                    <a:p>
                      <a:r>
                        <a:rPr lang="zh-CN" altLang="en-US" sz="2000" dirty="0" smtClean="0"/>
                        <a:t>行动顺序</a:t>
                      </a:r>
                      <a:endParaRPr lang="zh-CN" altLang="en-US" sz="2000" dirty="0"/>
                    </a:p>
                  </a:txBody>
                  <a:tcPr/>
                </a:tc>
                <a:tc>
                  <a:txBody>
                    <a:bodyPr/>
                    <a:lstStyle/>
                    <a:p>
                      <a:r>
                        <a:rPr lang="zh-CN" altLang="en-US" sz="2000" dirty="0" smtClean="0"/>
                        <a:t>静态博弈（同时行动）；动态博弈（先后行动）</a:t>
                      </a:r>
                      <a:endParaRPr lang="zh-CN" altLang="en-US" sz="2000" dirty="0"/>
                    </a:p>
                  </a:txBody>
                  <a:tcPr/>
                </a:tc>
              </a:tr>
              <a:tr h="370840">
                <a:tc>
                  <a:txBody>
                    <a:bodyPr/>
                    <a:lstStyle/>
                    <a:p>
                      <a:pPr algn="ctr"/>
                      <a:r>
                        <a:rPr lang="en-US" altLang="zh-CN" sz="2000" dirty="0" smtClean="0"/>
                        <a:t>5</a:t>
                      </a:r>
                      <a:endParaRPr lang="zh-CN" altLang="en-US" sz="2000" dirty="0"/>
                    </a:p>
                  </a:txBody>
                  <a:tcPr/>
                </a:tc>
                <a:tc>
                  <a:txBody>
                    <a:bodyPr/>
                    <a:lstStyle/>
                    <a:p>
                      <a:r>
                        <a:rPr lang="zh-CN" altLang="en-US" sz="2000" dirty="0" smtClean="0"/>
                        <a:t>行动次数</a:t>
                      </a:r>
                      <a:endParaRPr lang="zh-CN" altLang="en-US" sz="2000" dirty="0"/>
                    </a:p>
                  </a:txBody>
                  <a:tcPr/>
                </a:tc>
                <a:tc>
                  <a:txBody>
                    <a:bodyPr/>
                    <a:lstStyle/>
                    <a:p>
                      <a:r>
                        <a:rPr lang="zh-CN" altLang="en-US" sz="2000" dirty="0" smtClean="0"/>
                        <a:t>一次博弈；有限次重复博弈；无限次重复博弈</a:t>
                      </a:r>
                      <a:endParaRPr lang="zh-CN" altLang="en-US" sz="2000" dirty="0"/>
                    </a:p>
                  </a:txBody>
                  <a:tcPr/>
                </a:tc>
              </a:tr>
              <a:tr h="370840">
                <a:tc>
                  <a:txBody>
                    <a:bodyPr/>
                    <a:lstStyle/>
                    <a:p>
                      <a:pPr algn="ctr"/>
                      <a:r>
                        <a:rPr lang="en-US" altLang="zh-CN" sz="2000" dirty="0" smtClean="0"/>
                        <a:t>6</a:t>
                      </a:r>
                      <a:endParaRPr lang="zh-CN" altLang="en-US" sz="2000" dirty="0"/>
                    </a:p>
                  </a:txBody>
                  <a:tcPr/>
                </a:tc>
                <a:tc>
                  <a:txBody>
                    <a:bodyPr/>
                    <a:lstStyle/>
                    <a:p>
                      <a:r>
                        <a:rPr lang="zh-CN" altLang="en-US" sz="2000" dirty="0" smtClean="0"/>
                        <a:t>信息</a:t>
                      </a:r>
                      <a:endParaRPr lang="zh-CN" altLang="en-US" sz="2000" dirty="0"/>
                    </a:p>
                  </a:txBody>
                  <a:tcPr/>
                </a:tc>
                <a:tc>
                  <a:txBody>
                    <a:bodyPr/>
                    <a:lstStyle/>
                    <a:p>
                      <a:r>
                        <a:rPr lang="zh-CN" altLang="en-US" sz="2000" dirty="0" smtClean="0"/>
                        <a:t>完全信息和不完全信息博弈</a:t>
                      </a:r>
                      <a:endParaRPr lang="zh-CN" altLang="en-US" sz="2000" dirty="0"/>
                    </a:p>
                  </a:txBody>
                  <a:tcPr/>
                </a:tc>
              </a:tr>
              <a:tr h="370840">
                <a:tc>
                  <a:txBody>
                    <a:bodyPr/>
                    <a:lstStyle/>
                    <a:p>
                      <a:pPr algn="ctr"/>
                      <a:r>
                        <a:rPr lang="en-US" altLang="zh-CN" sz="2000" dirty="0" smtClean="0"/>
                        <a:t>7</a:t>
                      </a:r>
                      <a:endParaRPr lang="zh-CN" altLang="en-US" sz="2000" dirty="0"/>
                    </a:p>
                  </a:txBody>
                  <a:tcPr/>
                </a:tc>
                <a:tc>
                  <a:txBody>
                    <a:bodyPr/>
                    <a:lstStyle/>
                    <a:p>
                      <a:r>
                        <a:rPr lang="zh-CN" altLang="en-US" sz="2000" dirty="0" smtClean="0"/>
                        <a:t>参与人协议</a:t>
                      </a:r>
                      <a:endParaRPr lang="zh-CN" altLang="en-US" sz="2000" dirty="0"/>
                    </a:p>
                  </a:txBody>
                  <a:tcPr/>
                </a:tc>
                <a:tc>
                  <a:txBody>
                    <a:bodyPr/>
                    <a:lstStyle/>
                    <a:p>
                      <a:r>
                        <a:rPr lang="zh-CN" altLang="en-US" sz="2000" dirty="0" smtClean="0"/>
                        <a:t>合作博弈与非合作博弈</a:t>
                      </a:r>
                      <a:endParaRPr lang="zh-CN" altLang="en-US" sz="2000" dirty="0"/>
                    </a:p>
                  </a:txBody>
                  <a:tcPr/>
                </a:tc>
              </a:tr>
            </a:tbl>
          </a:graphicData>
        </a:graphic>
      </p:graphicFrame>
    </p:spTree>
    <p:extLst>
      <p:ext uri="{BB962C8B-B14F-4D97-AF65-F5344CB8AC3E}">
        <p14:creationId xmlns:p14="http://schemas.microsoft.com/office/powerpoint/2010/main" val="1030201248"/>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文本框 9"/>
          <p:cNvSpPr txBox="1"/>
          <p:nvPr/>
        </p:nvSpPr>
        <p:spPr>
          <a:xfrm>
            <a:off x="259836" y="1080499"/>
            <a:ext cx="4980851" cy="461665"/>
          </a:xfrm>
          <a:prstGeom prst="rect">
            <a:avLst/>
          </a:prstGeom>
          <a:noFill/>
        </p:spPr>
        <p:txBody>
          <a:bodyPr wrap="none" rtlCol="0">
            <a:spAutoFit/>
          </a:bodyPr>
          <a:lstStyle/>
          <a:p>
            <a:r>
              <a:rPr lang="zh-CN" altLang="en-US" sz="2400" b="1" dirty="0" smtClean="0"/>
              <a:t>（</a:t>
            </a:r>
            <a:r>
              <a:rPr lang="en-US" altLang="zh-CN" sz="2400" b="1" dirty="0" smtClean="0"/>
              <a:t>3</a:t>
            </a:r>
            <a:r>
              <a:rPr lang="zh-CN" altLang="en-US" sz="2400" b="1" dirty="0" smtClean="0"/>
              <a:t>）经济学家研究的四种典型博弈</a:t>
            </a:r>
            <a:endParaRPr lang="zh-CN" altLang="en-US" sz="2400" b="1" dirty="0"/>
          </a:p>
        </p:txBody>
      </p:sp>
      <p:graphicFrame>
        <p:nvGraphicFramePr>
          <p:cNvPr id="3" name="表格 2"/>
          <p:cNvGraphicFramePr>
            <a:graphicFrameLocks noGrp="1"/>
          </p:cNvGraphicFramePr>
          <p:nvPr>
            <p:extLst>
              <p:ext uri="{D42A27DB-BD31-4B8C-83A1-F6EECF244321}">
                <p14:modId xmlns:p14="http://schemas.microsoft.com/office/powerpoint/2010/main" val="628057391"/>
              </p:ext>
            </p:extLst>
          </p:nvPr>
        </p:nvGraphicFramePr>
        <p:xfrm>
          <a:off x="1115616" y="1988840"/>
          <a:ext cx="6264696" cy="2956560"/>
        </p:xfrm>
        <a:graphic>
          <a:graphicData uri="http://schemas.openxmlformats.org/drawingml/2006/table">
            <a:tbl>
              <a:tblPr firstRow="1" bandRow="1">
                <a:tableStyleId>{5C22544A-7EE6-4342-B048-85BDC9FD1C3A}</a:tableStyleId>
              </a:tblPr>
              <a:tblGrid>
                <a:gridCol w="2032000"/>
                <a:gridCol w="2032000"/>
                <a:gridCol w="2200696"/>
              </a:tblGrid>
              <a:tr h="139040">
                <a:tc>
                  <a:txBody>
                    <a:bodyPr/>
                    <a:lstStyle/>
                    <a:p>
                      <a:endParaRPr lang="zh-CN" altLang="en-US" sz="2200" dirty="0"/>
                    </a:p>
                  </a:txBody>
                  <a:tcPr/>
                </a:tc>
                <a:tc>
                  <a:txBody>
                    <a:bodyPr/>
                    <a:lstStyle/>
                    <a:p>
                      <a:pPr algn="ctr"/>
                      <a:r>
                        <a:rPr lang="zh-CN" altLang="en-US" sz="2200" dirty="0" smtClean="0"/>
                        <a:t>完全信息</a:t>
                      </a:r>
                      <a:endParaRPr lang="zh-CN" altLang="en-US" sz="2200" dirty="0"/>
                    </a:p>
                  </a:txBody>
                  <a:tcPr/>
                </a:tc>
                <a:tc>
                  <a:txBody>
                    <a:bodyPr/>
                    <a:lstStyle/>
                    <a:p>
                      <a:pPr algn="ctr"/>
                      <a:r>
                        <a:rPr lang="zh-CN" altLang="en-US" sz="2200" dirty="0" smtClean="0"/>
                        <a:t>不完全信息</a:t>
                      </a:r>
                      <a:endParaRPr lang="zh-CN" altLang="en-US" sz="2200" dirty="0"/>
                    </a:p>
                  </a:txBody>
                  <a:tcPr/>
                </a:tc>
              </a:tr>
              <a:tr h="370840">
                <a:tc>
                  <a:txBody>
                    <a:bodyPr/>
                    <a:lstStyle/>
                    <a:p>
                      <a:pPr algn="ctr"/>
                      <a:r>
                        <a:rPr lang="zh-CN" altLang="en-US" sz="2200" dirty="0" smtClean="0"/>
                        <a:t>静态</a:t>
                      </a:r>
                      <a:endParaRPr lang="zh-CN" altLang="en-US" sz="2200" dirty="0"/>
                    </a:p>
                  </a:txBody>
                  <a:tcPr/>
                </a:tc>
                <a:tc>
                  <a:txBody>
                    <a:bodyPr/>
                    <a:lstStyle/>
                    <a:p>
                      <a:r>
                        <a:rPr lang="zh-CN" altLang="en-US" sz="2200" dirty="0" smtClean="0"/>
                        <a:t>完全信息静态博弈的纳什均衡（</a:t>
                      </a:r>
                      <a:r>
                        <a:rPr lang="en-US" altLang="zh-CN" sz="2200" dirty="0" smtClean="0"/>
                        <a:t>NE</a:t>
                      </a:r>
                      <a:r>
                        <a:rPr lang="zh-CN" altLang="en-US" sz="2200" dirty="0" smtClean="0"/>
                        <a:t>）</a:t>
                      </a:r>
                      <a:endParaRPr lang="zh-CN" altLang="en-US" sz="2200" dirty="0"/>
                    </a:p>
                  </a:txBody>
                  <a:tcPr/>
                </a:tc>
                <a:tc>
                  <a:txBody>
                    <a:bodyPr/>
                    <a:lstStyle/>
                    <a:p>
                      <a:r>
                        <a:rPr lang="zh-CN" altLang="en-US" sz="2200" dirty="0" smtClean="0"/>
                        <a:t>不完全信息静态博弈的贝叶斯纳什均衡（</a:t>
                      </a:r>
                      <a:r>
                        <a:rPr lang="en-US" altLang="zh-CN" sz="2200" dirty="0" smtClean="0"/>
                        <a:t>BNE</a:t>
                      </a:r>
                      <a:r>
                        <a:rPr lang="zh-CN" altLang="en-US" sz="2200" dirty="0" smtClean="0"/>
                        <a:t>）</a:t>
                      </a:r>
                      <a:endParaRPr lang="zh-CN" altLang="en-US" sz="2200" dirty="0"/>
                    </a:p>
                  </a:txBody>
                  <a:tcPr/>
                </a:tc>
              </a:tr>
              <a:tr h="370840">
                <a:tc>
                  <a:txBody>
                    <a:bodyPr/>
                    <a:lstStyle/>
                    <a:p>
                      <a:pPr algn="ctr"/>
                      <a:r>
                        <a:rPr lang="zh-CN" altLang="en-US" sz="2200" dirty="0" smtClean="0"/>
                        <a:t>动态</a:t>
                      </a:r>
                      <a:endParaRPr lang="zh-CN" altLang="en-US" sz="2200" dirty="0"/>
                    </a:p>
                  </a:txBody>
                  <a:tcPr/>
                </a:tc>
                <a:tc>
                  <a:txBody>
                    <a:bodyPr/>
                    <a:lstStyle/>
                    <a:p>
                      <a:r>
                        <a:rPr lang="zh-CN" altLang="en-US" sz="2200" dirty="0" smtClean="0"/>
                        <a:t>完全信息静态博弈的子博弈凝练纳什均衡（</a:t>
                      </a:r>
                      <a:r>
                        <a:rPr lang="en-US" altLang="zh-CN" sz="2200" dirty="0" smtClean="0"/>
                        <a:t>SPNE</a:t>
                      </a:r>
                      <a:r>
                        <a:rPr lang="zh-CN" altLang="en-US" sz="2200" dirty="0" smtClean="0"/>
                        <a:t>）</a:t>
                      </a:r>
                      <a:endParaRPr lang="zh-CN" altLang="en-US" sz="2200" dirty="0"/>
                    </a:p>
                  </a:txBody>
                  <a:tcPr/>
                </a:tc>
                <a:tc>
                  <a:txBody>
                    <a:bodyPr/>
                    <a:lstStyle/>
                    <a:p>
                      <a:r>
                        <a:rPr lang="zh-CN" altLang="en-US" sz="2200" dirty="0" smtClean="0"/>
                        <a:t>不完全信息动态博弈的子博弈凝练贝叶斯纳什均衡（</a:t>
                      </a:r>
                      <a:r>
                        <a:rPr lang="en-US" altLang="zh-CN" sz="2200" dirty="0" smtClean="0"/>
                        <a:t>SPBE</a:t>
                      </a:r>
                      <a:r>
                        <a:rPr lang="zh-CN" altLang="en-US" sz="2200" dirty="0" smtClean="0"/>
                        <a:t>）</a:t>
                      </a:r>
                      <a:endParaRPr lang="zh-CN" altLang="en-US" sz="2200" dirty="0"/>
                    </a:p>
                  </a:txBody>
                  <a:tcPr/>
                </a:tc>
              </a:tr>
            </a:tbl>
          </a:graphicData>
        </a:graphic>
      </p:graphicFrame>
    </p:spTree>
    <p:extLst>
      <p:ext uri="{BB962C8B-B14F-4D97-AF65-F5344CB8AC3E}">
        <p14:creationId xmlns:p14="http://schemas.microsoft.com/office/powerpoint/2010/main" val="39945326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79367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1.5.4</a:t>
            </a:r>
            <a:r>
              <a:rPr lang="zh-CN" altLang="en-US" sz="2800" b="1" dirty="0" smtClean="0"/>
              <a:t> 经济学研究</a:t>
            </a:r>
            <a:r>
              <a:rPr lang="zh-CN" altLang="en-US" sz="2800" b="1" dirty="0"/>
              <a:t>的</a:t>
            </a:r>
            <a:r>
              <a:rPr lang="zh-CN" altLang="en-US" sz="2800" b="1" dirty="0" smtClean="0"/>
              <a:t>基本方法：最优化和边际分析</a:t>
            </a:r>
            <a:endParaRPr lang="zh-CN" altLang="en-US" sz="2800" b="1" dirty="0"/>
          </a:p>
        </p:txBody>
      </p:sp>
      <p:sp>
        <p:nvSpPr>
          <p:cNvPr id="2" name="矩形 1"/>
          <p:cNvSpPr/>
          <p:nvPr/>
        </p:nvSpPr>
        <p:spPr>
          <a:xfrm>
            <a:off x="534138" y="2137105"/>
            <a:ext cx="7854286" cy="1938992"/>
          </a:xfrm>
          <a:prstGeom prst="rect">
            <a:avLst/>
          </a:prstGeom>
        </p:spPr>
        <p:txBody>
          <a:bodyPr wrap="square">
            <a:spAutoFit/>
          </a:bodyPr>
          <a:lstStyle/>
          <a:p>
            <a:pPr eaLnBrk="1" hangingPunct="1"/>
            <a:r>
              <a:rPr lang="zh-CN" altLang="en-US" sz="2400" dirty="0">
                <a:latin typeface="Arial" panose="020B0604020202020204" pitchFamily="34" charset="0"/>
              </a:rPr>
              <a:t>◆理性</a:t>
            </a:r>
            <a:r>
              <a:rPr lang="zh-CN" altLang="en-US" sz="2400" dirty="0" smtClean="0">
                <a:latin typeface="Arial" panose="020B0604020202020204" pitchFamily="34" charset="0"/>
              </a:rPr>
              <a:t>人追求自身利益最大化，而经济</a:t>
            </a:r>
            <a:r>
              <a:rPr lang="zh-CN" altLang="en-US" sz="2400" dirty="0">
                <a:latin typeface="Arial" panose="020B0604020202020204" pitchFamily="34" charset="0"/>
              </a:rPr>
              <a:t>利益最大化的决策在数学上表现为</a:t>
            </a:r>
            <a:r>
              <a:rPr lang="zh-CN" altLang="en-US" sz="2400" dirty="0" smtClean="0">
                <a:latin typeface="Arial" panose="020B0604020202020204" pitchFamily="34" charset="0"/>
              </a:rPr>
              <a:t>最优化。</a:t>
            </a:r>
            <a:endParaRPr lang="en-US" altLang="zh-CN" sz="2400" dirty="0" smtClean="0">
              <a:latin typeface="Arial" panose="020B0604020202020204" pitchFamily="34" charset="0"/>
            </a:endParaRPr>
          </a:p>
          <a:p>
            <a:pPr eaLnBrk="1" hangingPunct="1"/>
            <a:r>
              <a:rPr lang="zh-CN" altLang="en-US" sz="2400" dirty="0" smtClean="0">
                <a:latin typeface="Arial" panose="020B0604020202020204" pitchFamily="34" charset="0"/>
              </a:rPr>
              <a:t>◆最优化也是</a:t>
            </a:r>
            <a:r>
              <a:rPr lang="zh-CN" altLang="en-US" sz="2400" dirty="0">
                <a:latin typeface="Arial" panose="020B0604020202020204" pitchFamily="34" charset="0"/>
              </a:rPr>
              <a:t>理性人进行成本</a:t>
            </a:r>
            <a:r>
              <a:rPr lang="en-US" altLang="zh-CN" sz="2400" dirty="0">
                <a:latin typeface="Arial" panose="020B0604020202020204" pitchFamily="34" charset="0"/>
              </a:rPr>
              <a:t>-</a:t>
            </a:r>
            <a:r>
              <a:rPr lang="zh-CN" altLang="en-US" sz="2400" dirty="0">
                <a:latin typeface="Arial" panose="020B0604020202020204" pitchFamily="34" charset="0"/>
              </a:rPr>
              <a:t>收益计算时的表现。</a:t>
            </a:r>
          </a:p>
          <a:p>
            <a:pPr eaLnBrk="1" hangingPunct="1"/>
            <a:r>
              <a:rPr lang="zh-CN" altLang="en-US" sz="2400" dirty="0">
                <a:latin typeface="宋体" panose="02010600030101010101" pitchFamily="2" charset="-122"/>
              </a:rPr>
              <a:t>◆</a:t>
            </a:r>
            <a:r>
              <a:rPr lang="zh-CN" altLang="en-US" sz="2400" dirty="0">
                <a:latin typeface="Arial" panose="020B0604020202020204" pitchFamily="34" charset="0"/>
              </a:rPr>
              <a:t>在数学上，</a:t>
            </a:r>
            <a:r>
              <a:rPr lang="zh-CN" altLang="en-US" sz="2400" dirty="0" smtClean="0">
                <a:latin typeface="Arial" panose="020B0604020202020204" pitchFamily="34" charset="0"/>
              </a:rPr>
              <a:t>最优化表现为在一定约束条件下，求目标变量最大化（或者最小化）的条件。</a:t>
            </a:r>
            <a:endParaRPr lang="zh-CN" altLang="en-US" sz="2400" dirty="0">
              <a:latin typeface="宋体" panose="02010600030101010101" pitchFamily="2" charset="-122"/>
            </a:endParaRPr>
          </a:p>
        </p:txBody>
      </p:sp>
      <p:sp>
        <p:nvSpPr>
          <p:cNvPr id="11" name="TextBox 2"/>
          <p:cNvSpPr txBox="1">
            <a:spLocks noChangeArrowheads="1"/>
          </p:cNvSpPr>
          <p:nvPr/>
        </p:nvSpPr>
        <p:spPr bwMode="auto">
          <a:xfrm>
            <a:off x="323528" y="1598886"/>
            <a:ext cx="66960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a:t>1</a:t>
            </a:r>
            <a:r>
              <a:rPr lang="zh-CN" altLang="en-US" sz="2400" b="1" dirty="0" smtClean="0"/>
              <a:t>）最优化是理性人假设的内在要求</a:t>
            </a:r>
            <a:endParaRPr lang="zh-CN" altLang="en-US" sz="2400" dirty="0">
              <a:latin typeface="Arial" panose="020B0604020202020204" pitchFamily="34" charset="0"/>
            </a:endParaRPr>
          </a:p>
        </p:txBody>
      </p:sp>
      <p:sp>
        <p:nvSpPr>
          <p:cNvPr id="12" name="TextBox 2"/>
          <p:cNvSpPr txBox="1">
            <a:spLocks noChangeArrowheads="1"/>
          </p:cNvSpPr>
          <p:nvPr/>
        </p:nvSpPr>
        <p:spPr bwMode="auto">
          <a:xfrm>
            <a:off x="395536" y="4077072"/>
            <a:ext cx="66960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2</a:t>
            </a:r>
            <a:r>
              <a:rPr lang="zh-CN" altLang="en-US" sz="2400" b="1" dirty="0" smtClean="0"/>
              <a:t>）边际分析是最优化的要求</a:t>
            </a:r>
            <a:endParaRPr lang="zh-CN" altLang="en-US" sz="2400" dirty="0">
              <a:latin typeface="Arial" panose="020B0604020202020204" pitchFamily="34" charset="0"/>
            </a:endParaRPr>
          </a:p>
        </p:txBody>
      </p:sp>
      <p:sp>
        <p:nvSpPr>
          <p:cNvPr id="13" name="矩形 12"/>
          <p:cNvSpPr/>
          <p:nvPr/>
        </p:nvSpPr>
        <p:spPr>
          <a:xfrm>
            <a:off x="534138" y="4565444"/>
            <a:ext cx="7854286" cy="1938992"/>
          </a:xfrm>
          <a:prstGeom prst="rect">
            <a:avLst/>
          </a:prstGeom>
        </p:spPr>
        <p:txBody>
          <a:bodyPr wrap="square">
            <a:spAutoFit/>
          </a:bodyPr>
          <a:lstStyle/>
          <a:p>
            <a:pPr eaLnBrk="1" hangingPunct="1"/>
            <a:r>
              <a:rPr lang="en-US" altLang="zh-CN" sz="2400" dirty="0" smtClean="0">
                <a:latin typeface="宋体" panose="02010600030101010101" pitchFamily="2" charset="-122"/>
              </a:rPr>
              <a:t>◆</a:t>
            </a:r>
            <a:r>
              <a:rPr lang="zh-CN" altLang="en-US" sz="2400" dirty="0" smtClean="0">
                <a:latin typeface="宋体" panose="02010600030101010101" pitchFamily="2" charset="-122"/>
              </a:rPr>
              <a:t>边际量，即微小的增量，</a:t>
            </a:r>
            <a:r>
              <a:rPr lang="zh-CN" altLang="en-US" sz="2400" dirty="0" smtClean="0">
                <a:latin typeface="Arial" panose="020B0604020202020204" pitchFamily="34" charset="0"/>
              </a:rPr>
              <a:t>在</a:t>
            </a:r>
            <a:r>
              <a:rPr lang="zh-CN" altLang="en-US" sz="2400" dirty="0">
                <a:latin typeface="Arial" panose="020B0604020202020204" pitchFamily="34" charset="0"/>
              </a:rPr>
              <a:t>数学上表现</a:t>
            </a:r>
            <a:r>
              <a:rPr lang="zh-CN" altLang="en-US" sz="2400" dirty="0" smtClean="0">
                <a:latin typeface="Arial" panose="020B0604020202020204" pitchFamily="34" charset="0"/>
              </a:rPr>
              <a:t>为微分或者导数。</a:t>
            </a:r>
            <a:endParaRPr lang="en-US" altLang="zh-CN" sz="2400" dirty="0" smtClean="0">
              <a:latin typeface="Arial" panose="020B0604020202020204" pitchFamily="34" charset="0"/>
            </a:endParaRPr>
          </a:p>
          <a:p>
            <a:pPr eaLnBrk="1" hangingPunct="1"/>
            <a:r>
              <a:rPr lang="en-US" altLang="zh-CN" sz="2400" dirty="0" smtClean="0">
                <a:latin typeface="宋体" panose="02010600030101010101" pitchFamily="2" charset="-122"/>
              </a:rPr>
              <a:t>◆</a:t>
            </a:r>
            <a:r>
              <a:rPr lang="zh-CN" altLang="en-US" sz="2400" dirty="0" smtClean="0">
                <a:latin typeface="宋体" panose="02010600030101010101" pitchFamily="2" charset="-122"/>
              </a:rPr>
              <a:t>边际</a:t>
            </a:r>
            <a:r>
              <a:rPr lang="zh-CN" altLang="en-US" sz="2400" dirty="0">
                <a:latin typeface="宋体" panose="02010600030101010101" pitchFamily="2" charset="-122"/>
              </a:rPr>
              <a:t>分析，研究一种可变因素的数量</a:t>
            </a:r>
            <a:r>
              <a:rPr lang="zh-CN" altLang="en-US" sz="2400" dirty="0" smtClean="0">
                <a:latin typeface="宋体" panose="02010600030101010101" pitchFamily="2" charset="-122"/>
              </a:rPr>
              <a:t>变动（增量、边际量）会</a:t>
            </a:r>
            <a:r>
              <a:rPr lang="zh-CN" altLang="en-US" sz="2400" dirty="0">
                <a:latin typeface="宋体" panose="02010600030101010101" pitchFamily="2" charset="-122"/>
              </a:rPr>
              <a:t>对其他可变因素的变动</a:t>
            </a:r>
            <a:r>
              <a:rPr lang="zh-CN" altLang="en-US" sz="2400" dirty="0" smtClean="0">
                <a:latin typeface="宋体" panose="02010600030101010101" pitchFamily="2" charset="-122"/>
              </a:rPr>
              <a:t>产生的边际影响的方法。</a:t>
            </a:r>
            <a:endParaRPr lang="en-US" altLang="zh-CN" sz="2400" dirty="0" smtClean="0">
              <a:latin typeface="宋体" panose="02010600030101010101" pitchFamily="2" charset="-122"/>
            </a:endParaRPr>
          </a:p>
          <a:p>
            <a:pPr eaLnBrk="1" hangingPunct="1"/>
            <a:r>
              <a:rPr lang="zh-CN" altLang="en-US" sz="2400" dirty="0" smtClean="0">
                <a:latin typeface="宋体" panose="02010600030101010101" pitchFamily="2" charset="-122"/>
              </a:rPr>
              <a:t>◆</a:t>
            </a:r>
            <a:r>
              <a:rPr lang="zh-CN" altLang="en-US" sz="2400" dirty="0">
                <a:latin typeface="Arial" panose="020B0604020202020204" pitchFamily="34" charset="0"/>
              </a:rPr>
              <a:t>在数学上，最优化的条件表现为一阶条件、二阶条件</a:t>
            </a:r>
            <a:r>
              <a:rPr lang="zh-CN" altLang="en-US" sz="2400" dirty="0" smtClean="0">
                <a:latin typeface="Arial" panose="020B0604020202020204" pitchFamily="34" charset="0"/>
              </a:rPr>
              <a:t>。</a:t>
            </a:r>
            <a:endParaRPr lang="en-US" altLang="zh-CN" sz="2400" dirty="0" smtClean="0">
              <a:latin typeface="Arial" panose="020B0604020202020204" pitchFamily="34" charset="0"/>
            </a:endParaRPr>
          </a:p>
          <a:p>
            <a:pPr eaLnBrk="1" hangingPunct="1"/>
            <a:r>
              <a:rPr lang="zh-CN" altLang="en-US" sz="2400" dirty="0" smtClean="0">
                <a:latin typeface="宋体" panose="02010600030101010101" pitchFamily="2" charset="-122"/>
              </a:rPr>
              <a:t>◆边际分析与最优化是</a:t>
            </a:r>
            <a:r>
              <a:rPr lang="zh-CN" altLang="en-US" sz="2400" dirty="0">
                <a:latin typeface="宋体" panose="02010600030101010101" pitchFamily="2" charset="-122"/>
              </a:rPr>
              <a:t>一致的。</a:t>
            </a:r>
          </a:p>
        </p:txBody>
      </p:sp>
    </p:spTree>
    <p:extLst>
      <p:ext uri="{BB962C8B-B14F-4D97-AF65-F5344CB8AC3E}">
        <p14:creationId xmlns:p14="http://schemas.microsoft.com/office/powerpoint/2010/main" val="302671329"/>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395536" y="1048221"/>
            <a:ext cx="3289683" cy="492443"/>
          </a:xfrm>
          <a:prstGeom prst="rect">
            <a:avLst/>
          </a:prstGeom>
          <a:noFill/>
        </p:spPr>
        <p:txBody>
          <a:bodyPr wrap="none" rtlCol="0">
            <a:spAutoFit/>
          </a:bodyPr>
          <a:lstStyle/>
          <a:p>
            <a:r>
              <a:rPr lang="en-US" altLang="zh-CN" sz="2600" b="1" dirty="0" smtClean="0"/>
              <a:t>8.6.3</a:t>
            </a:r>
            <a:r>
              <a:rPr lang="zh-CN" altLang="en-US" sz="2600" b="1" dirty="0" smtClean="0"/>
              <a:t> 博弈论及其关键</a:t>
            </a:r>
            <a:endParaRPr lang="zh-CN" altLang="en-US" sz="2600" b="1" dirty="0"/>
          </a:p>
        </p:txBody>
      </p:sp>
      <p:sp>
        <p:nvSpPr>
          <p:cNvPr id="2" name="矩形 1"/>
          <p:cNvSpPr/>
          <p:nvPr/>
        </p:nvSpPr>
        <p:spPr>
          <a:xfrm>
            <a:off x="395536" y="1508074"/>
            <a:ext cx="8064896"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博弈论</a:t>
            </a:r>
            <a:r>
              <a:rPr lang="en-US" altLang="zh-CN" sz="2400" dirty="0"/>
              <a:t>(game theory)</a:t>
            </a:r>
            <a:r>
              <a:rPr lang="zh-CN" altLang="en-US" sz="2400" dirty="0" smtClean="0"/>
              <a:t>：</a:t>
            </a:r>
            <a:r>
              <a:rPr lang="zh-CN" altLang="en-US" sz="2400" dirty="0"/>
              <a:t>参与人在参加各方之间相互影响、有利益冲突和依赖的活动中，为了实现自己的利益目标，需要在考虑其他参与人行动的条件下，选择和实施一系列行动和战略</a:t>
            </a:r>
            <a:r>
              <a:rPr lang="zh-CN" altLang="en-US" sz="2400" dirty="0" smtClean="0"/>
              <a:t>。博弈论研究</a:t>
            </a:r>
            <a:r>
              <a:rPr lang="zh-CN" altLang="en-US" sz="2400" dirty="0"/>
              <a:t>理性的经济主体在相互影响的决策中的战略</a:t>
            </a:r>
            <a:r>
              <a:rPr lang="zh-CN" altLang="en-US" sz="2400" dirty="0" smtClean="0"/>
              <a:t>选择，尤其是达到博弈均衡的条件。</a:t>
            </a:r>
            <a:endParaRPr lang="zh-CN" altLang="en-US" sz="2400" dirty="0"/>
          </a:p>
        </p:txBody>
      </p:sp>
      <p:sp>
        <p:nvSpPr>
          <p:cNvPr id="3" name="矩形 2"/>
          <p:cNvSpPr/>
          <p:nvPr/>
        </p:nvSpPr>
        <p:spPr>
          <a:xfrm>
            <a:off x="430018" y="3519561"/>
            <a:ext cx="8174430" cy="2677656"/>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博弈论</a:t>
            </a:r>
            <a:r>
              <a:rPr lang="zh-CN" altLang="en-US" sz="2400" b="1" dirty="0"/>
              <a:t>研究的关键：</a:t>
            </a:r>
            <a:r>
              <a:rPr lang="zh-CN" altLang="en-US" sz="2400" dirty="0"/>
              <a:t>博弈论不以一方简单取胜为研究目的，而是</a:t>
            </a:r>
            <a:r>
              <a:rPr lang="zh-CN" altLang="en-US" sz="2400" dirty="0" smtClean="0"/>
              <a:t>关于“你好我好”的</a:t>
            </a:r>
            <a:r>
              <a:rPr lang="zh-CN" altLang="en-US" sz="2400" dirty="0"/>
              <a:t>一种理论体系</a:t>
            </a:r>
            <a:r>
              <a:rPr lang="zh-CN" altLang="en-US" sz="2400" dirty="0" smtClean="0"/>
              <a:t>。</a:t>
            </a:r>
            <a:endParaRPr lang="en-US" altLang="zh-CN" sz="2400" dirty="0" smtClean="0"/>
          </a:p>
          <a:p>
            <a:pPr eaLnBrk="1" hangingPunct="1"/>
            <a:r>
              <a:rPr lang="zh-CN" altLang="en-US" sz="2400" dirty="0"/>
              <a:t> </a:t>
            </a:r>
            <a:r>
              <a:rPr lang="zh-CN" altLang="en-US" sz="2400" dirty="0" smtClean="0"/>
              <a:t>       有</a:t>
            </a:r>
            <a:r>
              <a:rPr lang="zh-CN" altLang="en-US" sz="2400" dirty="0"/>
              <a:t>两个关键，一是找出其他参与人选择既定条件下自己的最优反应行为（即</a:t>
            </a:r>
            <a:r>
              <a:rPr lang="zh-CN" altLang="en-US" sz="2400" b="1" dirty="0"/>
              <a:t>最优战略</a:t>
            </a:r>
            <a:r>
              <a:rPr lang="zh-CN" altLang="en-US" sz="2400" dirty="0"/>
              <a:t>）；二是找出</a:t>
            </a:r>
            <a:r>
              <a:rPr lang="zh-CN" altLang="en-US" sz="2400" b="1" dirty="0"/>
              <a:t>均衡战略</a:t>
            </a:r>
            <a:r>
              <a:rPr lang="zh-CN" altLang="en-US" sz="2400" dirty="0"/>
              <a:t>，</a:t>
            </a:r>
            <a:r>
              <a:rPr lang="zh-CN" altLang="en-US" sz="2400" dirty="0">
                <a:sym typeface="Symbol" panose="05050102010706020507" pitchFamily="18" charset="2"/>
              </a:rPr>
              <a:t>如果自己的最优战略和其他参与人的最优战略是相容的，则各方都没有激励改变战略，这个战略组合就是均衡战略。博弈论研究的目标就是找出均衡战略，从而揭示人的行为规律。</a:t>
            </a:r>
          </a:p>
        </p:txBody>
      </p:sp>
    </p:spTree>
    <p:extLst>
      <p:ext uri="{BB962C8B-B14F-4D97-AF65-F5344CB8AC3E}">
        <p14:creationId xmlns:p14="http://schemas.microsoft.com/office/powerpoint/2010/main" val="147803821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63499" y="1111837"/>
            <a:ext cx="2284600" cy="492443"/>
          </a:xfrm>
          <a:prstGeom prst="rect">
            <a:avLst/>
          </a:prstGeom>
        </p:spPr>
        <p:txBody>
          <a:bodyPr wrap="none">
            <a:spAutoFit/>
          </a:bodyPr>
          <a:lstStyle/>
          <a:p>
            <a:r>
              <a:rPr lang="en-US" altLang="zh-CN" sz="2600" b="1" dirty="0" smtClean="0"/>
              <a:t>8.6.4 </a:t>
            </a:r>
            <a:r>
              <a:rPr lang="zh-CN" altLang="en-US" sz="2600" b="1" dirty="0"/>
              <a:t>纳什均衡</a:t>
            </a:r>
            <a:endParaRPr lang="zh-CN" altLang="en-US" sz="2600" dirty="0"/>
          </a:p>
        </p:txBody>
      </p:sp>
      <p:sp>
        <p:nvSpPr>
          <p:cNvPr id="10" name="文本框 9"/>
          <p:cNvSpPr txBox="1"/>
          <p:nvPr/>
        </p:nvSpPr>
        <p:spPr>
          <a:xfrm>
            <a:off x="198092" y="1590149"/>
            <a:ext cx="2196435" cy="461665"/>
          </a:xfrm>
          <a:prstGeom prst="rect">
            <a:avLst/>
          </a:prstGeom>
          <a:noFill/>
        </p:spPr>
        <p:txBody>
          <a:bodyPr wrap="none" rtlCol="0">
            <a:spAutoFit/>
          </a:bodyPr>
          <a:lstStyle/>
          <a:p>
            <a:r>
              <a:rPr lang="zh-CN" altLang="en-US" sz="2400" b="1" dirty="0" smtClean="0"/>
              <a:t>（</a:t>
            </a:r>
            <a:r>
              <a:rPr lang="en-US" altLang="zh-CN" sz="2400" b="1" dirty="0"/>
              <a:t>1</a:t>
            </a:r>
            <a:r>
              <a:rPr lang="zh-CN" altLang="en-US" sz="2400" b="1" dirty="0" smtClean="0"/>
              <a:t>）最优战略</a:t>
            </a:r>
            <a:endParaRPr lang="zh-CN" altLang="en-US" sz="2400" b="1" dirty="0"/>
          </a:p>
        </p:txBody>
      </p:sp>
      <p:sp>
        <p:nvSpPr>
          <p:cNvPr id="11" name="Rectangle 5"/>
          <p:cNvSpPr>
            <a:spLocks noChangeArrowheads="1"/>
          </p:cNvSpPr>
          <p:nvPr/>
        </p:nvSpPr>
        <p:spPr bwMode="auto">
          <a:xfrm>
            <a:off x="534138" y="1999391"/>
            <a:ext cx="8229600" cy="17064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marL="0" indent="0" eaLnBrk="1" hangingPunct="1">
              <a:buNone/>
              <a:defRPr/>
            </a:pPr>
            <a:r>
              <a:rPr lang="zh-CN" altLang="en-US" sz="2400" b="1" dirty="0" smtClean="0">
                <a:solidFill>
                  <a:srgbClr val="000000"/>
                </a:solidFill>
              </a:rPr>
              <a:t>     最优战略</a:t>
            </a:r>
            <a:r>
              <a:rPr lang="zh-CN" altLang="en-US" sz="2400" dirty="0" smtClean="0">
                <a:solidFill>
                  <a:srgbClr val="000000"/>
                </a:solidFill>
              </a:rPr>
              <a:t>，是指给定其他参与人战略的条件下，使自己收益最大的战略。 </a:t>
            </a:r>
            <a:endParaRPr lang="en-US" altLang="zh-CN" sz="2400" dirty="0" smtClean="0">
              <a:solidFill>
                <a:srgbClr val="000000"/>
              </a:solidFill>
            </a:endParaRPr>
          </a:p>
          <a:p>
            <a:pPr marL="0" indent="0" eaLnBrk="1" hangingPunct="1">
              <a:buFontTx/>
              <a:buNone/>
              <a:defRPr/>
            </a:pPr>
            <a:r>
              <a:rPr lang="zh-CN" altLang="en-US" sz="2400" dirty="0" smtClean="0">
                <a:solidFill>
                  <a:srgbClr val="000000"/>
                </a:solidFill>
              </a:rPr>
              <a:t>      如果其他参与人的战略组合用</a:t>
            </a:r>
            <a:r>
              <a:rPr lang="en-US" altLang="zh-CN" sz="2400" i="1" dirty="0" smtClean="0">
                <a:solidFill>
                  <a:srgbClr val="000000"/>
                </a:solidFill>
                <a:latin typeface="Times New Roman" pitchFamily="18" charset="0"/>
              </a:rPr>
              <a:t>s</a:t>
            </a:r>
            <a:r>
              <a:rPr lang="en-US" altLang="zh-CN" sz="2400" i="1" baseline="-25000" dirty="0" smtClean="0">
                <a:solidFill>
                  <a:srgbClr val="000000"/>
                </a:solidFill>
                <a:latin typeface="Times New Roman" pitchFamily="18" charset="0"/>
              </a:rPr>
              <a:t>-</a:t>
            </a:r>
            <a:r>
              <a:rPr lang="en-US" altLang="zh-CN" sz="2400" i="1" baseline="-25000" dirty="0" err="1" smtClean="0">
                <a:solidFill>
                  <a:srgbClr val="000000"/>
                </a:solidFill>
                <a:latin typeface="Times New Roman" pitchFamily="18" charset="0"/>
              </a:rPr>
              <a:t>i</a:t>
            </a:r>
            <a:r>
              <a:rPr lang="en-US" altLang="zh-CN" sz="2400" dirty="0" smtClean="0">
                <a:solidFill>
                  <a:srgbClr val="000000"/>
                </a:solidFill>
                <a:latin typeface="Times New Roman" pitchFamily="18" charset="0"/>
              </a:rPr>
              <a:t>=</a:t>
            </a:r>
            <a:r>
              <a:rPr lang="zh-CN" altLang="en-US" sz="2400" i="1" dirty="0" smtClean="0">
                <a:solidFill>
                  <a:srgbClr val="000000"/>
                </a:solidFill>
                <a:latin typeface="Times New Roman" pitchFamily="18" charset="0"/>
              </a:rPr>
              <a:t>（</a:t>
            </a:r>
            <a:r>
              <a:rPr lang="en-US" altLang="zh-CN" sz="2400" i="1" dirty="0" smtClean="0">
                <a:solidFill>
                  <a:srgbClr val="000000"/>
                </a:solidFill>
                <a:latin typeface="Times New Roman" pitchFamily="18" charset="0"/>
              </a:rPr>
              <a:t>s</a:t>
            </a:r>
            <a:r>
              <a:rPr lang="en-US" altLang="zh-CN" sz="2400" i="1" baseline="-25000" dirty="0" smtClean="0">
                <a:solidFill>
                  <a:srgbClr val="000000"/>
                </a:solidFill>
                <a:latin typeface="Times New Roman" pitchFamily="18" charset="0"/>
              </a:rPr>
              <a:t>1</a:t>
            </a:r>
            <a:r>
              <a:rPr lang="zh-CN" altLang="en-US" sz="2400" i="1" dirty="0" smtClean="0">
                <a:solidFill>
                  <a:srgbClr val="000000"/>
                </a:solidFill>
                <a:latin typeface="Times New Roman" pitchFamily="18" charset="0"/>
              </a:rPr>
              <a:t>，</a:t>
            </a:r>
            <a:r>
              <a:rPr lang="en-US" altLang="zh-CN" sz="2400" i="1" dirty="0" smtClean="0">
                <a:solidFill>
                  <a:srgbClr val="000000"/>
                </a:solidFill>
                <a:latin typeface="Times New Roman" pitchFamily="18" charset="0"/>
              </a:rPr>
              <a:t>s</a:t>
            </a:r>
            <a:r>
              <a:rPr lang="en-US" altLang="zh-CN" sz="2400" i="1" baseline="-25000" dirty="0" smtClean="0">
                <a:solidFill>
                  <a:srgbClr val="000000"/>
                </a:solidFill>
                <a:latin typeface="Times New Roman" pitchFamily="18" charset="0"/>
              </a:rPr>
              <a:t>2</a:t>
            </a:r>
            <a:r>
              <a:rPr lang="zh-CN" altLang="en-US" sz="2400" i="1" dirty="0" smtClean="0">
                <a:solidFill>
                  <a:srgbClr val="000000"/>
                </a:solidFill>
                <a:latin typeface="Times New Roman" pitchFamily="18" charset="0"/>
              </a:rPr>
              <a:t>，</a:t>
            </a:r>
            <a:r>
              <a:rPr lang="en-US" altLang="zh-CN" sz="2400" i="1" dirty="0" smtClean="0">
                <a:solidFill>
                  <a:srgbClr val="000000"/>
                </a:solidFill>
                <a:latin typeface="Times New Roman" pitchFamily="18" charset="0"/>
              </a:rPr>
              <a:t>…s</a:t>
            </a:r>
            <a:r>
              <a:rPr lang="en-US" altLang="zh-CN" sz="2400" i="1" baseline="-25000" dirty="0" smtClean="0">
                <a:solidFill>
                  <a:srgbClr val="000000"/>
                </a:solidFill>
                <a:latin typeface="Times New Roman" pitchFamily="18" charset="0"/>
              </a:rPr>
              <a:t>i-1</a:t>
            </a:r>
            <a:r>
              <a:rPr lang="zh-CN" altLang="en-US" sz="2400" i="1" dirty="0" smtClean="0">
                <a:solidFill>
                  <a:srgbClr val="000000"/>
                </a:solidFill>
                <a:latin typeface="Times New Roman" pitchFamily="18" charset="0"/>
              </a:rPr>
              <a:t>，</a:t>
            </a:r>
            <a:r>
              <a:rPr lang="en-US" altLang="zh-CN" sz="2400" i="1" dirty="0" smtClean="0">
                <a:solidFill>
                  <a:srgbClr val="000000"/>
                </a:solidFill>
                <a:latin typeface="Times New Roman" pitchFamily="18" charset="0"/>
              </a:rPr>
              <a:t>s</a:t>
            </a:r>
            <a:r>
              <a:rPr lang="en-US" altLang="zh-CN" sz="2400" i="1" baseline="-25000" dirty="0" smtClean="0">
                <a:solidFill>
                  <a:srgbClr val="000000"/>
                </a:solidFill>
                <a:latin typeface="Times New Roman" pitchFamily="18" charset="0"/>
              </a:rPr>
              <a:t>i+1</a:t>
            </a:r>
            <a:r>
              <a:rPr lang="zh-CN" altLang="en-US" sz="2400" i="1" dirty="0" smtClean="0">
                <a:solidFill>
                  <a:srgbClr val="000000"/>
                </a:solidFill>
                <a:latin typeface="Times New Roman" pitchFamily="18" charset="0"/>
              </a:rPr>
              <a:t>，</a:t>
            </a:r>
            <a:r>
              <a:rPr lang="en-US" altLang="zh-CN" sz="2400" i="1" dirty="0" smtClean="0">
                <a:solidFill>
                  <a:srgbClr val="000000"/>
                </a:solidFill>
                <a:latin typeface="Times New Roman" pitchFamily="18" charset="0"/>
              </a:rPr>
              <a:t>…,</a:t>
            </a:r>
            <a:r>
              <a:rPr lang="en-US" altLang="zh-CN" sz="2400" i="1" dirty="0" err="1" smtClean="0">
                <a:solidFill>
                  <a:srgbClr val="000000"/>
                </a:solidFill>
                <a:latin typeface="Times New Roman" pitchFamily="18" charset="0"/>
              </a:rPr>
              <a:t>s</a:t>
            </a:r>
            <a:r>
              <a:rPr lang="en-US" altLang="zh-CN" sz="2400" i="1" baseline="-25000" dirty="0" err="1" smtClean="0">
                <a:solidFill>
                  <a:srgbClr val="000000"/>
                </a:solidFill>
                <a:latin typeface="Times New Roman" pitchFamily="18" charset="0"/>
              </a:rPr>
              <a:t>n</a:t>
            </a:r>
            <a:r>
              <a:rPr lang="zh-CN" altLang="en-US" sz="2400" i="1" dirty="0" smtClean="0">
                <a:solidFill>
                  <a:srgbClr val="000000"/>
                </a:solidFill>
                <a:latin typeface="Times New Roman" pitchFamily="18" charset="0"/>
              </a:rPr>
              <a:t>）</a:t>
            </a:r>
            <a:r>
              <a:rPr lang="zh-CN" altLang="en-US" sz="2400" dirty="0" smtClean="0">
                <a:solidFill>
                  <a:srgbClr val="000000"/>
                </a:solidFill>
              </a:rPr>
              <a:t>表示，</a:t>
            </a:r>
            <a:r>
              <a:rPr lang="en-US" altLang="zh-CN" sz="2400" dirty="0" smtClean="0">
                <a:solidFill>
                  <a:srgbClr val="000000"/>
                </a:solidFill>
                <a:latin typeface="Times New Roman" pitchFamily="18" charset="0"/>
              </a:rPr>
              <a:t>s*</a:t>
            </a:r>
            <a:r>
              <a:rPr lang="en-US" altLang="zh-CN" sz="2400" baseline="-25000" dirty="0" err="1" smtClean="0">
                <a:solidFill>
                  <a:srgbClr val="000000"/>
                </a:solidFill>
                <a:latin typeface="Times New Roman" pitchFamily="18" charset="0"/>
              </a:rPr>
              <a:t>i</a:t>
            </a:r>
            <a:r>
              <a:rPr lang="zh-CN" altLang="en-US" sz="2400" dirty="0" smtClean="0">
                <a:solidFill>
                  <a:srgbClr val="000000"/>
                </a:solidFill>
              </a:rPr>
              <a:t>是最优战略，则有：</a:t>
            </a:r>
          </a:p>
        </p:txBody>
      </p:sp>
      <p:graphicFrame>
        <p:nvGraphicFramePr>
          <p:cNvPr id="12" name="Object 7"/>
          <p:cNvGraphicFramePr>
            <a:graphicFrameLocks noChangeAspect="1"/>
          </p:cNvGraphicFramePr>
          <p:nvPr>
            <p:extLst>
              <p:ext uri="{D42A27DB-BD31-4B8C-83A1-F6EECF244321}">
                <p14:modId xmlns:p14="http://schemas.microsoft.com/office/powerpoint/2010/main" val="3681601263"/>
              </p:ext>
            </p:extLst>
          </p:nvPr>
        </p:nvGraphicFramePr>
        <p:xfrm>
          <a:off x="1888135" y="3703270"/>
          <a:ext cx="4752950" cy="609562"/>
        </p:xfrm>
        <a:graphic>
          <a:graphicData uri="http://schemas.openxmlformats.org/presentationml/2006/ole">
            <mc:AlternateContent xmlns:mc="http://schemas.openxmlformats.org/markup-compatibility/2006">
              <mc:Choice xmlns:v="urn:schemas-microsoft-com:vml" Requires="v">
                <p:oleObj spid="_x0000_s87105" name="公式" r:id="rId6" imgW="1816100" imgH="241300" progId="Equation.3">
                  <p:embed/>
                </p:oleObj>
              </mc:Choice>
              <mc:Fallback>
                <p:oleObj name="公式" r:id="rId6" imgW="1816100" imgH="2413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88135" y="3703270"/>
                        <a:ext cx="4752950" cy="609562"/>
                      </a:xfrm>
                      <a:prstGeom prst="rect">
                        <a:avLst/>
                      </a:prstGeom>
                      <a:noFill/>
                      <a:ln>
                        <a:noFill/>
                      </a:ln>
                    </p:spPr>
                  </p:pic>
                </p:oleObj>
              </mc:Fallback>
            </mc:AlternateContent>
          </a:graphicData>
        </a:graphic>
      </p:graphicFrame>
      <p:sp>
        <p:nvSpPr>
          <p:cNvPr id="3" name="矩形 2"/>
          <p:cNvSpPr/>
          <p:nvPr/>
        </p:nvSpPr>
        <p:spPr>
          <a:xfrm>
            <a:off x="534138" y="4374904"/>
            <a:ext cx="7710270" cy="1938992"/>
          </a:xfrm>
          <a:prstGeom prst="rect">
            <a:avLst/>
          </a:prstGeom>
        </p:spPr>
        <p:txBody>
          <a:bodyPr wrap="square">
            <a:spAutoFit/>
          </a:bodyPr>
          <a:lstStyle/>
          <a:p>
            <a:r>
              <a:rPr lang="zh-CN" altLang="en-US" sz="2400" b="1" dirty="0"/>
              <a:t>囚徒困境的最优</a:t>
            </a:r>
            <a:r>
              <a:rPr lang="zh-CN" altLang="en-US" sz="2400" b="1" dirty="0" smtClean="0"/>
              <a:t>战略：</a:t>
            </a:r>
            <a:endParaRPr lang="en-US" altLang="zh-CN" sz="2400" b="1" dirty="0" smtClean="0"/>
          </a:p>
          <a:p>
            <a:r>
              <a:rPr lang="zh-CN" altLang="en-US" sz="2400" dirty="0" smtClean="0"/>
              <a:t>        囚徒</a:t>
            </a:r>
            <a:r>
              <a:rPr lang="en-US" altLang="zh-CN" sz="2400" dirty="0" smtClean="0"/>
              <a:t>A</a:t>
            </a:r>
            <a:r>
              <a:rPr lang="zh-CN" altLang="en-US" sz="2400" dirty="0">
                <a:sym typeface="Wingdings" panose="05000000000000000000" pitchFamily="2" charset="2"/>
              </a:rPr>
              <a:t>：</a:t>
            </a:r>
            <a:r>
              <a:rPr lang="zh-CN" altLang="en-US" sz="2400" dirty="0" smtClean="0">
                <a:sym typeface="Wingdings" panose="05000000000000000000" pitchFamily="2" charset="2"/>
              </a:rPr>
              <a:t>（</a:t>
            </a:r>
            <a:r>
              <a:rPr lang="en-US" altLang="zh-CN" sz="2400" dirty="0" smtClean="0">
                <a:sym typeface="Wingdings" panose="05000000000000000000" pitchFamily="2" charset="2"/>
              </a:rPr>
              <a:t>1</a:t>
            </a:r>
            <a:r>
              <a:rPr lang="zh-CN" altLang="en-US" sz="2400" dirty="0" smtClean="0"/>
              <a:t>）给定</a:t>
            </a:r>
            <a:r>
              <a:rPr lang="en-US" altLang="zh-CN" sz="2400" dirty="0"/>
              <a:t>B</a:t>
            </a:r>
            <a:r>
              <a:rPr lang="zh-CN" altLang="en-US" sz="2400" dirty="0"/>
              <a:t>坦白，</a:t>
            </a:r>
            <a:r>
              <a:rPr lang="en-US" altLang="zh-CN" sz="2400" dirty="0"/>
              <a:t>A</a:t>
            </a:r>
            <a:r>
              <a:rPr lang="zh-CN" altLang="en-US" sz="2400" dirty="0"/>
              <a:t>的最优战略是坦白</a:t>
            </a:r>
            <a:r>
              <a:rPr lang="zh-CN" altLang="en-US" sz="2400" dirty="0" smtClean="0"/>
              <a:t>；（</a:t>
            </a:r>
            <a:r>
              <a:rPr lang="en-US" altLang="zh-CN" sz="2400" dirty="0" smtClean="0"/>
              <a:t>2</a:t>
            </a:r>
            <a:r>
              <a:rPr lang="zh-CN" altLang="en-US" sz="2400" dirty="0" smtClean="0"/>
              <a:t>）给定</a:t>
            </a:r>
            <a:r>
              <a:rPr lang="en-US" altLang="zh-CN" sz="2400" dirty="0"/>
              <a:t>B</a:t>
            </a:r>
            <a:r>
              <a:rPr lang="zh-CN" altLang="en-US" sz="2400" dirty="0"/>
              <a:t>抵赖，</a:t>
            </a:r>
            <a:r>
              <a:rPr lang="en-US" altLang="zh-CN" sz="2400" dirty="0"/>
              <a:t>A</a:t>
            </a:r>
            <a:r>
              <a:rPr lang="zh-CN" altLang="en-US" sz="2400" dirty="0"/>
              <a:t>的最优战略是坦白；</a:t>
            </a:r>
          </a:p>
          <a:p>
            <a:r>
              <a:rPr lang="zh-CN" altLang="en-US" sz="2400" dirty="0" smtClean="0"/>
              <a:t>        囚徒</a:t>
            </a:r>
            <a:r>
              <a:rPr lang="en-US" altLang="zh-CN" sz="2400" dirty="0" smtClean="0"/>
              <a:t>B</a:t>
            </a:r>
            <a:r>
              <a:rPr lang="zh-CN" altLang="en-US" sz="2400" dirty="0" smtClean="0"/>
              <a:t>：（</a:t>
            </a:r>
            <a:r>
              <a:rPr lang="en-US" altLang="zh-CN" sz="2400" dirty="0" smtClean="0"/>
              <a:t>1</a:t>
            </a:r>
            <a:r>
              <a:rPr lang="zh-CN" altLang="en-US" sz="2400" dirty="0" smtClean="0"/>
              <a:t>）给定</a:t>
            </a:r>
            <a:r>
              <a:rPr lang="en-US" altLang="zh-CN" sz="2400" dirty="0"/>
              <a:t>A</a:t>
            </a:r>
            <a:r>
              <a:rPr lang="zh-CN" altLang="en-US" sz="2400" dirty="0"/>
              <a:t>坦白，</a:t>
            </a:r>
            <a:r>
              <a:rPr lang="en-US" altLang="zh-CN" sz="2400" dirty="0"/>
              <a:t>B</a:t>
            </a:r>
            <a:r>
              <a:rPr lang="zh-CN" altLang="en-US" sz="2400" dirty="0"/>
              <a:t>的最优战略是坦白</a:t>
            </a:r>
            <a:r>
              <a:rPr lang="zh-CN" altLang="en-US" sz="2400" dirty="0" smtClean="0"/>
              <a:t>；（</a:t>
            </a:r>
            <a:r>
              <a:rPr lang="en-US" altLang="zh-CN" sz="2400" dirty="0" smtClean="0"/>
              <a:t>2</a:t>
            </a:r>
            <a:r>
              <a:rPr lang="zh-CN" altLang="en-US" sz="2400" dirty="0" smtClean="0"/>
              <a:t>）给定</a:t>
            </a:r>
            <a:r>
              <a:rPr lang="en-US" altLang="zh-CN" sz="2400" dirty="0"/>
              <a:t>A</a:t>
            </a:r>
            <a:r>
              <a:rPr lang="zh-CN" altLang="en-US" sz="2400" dirty="0"/>
              <a:t>抵赖，</a:t>
            </a:r>
            <a:r>
              <a:rPr lang="en-US" altLang="zh-CN" sz="2400" dirty="0"/>
              <a:t>B</a:t>
            </a:r>
            <a:r>
              <a:rPr lang="zh-CN" altLang="en-US" sz="2400" dirty="0"/>
              <a:t>的最优战略是坦白</a:t>
            </a:r>
            <a:r>
              <a:rPr lang="zh-CN" altLang="en-US" sz="2400" dirty="0" smtClean="0"/>
              <a:t>。</a:t>
            </a:r>
            <a:endParaRPr lang="zh-CN" altLang="en-US" sz="2400" dirty="0"/>
          </a:p>
        </p:txBody>
      </p:sp>
    </p:spTree>
    <p:extLst>
      <p:ext uri="{BB962C8B-B14F-4D97-AF65-F5344CB8AC3E}">
        <p14:creationId xmlns:p14="http://schemas.microsoft.com/office/powerpoint/2010/main" val="1017773173"/>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9885"/>
            <a:ext cx="2196435" cy="461665"/>
          </a:xfrm>
          <a:prstGeom prst="rect">
            <a:avLst/>
          </a:prstGeom>
          <a:noFill/>
        </p:spPr>
        <p:txBody>
          <a:bodyPr wrap="none" rtlCol="0">
            <a:spAutoFit/>
          </a:bodyPr>
          <a:lstStyle/>
          <a:p>
            <a:r>
              <a:rPr lang="zh-CN" altLang="en-US" sz="2400" b="1" dirty="0" smtClean="0"/>
              <a:t>（</a:t>
            </a:r>
            <a:r>
              <a:rPr lang="en-US" altLang="zh-CN" sz="2400" b="1" dirty="0" smtClean="0"/>
              <a:t>2</a:t>
            </a:r>
            <a:r>
              <a:rPr lang="zh-CN" altLang="en-US" sz="2400" b="1" dirty="0" smtClean="0"/>
              <a:t>）纳什均衡</a:t>
            </a:r>
            <a:endParaRPr lang="zh-CN" altLang="en-US" sz="2400" b="1" dirty="0"/>
          </a:p>
        </p:txBody>
      </p:sp>
      <p:sp>
        <p:nvSpPr>
          <p:cNvPr id="2" name="矩形 1"/>
          <p:cNvSpPr/>
          <p:nvPr/>
        </p:nvSpPr>
        <p:spPr>
          <a:xfrm>
            <a:off x="534138" y="1543233"/>
            <a:ext cx="8142318" cy="1569660"/>
          </a:xfrm>
          <a:prstGeom prst="rect">
            <a:avLst/>
          </a:prstGeom>
        </p:spPr>
        <p:txBody>
          <a:bodyPr wrap="square">
            <a:spAutoFit/>
          </a:bodyPr>
          <a:lstStyle/>
          <a:p>
            <a:pPr eaLnBrk="1" hangingPunct="1"/>
            <a:r>
              <a:rPr lang="zh-CN" altLang="en-US" sz="2400" dirty="0" smtClean="0">
                <a:solidFill>
                  <a:srgbClr val="000000"/>
                </a:solidFill>
              </a:rPr>
              <a:t>       如果</a:t>
            </a:r>
            <a:r>
              <a:rPr lang="zh-CN" altLang="en-US" sz="2400" dirty="0">
                <a:solidFill>
                  <a:srgbClr val="000000"/>
                </a:solidFill>
              </a:rPr>
              <a:t>一个战略组合包括了所有参与人的最优战略，即其他参与人不改变战略，则任何一个参与人都没有激励改变自身战略，该战略组合</a:t>
            </a:r>
            <a:r>
              <a:rPr lang="en-US" altLang="zh-CN" sz="2400" i="1" dirty="0">
                <a:solidFill>
                  <a:srgbClr val="000000"/>
                </a:solidFill>
                <a:latin typeface="Times New Roman" panose="02020603050405020304" pitchFamily="18" charset="0"/>
              </a:rPr>
              <a:t>s*={s*</a:t>
            </a:r>
            <a:r>
              <a:rPr lang="en-US" altLang="zh-CN" sz="2400" i="1" baseline="-25000" dirty="0">
                <a:solidFill>
                  <a:srgbClr val="000000"/>
                </a:solidFill>
                <a:latin typeface="Times New Roman" panose="02020603050405020304" pitchFamily="18" charset="0"/>
              </a:rPr>
              <a:t>1</a:t>
            </a:r>
            <a:r>
              <a:rPr lang="en-US" altLang="zh-CN" sz="2400" i="1" dirty="0">
                <a:solidFill>
                  <a:srgbClr val="000000"/>
                </a:solidFill>
                <a:latin typeface="Times New Roman" panose="02020603050405020304" pitchFamily="18" charset="0"/>
              </a:rPr>
              <a:t> </a:t>
            </a:r>
            <a:r>
              <a:rPr lang="zh-CN" altLang="en-US" sz="2400" i="1" dirty="0">
                <a:solidFill>
                  <a:srgbClr val="000000"/>
                </a:solidFill>
                <a:latin typeface="Times New Roman" panose="02020603050405020304" pitchFamily="18" charset="0"/>
              </a:rPr>
              <a:t>， </a:t>
            </a:r>
            <a:r>
              <a:rPr lang="en-US" altLang="zh-CN" sz="2400" i="1" dirty="0">
                <a:solidFill>
                  <a:srgbClr val="000000"/>
                </a:solidFill>
                <a:latin typeface="Times New Roman" panose="02020603050405020304" pitchFamily="18" charset="0"/>
              </a:rPr>
              <a:t>s*</a:t>
            </a:r>
            <a:r>
              <a:rPr lang="en-US" altLang="zh-CN" sz="2400" i="1" baseline="-25000" dirty="0">
                <a:solidFill>
                  <a:srgbClr val="000000"/>
                </a:solidFill>
                <a:latin typeface="Times New Roman" panose="02020603050405020304" pitchFamily="18" charset="0"/>
              </a:rPr>
              <a:t>2</a:t>
            </a:r>
            <a:r>
              <a:rPr lang="en-US" altLang="zh-CN" sz="2400" i="1" dirty="0">
                <a:solidFill>
                  <a:srgbClr val="000000"/>
                </a:solidFill>
                <a:latin typeface="Times New Roman" panose="02020603050405020304" pitchFamily="18" charset="0"/>
              </a:rPr>
              <a:t> </a:t>
            </a:r>
            <a:r>
              <a:rPr lang="zh-CN" altLang="en-US" sz="2400" i="1" dirty="0">
                <a:solidFill>
                  <a:srgbClr val="000000"/>
                </a:solidFill>
                <a:latin typeface="Times New Roman" panose="02020603050405020304" pitchFamily="18" charset="0"/>
              </a:rPr>
              <a:t>， </a:t>
            </a:r>
            <a:r>
              <a:rPr lang="en-US" altLang="zh-CN" sz="2400" i="1" dirty="0">
                <a:solidFill>
                  <a:srgbClr val="000000"/>
                </a:solidFill>
                <a:latin typeface="宋体" panose="02010600030101010101" pitchFamily="2" charset="-122"/>
              </a:rPr>
              <a:t>…</a:t>
            </a:r>
            <a:r>
              <a:rPr lang="en-US" altLang="zh-CN" sz="2400" i="1" dirty="0">
                <a:solidFill>
                  <a:srgbClr val="000000"/>
                </a:solidFill>
                <a:latin typeface="Times New Roman" panose="02020603050405020304" pitchFamily="18" charset="0"/>
              </a:rPr>
              <a:t> </a:t>
            </a:r>
            <a:r>
              <a:rPr lang="zh-CN" altLang="en-US" sz="2400" i="1" dirty="0">
                <a:solidFill>
                  <a:srgbClr val="000000"/>
                </a:solidFill>
                <a:latin typeface="Times New Roman" panose="02020603050405020304" pitchFamily="18" charset="0"/>
              </a:rPr>
              <a:t>， </a:t>
            </a:r>
            <a:r>
              <a:rPr lang="en-US" altLang="zh-CN" sz="2400" i="1" dirty="0">
                <a:solidFill>
                  <a:srgbClr val="000000"/>
                </a:solidFill>
                <a:latin typeface="Times New Roman" panose="02020603050405020304" pitchFamily="18" charset="0"/>
              </a:rPr>
              <a:t>s*</a:t>
            </a:r>
            <a:r>
              <a:rPr lang="en-US" altLang="zh-CN" sz="2400" i="1" baseline="-25000" dirty="0">
                <a:solidFill>
                  <a:srgbClr val="000000"/>
                </a:solidFill>
                <a:latin typeface="Times New Roman" panose="02020603050405020304" pitchFamily="18" charset="0"/>
              </a:rPr>
              <a:t>n</a:t>
            </a:r>
            <a:r>
              <a:rPr lang="en-US" altLang="zh-CN" sz="2400" i="1" dirty="0">
                <a:solidFill>
                  <a:srgbClr val="000000"/>
                </a:solidFill>
                <a:latin typeface="Times New Roman" panose="02020603050405020304" pitchFamily="18" charset="0"/>
              </a:rPr>
              <a:t> }</a:t>
            </a:r>
            <a:r>
              <a:rPr lang="zh-CN" altLang="en-US" sz="2400" dirty="0">
                <a:solidFill>
                  <a:srgbClr val="000000"/>
                </a:solidFill>
              </a:rPr>
              <a:t>就是纳什均衡（</a:t>
            </a:r>
            <a:r>
              <a:rPr lang="en-US" altLang="zh-CN" sz="2400" i="1" dirty="0">
                <a:solidFill>
                  <a:srgbClr val="000000"/>
                </a:solidFill>
              </a:rPr>
              <a:t>Nash</a:t>
            </a:r>
            <a:r>
              <a:rPr lang="en-US" altLang="zh-CN" sz="2400" dirty="0">
                <a:solidFill>
                  <a:srgbClr val="000000"/>
                </a:solidFill>
              </a:rPr>
              <a:t> </a:t>
            </a:r>
            <a:r>
              <a:rPr lang="en-US" altLang="zh-CN" sz="2400" i="1" dirty="0">
                <a:solidFill>
                  <a:srgbClr val="000000"/>
                </a:solidFill>
              </a:rPr>
              <a:t>equilibrium</a:t>
            </a:r>
            <a:r>
              <a:rPr lang="zh-CN" altLang="en-US" sz="2400" dirty="0">
                <a:solidFill>
                  <a:srgbClr val="000000"/>
                </a:solidFill>
              </a:rPr>
              <a:t>，</a:t>
            </a:r>
            <a:r>
              <a:rPr lang="en-US" altLang="zh-CN" sz="2400" dirty="0">
                <a:solidFill>
                  <a:srgbClr val="000000"/>
                </a:solidFill>
              </a:rPr>
              <a:t>NE</a:t>
            </a:r>
            <a:r>
              <a:rPr lang="zh-CN" altLang="en-US" sz="2400" dirty="0" smtClean="0">
                <a:solidFill>
                  <a:srgbClr val="000000"/>
                </a:solidFill>
              </a:rPr>
              <a:t>）。</a:t>
            </a:r>
            <a:endParaRPr lang="zh-CN" altLang="en-US" sz="2400" dirty="0">
              <a:solidFill>
                <a:srgbClr val="000000"/>
              </a:solidFill>
            </a:endParaRPr>
          </a:p>
        </p:txBody>
      </p:sp>
      <p:graphicFrame>
        <p:nvGraphicFramePr>
          <p:cNvPr id="11" name="Object 7"/>
          <p:cNvGraphicFramePr>
            <a:graphicFrameLocks noChangeAspect="1"/>
          </p:cNvGraphicFramePr>
          <p:nvPr>
            <p:extLst>
              <p:ext uri="{D42A27DB-BD31-4B8C-83A1-F6EECF244321}">
                <p14:modId xmlns:p14="http://schemas.microsoft.com/office/powerpoint/2010/main" val="1069858949"/>
              </p:ext>
            </p:extLst>
          </p:nvPr>
        </p:nvGraphicFramePr>
        <p:xfrm>
          <a:off x="1080293" y="3148052"/>
          <a:ext cx="6945313" cy="593725"/>
        </p:xfrm>
        <a:graphic>
          <a:graphicData uri="http://schemas.openxmlformats.org/presentationml/2006/ole">
            <mc:AlternateContent xmlns:mc="http://schemas.openxmlformats.org/markup-compatibility/2006">
              <mc:Choice xmlns:v="urn:schemas-microsoft-com:vml" Requires="v">
                <p:oleObj spid="_x0000_s88127" name="公式" r:id="rId6" imgW="2705100" imgH="241300" progId="Equation.3">
                  <p:embed/>
                </p:oleObj>
              </mc:Choice>
              <mc:Fallback>
                <p:oleObj name="公式" r:id="rId6" imgW="2705100" imgH="2413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80293" y="3148052"/>
                        <a:ext cx="6945313"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 name="矩形 2"/>
          <p:cNvSpPr/>
          <p:nvPr/>
        </p:nvSpPr>
        <p:spPr>
          <a:xfrm>
            <a:off x="664425" y="3776936"/>
            <a:ext cx="8012032" cy="2677656"/>
          </a:xfrm>
          <a:prstGeom prst="rect">
            <a:avLst/>
          </a:prstGeom>
        </p:spPr>
        <p:txBody>
          <a:bodyPr wrap="square">
            <a:spAutoFit/>
          </a:bodyPr>
          <a:lstStyle/>
          <a:p>
            <a:r>
              <a:rPr lang="zh-CN" altLang="en-US" sz="2400" b="1" dirty="0"/>
              <a:t>准确理解纳什</a:t>
            </a:r>
            <a:r>
              <a:rPr lang="zh-CN" altLang="en-US" sz="2400" b="1" dirty="0" smtClean="0"/>
              <a:t>均衡：</a:t>
            </a:r>
            <a:endParaRPr lang="en-US" altLang="zh-CN" sz="2400" b="1" dirty="0" smtClean="0"/>
          </a:p>
          <a:p>
            <a:r>
              <a:rPr lang="zh-CN" altLang="en-US" sz="2400" dirty="0" smtClean="0">
                <a:latin typeface="Arial" panose="020B0604020202020204" pitchFamily="34" charset="0"/>
                <a:cs typeface="Arial" panose="020B0604020202020204" pitchFamily="34" charset="0"/>
              </a:rPr>
              <a:t>♦</a:t>
            </a:r>
            <a:r>
              <a:rPr lang="zh-CN" altLang="en-US" sz="2400" dirty="0" smtClean="0"/>
              <a:t>纳</a:t>
            </a:r>
            <a:r>
              <a:rPr lang="zh-CN" altLang="en-US" sz="2400" dirty="0"/>
              <a:t>什均衡是一个战略</a:t>
            </a:r>
            <a:r>
              <a:rPr lang="zh-CN" altLang="en-US" sz="2400" dirty="0" smtClean="0"/>
              <a:t>组合；</a:t>
            </a:r>
            <a:endParaRPr lang="zh-CN" altLang="en-US" sz="2400" dirty="0"/>
          </a:p>
          <a:p>
            <a:r>
              <a:rPr lang="zh-CN" altLang="en-US" sz="2400" dirty="0" smtClean="0">
                <a:latin typeface="Arial" panose="020B0604020202020204" pitchFamily="34" charset="0"/>
                <a:cs typeface="Arial" panose="020B0604020202020204" pitchFamily="34" charset="0"/>
              </a:rPr>
              <a:t>♦</a:t>
            </a:r>
            <a:r>
              <a:rPr lang="zh-CN" altLang="en-US" sz="2400" dirty="0" smtClean="0"/>
              <a:t>均衡的</a:t>
            </a:r>
            <a:r>
              <a:rPr lang="zh-CN" altLang="en-US" sz="2400" dirty="0"/>
              <a:t>战略</a:t>
            </a:r>
            <a:r>
              <a:rPr lang="zh-CN" altLang="en-US" sz="2400" dirty="0" smtClean="0"/>
              <a:t>组合一个或几个参与者</a:t>
            </a:r>
            <a:r>
              <a:rPr lang="zh-CN" altLang="en-US" sz="2400" dirty="0"/>
              <a:t>的最优</a:t>
            </a:r>
            <a:r>
              <a:rPr lang="zh-CN" altLang="en-US" sz="2400" dirty="0" smtClean="0"/>
              <a:t>战略的</a:t>
            </a:r>
            <a:r>
              <a:rPr lang="zh-CN" altLang="en-US" sz="2400" dirty="0"/>
              <a:t>组合；</a:t>
            </a:r>
          </a:p>
          <a:p>
            <a:r>
              <a:rPr lang="zh-CN" altLang="en-US" sz="2400" dirty="0" smtClean="0">
                <a:latin typeface="Arial" panose="020B0604020202020204" pitchFamily="34" charset="0"/>
                <a:cs typeface="Arial" panose="020B0604020202020204" pitchFamily="34" charset="0"/>
              </a:rPr>
              <a:t>♦</a:t>
            </a:r>
            <a:r>
              <a:rPr lang="zh-CN" altLang="en-US" sz="2400" dirty="0" smtClean="0"/>
              <a:t>均衡</a:t>
            </a:r>
            <a:r>
              <a:rPr lang="zh-CN" altLang="en-US" sz="2400" dirty="0"/>
              <a:t>战略组合是每一个参与者最优战略的交集部分，参与人的战略是相容的</a:t>
            </a:r>
            <a:r>
              <a:rPr lang="zh-CN" altLang="en-US" sz="2400" dirty="0" smtClean="0"/>
              <a:t>。每个</a:t>
            </a:r>
            <a:r>
              <a:rPr lang="zh-CN" altLang="en-US" sz="2400" dirty="0"/>
              <a:t>参与人肯定存在最优战略，但是如果不存在交集，</a:t>
            </a:r>
            <a:r>
              <a:rPr lang="zh-CN" altLang="en-US" sz="2400" dirty="0" smtClean="0"/>
              <a:t>或者说</a:t>
            </a:r>
            <a:r>
              <a:rPr lang="zh-CN" altLang="en-US" sz="2400" dirty="0"/>
              <a:t>参与人之间的最优战略是不相容的，就没有均衡的战略</a:t>
            </a:r>
            <a:r>
              <a:rPr lang="zh-CN" altLang="en-US" sz="2400" dirty="0" smtClean="0"/>
              <a:t>组合，就没有纳什均衡。</a:t>
            </a:r>
            <a:endParaRPr lang="zh-CN" altLang="en-US" sz="2400" dirty="0"/>
          </a:p>
        </p:txBody>
      </p:sp>
    </p:spTree>
    <p:extLst>
      <p:ext uri="{BB962C8B-B14F-4D97-AF65-F5344CB8AC3E}">
        <p14:creationId xmlns:p14="http://schemas.microsoft.com/office/powerpoint/2010/main" val="343842564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9885"/>
            <a:ext cx="3897221" cy="461665"/>
          </a:xfrm>
          <a:prstGeom prst="rect">
            <a:avLst/>
          </a:prstGeom>
          <a:noFill/>
        </p:spPr>
        <p:txBody>
          <a:bodyPr wrap="none" rtlCol="0">
            <a:spAutoFit/>
          </a:bodyPr>
          <a:lstStyle/>
          <a:p>
            <a:r>
              <a:rPr lang="zh-CN" altLang="en-US" sz="2400" b="1" dirty="0" smtClean="0"/>
              <a:t>例子：囚徒困境的纳什均衡</a:t>
            </a:r>
            <a:endParaRPr lang="zh-CN" altLang="en-US" sz="2400" b="1" dirty="0"/>
          </a:p>
        </p:txBody>
      </p:sp>
      <p:sp>
        <p:nvSpPr>
          <p:cNvPr id="2" name="矩形 1"/>
          <p:cNvSpPr/>
          <p:nvPr/>
        </p:nvSpPr>
        <p:spPr>
          <a:xfrm>
            <a:off x="534138" y="1748374"/>
            <a:ext cx="7853340" cy="2677656"/>
          </a:xfrm>
          <a:prstGeom prst="rect">
            <a:avLst/>
          </a:prstGeom>
        </p:spPr>
        <p:txBody>
          <a:bodyPr wrap="square">
            <a:spAutoFit/>
          </a:bodyPr>
          <a:lstStyle/>
          <a:p>
            <a:pPr eaLnBrk="1" hangingPunct="1"/>
            <a:r>
              <a:rPr lang="zh-CN" altLang="en-US" sz="2400" dirty="0" smtClean="0"/>
              <a:t>       </a:t>
            </a:r>
            <a:r>
              <a:rPr lang="en-US" altLang="zh-CN" sz="2400" dirty="0" smtClean="0"/>
              <a:t>A</a:t>
            </a:r>
            <a:r>
              <a:rPr lang="zh-CN" altLang="en-US" sz="2400" dirty="0"/>
              <a:t>、</a:t>
            </a:r>
            <a:r>
              <a:rPr lang="en-US" altLang="zh-CN" sz="2400" dirty="0" smtClean="0"/>
              <a:t>B</a:t>
            </a:r>
            <a:r>
              <a:rPr lang="zh-CN" altLang="en-US" sz="2400" dirty="0" smtClean="0"/>
              <a:t>的最</a:t>
            </a:r>
            <a:r>
              <a:rPr lang="zh-CN" altLang="en-US" sz="2400" dirty="0"/>
              <a:t>优战略的交集是（坦白，坦白），所以（坦白，坦白）就是均衡战略，更具体一些说，（</a:t>
            </a:r>
            <a:r>
              <a:rPr lang="en-US" altLang="zh-CN" sz="2400" dirty="0"/>
              <a:t>B</a:t>
            </a:r>
            <a:r>
              <a:rPr lang="zh-CN" altLang="en-US" sz="2400" dirty="0"/>
              <a:t>坦白则</a:t>
            </a:r>
            <a:r>
              <a:rPr lang="en-US" altLang="zh-CN" sz="2400" dirty="0"/>
              <a:t>A</a:t>
            </a:r>
            <a:r>
              <a:rPr lang="zh-CN" altLang="en-US" sz="2400" dirty="0"/>
              <a:t>坦白， </a:t>
            </a:r>
            <a:r>
              <a:rPr lang="en-US" altLang="zh-CN" sz="2400" dirty="0"/>
              <a:t>A</a:t>
            </a:r>
            <a:r>
              <a:rPr lang="zh-CN" altLang="en-US" sz="2400" dirty="0"/>
              <a:t>坦白则</a:t>
            </a:r>
            <a:r>
              <a:rPr lang="en-US" altLang="zh-CN" sz="2400" dirty="0"/>
              <a:t>B </a:t>
            </a:r>
            <a:r>
              <a:rPr lang="zh-CN" altLang="en-US" sz="2400" dirty="0"/>
              <a:t>坦白），均衡支付是（</a:t>
            </a:r>
            <a:r>
              <a:rPr lang="en-US" altLang="zh-CN" sz="2400" dirty="0"/>
              <a:t>-8</a:t>
            </a:r>
            <a:r>
              <a:rPr lang="zh-CN" altLang="en-US" sz="2400" dirty="0"/>
              <a:t>，</a:t>
            </a:r>
            <a:r>
              <a:rPr lang="en-US" altLang="zh-CN" sz="2400" dirty="0"/>
              <a:t>-8</a:t>
            </a:r>
            <a:r>
              <a:rPr lang="zh-CN" altLang="en-US" sz="2400" dirty="0"/>
              <a:t>）。</a:t>
            </a:r>
          </a:p>
          <a:p>
            <a:pPr eaLnBrk="1" hangingPunct="1"/>
            <a:r>
              <a:rPr lang="zh-CN" altLang="en-US" sz="2400" dirty="0" smtClean="0"/>
              <a:t>       虽然</a:t>
            </a:r>
            <a:r>
              <a:rPr lang="zh-CN" altLang="en-US" sz="2400" dirty="0"/>
              <a:t>（坦白，抵赖）是</a:t>
            </a:r>
            <a:r>
              <a:rPr lang="en-US" altLang="zh-CN" sz="2400" dirty="0"/>
              <a:t>A</a:t>
            </a:r>
            <a:r>
              <a:rPr lang="zh-CN" altLang="en-US" sz="2400" dirty="0"/>
              <a:t>的最优战略，但是</a:t>
            </a:r>
            <a:r>
              <a:rPr lang="en-US" altLang="zh-CN" sz="2400" dirty="0"/>
              <a:t>B</a:t>
            </a:r>
            <a:r>
              <a:rPr lang="zh-CN" altLang="en-US" sz="2400" dirty="0"/>
              <a:t>并不会选择这个战略</a:t>
            </a:r>
            <a:r>
              <a:rPr lang="zh-CN" altLang="en-US" sz="2400" dirty="0" smtClean="0"/>
              <a:t>，这时</a:t>
            </a:r>
            <a:r>
              <a:rPr lang="en-US" altLang="zh-CN" sz="2400" dirty="0"/>
              <a:t>A</a:t>
            </a:r>
            <a:r>
              <a:rPr lang="zh-CN" altLang="en-US" sz="2400" dirty="0"/>
              <a:t>、</a:t>
            </a:r>
            <a:r>
              <a:rPr lang="en-US" altLang="zh-CN" sz="2400" dirty="0"/>
              <a:t>B</a:t>
            </a:r>
            <a:r>
              <a:rPr lang="zh-CN" altLang="en-US" sz="2400" dirty="0"/>
              <a:t>最优战略的交集是</a:t>
            </a:r>
            <a:r>
              <a:rPr lang="zh-CN" altLang="en-US" sz="2400" b="1" dirty="0"/>
              <a:t>空集</a:t>
            </a:r>
            <a:r>
              <a:rPr lang="zh-CN" altLang="en-US" sz="2400" dirty="0"/>
              <a:t>。</a:t>
            </a:r>
          </a:p>
          <a:p>
            <a:pPr eaLnBrk="1" hangingPunct="1"/>
            <a:r>
              <a:rPr lang="zh-CN" altLang="en-US" sz="2400" dirty="0" smtClean="0"/>
              <a:t>        同理</a:t>
            </a:r>
            <a:r>
              <a:rPr lang="zh-CN" altLang="en-US" sz="2400" dirty="0"/>
              <a:t>，虽然（抵赖，坦白）是</a:t>
            </a:r>
            <a:r>
              <a:rPr lang="en-US" altLang="zh-CN" sz="2400" dirty="0"/>
              <a:t>B</a:t>
            </a:r>
            <a:r>
              <a:rPr lang="zh-CN" altLang="en-US" sz="2400" dirty="0"/>
              <a:t>的最优战略，但是</a:t>
            </a:r>
            <a:r>
              <a:rPr lang="en-US" altLang="zh-CN" sz="2400" dirty="0"/>
              <a:t>A</a:t>
            </a:r>
            <a:r>
              <a:rPr lang="zh-CN" altLang="en-US" sz="2400" dirty="0"/>
              <a:t>并不会选择这个战略，所以这时</a:t>
            </a:r>
            <a:r>
              <a:rPr lang="en-US" altLang="zh-CN" sz="2400" dirty="0"/>
              <a:t>A</a:t>
            </a:r>
            <a:r>
              <a:rPr lang="zh-CN" altLang="en-US" sz="2400" dirty="0"/>
              <a:t>、</a:t>
            </a:r>
            <a:r>
              <a:rPr lang="en-US" altLang="zh-CN" sz="2400" dirty="0"/>
              <a:t>B</a:t>
            </a:r>
            <a:r>
              <a:rPr lang="zh-CN" altLang="en-US" sz="2400" dirty="0"/>
              <a:t>最优战略的交集是空集。</a:t>
            </a:r>
          </a:p>
        </p:txBody>
      </p:sp>
    </p:spTree>
    <p:extLst>
      <p:ext uri="{BB962C8B-B14F-4D97-AF65-F5344CB8AC3E}">
        <p14:creationId xmlns:p14="http://schemas.microsoft.com/office/powerpoint/2010/main" val="2569177180"/>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9885"/>
            <a:ext cx="5163337" cy="461665"/>
          </a:xfrm>
          <a:prstGeom prst="rect">
            <a:avLst/>
          </a:prstGeom>
          <a:noFill/>
        </p:spPr>
        <p:txBody>
          <a:bodyPr wrap="none" rtlCol="0">
            <a:spAutoFit/>
          </a:bodyPr>
          <a:lstStyle/>
          <a:p>
            <a:r>
              <a:rPr lang="zh-CN" altLang="en-US" sz="2400" b="1" dirty="0" smtClean="0"/>
              <a:t>（</a:t>
            </a:r>
            <a:r>
              <a:rPr lang="en-US" altLang="zh-CN" sz="2400" b="1" dirty="0"/>
              <a:t>3</a:t>
            </a:r>
            <a:r>
              <a:rPr lang="zh-CN" altLang="en-US" sz="2400" b="1" dirty="0" smtClean="0"/>
              <a:t>）求解纳什均衡的两种简便方法</a:t>
            </a:r>
            <a:endParaRPr lang="zh-CN" altLang="en-US" sz="2400" b="1" dirty="0"/>
          </a:p>
        </p:txBody>
      </p:sp>
      <p:sp>
        <p:nvSpPr>
          <p:cNvPr id="2" name="矩形 1"/>
          <p:cNvSpPr/>
          <p:nvPr/>
        </p:nvSpPr>
        <p:spPr>
          <a:xfrm>
            <a:off x="467544" y="1562301"/>
            <a:ext cx="1422184" cy="461665"/>
          </a:xfrm>
          <a:prstGeom prst="rect">
            <a:avLst/>
          </a:prstGeom>
        </p:spPr>
        <p:txBody>
          <a:bodyPr wrap="none">
            <a:spAutoFit/>
          </a:bodyPr>
          <a:lstStyle/>
          <a:p>
            <a:pPr eaLnBrk="1" hangingPunct="1"/>
            <a:r>
              <a:rPr lang="zh-CN" altLang="en-US" sz="2400" b="1" dirty="0">
                <a:solidFill>
                  <a:srgbClr val="000000"/>
                </a:solidFill>
                <a:latin typeface="宋体" panose="02010600030101010101" pitchFamily="2" charset="-122"/>
              </a:rPr>
              <a:t>◆</a:t>
            </a:r>
            <a:r>
              <a:rPr lang="zh-CN" altLang="en-US" sz="2400" b="1" dirty="0">
                <a:solidFill>
                  <a:srgbClr val="000000"/>
                </a:solidFill>
              </a:rPr>
              <a:t>划线</a:t>
            </a:r>
            <a:r>
              <a:rPr lang="zh-CN" altLang="en-US" sz="2400" b="1" dirty="0" smtClean="0">
                <a:solidFill>
                  <a:srgbClr val="000000"/>
                </a:solidFill>
              </a:rPr>
              <a:t>法</a:t>
            </a:r>
            <a:endParaRPr lang="zh-CN" altLang="en-US" sz="2400" b="1" dirty="0">
              <a:solidFill>
                <a:srgbClr val="000000"/>
              </a:solidFill>
            </a:endParaRPr>
          </a:p>
        </p:txBody>
      </p:sp>
      <p:sp>
        <p:nvSpPr>
          <p:cNvPr id="3" name="矩形 2"/>
          <p:cNvSpPr/>
          <p:nvPr/>
        </p:nvSpPr>
        <p:spPr>
          <a:xfrm>
            <a:off x="555504" y="2044115"/>
            <a:ext cx="8048944" cy="1569660"/>
          </a:xfrm>
          <a:prstGeom prst="rect">
            <a:avLst/>
          </a:prstGeom>
        </p:spPr>
        <p:txBody>
          <a:bodyPr wrap="square">
            <a:spAutoFit/>
          </a:bodyPr>
          <a:lstStyle/>
          <a:p>
            <a:pPr eaLnBrk="1" hangingPunct="1"/>
            <a:r>
              <a:rPr lang="zh-CN" altLang="en-US" sz="2400" dirty="0">
                <a:solidFill>
                  <a:srgbClr val="000000"/>
                </a:solidFill>
              </a:rPr>
              <a:t>第</a:t>
            </a:r>
            <a:r>
              <a:rPr lang="en-US" altLang="zh-CN" sz="2400" dirty="0">
                <a:solidFill>
                  <a:srgbClr val="000000"/>
                </a:solidFill>
              </a:rPr>
              <a:t>1</a:t>
            </a:r>
            <a:r>
              <a:rPr lang="zh-CN" altLang="en-US" sz="2400" dirty="0">
                <a:solidFill>
                  <a:srgbClr val="000000"/>
                </a:solidFill>
              </a:rPr>
              <a:t>步 任选</a:t>
            </a:r>
            <a:r>
              <a:rPr lang="en-US" altLang="zh-CN" sz="2400" dirty="0">
                <a:solidFill>
                  <a:srgbClr val="000000"/>
                </a:solidFill>
              </a:rPr>
              <a:t>A</a:t>
            </a:r>
            <a:r>
              <a:rPr lang="zh-CN" altLang="en-US" sz="2400" dirty="0">
                <a:solidFill>
                  <a:srgbClr val="000000"/>
                </a:solidFill>
              </a:rPr>
              <a:t>的每一个行动，找出</a:t>
            </a:r>
            <a:r>
              <a:rPr lang="en-US" altLang="zh-CN" sz="2400" dirty="0">
                <a:solidFill>
                  <a:srgbClr val="000000"/>
                </a:solidFill>
              </a:rPr>
              <a:t>B</a:t>
            </a:r>
            <a:r>
              <a:rPr lang="zh-CN" altLang="en-US" sz="2400" dirty="0">
                <a:solidFill>
                  <a:srgbClr val="000000"/>
                </a:solidFill>
              </a:rPr>
              <a:t>的最优战略，在</a:t>
            </a:r>
            <a:r>
              <a:rPr lang="en-US" altLang="zh-CN" sz="2400" dirty="0">
                <a:solidFill>
                  <a:srgbClr val="000000"/>
                </a:solidFill>
              </a:rPr>
              <a:t>B</a:t>
            </a:r>
            <a:r>
              <a:rPr lang="zh-CN" altLang="en-US" sz="2400" dirty="0">
                <a:solidFill>
                  <a:srgbClr val="000000"/>
                </a:solidFill>
              </a:rPr>
              <a:t>的最优战略的相应支付</a:t>
            </a:r>
            <a:r>
              <a:rPr lang="zh-CN" altLang="en-US" sz="2400" dirty="0" smtClean="0">
                <a:solidFill>
                  <a:srgbClr val="000000"/>
                </a:solidFill>
              </a:rPr>
              <a:t>下划线；</a:t>
            </a:r>
            <a:endParaRPr lang="zh-CN" altLang="en-US" sz="2400" dirty="0">
              <a:solidFill>
                <a:srgbClr val="000000"/>
              </a:solidFill>
            </a:endParaRPr>
          </a:p>
          <a:p>
            <a:pPr eaLnBrk="1" hangingPunct="1"/>
            <a:r>
              <a:rPr lang="zh-CN" altLang="en-US" sz="2400" dirty="0">
                <a:solidFill>
                  <a:srgbClr val="000000"/>
                </a:solidFill>
              </a:rPr>
              <a:t>第</a:t>
            </a:r>
            <a:r>
              <a:rPr lang="en-US" altLang="zh-CN" sz="2400" dirty="0">
                <a:solidFill>
                  <a:srgbClr val="000000"/>
                </a:solidFill>
              </a:rPr>
              <a:t>2</a:t>
            </a:r>
            <a:r>
              <a:rPr lang="zh-CN" altLang="en-US" sz="2400" dirty="0">
                <a:solidFill>
                  <a:srgbClr val="000000"/>
                </a:solidFill>
              </a:rPr>
              <a:t>步 任选</a:t>
            </a:r>
            <a:r>
              <a:rPr lang="en-US" altLang="zh-CN" sz="2400" dirty="0">
                <a:solidFill>
                  <a:srgbClr val="000000"/>
                </a:solidFill>
              </a:rPr>
              <a:t>B</a:t>
            </a:r>
            <a:r>
              <a:rPr lang="zh-CN" altLang="en-US" sz="2400" dirty="0">
                <a:solidFill>
                  <a:srgbClr val="000000"/>
                </a:solidFill>
              </a:rPr>
              <a:t>的每一个行动，找出</a:t>
            </a:r>
            <a:r>
              <a:rPr lang="en-US" altLang="zh-CN" sz="2400" dirty="0">
                <a:solidFill>
                  <a:srgbClr val="000000"/>
                </a:solidFill>
              </a:rPr>
              <a:t>A</a:t>
            </a:r>
            <a:r>
              <a:rPr lang="zh-CN" altLang="en-US" sz="2400" dirty="0">
                <a:solidFill>
                  <a:srgbClr val="000000"/>
                </a:solidFill>
              </a:rPr>
              <a:t>的最优战略，并</a:t>
            </a:r>
            <a:r>
              <a:rPr lang="zh-CN" altLang="en-US" sz="2400" dirty="0" smtClean="0">
                <a:solidFill>
                  <a:srgbClr val="000000"/>
                </a:solidFill>
              </a:rPr>
              <a:t>划线；</a:t>
            </a:r>
            <a:endParaRPr lang="zh-CN" altLang="en-US" sz="2400" dirty="0">
              <a:solidFill>
                <a:srgbClr val="000000"/>
              </a:solidFill>
            </a:endParaRPr>
          </a:p>
          <a:p>
            <a:pPr eaLnBrk="1" hangingPunct="1"/>
            <a:r>
              <a:rPr lang="zh-CN" altLang="en-US" sz="2400" dirty="0">
                <a:solidFill>
                  <a:srgbClr val="000000"/>
                </a:solidFill>
              </a:rPr>
              <a:t>第</a:t>
            </a:r>
            <a:r>
              <a:rPr lang="en-US" altLang="zh-CN" sz="2400" dirty="0">
                <a:solidFill>
                  <a:srgbClr val="000000"/>
                </a:solidFill>
              </a:rPr>
              <a:t>3</a:t>
            </a:r>
            <a:r>
              <a:rPr lang="zh-CN" altLang="en-US" sz="2400" dirty="0">
                <a:solidFill>
                  <a:srgbClr val="000000"/>
                </a:solidFill>
              </a:rPr>
              <a:t>步 如果一个战略组合都被划线，就是</a:t>
            </a:r>
            <a:r>
              <a:rPr lang="en-US" altLang="zh-CN" sz="2400" dirty="0" smtClean="0">
                <a:solidFill>
                  <a:srgbClr val="000000"/>
                </a:solidFill>
              </a:rPr>
              <a:t>NE</a:t>
            </a:r>
            <a:r>
              <a:rPr lang="zh-CN" altLang="en-US" sz="2400" dirty="0" smtClean="0">
                <a:solidFill>
                  <a:srgbClr val="000000"/>
                </a:solidFill>
              </a:rPr>
              <a:t>。</a:t>
            </a:r>
            <a:endParaRPr lang="en-US" altLang="zh-CN" sz="2400" dirty="0">
              <a:solidFill>
                <a:srgbClr val="000000"/>
              </a:solidFill>
            </a:endParaRPr>
          </a:p>
        </p:txBody>
      </p:sp>
      <p:grpSp>
        <p:nvGrpSpPr>
          <p:cNvPr id="12" name="Group 4"/>
          <p:cNvGrpSpPr>
            <a:grpSpLocks/>
          </p:cNvGrpSpPr>
          <p:nvPr/>
        </p:nvGrpSpPr>
        <p:grpSpPr bwMode="auto">
          <a:xfrm>
            <a:off x="1697038" y="3728169"/>
            <a:ext cx="5688012" cy="2797175"/>
            <a:chOff x="-3" y="-3"/>
            <a:chExt cx="2988" cy="1618"/>
          </a:xfrm>
        </p:grpSpPr>
        <p:grpSp>
          <p:nvGrpSpPr>
            <p:cNvPr id="20" name="Group 5"/>
            <p:cNvGrpSpPr>
              <a:grpSpLocks/>
            </p:cNvGrpSpPr>
            <p:nvPr/>
          </p:nvGrpSpPr>
          <p:grpSpPr bwMode="auto">
            <a:xfrm>
              <a:off x="0" y="0"/>
              <a:ext cx="2982" cy="1612"/>
              <a:chOff x="0" y="0"/>
              <a:chExt cx="2982" cy="1612"/>
            </a:xfrm>
          </p:grpSpPr>
          <p:grpSp>
            <p:nvGrpSpPr>
              <p:cNvPr id="22" name="Group 6"/>
              <p:cNvGrpSpPr>
                <a:grpSpLocks/>
              </p:cNvGrpSpPr>
              <p:nvPr/>
            </p:nvGrpSpPr>
            <p:grpSpPr bwMode="auto">
              <a:xfrm>
                <a:off x="0" y="0"/>
                <a:ext cx="2982" cy="403"/>
                <a:chOff x="0" y="0"/>
                <a:chExt cx="2982" cy="403"/>
              </a:xfrm>
            </p:grpSpPr>
            <p:sp>
              <p:nvSpPr>
                <p:cNvPr id="53" name="Rectangle 7"/>
                <p:cNvSpPr>
                  <a:spLocks noChangeArrowheads="1"/>
                </p:cNvSpPr>
                <p:nvPr/>
              </p:nvSpPr>
              <p:spPr bwMode="auto">
                <a:xfrm>
                  <a:off x="43" y="0"/>
                  <a:ext cx="2896"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宋体" panose="02010600030101010101" pitchFamily="2" charset="-122"/>
                      <a:cs typeface="Times New Roman" panose="02020603050405020304" pitchFamily="18" charset="0"/>
                    </a:rPr>
                    <a:t>B</a:t>
                  </a: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54" name="Rectangle 8"/>
                <p:cNvSpPr>
                  <a:spLocks noChangeArrowheads="1"/>
                </p:cNvSpPr>
                <p:nvPr/>
              </p:nvSpPr>
              <p:spPr bwMode="auto">
                <a:xfrm>
                  <a:off x="0" y="0"/>
                  <a:ext cx="2982"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3" name="Group 9"/>
              <p:cNvGrpSpPr>
                <a:grpSpLocks/>
              </p:cNvGrpSpPr>
              <p:nvPr/>
            </p:nvGrpSpPr>
            <p:grpSpPr bwMode="auto">
              <a:xfrm>
                <a:off x="0" y="403"/>
                <a:ext cx="514" cy="1209"/>
                <a:chOff x="0" y="403"/>
                <a:chExt cx="514" cy="1209"/>
              </a:xfrm>
            </p:grpSpPr>
            <p:sp>
              <p:nvSpPr>
                <p:cNvPr id="51" name="Rectangle 10"/>
                <p:cNvSpPr>
                  <a:spLocks noChangeArrowheads="1"/>
                </p:cNvSpPr>
                <p:nvPr/>
              </p:nvSpPr>
              <p:spPr bwMode="auto">
                <a:xfrm>
                  <a:off x="43" y="403"/>
                  <a:ext cx="428" cy="1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a:solidFill>
                        <a:srgbClr val="000000"/>
                      </a:solidFill>
                      <a:latin typeface="Times New Roman" panose="02020603050405020304" pitchFamily="18" charset="0"/>
                      <a:cs typeface="Times New Roman" panose="02020603050405020304" pitchFamily="18" charset="0"/>
                    </a:rPr>
                    <a:t> </a:t>
                  </a:r>
                  <a:endParaRPr kumimoji="1" lang="en-US" altLang="zh-CN" sz="20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r>
                    <a:rPr kumimoji="1" lang="en-US" altLang="zh-CN" sz="2000" b="1">
                      <a:solidFill>
                        <a:srgbClr val="000000"/>
                      </a:solidFill>
                      <a:latin typeface="宋体" panose="02010600030101010101" pitchFamily="2" charset="-122"/>
                      <a:cs typeface="Times New Roman" panose="02020603050405020304" pitchFamily="18" charset="0"/>
                    </a:rPr>
                    <a:t>A</a:t>
                  </a: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52" name="Rectangle 11"/>
                <p:cNvSpPr>
                  <a:spLocks noChangeArrowheads="1"/>
                </p:cNvSpPr>
                <p:nvPr/>
              </p:nvSpPr>
              <p:spPr bwMode="auto">
                <a:xfrm>
                  <a:off x="0" y="403"/>
                  <a:ext cx="514" cy="1209"/>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4" name="Group 12"/>
              <p:cNvGrpSpPr>
                <a:grpSpLocks/>
              </p:cNvGrpSpPr>
              <p:nvPr/>
            </p:nvGrpSpPr>
            <p:grpSpPr bwMode="auto">
              <a:xfrm>
                <a:off x="514" y="403"/>
                <a:ext cx="935" cy="403"/>
                <a:chOff x="514" y="403"/>
                <a:chExt cx="935" cy="403"/>
              </a:xfrm>
            </p:grpSpPr>
            <p:sp>
              <p:nvSpPr>
                <p:cNvPr id="49" name="Rectangle 13"/>
                <p:cNvSpPr>
                  <a:spLocks noChangeArrowheads="1"/>
                </p:cNvSpPr>
                <p:nvPr/>
              </p:nvSpPr>
              <p:spPr bwMode="auto">
                <a:xfrm>
                  <a:off x="557" y="403"/>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imes New Roman" panose="02020603050405020304" pitchFamily="18" charset="0"/>
                      <a:cs typeface="Times New Roman" panose="02020603050405020304" pitchFamily="18" charset="0"/>
                    </a:rPr>
                    <a:t> </a:t>
                  </a:r>
                  <a:endParaRPr kumimoji="1" lang="en-US" altLang="zh-CN" sz="20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50" name="Rectangle 14"/>
                <p:cNvSpPr>
                  <a:spLocks noChangeArrowheads="1"/>
                </p:cNvSpPr>
                <p:nvPr/>
              </p:nvSpPr>
              <p:spPr bwMode="auto">
                <a:xfrm>
                  <a:off x="514" y="403"/>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5" name="Group 15"/>
              <p:cNvGrpSpPr>
                <a:grpSpLocks/>
              </p:cNvGrpSpPr>
              <p:nvPr/>
            </p:nvGrpSpPr>
            <p:grpSpPr bwMode="auto">
              <a:xfrm>
                <a:off x="1449" y="403"/>
                <a:ext cx="823" cy="403"/>
                <a:chOff x="1449" y="403"/>
                <a:chExt cx="823" cy="403"/>
              </a:xfrm>
            </p:grpSpPr>
            <p:sp>
              <p:nvSpPr>
                <p:cNvPr id="47" name="Rectangle 16"/>
                <p:cNvSpPr>
                  <a:spLocks noChangeArrowheads="1"/>
                </p:cNvSpPr>
                <p:nvPr/>
              </p:nvSpPr>
              <p:spPr bwMode="auto">
                <a:xfrm>
                  <a:off x="1492" y="403"/>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宋体" panose="02010600030101010101" pitchFamily="2" charset="-122"/>
                    </a:rPr>
                    <a:t>坦白</a:t>
                  </a:r>
                  <a:endParaRPr kumimoji="1" lang="zh-CN" altLang="en-US" sz="20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48" name="Rectangle 17"/>
                <p:cNvSpPr>
                  <a:spLocks noChangeArrowheads="1"/>
                </p:cNvSpPr>
                <p:nvPr/>
              </p:nvSpPr>
              <p:spPr bwMode="auto">
                <a:xfrm>
                  <a:off x="1449" y="403"/>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6" name="Group 18"/>
              <p:cNvGrpSpPr>
                <a:grpSpLocks/>
              </p:cNvGrpSpPr>
              <p:nvPr/>
            </p:nvGrpSpPr>
            <p:grpSpPr bwMode="auto">
              <a:xfrm>
                <a:off x="2272" y="403"/>
                <a:ext cx="710" cy="403"/>
                <a:chOff x="2272" y="403"/>
                <a:chExt cx="710" cy="403"/>
              </a:xfrm>
            </p:grpSpPr>
            <p:sp>
              <p:nvSpPr>
                <p:cNvPr id="45" name="Rectangle 19"/>
                <p:cNvSpPr>
                  <a:spLocks noChangeArrowheads="1"/>
                </p:cNvSpPr>
                <p:nvPr/>
              </p:nvSpPr>
              <p:spPr bwMode="auto">
                <a:xfrm>
                  <a:off x="2315" y="403"/>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宋体" panose="02010600030101010101" pitchFamily="2" charset="-122"/>
                    </a:rPr>
                    <a:t>不坦白</a:t>
                  </a:r>
                  <a:endParaRPr kumimoji="1" lang="zh-CN" altLang="en-US" sz="20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46" name="Rectangle 20"/>
                <p:cNvSpPr>
                  <a:spLocks noChangeArrowheads="1"/>
                </p:cNvSpPr>
                <p:nvPr/>
              </p:nvSpPr>
              <p:spPr bwMode="auto">
                <a:xfrm>
                  <a:off x="2272" y="403"/>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7" name="Group 21"/>
              <p:cNvGrpSpPr>
                <a:grpSpLocks/>
              </p:cNvGrpSpPr>
              <p:nvPr/>
            </p:nvGrpSpPr>
            <p:grpSpPr bwMode="auto">
              <a:xfrm>
                <a:off x="514" y="806"/>
                <a:ext cx="935" cy="403"/>
                <a:chOff x="514" y="806"/>
                <a:chExt cx="935" cy="403"/>
              </a:xfrm>
            </p:grpSpPr>
            <p:sp>
              <p:nvSpPr>
                <p:cNvPr id="43" name="Rectangle 22"/>
                <p:cNvSpPr>
                  <a:spLocks noChangeArrowheads="1"/>
                </p:cNvSpPr>
                <p:nvPr/>
              </p:nvSpPr>
              <p:spPr bwMode="auto">
                <a:xfrm>
                  <a:off x="557" y="806"/>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宋体" panose="02010600030101010101" pitchFamily="2" charset="-122"/>
                    </a:rPr>
                    <a:t>坦白</a:t>
                  </a:r>
                  <a:endParaRPr kumimoji="1" lang="zh-CN" altLang="en-US" sz="20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44" name="Rectangle 23"/>
                <p:cNvSpPr>
                  <a:spLocks noChangeArrowheads="1"/>
                </p:cNvSpPr>
                <p:nvPr/>
              </p:nvSpPr>
              <p:spPr bwMode="auto">
                <a:xfrm>
                  <a:off x="514" y="806"/>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8" name="Group 24"/>
              <p:cNvGrpSpPr>
                <a:grpSpLocks/>
              </p:cNvGrpSpPr>
              <p:nvPr/>
            </p:nvGrpSpPr>
            <p:grpSpPr bwMode="auto">
              <a:xfrm>
                <a:off x="1449" y="806"/>
                <a:ext cx="823" cy="403"/>
                <a:chOff x="1449" y="806"/>
                <a:chExt cx="823" cy="403"/>
              </a:xfrm>
            </p:grpSpPr>
            <p:sp>
              <p:nvSpPr>
                <p:cNvPr id="41" name="Rectangle 25"/>
                <p:cNvSpPr>
                  <a:spLocks noChangeArrowheads="1"/>
                </p:cNvSpPr>
                <p:nvPr/>
              </p:nvSpPr>
              <p:spPr bwMode="auto">
                <a:xfrm>
                  <a:off x="1492" y="806"/>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u="sng" dirty="0">
                      <a:solidFill>
                        <a:srgbClr val="000000"/>
                      </a:solidFill>
                      <a:latin typeface="宋体" panose="02010600030101010101" pitchFamily="2" charset="-122"/>
                      <a:cs typeface="Times New Roman" panose="02020603050405020304" pitchFamily="18" charset="0"/>
                    </a:rPr>
                    <a:t>-8</a:t>
                  </a:r>
                  <a:r>
                    <a:rPr kumimoji="1" lang="zh-CN" altLang="en-US" sz="2000" b="1" dirty="0">
                      <a:solidFill>
                        <a:srgbClr val="000000"/>
                      </a:solidFill>
                      <a:latin typeface="宋体" panose="02010600030101010101" pitchFamily="2" charset="-122"/>
                    </a:rPr>
                    <a:t>，</a:t>
                  </a:r>
                  <a:r>
                    <a:rPr kumimoji="1" lang="en-US" altLang="zh-CN" sz="2000" b="1" u="sng" dirty="0">
                      <a:solidFill>
                        <a:srgbClr val="000000"/>
                      </a:solidFill>
                      <a:latin typeface="宋体" panose="02010600030101010101" pitchFamily="2" charset="-122"/>
                      <a:cs typeface="Times New Roman" panose="02020603050405020304" pitchFamily="18" charset="0"/>
                    </a:rPr>
                    <a:t>-8</a:t>
                  </a:r>
                </a:p>
                <a:p>
                  <a:pPr algn="ctr">
                    <a:spcBef>
                      <a:spcPct val="0"/>
                    </a:spcBef>
                    <a:buFontTx/>
                    <a:buNone/>
                  </a:pPr>
                  <a:endParaRPr kumimoji="1" lang="en-US" altLang="zh-CN" sz="2000" b="1" dirty="0">
                    <a:solidFill>
                      <a:srgbClr val="000000"/>
                    </a:solidFill>
                    <a:latin typeface="Times New Roman" panose="02020603050405020304" pitchFamily="18" charset="0"/>
                  </a:endParaRPr>
                </a:p>
              </p:txBody>
            </p:sp>
            <p:sp>
              <p:nvSpPr>
                <p:cNvPr id="42" name="Rectangle 26"/>
                <p:cNvSpPr>
                  <a:spLocks noChangeArrowheads="1"/>
                </p:cNvSpPr>
                <p:nvPr/>
              </p:nvSpPr>
              <p:spPr bwMode="auto">
                <a:xfrm>
                  <a:off x="1449" y="806"/>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9" name="Group 27"/>
              <p:cNvGrpSpPr>
                <a:grpSpLocks/>
              </p:cNvGrpSpPr>
              <p:nvPr/>
            </p:nvGrpSpPr>
            <p:grpSpPr bwMode="auto">
              <a:xfrm>
                <a:off x="2272" y="806"/>
                <a:ext cx="710" cy="403"/>
                <a:chOff x="2272" y="806"/>
                <a:chExt cx="710" cy="403"/>
              </a:xfrm>
            </p:grpSpPr>
            <p:sp>
              <p:nvSpPr>
                <p:cNvPr id="39" name="Rectangle 28"/>
                <p:cNvSpPr>
                  <a:spLocks noChangeArrowheads="1"/>
                </p:cNvSpPr>
                <p:nvPr/>
              </p:nvSpPr>
              <p:spPr bwMode="auto">
                <a:xfrm>
                  <a:off x="2315" y="806"/>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u="sng">
                      <a:solidFill>
                        <a:srgbClr val="000000"/>
                      </a:solidFill>
                      <a:latin typeface="宋体" panose="02010600030101010101" pitchFamily="2" charset="-122"/>
                      <a:cs typeface="Times New Roman" panose="02020603050405020304" pitchFamily="18" charset="0"/>
                    </a:rPr>
                    <a:t>0</a:t>
                  </a:r>
                  <a:r>
                    <a:rPr kumimoji="1" lang="zh-CN" altLang="en-US" sz="2000" b="1">
                      <a:solidFill>
                        <a:srgbClr val="000000"/>
                      </a:solidFill>
                      <a:latin typeface="宋体" panose="02010600030101010101" pitchFamily="2" charset="-122"/>
                    </a:rPr>
                    <a:t>，</a:t>
                  </a:r>
                  <a:r>
                    <a:rPr kumimoji="1" lang="en-US" altLang="zh-CN" sz="2000" b="1">
                      <a:solidFill>
                        <a:srgbClr val="000000"/>
                      </a:solidFill>
                      <a:latin typeface="宋体" panose="02010600030101010101" pitchFamily="2" charset="-122"/>
                      <a:cs typeface="Times New Roman" panose="02020603050405020304" pitchFamily="18" charset="0"/>
                    </a:rPr>
                    <a:t>-10</a:t>
                  </a: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40" name="Rectangle 29"/>
                <p:cNvSpPr>
                  <a:spLocks noChangeArrowheads="1"/>
                </p:cNvSpPr>
                <p:nvPr/>
              </p:nvSpPr>
              <p:spPr bwMode="auto">
                <a:xfrm>
                  <a:off x="2272" y="806"/>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0" name="Group 30"/>
              <p:cNvGrpSpPr>
                <a:grpSpLocks/>
              </p:cNvGrpSpPr>
              <p:nvPr/>
            </p:nvGrpSpPr>
            <p:grpSpPr bwMode="auto">
              <a:xfrm>
                <a:off x="514" y="1209"/>
                <a:ext cx="935" cy="403"/>
                <a:chOff x="514" y="1209"/>
                <a:chExt cx="935" cy="403"/>
              </a:xfrm>
            </p:grpSpPr>
            <p:sp>
              <p:nvSpPr>
                <p:cNvPr id="37" name="Rectangle 31"/>
                <p:cNvSpPr>
                  <a:spLocks noChangeArrowheads="1"/>
                </p:cNvSpPr>
                <p:nvPr/>
              </p:nvSpPr>
              <p:spPr bwMode="auto">
                <a:xfrm>
                  <a:off x="557" y="1209"/>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宋体" panose="02010600030101010101" pitchFamily="2" charset="-122"/>
                    </a:rPr>
                    <a:t>不坦白</a:t>
                  </a:r>
                  <a:endParaRPr kumimoji="1" lang="zh-CN" altLang="en-US" sz="20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38" name="Rectangle 32"/>
                <p:cNvSpPr>
                  <a:spLocks noChangeArrowheads="1"/>
                </p:cNvSpPr>
                <p:nvPr/>
              </p:nvSpPr>
              <p:spPr bwMode="auto">
                <a:xfrm>
                  <a:off x="514" y="1209"/>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1" name="Group 33"/>
              <p:cNvGrpSpPr>
                <a:grpSpLocks/>
              </p:cNvGrpSpPr>
              <p:nvPr/>
            </p:nvGrpSpPr>
            <p:grpSpPr bwMode="auto">
              <a:xfrm>
                <a:off x="1449" y="1209"/>
                <a:ext cx="823" cy="403"/>
                <a:chOff x="1449" y="1209"/>
                <a:chExt cx="823" cy="403"/>
              </a:xfrm>
            </p:grpSpPr>
            <p:sp>
              <p:nvSpPr>
                <p:cNvPr id="35" name="Rectangle 34"/>
                <p:cNvSpPr>
                  <a:spLocks noChangeArrowheads="1"/>
                </p:cNvSpPr>
                <p:nvPr/>
              </p:nvSpPr>
              <p:spPr bwMode="auto">
                <a:xfrm>
                  <a:off x="1492" y="1209"/>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宋体" panose="02010600030101010101" pitchFamily="2" charset="-122"/>
                      <a:cs typeface="Times New Roman" panose="02020603050405020304" pitchFamily="18" charset="0"/>
                    </a:rPr>
                    <a:t>-10</a:t>
                  </a:r>
                  <a:r>
                    <a:rPr kumimoji="1" lang="zh-CN" altLang="en-US" sz="2000" b="1">
                      <a:solidFill>
                        <a:srgbClr val="000000"/>
                      </a:solidFill>
                      <a:latin typeface="宋体" panose="02010600030101010101" pitchFamily="2" charset="-122"/>
                    </a:rPr>
                    <a:t>，</a:t>
                  </a:r>
                  <a:r>
                    <a:rPr kumimoji="1" lang="en-US" altLang="zh-CN" sz="2000" b="1" u="sng">
                      <a:solidFill>
                        <a:srgbClr val="000000"/>
                      </a:solidFill>
                      <a:latin typeface="宋体" panose="02010600030101010101" pitchFamily="2" charset="-122"/>
                      <a:cs typeface="Times New Roman" panose="02020603050405020304" pitchFamily="18" charset="0"/>
                    </a:rPr>
                    <a:t>0</a:t>
                  </a: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36" name="Rectangle 35"/>
                <p:cNvSpPr>
                  <a:spLocks noChangeArrowheads="1"/>
                </p:cNvSpPr>
                <p:nvPr/>
              </p:nvSpPr>
              <p:spPr bwMode="auto">
                <a:xfrm>
                  <a:off x="1449" y="1209"/>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2" name="Group 36"/>
              <p:cNvGrpSpPr>
                <a:grpSpLocks/>
              </p:cNvGrpSpPr>
              <p:nvPr/>
            </p:nvGrpSpPr>
            <p:grpSpPr bwMode="auto">
              <a:xfrm>
                <a:off x="2272" y="1209"/>
                <a:ext cx="710" cy="403"/>
                <a:chOff x="2272" y="1209"/>
                <a:chExt cx="710" cy="403"/>
              </a:xfrm>
            </p:grpSpPr>
            <p:sp>
              <p:nvSpPr>
                <p:cNvPr id="33" name="Rectangle 37"/>
                <p:cNvSpPr>
                  <a:spLocks noChangeArrowheads="1"/>
                </p:cNvSpPr>
                <p:nvPr/>
              </p:nvSpPr>
              <p:spPr bwMode="auto">
                <a:xfrm>
                  <a:off x="2315" y="1209"/>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宋体" panose="02010600030101010101" pitchFamily="2" charset="-122"/>
                      <a:cs typeface="Times New Roman" panose="02020603050405020304" pitchFamily="18" charset="0"/>
                    </a:rPr>
                    <a:t>-1</a:t>
                  </a:r>
                  <a:r>
                    <a:rPr kumimoji="1" lang="zh-CN" altLang="en-US" sz="2000" b="1">
                      <a:solidFill>
                        <a:srgbClr val="000000"/>
                      </a:solidFill>
                      <a:latin typeface="宋体" panose="02010600030101010101" pitchFamily="2" charset="-122"/>
                    </a:rPr>
                    <a:t>，</a:t>
                  </a:r>
                  <a:r>
                    <a:rPr kumimoji="1" lang="en-US" altLang="zh-CN" sz="2000" b="1">
                      <a:solidFill>
                        <a:srgbClr val="000000"/>
                      </a:solidFill>
                      <a:latin typeface="宋体" panose="02010600030101010101" pitchFamily="2" charset="-122"/>
                      <a:cs typeface="Times New Roman" panose="02020603050405020304" pitchFamily="18" charset="0"/>
                    </a:rPr>
                    <a:t>-1</a:t>
                  </a:r>
                </a:p>
                <a:p>
                  <a:pPr algn="ctr">
                    <a:spcBef>
                      <a:spcPct val="0"/>
                    </a:spcBef>
                    <a:buFontTx/>
                    <a:buNone/>
                  </a:pPr>
                  <a:endParaRPr kumimoji="1" lang="en-US" altLang="zh-CN" sz="2000" b="1">
                    <a:solidFill>
                      <a:srgbClr val="000000"/>
                    </a:solidFill>
                    <a:latin typeface="Times New Roman" panose="02020603050405020304" pitchFamily="18" charset="0"/>
                  </a:endParaRPr>
                </a:p>
              </p:txBody>
            </p:sp>
            <p:sp>
              <p:nvSpPr>
                <p:cNvPr id="34" name="Rectangle 38"/>
                <p:cNvSpPr>
                  <a:spLocks noChangeArrowheads="1"/>
                </p:cNvSpPr>
                <p:nvPr/>
              </p:nvSpPr>
              <p:spPr bwMode="auto">
                <a:xfrm>
                  <a:off x="2272" y="1209"/>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sp>
          <p:nvSpPr>
            <p:cNvPr id="21" name="Rectangle 39"/>
            <p:cNvSpPr>
              <a:spLocks noChangeArrowheads="1"/>
            </p:cNvSpPr>
            <p:nvPr/>
          </p:nvSpPr>
          <p:spPr bwMode="auto">
            <a:xfrm>
              <a:off x="-3" y="-3"/>
              <a:ext cx="2988" cy="1618"/>
            </a:xfrm>
            <a:prstGeom prst="rect">
              <a:avLst/>
            </a:prstGeom>
            <a:noFill/>
            <a:ln w="9525">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spTree>
    <p:extLst>
      <p:ext uri="{BB962C8B-B14F-4D97-AF65-F5344CB8AC3E}">
        <p14:creationId xmlns:p14="http://schemas.microsoft.com/office/powerpoint/2010/main" val="850847426"/>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 Box 41"/>
          <p:cNvSpPr txBox="1">
            <a:spLocks noChangeArrowheads="1"/>
          </p:cNvSpPr>
          <p:nvPr/>
        </p:nvSpPr>
        <p:spPr bwMode="auto">
          <a:xfrm>
            <a:off x="533400" y="1022822"/>
            <a:ext cx="4140200"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latin typeface="宋体" panose="02010600030101010101" pitchFamily="2" charset="-122"/>
              </a:rPr>
              <a:t>◆</a:t>
            </a:r>
            <a:r>
              <a:rPr lang="zh-CN" altLang="en-US" sz="2400" b="1" dirty="0">
                <a:solidFill>
                  <a:srgbClr val="000000"/>
                </a:solidFill>
              </a:rPr>
              <a:t>箭头</a:t>
            </a:r>
            <a:r>
              <a:rPr lang="zh-CN" altLang="en-US" sz="2400" b="1" dirty="0" smtClean="0">
                <a:solidFill>
                  <a:srgbClr val="000000"/>
                </a:solidFill>
              </a:rPr>
              <a:t>法</a:t>
            </a:r>
            <a:endParaRPr lang="zh-CN" altLang="en-US" sz="2400" b="1" dirty="0">
              <a:solidFill>
                <a:srgbClr val="000000"/>
              </a:solidFill>
            </a:endParaRPr>
          </a:p>
        </p:txBody>
      </p:sp>
      <p:sp>
        <p:nvSpPr>
          <p:cNvPr id="11" name="Text Box 40"/>
          <p:cNvSpPr txBox="1">
            <a:spLocks noChangeArrowheads="1"/>
          </p:cNvSpPr>
          <p:nvPr/>
        </p:nvSpPr>
        <p:spPr bwMode="auto">
          <a:xfrm>
            <a:off x="533400" y="1405900"/>
            <a:ext cx="7921625" cy="1939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任选一个战略组合，观察其是否稳定。如果</a:t>
            </a:r>
            <a:r>
              <a:rPr lang="en-US" altLang="zh-CN" sz="2400" dirty="0">
                <a:solidFill>
                  <a:srgbClr val="000000"/>
                </a:solidFill>
              </a:rPr>
              <a:t>A</a:t>
            </a:r>
            <a:r>
              <a:rPr lang="zh-CN" altLang="en-US" sz="2400" dirty="0">
                <a:solidFill>
                  <a:srgbClr val="000000"/>
                </a:solidFill>
              </a:rPr>
              <a:t>选择该战略，观察</a:t>
            </a:r>
            <a:r>
              <a:rPr lang="en-US" altLang="zh-CN" sz="2400" dirty="0">
                <a:solidFill>
                  <a:srgbClr val="000000"/>
                </a:solidFill>
              </a:rPr>
              <a:t>B</a:t>
            </a:r>
            <a:r>
              <a:rPr lang="zh-CN" altLang="en-US" sz="2400" dirty="0">
                <a:solidFill>
                  <a:srgbClr val="000000"/>
                </a:solidFill>
              </a:rPr>
              <a:t>的战略是否为最优战略，如果不是，找出</a:t>
            </a:r>
            <a:r>
              <a:rPr lang="en-US" altLang="zh-CN" sz="2400" dirty="0">
                <a:solidFill>
                  <a:srgbClr val="000000"/>
                </a:solidFill>
              </a:rPr>
              <a:t>B</a:t>
            </a:r>
            <a:r>
              <a:rPr lang="zh-CN" altLang="en-US" sz="2400" dirty="0">
                <a:solidFill>
                  <a:srgbClr val="000000"/>
                </a:solidFill>
              </a:rPr>
              <a:t>的最优战略，并划箭头指向之；如果</a:t>
            </a:r>
            <a:r>
              <a:rPr lang="en-US" altLang="zh-CN" sz="2400" dirty="0">
                <a:solidFill>
                  <a:srgbClr val="000000"/>
                </a:solidFill>
              </a:rPr>
              <a:t>B</a:t>
            </a:r>
            <a:r>
              <a:rPr lang="zh-CN" altLang="en-US" sz="2400" dirty="0">
                <a:solidFill>
                  <a:srgbClr val="000000"/>
                </a:solidFill>
              </a:rPr>
              <a:t>稳定，则观察</a:t>
            </a:r>
            <a:r>
              <a:rPr lang="en-US" altLang="zh-CN" sz="2400" dirty="0">
                <a:solidFill>
                  <a:srgbClr val="000000"/>
                </a:solidFill>
              </a:rPr>
              <a:t>A</a:t>
            </a:r>
            <a:r>
              <a:rPr lang="zh-CN" altLang="en-US" sz="2400" dirty="0">
                <a:solidFill>
                  <a:srgbClr val="000000"/>
                </a:solidFill>
              </a:rPr>
              <a:t>的战略是不是最优战略，如果不是，找出</a:t>
            </a:r>
            <a:r>
              <a:rPr lang="en-US" altLang="zh-CN" sz="2400" dirty="0">
                <a:solidFill>
                  <a:srgbClr val="000000"/>
                </a:solidFill>
              </a:rPr>
              <a:t>A</a:t>
            </a:r>
            <a:r>
              <a:rPr lang="zh-CN" altLang="en-US" sz="2400" dirty="0">
                <a:solidFill>
                  <a:srgbClr val="000000"/>
                </a:solidFill>
              </a:rPr>
              <a:t>的最优战略，并划箭头指向之；如果</a:t>
            </a:r>
            <a:r>
              <a:rPr lang="en-US" altLang="zh-CN" sz="2400" dirty="0">
                <a:solidFill>
                  <a:srgbClr val="000000"/>
                </a:solidFill>
              </a:rPr>
              <a:t>A</a:t>
            </a:r>
            <a:r>
              <a:rPr lang="zh-CN" altLang="en-US" sz="2400" dirty="0">
                <a:solidFill>
                  <a:srgbClr val="000000"/>
                </a:solidFill>
              </a:rPr>
              <a:t>也是稳定的，则该组合是</a:t>
            </a:r>
            <a:r>
              <a:rPr lang="en-US" altLang="zh-CN" sz="2400" dirty="0" smtClean="0">
                <a:solidFill>
                  <a:srgbClr val="000000"/>
                </a:solidFill>
              </a:rPr>
              <a:t>NE</a:t>
            </a:r>
            <a:r>
              <a:rPr lang="zh-CN" altLang="en-US" sz="2400" dirty="0" smtClean="0">
                <a:solidFill>
                  <a:srgbClr val="000000"/>
                </a:solidFill>
              </a:rPr>
              <a:t>。</a:t>
            </a:r>
            <a:endParaRPr lang="en-US" altLang="zh-CN" sz="2400" dirty="0">
              <a:solidFill>
                <a:srgbClr val="000000"/>
              </a:solidFill>
            </a:endParaRPr>
          </a:p>
        </p:txBody>
      </p:sp>
      <p:grpSp>
        <p:nvGrpSpPr>
          <p:cNvPr id="55" name="Group 4"/>
          <p:cNvGrpSpPr>
            <a:grpSpLocks/>
          </p:cNvGrpSpPr>
          <p:nvPr/>
        </p:nvGrpSpPr>
        <p:grpSpPr bwMode="auto">
          <a:xfrm>
            <a:off x="1692299" y="3429000"/>
            <a:ext cx="5688013" cy="3024187"/>
            <a:chOff x="-3" y="-3"/>
            <a:chExt cx="2988" cy="1618"/>
          </a:xfrm>
        </p:grpSpPr>
        <p:grpSp>
          <p:nvGrpSpPr>
            <p:cNvPr id="56" name="Group 5"/>
            <p:cNvGrpSpPr>
              <a:grpSpLocks/>
            </p:cNvGrpSpPr>
            <p:nvPr/>
          </p:nvGrpSpPr>
          <p:grpSpPr bwMode="auto">
            <a:xfrm>
              <a:off x="0" y="0"/>
              <a:ext cx="2982" cy="1612"/>
              <a:chOff x="0" y="0"/>
              <a:chExt cx="2982" cy="1612"/>
            </a:xfrm>
          </p:grpSpPr>
          <p:grpSp>
            <p:nvGrpSpPr>
              <p:cNvPr id="58" name="Group 6"/>
              <p:cNvGrpSpPr>
                <a:grpSpLocks/>
              </p:cNvGrpSpPr>
              <p:nvPr/>
            </p:nvGrpSpPr>
            <p:grpSpPr bwMode="auto">
              <a:xfrm>
                <a:off x="0" y="0"/>
                <a:ext cx="2982" cy="403"/>
                <a:chOff x="0" y="0"/>
                <a:chExt cx="2982" cy="403"/>
              </a:xfrm>
            </p:grpSpPr>
            <p:sp>
              <p:nvSpPr>
                <p:cNvPr id="89" name="Rectangle 7"/>
                <p:cNvSpPr>
                  <a:spLocks noChangeArrowheads="1"/>
                </p:cNvSpPr>
                <p:nvPr/>
              </p:nvSpPr>
              <p:spPr bwMode="auto">
                <a:xfrm>
                  <a:off x="43" y="0"/>
                  <a:ext cx="2896"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B</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90" name="Rectangle 8"/>
                <p:cNvSpPr>
                  <a:spLocks noChangeArrowheads="1"/>
                </p:cNvSpPr>
                <p:nvPr/>
              </p:nvSpPr>
              <p:spPr bwMode="auto">
                <a:xfrm>
                  <a:off x="0" y="0"/>
                  <a:ext cx="2982"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59" name="Group 9"/>
              <p:cNvGrpSpPr>
                <a:grpSpLocks/>
              </p:cNvGrpSpPr>
              <p:nvPr/>
            </p:nvGrpSpPr>
            <p:grpSpPr bwMode="auto">
              <a:xfrm>
                <a:off x="0" y="403"/>
                <a:ext cx="514" cy="1209"/>
                <a:chOff x="0" y="403"/>
                <a:chExt cx="514" cy="1209"/>
              </a:xfrm>
            </p:grpSpPr>
            <p:sp>
              <p:nvSpPr>
                <p:cNvPr id="87" name="Rectangle 10"/>
                <p:cNvSpPr>
                  <a:spLocks noChangeArrowheads="1"/>
                </p:cNvSpPr>
                <p:nvPr/>
              </p:nvSpPr>
              <p:spPr bwMode="auto">
                <a:xfrm>
                  <a:off x="43" y="403"/>
                  <a:ext cx="428" cy="1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400" b="1">
                      <a:solidFill>
                        <a:srgbClr val="000000"/>
                      </a:solidFill>
                      <a:latin typeface="Times New Roman" panose="02020603050405020304" pitchFamily="18" charset="0"/>
                      <a:cs typeface="Times New Roman" panose="02020603050405020304" pitchFamily="18" charset="0"/>
                    </a:rPr>
                    <a:t> </a:t>
                  </a:r>
                  <a:endParaRPr kumimoji="1" lang="en-US" altLang="zh-CN" sz="24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A</a:t>
                  </a:r>
                </a:p>
                <a:p>
                  <a:pPr algn="just">
                    <a:spcBef>
                      <a:spcPct val="0"/>
                    </a:spcBef>
                    <a:buFontTx/>
                    <a:buNone/>
                  </a:pPr>
                  <a:endParaRPr kumimoji="1" lang="en-US" altLang="zh-CN" sz="2400" b="1">
                    <a:solidFill>
                      <a:srgbClr val="000000"/>
                    </a:solidFill>
                    <a:latin typeface="Times New Roman" panose="02020603050405020304" pitchFamily="18" charset="0"/>
                  </a:endParaRPr>
                </a:p>
              </p:txBody>
            </p:sp>
            <p:sp>
              <p:nvSpPr>
                <p:cNvPr id="88" name="Rectangle 11"/>
                <p:cNvSpPr>
                  <a:spLocks noChangeArrowheads="1"/>
                </p:cNvSpPr>
                <p:nvPr/>
              </p:nvSpPr>
              <p:spPr bwMode="auto">
                <a:xfrm>
                  <a:off x="0" y="403"/>
                  <a:ext cx="514" cy="1209"/>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0" name="Group 12"/>
              <p:cNvGrpSpPr>
                <a:grpSpLocks/>
              </p:cNvGrpSpPr>
              <p:nvPr/>
            </p:nvGrpSpPr>
            <p:grpSpPr bwMode="auto">
              <a:xfrm>
                <a:off x="514" y="403"/>
                <a:ext cx="935" cy="403"/>
                <a:chOff x="514" y="403"/>
                <a:chExt cx="935" cy="403"/>
              </a:xfrm>
            </p:grpSpPr>
            <p:sp>
              <p:nvSpPr>
                <p:cNvPr id="85" name="Rectangle 13"/>
                <p:cNvSpPr>
                  <a:spLocks noChangeArrowheads="1"/>
                </p:cNvSpPr>
                <p:nvPr/>
              </p:nvSpPr>
              <p:spPr bwMode="auto">
                <a:xfrm>
                  <a:off x="557" y="403"/>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Times New Roman" panose="02020603050405020304" pitchFamily="18" charset="0"/>
                      <a:cs typeface="Times New Roman" panose="02020603050405020304" pitchFamily="18" charset="0"/>
                    </a:rPr>
                    <a:t> </a:t>
                  </a:r>
                  <a:endParaRPr kumimoji="1" lang="en-US" altLang="zh-CN"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86" name="Rectangle 14"/>
                <p:cNvSpPr>
                  <a:spLocks noChangeArrowheads="1"/>
                </p:cNvSpPr>
                <p:nvPr/>
              </p:nvSpPr>
              <p:spPr bwMode="auto">
                <a:xfrm>
                  <a:off x="514" y="403"/>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1" name="Group 15"/>
              <p:cNvGrpSpPr>
                <a:grpSpLocks/>
              </p:cNvGrpSpPr>
              <p:nvPr/>
            </p:nvGrpSpPr>
            <p:grpSpPr bwMode="auto">
              <a:xfrm>
                <a:off x="1449" y="403"/>
                <a:ext cx="823" cy="403"/>
                <a:chOff x="1449" y="403"/>
                <a:chExt cx="823" cy="403"/>
              </a:xfrm>
            </p:grpSpPr>
            <p:sp>
              <p:nvSpPr>
                <p:cNvPr id="83" name="Rectangle 16"/>
                <p:cNvSpPr>
                  <a:spLocks noChangeArrowheads="1"/>
                </p:cNvSpPr>
                <p:nvPr/>
              </p:nvSpPr>
              <p:spPr bwMode="auto">
                <a:xfrm>
                  <a:off x="1492" y="403"/>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坦白</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84" name="Rectangle 17"/>
                <p:cNvSpPr>
                  <a:spLocks noChangeArrowheads="1"/>
                </p:cNvSpPr>
                <p:nvPr/>
              </p:nvSpPr>
              <p:spPr bwMode="auto">
                <a:xfrm>
                  <a:off x="1449" y="403"/>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2" name="Group 18"/>
              <p:cNvGrpSpPr>
                <a:grpSpLocks/>
              </p:cNvGrpSpPr>
              <p:nvPr/>
            </p:nvGrpSpPr>
            <p:grpSpPr bwMode="auto">
              <a:xfrm>
                <a:off x="2272" y="403"/>
                <a:ext cx="710" cy="403"/>
                <a:chOff x="2272" y="403"/>
                <a:chExt cx="710" cy="403"/>
              </a:xfrm>
            </p:grpSpPr>
            <p:sp>
              <p:nvSpPr>
                <p:cNvPr id="81" name="Rectangle 19"/>
                <p:cNvSpPr>
                  <a:spLocks noChangeArrowheads="1"/>
                </p:cNvSpPr>
                <p:nvPr/>
              </p:nvSpPr>
              <p:spPr bwMode="auto">
                <a:xfrm>
                  <a:off x="2315" y="403"/>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不坦白</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82" name="Rectangle 20"/>
                <p:cNvSpPr>
                  <a:spLocks noChangeArrowheads="1"/>
                </p:cNvSpPr>
                <p:nvPr/>
              </p:nvSpPr>
              <p:spPr bwMode="auto">
                <a:xfrm>
                  <a:off x="2272" y="403"/>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3" name="Group 21"/>
              <p:cNvGrpSpPr>
                <a:grpSpLocks/>
              </p:cNvGrpSpPr>
              <p:nvPr/>
            </p:nvGrpSpPr>
            <p:grpSpPr bwMode="auto">
              <a:xfrm>
                <a:off x="514" y="806"/>
                <a:ext cx="935" cy="403"/>
                <a:chOff x="514" y="806"/>
                <a:chExt cx="935" cy="403"/>
              </a:xfrm>
            </p:grpSpPr>
            <p:sp>
              <p:nvSpPr>
                <p:cNvPr id="79" name="Rectangle 22"/>
                <p:cNvSpPr>
                  <a:spLocks noChangeArrowheads="1"/>
                </p:cNvSpPr>
                <p:nvPr/>
              </p:nvSpPr>
              <p:spPr bwMode="auto">
                <a:xfrm>
                  <a:off x="557" y="806"/>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坦白</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80" name="Rectangle 23"/>
                <p:cNvSpPr>
                  <a:spLocks noChangeArrowheads="1"/>
                </p:cNvSpPr>
                <p:nvPr/>
              </p:nvSpPr>
              <p:spPr bwMode="auto">
                <a:xfrm>
                  <a:off x="514" y="806"/>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4" name="Group 24"/>
              <p:cNvGrpSpPr>
                <a:grpSpLocks/>
              </p:cNvGrpSpPr>
              <p:nvPr/>
            </p:nvGrpSpPr>
            <p:grpSpPr bwMode="auto">
              <a:xfrm>
                <a:off x="1449" y="806"/>
                <a:ext cx="823" cy="403"/>
                <a:chOff x="1449" y="806"/>
                <a:chExt cx="823" cy="403"/>
              </a:xfrm>
            </p:grpSpPr>
            <p:sp>
              <p:nvSpPr>
                <p:cNvPr id="77" name="Rectangle 25"/>
                <p:cNvSpPr>
                  <a:spLocks noChangeArrowheads="1"/>
                </p:cNvSpPr>
                <p:nvPr/>
              </p:nvSpPr>
              <p:spPr bwMode="auto">
                <a:xfrm>
                  <a:off x="1492" y="806"/>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-8</a:t>
                  </a:r>
                  <a:r>
                    <a:rPr kumimoji="1" lang="zh-CN" altLang="en-US" sz="2400" b="1">
                      <a:solidFill>
                        <a:srgbClr val="000000"/>
                      </a:solidFill>
                      <a:latin typeface="宋体" panose="02010600030101010101" pitchFamily="2" charset="-122"/>
                    </a:rPr>
                    <a:t>，</a:t>
                  </a:r>
                  <a:r>
                    <a:rPr kumimoji="1" lang="en-US" altLang="zh-CN" sz="2400" b="1">
                      <a:solidFill>
                        <a:srgbClr val="000000"/>
                      </a:solidFill>
                      <a:latin typeface="宋体" panose="02010600030101010101" pitchFamily="2" charset="-122"/>
                      <a:cs typeface="Times New Roman" panose="02020603050405020304" pitchFamily="18" charset="0"/>
                    </a:rPr>
                    <a:t>-8</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78" name="Rectangle 26"/>
                <p:cNvSpPr>
                  <a:spLocks noChangeArrowheads="1"/>
                </p:cNvSpPr>
                <p:nvPr/>
              </p:nvSpPr>
              <p:spPr bwMode="auto">
                <a:xfrm>
                  <a:off x="1449" y="806"/>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5" name="Group 27"/>
              <p:cNvGrpSpPr>
                <a:grpSpLocks/>
              </p:cNvGrpSpPr>
              <p:nvPr/>
            </p:nvGrpSpPr>
            <p:grpSpPr bwMode="auto">
              <a:xfrm>
                <a:off x="2272" y="806"/>
                <a:ext cx="710" cy="403"/>
                <a:chOff x="2272" y="806"/>
                <a:chExt cx="710" cy="403"/>
              </a:xfrm>
            </p:grpSpPr>
            <p:sp>
              <p:nvSpPr>
                <p:cNvPr id="75" name="Rectangle 28"/>
                <p:cNvSpPr>
                  <a:spLocks noChangeArrowheads="1"/>
                </p:cNvSpPr>
                <p:nvPr/>
              </p:nvSpPr>
              <p:spPr bwMode="auto">
                <a:xfrm>
                  <a:off x="2315" y="806"/>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0</a:t>
                  </a:r>
                  <a:r>
                    <a:rPr kumimoji="1" lang="zh-CN" altLang="en-US" sz="2400" b="1">
                      <a:solidFill>
                        <a:srgbClr val="000000"/>
                      </a:solidFill>
                      <a:latin typeface="宋体" panose="02010600030101010101" pitchFamily="2" charset="-122"/>
                    </a:rPr>
                    <a:t>，</a:t>
                  </a:r>
                  <a:r>
                    <a:rPr kumimoji="1" lang="en-US" altLang="zh-CN" sz="2400" b="1">
                      <a:solidFill>
                        <a:srgbClr val="000000"/>
                      </a:solidFill>
                      <a:latin typeface="宋体" panose="02010600030101010101" pitchFamily="2" charset="-122"/>
                      <a:cs typeface="Times New Roman" panose="02020603050405020304" pitchFamily="18" charset="0"/>
                    </a:rPr>
                    <a:t>-10</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76" name="Rectangle 29"/>
                <p:cNvSpPr>
                  <a:spLocks noChangeArrowheads="1"/>
                </p:cNvSpPr>
                <p:nvPr/>
              </p:nvSpPr>
              <p:spPr bwMode="auto">
                <a:xfrm>
                  <a:off x="2272" y="806"/>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6" name="Group 30"/>
              <p:cNvGrpSpPr>
                <a:grpSpLocks/>
              </p:cNvGrpSpPr>
              <p:nvPr/>
            </p:nvGrpSpPr>
            <p:grpSpPr bwMode="auto">
              <a:xfrm>
                <a:off x="514" y="1209"/>
                <a:ext cx="935" cy="403"/>
                <a:chOff x="514" y="1209"/>
                <a:chExt cx="935" cy="403"/>
              </a:xfrm>
            </p:grpSpPr>
            <p:sp>
              <p:nvSpPr>
                <p:cNvPr id="73" name="Rectangle 31"/>
                <p:cNvSpPr>
                  <a:spLocks noChangeArrowheads="1"/>
                </p:cNvSpPr>
                <p:nvPr/>
              </p:nvSpPr>
              <p:spPr bwMode="auto">
                <a:xfrm>
                  <a:off x="557" y="1209"/>
                  <a:ext cx="849"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不坦白</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74" name="Rectangle 32"/>
                <p:cNvSpPr>
                  <a:spLocks noChangeArrowheads="1"/>
                </p:cNvSpPr>
                <p:nvPr/>
              </p:nvSpPr>
              <p:spPr bwMode="auto">
                <a:xfrm>
                  <a:off x="514" y="1209"/>
                  <a:ext cx="935"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7" name="Group 33"/>
              <p:cNvGrpSpPr>
                <a:grpSpLocks/>
              </p:cNvGrpSpPr>
              <p:nvPr/>
            </p:nvGrpSpPr>
            <p:grpSpPr bwMode="auto">
              <a:xfrm>
                <a:off x="1449" y="1209"/>
                <a:ext cx="823" cy="403"/>
                <a:chOff x="1449" y="1209"/>
                <a:chExt cx="823" cy="403"/>
              </a:xfrm>
            </p:grpSpPr>
            <p:sp>
              <p:nvSpPr>
                <p:cNvPr id="71" name="Rectangle 34"/>
                <p:cNvSpPr>
                  <a:spLocks noChangeArrowheads="1"/>
                </p:cNvSpPr>
                <p:nvPr/>
              </p:nvSpPr>
              <p:spPr bwMode="auto">
                <a:xfrm>
                  <a:off x="1492" y="1209"/>
                  <a:ext cx="737"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-10</a:t>
                  </a:r>
                  <a:r>
                    <a:rPr kumimoji="1" lang="zh-CN" altLang="en-US" sz="2400" b="1">
                      <a:solidFill>
                        <a:srgbClr val="000000"/>
                      </a:solidFill>
                      <a:latin typeface="宋体" panose="02010600030101010101" pitchFamily="2" charset="-122"/>
                    </a:rPr>
                    <a:t>，</a:t>
                  </a:r>
                  <a:r>
                    <a:rPr kumimoji="1" lang="en-US" altLang="zh-CN" sz="2400" b="1">
                      <a:solidFill>
                        <a:srgbClr val="000000"/>
                      </a:solidFill>
                      <a:latin typeface="宋体" panose="02010600030101010101" pitchFamily="2" charset="-122"/>
                      <a:cs typeface="Times New Roman" panose="02020603050405020304" pitchFamily="18" charset="0"/>
                    </a:rPr>
                    <a:t>0</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72" name="Rectangle 35"/>
                <p:cNvSpPr>
                  <a:spLocks noChangeArrowheads="1"/>
                </p:cNvSpPr>
                <p:nvPr/>
              </p:nvSpPr>
              <p:spPr bwMode="auto">
                <a:xfrm>
                  <a:off x="1449" y="1209"/>
                  <a:ext cx="823"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68" name="Group 36"/>
              <p:cNvGrpSpPr>
                <a:grpSpLocks/>
              </p:cNvGrpSpPr>
              <p:nvPr/>
            </p:nvGrpSpPr>
            <p:grpSpPr bwMode="auto">
              <a:xfrm>
                <a:off x="2272" y="1209"/>
                <a:ext cx="710" cy="403"/>
                <a:chOff x="2272" y="1209"/>
                <a:chExt cx="710" cy="403"/>
              </a:xfrm>
            </p:grpSpPr>
            <p:sp>
              <p:nvSpPr>
                <p:cNvPr id="69" name="Rectangle 37"/>
                <p:cNvSpPr>
                  <a:spLocks noChangeArrowheads="1"/>
                </p:cNvSpPr>
                <p:nvPr/>
              </p:nvSpPr>
              <p:spPr bwMode="auto">
                <a:xfrm>
                  <a:off x="2315" y="1209"/>
                  <a:ext cx="62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宋体" panose="02010600030101010101" pitchFamily="2" charset="-122"/>
                      <a:cs typeface="Times New Roman" panose="02020603050405020304" pitchFamily="18" charset="0"/>
                    </a:rPr>
                    <a:t>-1</a:t>
                  </a:r>
                  <a:r>
                    <a:rPr kumimoji="1" lang="zh-CN" altLang="en-US" sz="2400" b="1">
                      <a:solidFill>
                        <a:srgbClr val="000000"/>
                      </a:solidFill>
                      <a:latin typeface="宋体" panose="02010600030101010101" pitchFamily="2" charset="-122"/>
                    </a:rPr>
                    <a:t>，</a:t>
                  </a:r>
                  <a:r>
                    <a:rPr kumimoji="1" lang="en-US" altLang="zh-CN" sz="2400" b="1">
                      <a:solidFill>
                        <a:srgbClr val="000000"/>
                      </a:solidFill>
                      <a:latin typeface="宋体" panose="02010600030101010101" pitchFamily="2" charset="-122"/>
                      <a:cs typeface="Times New Roman" panose="02020603050405020304" pitchFamily="18" charset="0"/>
                    </a:rPr>
                    <a:t>-1</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70" name="Rectangle 38"/>
                <p:cNvSpPr>
                  <a:spLocks noChangeArrowheads="1"/>
                </p:cNvSpPr>
                <p:nvPr/>
              </p:nvSpPr>
              <p:spPr bwMode="auto">
                <a:xfrm>
                  <a:off x="2272" y="1209"/>
                  <a:ext cx="71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sp>
          <p:nvSpPr>
            <p:cNvPr id="57" name="Rectangle 39"/>
            <p:cNvSpPr>
              <a:spLocks noChangeArrowheads="1"/>
            </p:cNvSpPr>
            <p:nvPr/>
          </p:nvSpPr>
          <p:spPr bwMode="auto">
            <a:xfrm>
              <a:off x="-3" y="-3"/>
              <a:ext cx="2988" cy="1618"/>
            </a:xfrm>
            <a:prstGeom prst="rect">
              <a:avLst/>
            </a:prstGeom>
            <a:noFill/>
            <a:ln w="9525">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sp>
        <p:nvSpPr>
          <p:cNvPr id="91" name="Line 42"/>
          <p:cNvSpPr>
            <a:spLocks noChangeShapeType="1"/>
          </p:cNvSpPr>
          <p:nvPr/>
        </p:nvSpPr>
        <p:spPr bwMode="auto">
          <a:xfrm flipH="1">
            <a:off x="5795987" y="6019800"/>
            <a:ext cx="504825" cy="0"/>
          </a:xfrm>
          <a:prstGeom prst="line">
            <a:avLst/>
          </a:prstGeom>
          <a:noFill/>
          <a:ln w="2857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43"/>
          <p:cNvSpPr>
            <a:spLocks noChangeShapeType="1"/>
          </p:cNvSpPr>
          <p:nvPr/>
        </p:nvSpPr>
        <p:spPr bwMode="auto">
          <a:xfrm flipV="1">
            <a:off x="5364187" y="5300662"/>
            <a:ext cx="0" cy="504825"/>
          </a:xfrm>
          <a:prstGeom prst="line">
            <a:avLst/>
          </a:prstGeom>
          <a:noFill/>
          <a:ln w="2857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44"/>
          <p:cNvSpPr>
            <a:spLocks noChangeShapeType="1"/>
          </p:cNvSpPr>
          <p:nvPr/>
        </p:nvSpPr>
        <p:spPr bwMode="auto">
          <a:xfrm flipH="1">
            <a:off x="5724549" y="5227637"/>
            <a:ext cx="504825" cy="0"/>
          </a:xfrm>
          <a:prstGeom prst="line">
            <a:avLst/>
          </a:prstGeom>
          <a:noFill/>
          <a:ln w="2857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45"/>
          <p:cNvSpPr>
            <a:spLocks noChangeShapeType="1"/>
          </p:cNvSpPr>
          <p:nvPr/>
        </p:nvSpPr>
        <p:spPr bwMode="auto">
          <a:xfrm flipV="1">
            <a:off x="6732612" y="5227637"/>
            <a:ext cx="0" cy="504825"/>
          </a:xfrm>
          <a:prstGeom prst="line">
            <a:avLst/>
          </a:prstGeom>
          <a:noFill/>
          <a:ln w="2857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1606866728"/>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9885"/>
            <a:ext cx="4362092" cy="461665"/>
          </a:xfrm>
          <a:prstGeom prst="rect">
            <a:avLst/>
          </a:prstGeom>
          <a:noFill/>
        </p:spPr>
        <p:txBody>
          <a:bodyPr wrap="none" rtlCol="0">
            <a:spAutoFit/>
          </a:bodyPr>
          <a:lstStyle/>
          <a:p>
            <a:r>
              <a:rPr lang="zh-CN" altLang="en-US" sz="2400" b="1" dirty="0" smtClean="0"/>
              <a:t>（</a:t>
            </a:r>
            <a:r>
              <a:rPr lang="en-US" altLang="zh-CN" sz="2400" b="1" dirty="0" smtClean="0"/>
              <a:t>4</a:t>
            </a:r>
            <a:r>
              <a:rPr lang="zh-CN" altLang="en-US" sz="2400" b="1" dirty="0" smtClean="0"/>
              <a:t>）纳什均衡的社会经济意义</a:t>
            </a:r>
            <a:endParaRPr lang="zh-CN" altLang="en-US" sz="2400" b="1" dirty="0"/>
          </a:p>
        </p:txBody>
      </p:sp>
      <p:sp>
        <p:nvSpPr>
          <p:cNvPr id="2" name="矩形 1"/>
          <p:cNvSpPr/>
          <p:nvPr/>
        </p:nvSpPr>
        <p:spPr>
          <a:xfrm>
            <a:off x="534138" y="1660360"/>
            <a:ext cx="7998302" cy="3416320"/>
          </a:xfrm>
          <a:prstGeom prst="rect">
            <a:avLst/>
          </a:prstGeom>
        </p:spPr>
        <p:txBody>
          <a:bodyPr wrap="square">
            <a:spAutoFit/>
          </a:bodyPr>
          <a:lstStyle/>
          <a:p>
            <a:pPr eaLnBrk="1" hangingPunct="1"/>
            <a:r>
              <a:rPr lang="en-US" altLang="zh-CN" sz="2400" dirty="0" smtClean="0">
                <a:latin typeface="Arial" panose="020B0604020202020204" pitchFamily="34" charset="0"/>
                <a:cs typeface="Arial" panose="020B0604020202020204" pitchFamily="34" charset="0"/>
              </a:rPr>
              <a:t>♦</a:t>
            </a:r>
            <a:r>
              <a:rPr lang="en-US" altLang="zh-CN" sz="2400" dirty="0" smtClean="0"/>
              <a:t>NE</a:t>
            </a:r>
            <a:r>
              <a:rPr lang="zh-CN" altLang="en-US" sz="2400" dirty="0"/>
              <a:t>的</a:t>
            </a:r>
            <a:r>
              <a:rPr lang="zh-CN" altLang="en-US" sz="2400" dirty="0" smtClean="0"/>
              <a:t>结果不是</a:t>
            </a:r>
            <a:r>
              <a:rPr lang="zh-CN" altLang="en-US" sz="2400" dirty="0"/>
              <a:t>帕累托最优的</a:t>
            </a:r>
            <a:r>
              <a:rPr lang="zh-CN" altLang="en-US" sz="2400" dirty="0" smtClean="0"/>
              <a:t>，</a:t>
            </a:r>
            <a:r>
              <a:rPr lang="zh-CN" altLang="en-US" sz="2400" dirty="0"/>
              <a:t>存在改进的空间，</a:t>
            </a:r>
            <a:r>
              <a:rPr lang="zh-CN" altLang="en-US" sz="2400" dirty="0" smtClean="0"/>
              <a:t>比如</a:t>
            </a:r>
            <a:r>
              <a:rPr lang="zh-CN" altLang="en-US" sz="2400" dirty="0"/>
              <a:t>囚徒困境中（不坦白，不坦白）的结果</a:t>
            </a:r>
            <a:r>
              <a:rPr lang="zh-CN" altLang="en-US" sz="2400" dirty="0" smtClean="0"/>
              <a:t>更好；</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囚徒</a:t>
            </a:r>
            <a:r>
              <a:rPr lang="zh-CN" altLang="en-US" sz="2400" dirty="0"/>
              <a:t>困境表明，个人理性不能保证集体</a:t>
            </a:r>
            <a:r>
              <a:rPr lang="zh-CN" altLang="en-US" sz="2400" dirty="0" smtClean="0"/>
              <a:t>理性，对集体更好的结果并不总能通过个人理性选择实现。在</a:t>
            </a:r>
            <a:r>
              <a:rPr lang="zh-CN" altLang="en-US" sz="2400" dirty="0"/>
              <a:t>博弈中，存在个人投机的动机，导致行为和结果的不确定性，为避免最不利的结果，参与人退而求其次，实际上奉行了使风险最小化的</a:t>
            </a:r>
            <a:r>
              <a:rPr lang="zh-CN" altLang="en-US" sz="2400" dirty="0" smtClean="0"/>
              <a:t>原则（即最大最小化原则）；</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市场</a:t>
            </a:r>
            <a:r>
              <a:rPr lang="zh-CN" altLang="en-US" sz="2400" dirty="0"/>
              <a:t>机制和个人行动并不总是有效率的，政府的干预存在必要性，或者说存在合作的</a:t>
            </a:r>
            <a:r>
              <a:rPr lang="zh-CN" altLang="en-US" sz="2400" dirty="0" smtClean="0"/>
              <a:t>必要性。</a:t>
            </a:r>
            <a:endParaRPr lang="zh-CN" altLang="en-US" sz="2400" dirty="0"/>
          </a:p>
        </p:txBody>
      </p:sp>
    </p:spTree>
    <p:extLst>
      <p:ext uri="{BB962C8B-B14F-4D97-AF65-F5344CB8AC3E}">
        <p14:creationId xmlns:p14="http://schemas.microsoft.com/office/powerpoint/2010/main" val="2647259908"/>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363499" y="1080636"/>
            <a:ext cx="2284600" cy="492443"/>
          </a:xfrm>
          <a:prstGeom prst="rect">
            <a:avLst/>
          </a:prstGeom>
        </p:spPr>
        <p:txBody>
          <a:bodyPr wrap="none">
            <a:spAutoFit/>
          </a:bodyPr>
          <a:lstStyle/>
          <a:p>
            <a:r>
              <a:rPr lang="en-US" altLang="zh-CN" sz="2600" b="1" dirty="0" smtClean="0"/>
              <a:t>8.6.5 </a:t>
            </a:r>
            <a:r>
              <a:rPr lang="zh-CN" altLang="en-US" sz="2600" b="1" dirty="0" smtClean="0"/>
              <a:t>混合战略</a:t>
            </a:r>
            <a:endParaRPr lang="zh-CN" altLang="en-US" sz="2600" dirty="0"/>
          </a:p>
        </p:txBody>
      </p:sp>
      <p:sp>
        <p:nvSpPr>
          <p:cNvPr id="11" name="文本框 10"/>
          <p:cNvSpPr txBox="1"/>
          <p:nvPr/>
        </p:nvSpPr>
        <p:spPr>
          <a:xfrm>
            <a:off x="191804" y="1567729"/>
            <a:ext cx="5908990"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）纳什均衡不总能对博弈做出合理解释</a:t>
            </a:r>
            <a:endParaRPr lang="zh-CN" altLang="en-US" sz="2400" b="1" dirty="0"/>
          </a:p>
        </p:txBody>
      </p:sp>
      <p:grpSp>
        <p:nvGrpSpPr>
          <p:cNvPr id="12" name="Group 5"/>
          <p:cNvGrpSpPr>
            <a:grpSpLocks/>
          </p:cNvGrpSpPr>
          <p:nvPr/>
        </p:nvGrpSpPr>
        <p:grpSpPr bwMode="auto">
          <a:xfrm>
            <a:off x="1619672" y="3429000"/>
            <a:ext cx="5642322" cy="2505198"/>
            <a:chOff x="-3" y="-3"/>
            <a:chExt cx="2895" cy="1618"/>
          </a:xfrm>
        </p:grpSpPr>
        <p:grpSp>
          <p:nvGrpSpPr>
            <p:cNvPr id="20" name="Group 6"/>
            <p:cNvGrpSpPr>
              <a:grpSpLocks/>
            </p:cNvGrpSpPr>
            <p:nvPr/>
          </p:nvGrpSpPr>
          <p:grpSpPr bwMode="auto">
            <a:xfrm>
              <a:off x="0" y="0"/>
              <a:ext cx="2889" cy="1612"/>
              <a:chOff x="0" y="0"/>
              <a:chExt cx="2889" cy="1612"/>
            </a:xfrm>
          </p:grpSpPr>
          <p:grpSp>
            <p:nvGrpSpPr>
              <p:cNvPr id="22" name="Group 7"/>
              <p:cNvGrpSpPr>
                <a:grpSpLocks/>
              </p:cNvGrpSpPr>
              <p:nvPr/>
            </p:nvGrpSpPr>
            <p:grpSpPr bwMode="auto">
              <a:xfrm>
                <a:off x="0" y="0"/>
                <a:ext cx="2889" cy="403"/>
                <a:chOff x="0" y="0"/>
                <a:chExt cx="2889" cy="403"/>
              </a:xfrm>
            </p:grpSpPr>
            <p:sp>
              <p:nvSpPr>
                <p:cNvPr id="53" name="Rectangle 8"/>
                <p:cNvSpPr>
                  <a:spLocks noChangeArrowheads="1"/>
                </p:cNvSpPr>
                <p:nvPr/>
              </p:nvSpPr>
              <p:spPr bwMode="auto">
                <a:xfrm>
                  <a:off x="43" y="0"/>
                  <a:ext cx="2803"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儿童</a:t>
                  </a:r>
                  <a:r>
                    <a:rPr kumimoji="1" lang="en-US" altLang="zh-CN" sz="2400" b="1">
                      <a:solidFill>
                        <a:srgbClr val="000000"/>
                      </a:solidFill>
                      <a:latin typeface="宋体" panose="02010600030101010101" pitchFamily="2" charset="-122"/>
                      <a:cs typeface="Times New Roman" panose="02020603050405020304" pitchFamily="18" charset="0"/>
                    </a:rPr>
                    <a:t>B</a:t>
                  </a:r>
                  <a:r>
                    <a:rPr kumimoji="1" lang="zh-CN" altLang="en-US" sz="2400" b="1">
                      <a:solidFill>
                        <a:srgbClr val="000000"/>
                      </a:solidFill>
                      <a:latin typeface="宋体" panose="02010600030101010101" pitchFamily="2" charset="-122"/>
                      <a:cs typeface="Times New Roman" panose="02020603050405020304" pitchFamily="18" charset="0"/>
                    </a:rPr>
                    <a:t>猜硬币</a:t>
                  </a: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54" name="Rectangle 9"/>
                <p:cNvSpPr>
                  <a:spLocks noChangeArrowheads="1"/>
                </p:cNvSpPr>
                <p:nvPr/>
              </p:nvSpPr>
              <p:spPr bwMode="auto">
                <a:xfrm>
                  <a:off x="0" y="0"/>
                  <a:ext cx="2889"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3" name="Group 10"/>
              <p:cNvGrpSpPr>
                <a:grpSpLocks/>
              </p:cNvGrpSpPr>
              <p:nvPr/>
            </p:nvGrpSpPr>
            <p:grpSpPr bwMode="auto">
              <a:xfrm>
                <a:off x="0" y="403"/>
                <a:ext cx="514" cy="1209"/>
                <a:chOff x="0" y="403"/>
                <a:chExt cx="514" cy="1209"/>
              </a:xfrm>
            </p:grpSpPr>
            <p:sp>
              <p:nvSpPr>
                <p:cNvPr id="51" name="Rectangle 11"/>
                <p:cNvSpPr>
                  <a:spLocks noChangeArrowheads="1"/>
                </p:cNvSpPr>
                <p:nvPr/>
              </p:nvSpPr>
              <p:spPr bwMode="auto">
                <a:xfrm>
                  <a:off x="43" y="403"/>
                  <a:ext cx="428" cy="1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400" b="1">
                      <a:solidFill>
                        <a:srgbClr val="000000"/>
                      </a:solidFill>
                      <a:latin typeface="Times New Roman" panose="02020603050405020304" pitchFamily="18" charset="0"/>
                      <a:cs typeface="Times New Roman" panose="02020603050405020304" pitchFamily="18" charset="0"/>
                    </a:rPr>
                    <a:t> </a:t>
                  </a:r>
                  <a:endParaRPr kumimoji="1" lang="en-US" altLang="zh-CN" sz="24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r>
                    <a:rPr kumimoji="1" lang="zh-CN" altLang="en-US" sz="2400" b="1">
                      <a:solidFill>
                        <a:srgbClr val="000000"/>
                      </a:solidFill>
                      <a:latin typeface="宋体" panose="02010600030101010101" pitchFamily="2" charset="-122"/>
                    </a:rPr>
                    <a:t>儿童</a:t>
                  </a:r>
                  <a:r>
                    <a:rPr kumimoji="1" lang="en-US" altLang="zh-CN" sz="2400" b="1">
                      <a:solidFill>
                        <a:srgbClr val="000000"/>
                      </a:solidFill>
                      <a:latin typeface="宋体" panose="02010600030101010101" pitchFamily="2" charset="-122"/>
                      <a:cs typeface="Times New Roman" panose="02020603050405020304" pitchFamily="18" charset="0"/>
                    </a:rPr>
                    <a:t>A</a:t>
                  </a:r>
                  <a:r>
                    <a:rPr kumimoji="1" lang="zh-CN" altLang="en-US" sz="2400" b="1">
                      <a:solidFill>
                        <a:srgbClr val="000000"/>
                      </a:solidFill>
                      <a:latin typeface="宋体" panose="02010600030101010101" pitchFamily="2" charset="-122"/>
                      <a:cs typeface="Times New Roman" panose="02020603050405020304" pitchFamily="18" charset="0"/>
                    </a:rPr>
                    <a:t>出硬币</a:t>
                  </a:r>
                </a:p>
                <a:p>
                  <a:pPr algn="just">
                    <a:spcBef>
                      <a:spcPct val="0"/>
                    </a:spcBef>
                    <a:buFontTx/>
                    <a:buNone/>
                  </a:pPr>
                  <a:endParaRPr kumimoji="1" lang="en-US" altLang="zh-CN" sz="2400" b="1">
                    <a:solidFill>
                      <a:srgbClr val="000000"/>
                    </a:solidFill>
                    <a:latin typeface="Times New Roman" panose="02020603050405020304" pitchFamily="18" charset="0"/>
                  </a:endParaRPr>
                </a:p>
              </p:txBody>
            </p:sp>
            <p:sp>
              <p:nvSpPr>
                <p:cNvPr id="52" name="Rectangle 12"/>
                <p:cNvSpPr>
                  <a:spLocks noChangeArrowheads="1"/>
                </p:cNvSpPr>
                <p:nvPr/>
              </p:nvSpPr>
              <p:spPr bwMode="auto">
                <a:xfrm>
                  <a:off x="0" y="403"/>
                  <a:ext cx="514" cy="1209"/>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4" name="Group 13"/>
              <p:cNvGrpSpPr>
                <a:grpSpLocks/>
              </p:cNvGrpSpPr>
              <p:nvPr/>
            </p:nvGrpSpPr>
            <p:grpSpPr bwMode="auto">
              <a:xfrm>
                <a:off x="514" y="403"/>
                <a:ext cx="619" cy="403"/>
                <a:chOff x="514" y="403"/>
                <a:chExt cx="619" cy="403"/>
              </a:xfrm>
            </p:grpSpPr>
            <p:sp>
              <p:nvSpPr>
                <p:cNvPr id="49" name="Rectangle 14"/>
                <p:cNvSpPr>
                  <a:spLocks noChangeArrowheads="1"/>
                </p:cNvSpPr>
                <p:nvPr/>
              </p:nvSpPr>
              <p:spPr bwMode="auto">
                <a:xfrm>
                  <a:off x="557" y="403"/>
                  <a:ext cx="533"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a:solidFill>
                        <a:srgbClr val="000000"/>
                      </a:solidFill>
                      <a:latin typeface="Times New Roman" panose="02020603050405020304" pitchFamily="18" charset="0"/>
                      <a:cs typeface="Times New Roman" panose="02020603050405020304" pitchFamily="18" charset="0"/>
                    </a:rPr>
                    <a:t> </a:t>
                  </a:r>
                  <a:endParaRPr kumimoji="1" lang="en-US" altLang="zh-CN"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50" name="Rectangle 15"/>
                <p:cNvSpPr>
                  <a:spLocks noChangeArrowheads="1"/>
                </p:cNvSpPr>
                <p:nvPr/>
              </p:nvSpPr>
              <p:spPr bwMode="auto">
                <a:xfrm>
                  <a:off x="514" y="403"/>
                  <a:ext cx="619"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5" name="Group 16"/>
              <p:cNvGrpSpPr>
                <a:grpSpLocks/>
              </p:cNvGrpSpPr>
              <p:nvPr/>
            </p:nvGrpSpPr>
            <p:grpSpPr bwMode="auto">
              <a:xfrm>
                <a:off x="1133" y="403"/>
                <a:ext cx="878" cy="403"/>
                <a:chOff x="1133" y="403"/>
                <a:chExt cx="878" cy="403"/>
              </a:xfrm>
            </p:grpSpPr>
            <p:sp>
              <p:nvSpPr>
                <p:cNvPr id="47" name="Rectangle 17"/>
                <p:cNvSpPr>
                  <a:spLocks noChangeArrowheads="1"/>
                </p:cNvSpPr>
                <p:nvPr/>
              </p:nvSpPr>
              <p:spPr bwMode="auto">
                <a:xfrm>
                  <a:off x="1176" y="403"/>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正面</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48" name="Rectangle 18"/>
                <p:cNvSpPr>
                  <a:spLocks noChangeArrowheads="1"/>
                </p:cNvSpPr>
                <p:nvPr/>
              </p:nvSpPr>
              <p:spPr bwMode="auto">
                <a:xfrm>
                  <a:off x="1133" y="403"/>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6" name="Group 19"/>
              <p:cNvGrpSpPr>
                <a:grpSpLocks/>
              </p:cNvGrpSpPr>
              <p:nvPr/>
            </p:nvGrpSpPr>
            <p:grpSpPr bwMode="auto">
              <a:xfrm>
                <a:off x="2011" y="403"/>
                <a:ext cx="878" cy="403"/>
                <a:chOff x="2011" y="403"/>
                <a:chExt cx="878" cy="403"/>
              </a:xfrm>
            </p:grpSpPr>
            <p:sp>
              <p:nvSpPr>
                <p:cNvPr id="45" name="Rectangle 20"/>
                <p:cNvSpPr>
                  <a:spLocks noChangeArrowheads="1"/>
                </p:cNvSpPr>
                <p:nvPr/>
              </p:nvSpPr>
              <p:spPr bwMode="auto">
                <a:xfrm>
                  <a:off x="2054" y="403"/>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反面</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46" name="Rectangle 21"/>
                <p:cNvSpPr>
                  <a:spLocks noChangeArrowheads="1"/>
                </p:cNvSpPr>
                <p:nvPr/>
              </p:nvSpPr>
              <p:spPr bwMode="auto">
                <a:xfrm>
                  <a:off x="2011" y="403"/>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7" name="Group 22"/>
              <p:cNvGrpSpPr>
                <a:grpSpLocks/>
              </p:cNvGrpSpPr>
              <p:nvPr/>
            </p:nvGrpSpPr>
            <p:grpSpPr bwMode="auto">
              <a:xfrm>
                <a:off x="514" y="806"/>
                <a:ext cx="619" cy="403"/>
                <a:chOff x="514" y="806"/>
                <a:chExt cx="619" cy="403"/>
              </a:xfrm>
            </p:grpSpPr>
            <p:sp>
              <p:nvSpPr>
                <p:cNvPr id="43" name="Rectangle 23"/>
                <p:cNvSpPr>
                  <a:spLocks noChangeArrowheads="1"/>
                </p:cNvSpPr>
                <p:nvPr/>
              </p:nvSpPr>
              <p:spPr bwMode="auto">
                <a:xfrm>
                  <a:off x="557" y="806"/>
                  <a:ext cx="533"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正面</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44" name="Rectangle 24"/>
                <p:cNvSpPr>
                  <a:spLocks noChangeArrowheads="1"/>
                </p:cNvSpPr>
                <p:nvPr/>
              </p:nvSpPr>
              <p:spPr bwMode="auto">
                <a:xfrm>
                  <a:off x="514" y="806"/>
                  <a:ext cx="619"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8" name="Group 25"/>
              <p:cNvGrpSpPr>
                <a:grpSpLocks/>
              </p:cNvGrpSpPr>
              <p:nvPr/>
            </p:nvGrpSpPr>
            <p:grpSpPr bwMode="auto">
              <a:xfrm>
                <a:off x="1133" y="806"/>
                <a:ext cx="878" cy="403"/>
                <a:chOff x="1133" y="806"/>
                <a:chExt cx="878" cy="403"/>
              </a:xfrm>
            </p:grpSpPr>
            <p:sp>
              <p:nvSpPr>
                <p:cNvPr id="41" name="Rectangle 26"/>
                <p:cNvSpPr>
                  <a:spLocks noChangeArrowheads="1"/>
                </p:cNvSpPr>
                <p:nvPr/>
              </p:nvSpPr>
              <p:spPr bwMode="auto">
                <a:xfrm>
                  <a:off x="1176" y="806"/>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b="1" dirty="0" smtClean="0">
                      <a:solidFill>
                        <a:srgbClr val="000000"/>
                      </a:solidFill>
                      <a:latin typeface="宋体" panose="02010600030101010101" pitchFamily="2" charset="-122"/>
                      <a:cs typeface="Times New Roman" panose="02020603050405020304" pitchFamily="18" charset="0"/>
                    </a:rPr>
                    <a:t>-1</a:t>
                  </a:r>
                  <a:r>
                    <a:rPr kumimoji="1" lang="zh-CN" altLang="en-US" sz="2400" b="1" dirty="0" smtClean="0">
                      <a:solidFill>
                        <a:srgbClr val="000000"/>
                      </a:solidFill>
                      <a:latin typeface="宋体" panose="02010600030101010101" pitchFamily="2" charset="-122"/>
                    </a:rPr>
                    <a:t>，</a:t>
                  </a:r>
                  <a:r>
                    <a:rPr kumimoji="1" lang="en-US" altLang="zh-CN" sz="2400" b="1" dirty="0" smtClean="0">
                      <a:solidFill>
                        <a:srgbClr val="000000"/>
                      </a:solidFill>
                      <a:latin typeface="宋体" panose="02010600030101010101" pitchFamily="2" charset="-122"/>
                    </a:rPr>
                    <a:t>1</a:t>
                  </a:r>
                  <a:endParaRPr kumimoji="1" lang="zh-CN" altLang="en-US" sz="2400" b="1" u="sng" dirty="0">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dirty="0">
                    <a:solidFill>
                      <a:srgbClr val="000000"/>
                    </a:solidFill>
                    <a:latin typeface="Times New Roman" panose="02020603050405020304" pitchFamily="18" charset="0"/>
                  </a:endParaRPr>
                </a:p>
              </p:txBody>
            </p:sp>
            <p:sp>
              <p:nvSpPr>
                <p:cNvPr id="42" name="Rectangle 27"/>
                <p:cNvSpPr>
                  <a:spLocks noChangeArrowheads="1"/>
                </p:cNvSpPr>
                <p:nvPr/>
              </p:nvSpPr>
              <p:spPr bwMode="auto">
                <a:xfrm>
                  <a:off x="1133" y="806"/>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29" name="Group 28"/>
              <p:cNvGrpSpPr>
                <a:grpSpLocks/>
              </p:cNvGrpSpPr>
              <p:nvPr/>
            </p:nvGrpSpPr>
            <p:grpSpPr bwMode="auto">
              <a:xfrm>
                <a:off x="2011" y="806"/>
                <a:ext cx="878" cy="403"/>
                <a:chOff x="2011" y="806"/>
                <a:chExt cx="878" cy="403"/>
              </a:xfrm>
            </p:grpSpPr>
            <p:sp>
              <p:nvSpPr>
                <p:cNvPr id="39" name="Rectangle 29"/>
                <p:cNvSpPr>
                  <a:spLocks noChangeArrowheads="1"/>
                </p:cNvSpPr>
                <p:nvPr/>
              </p:nvSpPr>
              <p:spPr bwMode="auto">
                <a:xfrm>
                  <a:off x="2054" y="806"/>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400" b="1" dirty="0" smtClean="0">
                      <a:solidFill>
                        <a:srgbClr val="000000"/>
                      </a:solidFill>
                    </a:rPr>
                    <a:t>1</a:t>
                  </a:r>
                  <a:r>
                    <a:rPr kumimoji="1" lang="zh-CN" altLang="en-US" sz="2400" b="1" dirty="0" smtClean="0">
                      <a:solidFill>
                        <a:srgbClr val="000000"/>
                      </a:solidFill>
                    </a:rPr>
                    <a:t>，</a:t>
                  </a:r>
                  <a:r>
                    <a:rPr kumimoji="1" lang="en-US" altLang="zh-CN" sz="2400" b="1" dirty="0" smtClean="0">
                      <a:solidFill>
                        <a:srgbClr val="000000"/>
                      </a:solidFill>
                    </a:rPr>
                    <a:t>-1</a:t>
                  </a:r>
                  <a:endParaRPr kumimoji="1" lang="zh-CN" altLang="en-US" sz="2400" b="1" dirty="0">
                    <a:solidFill>
                      <a:srgbClr val="000000"/>
                    </a:solidFill>
                  </a:endParaRPr>
                </a:p>
              </p:txBody>
            </p:sp>
            <p:sp>
              <p:nvSpPr>
                <p:cNvPr id="40" name="Rectangle 30"/>
                <p:cNvSpPr>
                  <a:spLocks noChangeArrowheads="1"/>
                </p:cNvSpPr>
                <p:nvPr/>
              </p:nvSpPr>
              <p:spPr bwMode="auto">
                <a:xfrm>
                  <a:off x="2011" y="806"/>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30" name="Group 31"/>
              <p:cNvGrpSpPr>
                <a:grpSpLocks/>
              </p:cNvGrpSpPr>
              <p:nvPr/>
            </p:nvGrpSpPr>
            <p:grpSpPr bwMode="auto">
              <a:xfrm>
                <a:off x="514" y="1209"/>
                <a:ext cx="619" cy="403"/>
                <a:chOff x="514" y="1209"/>
                <a:chExt cx="619" cy="403"/>
              </a:xfrm>
            </p:grpSpPr>
            <p:sp>
              <p:nvSpPr>
                <p:cNvPr id="37" name="Rectangle 32"/>
                <p:cNvSpPr>
                  <a:spLocks noChangeArrowheads="1"/>
                </p:cNvSpPr>
                <p:nvPr/>
              </p:nvSpPr>
              <p:spPr bwMode="auto">
                <a:xfrm>
                  <a:off x="557" y="1209"/>
                  <a:ext cx="533"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400" b="1">
                      <a:solidFill>
                        <a:srgbClr val="000000"/>
                      </a:solidFill>
                      <a:latin typeface="宋体" panose="02010600030101010101" pitchFamily="2" charset="-122"/>
                    </a:rPr>
                    <a:t>反面</a:t>
                  </a:r>
                  <a:endParaRPr kumimoji="1" lang="zh-CN" altLang="en-US" sz="2400" b="1">
                    <a:solidFill>
                      <a:srgbClr val="000000"/>
                    </a:solidFill>
                    <a:latin typeface="宋体" panose="02010600030101010101" pitchFamily="2" charset="-122"/>
                    <a:cs typeface="Times New Roman" panose="02020603050405020304" pitchFamily="18" charset="0"/>
                  </a:endParaRPr>
                </a:p>
                <a:p>
                  <a:pPr algn="ctr">
                    <a:spcBef>
                      <a:spcPct val="0"/>
                    </a:spcBef>
                    <a:buFontTx/>
                    <a:buNone/>
                  </a:pPr>
                  <a:endParaRPr kumimoji="1" lang="en-US" altLang="zh-CN" sz="2400" b="1">
                    <a:solidFill>
                      <a:srgbClr val="000000"/>
                    </a:solidFill>
                    <a:latin typeface="Times New Roman" panose="02020603050405020304" pitchFamily="18" charset="0"/>
                  </a:endParaRPr>
                </a:p>
              </p:txBody>
            </p:sp>
            <p:sp>
              <p:nvSpPr>
                <p:cNvPr id="38" name="Rectangle 33"/>
                <p:cNvSpPr>
                  <a:spLocks noChangeArrowheads="1"/>
                </p:cNvSpPr>
                <p:nvPr/>
              </p:nvSpPr>
              <p:spPr bwMode="auto">
                <a:xfrm>
                  <a:off x="514" y="1209"/>
                  <a:ext cx="619"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31" name="Group 34"/>
              <p:cNvGrpSpPr>
                <a:grpSpLocks/>
              </p:cNvGrpSpPr>
              <p:nvPr/>
            </p:nvGrpSpPr>
            <p:grpSpPr bwMode="auto">
              <a:xfrm>
                <a:off x="1133" y="1209"/>
                <a:ext cx="878" cy="403"/>
                <a:chOff x="1133" y="1209"/>
                <a:chExt cx="878" cy="403"/>
              </a:xfrm>
            </p:grpSpPr>
            <p:sp>
              <p:nvSpPr>
                <p:cNvPr id="35" name="Rectangle 35"/>
                <p:cNvSpPr>
                  <a:spLocks noChangeArrowheads="1"/>
                </p:cNvSpPr>
                <p:nvPr/>
              </p:nvSpPr>
              <p:spPr bwMode="auto">
                <a:xfrm>
                  <a:off x="1176" y="1209"/>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400" b="1" dirty="0">
                      <a:solidFill>
                        <a:srgbClr val="000000"/>
                      </a:solidFill>
                    </a:rPr>
                    <a:t>   </a:t>
                  </a:r>
                  <a:r>
                    <a:rPr kumimoji="1" lang="en-US" altLang="zh-CN" sz="2400" b="1" dirty="0" smtClean="0">
                      <a:solidFill>
                        <a:srgbClr val="000000"/>
                      </a:solidFill>
                    </a:rPr>
                    <a:t>1</a:t>
                  </a:r>
                  <a:r>
                    <a:rPr kumimoji="1" lang="zh-CN" altLang="en-US" sz="2400" b="1" dirty="0" smtClean="0">
                      <a:solidFill>
                        <a:srgbClr val="000000"/>
                      </a:solidFill>
                    </a:rPr>
                    <a:t>，</a:t>
                  </a:r>
                  <a:r>
                    <a:rPr kumimoji="1" lang="en-US" altLang="zh-CN" sz="2400" b="1" dirty="0" smtClean="0">
                      <a:solidFill>
                        <a:srgbClr val="000000"/>
                      </a:solidFill>
                    </a:rPr>
                    <a:t>-1</a:t>
                  </a:r>
                  <a:endParaRPr kumimoji="1" lang="zh-CN" altLang="en-US" sz="2400" b="1" dirty="0">
                    <a:solidFill>
                      <a:srgbClr val="000000"/>
                    </a:solidFill>
                  </a:endParaRPr>
                </a:p>
              </p:txBody>
            </p:sp>
            <p:sp>
              <p:nvSpPr>
                <p:cNvPr id="36" name="Rectangle 36"/>
                <p:cNvSpPr>
                  <a:spLocks noChangeArrowheads="1"/>
                </p:cNvSpPr>
                <p:nvPr/>
              </p:nvSpPr>
              <p:spPr bwMode="auto">
                <a:xfrm>
                  <a:off x="1133" y="1209"/>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32" name="Group 37"/>
              <p:cNvGrpSpPr>
                <a:grpSpLocks/>
              </p:cNvGrpSpPr>
              <p:nvPr/>
            </p:nvGrpSpPr>
            <p:grpSpPr bwMode="auto">
              <a:xfrm>
                <a:off x="2011" y="1209"/>
                <a:ext cx="878" cy="403"/>
                <a:chOff x="2011" y="1209"/>
                <a:chExt cx="878" cy="403"/>
              </a:xfrm>
            </p:grpSpPr>
            <p:sp>
              <p:nvSpPr>
                <p:cNvPr id="33" name="Rectangle 38"/>
                <p:cNvSpPr>
                  <a:spLocks noChangeArrowheads="1"/>
                </p:cNvSpPr>
                <p:nvPr/>
              </p:nvSpPr>
              <p:spPr bwMode="auto">
                <a:xfrm>
                  <a:off x="2054" y="1209"/>
                  <a:ext cx="79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400" b="1" dirty="0" smtClean="0">
                      <a:solidFill>
                        <a:srgbClr val="000000"/>
                      </a:solidFill>
                    </a:rPr>
                    <a:t>-1</a:t>
                  </a:r>
                  <a:r>
                    <a:rPr kumimoji="1" lang="zh-CN" altLang="en-US" sz="2400" b="1" dirty="0" smtClean="0">
                      <a:solidFill>
                        <a:srgbClr val="000000"/>
                      </a:solidFill>
                    </a:rPr>
                    <a:t>，</a:t>
                  </a:r>
                  <a:r>
                    <a:rPr kumimoji="1" lang="en-US" altLang="zh-CN" sz="2400" b="1" dirty="0" smtClean="0">
                      <a:solidFill>
                        <a:srgbClr val="000000"/>
                      </a:solidFill>
                    </a:rPr>
                    <a:t>1</a:t>
                  </a:r>
                  <a:endParaRPr kumimoji="1" lang="zh-CN" altLang="en-US" sz="2400" b="1" dirty="0">
                    <a:solidFill>
                      <a:srgbClr val="000000"/>
                    </a:solidFill>
                  </a:endParaRPr>
                </a:p>
              </p:txBody>
            </p:sp>
            <p:sp>
              <p:nvSpPr>
                <p:cNvPr id="34" name="Rectangle 39"/>
                <p:cNvSpPr>
                  <a:spLocks noChangeArrowheads="1"/>
                </p:cNvSpPr>
                <p:nvPr/>
              </p:nvSpPr>
              <p:spPr bwMode="auto">
                <a:xfrm>
                  <a:off x="2011" y="1209"/>
                  <a:ext cx="87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sp>
          <p:nvSpPr>
            <p:cNvPr id="21" name="Rectangle 40"/>
            <p:cNvSpPr>
              <a:spLocks noChangeArrowheads="1"/>
            </p:cNvSpPr>
            <p:nvPr/>
          </p:nvSpPr>
          <p:spPr bwMode="auto">
            <a:xfrm>
              <a:off x="-3" y="-3"/>
              <a:ext cx="2895" cy="1618"/>
            </a:xfrm>
            <a:prstGeom prst="rect">
              <a:avLst/>
            </a:prstGeom>
            <a:noFill/>
            <a:ln w="9525">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sp>
        <p:nvSpPr>
          <p:cNvPr id="2" name="矩形 1"/>
          <p:cNvSpPr/>
          <p:nvPr/>
        </p:nvSpPr>
        <p:spPr>
          <a:xfrm>
            <a:off x="515236" y="2060172"/>
            <a:ext cx="8017203" cy="1200329"/>
          </a:xfrm>
          <a:prstGeom prst="rect">
            <a:avLst/>
          </a:prstGeom>
        </p:spPr>
        <p:txBody>
          <a:bodyPr wrap="square">
            <a:spAutoFit/>
          </a:bodyPr>
          <a:lstStyle/>
          <a:p>
            <a:pPr eaLnBrk="1" hangingPunct="1"/>
            <a:r>
              <a:rPr lang="zh-CN" altLang="en-US" sz="2400" dirty="0" smtClean="0"/>
              <a:t>      在两小猜枚博弈中，由于</a:t>
            </a:r>
            <a:r>
              <a:rPr lang="en-US" altLang="zh-CN" sz="2400" dirty="0"/>
              <a:t>A</a:t>
            </a:r>
            <a:r>
              <a:rPr lang="zh-CN" altLang="en-US" sz="2400" dirty="0"/>
              <a:t>的最优战略和</a:t>
            </a:r>
            <a:r>
              <a:rPr lang="en-US" altLang="zh-CN" sz="2400" dirty="0"/>
              <a:t>B</a:t>
            </a:r>
            <a:r>
              <a:rPr lang="zh-CN" altLang="en-US" sz="2400" dirty="0"/>
              <a:t>的最优</a:t>
            </a:r>
            <a:r>
              <a:rPr lang="zh-CN" altLang="en-US" sz="2400" dirty="0" smtClean="0"/>
              <a:t>战略是冲突的，没有交集（二者</a:t>
            </a:r>
            <a:r>
              <a:rPr lang="zh-CN" altLang="en-US" sz="2400" dirty="0"/>
              <a:t>是</a:t>
            </a:r>
            <a:r>
              <a:rPr lang="zh-CN" altLang="en-US" sz="2400" dirty="0" smtClean="0"/>
              <a:t>不相容），该</a:t>
            </a:r>
            <a:r>
              <a:rPr lang="zh-CN" altLang="en-US" sz="2400" dirty="0"/>
              <a:t>博弈没有纳什均衡</a:t>
            </a:r>
          </a:p>
        </p:txBody>
      </p:sp>
    </p:spTree>
    <p:extLst>
      <p:ext uri="{BB962C8B-B14F-4D97-AF65-F5344CB8AC3E}">
        <p14:creationId xmlns:p14="http://schemas.microsoft.com/office/powerpoint/2010/main" val="216169847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0" name="Group 5"/>
          <p:cNvGraphicFramePr>
            <a:graphicFrameLocks noGrp="1"/>
          </p:cNvGraphicFramePr>
          <p:nvPr>
            <p:extLst>
              <p:ext uri="{D42A27DB-BD31-4B8C-83A1-F6EECF244321}">
                <p14:modId xmlns:p14="http://schemas.microsoft.com/office/powerpoint/2010/main" val="445480016"/>
              </p:ext>
            </p:extLst>
          </p:nvPr>
        </p:nvGraphicFramePr>
        <p:xfrm>
          <a:off x="808440" y="3356992"/>
          <a:ext cx="7129463" cy="2740024"/>
        </p:xfrm>
        <a:graphic>
          <a:graphicData uri="http://schemas.openxmlformats.org/drawingml/2006/table">
            <a:tbl>
              <a:tblPr/>
              <a:tblGrid>
                <a:gridCol w="1157288"/>
                <a:gridCol w="2174875"/>
                <a:gridCol w="1820862"/>
                <a:gridCol w="1976438"/>
              </a:tblGrid>
              <a:tr h="643015">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琼斯</a:t>
                      </a:r>
                      <a:endParaRPr kumimoji="0" lang="zh-CN" altLang="en-US" sz="2200" b="0" i="0" u="none" strike="noStrike" cap="none" normalizeH="0" baseline="0" dirty="0" smtClean="0">
                        <a:ln>
                          <a:noFill/>
                        </a:ln>
                        <a:solidFill>
                          <a:schemeClr val="tx1"/>
                        </a:solidFill>
                        <a:effectLst/>
                        <a:latin typeface="宋体" pitchFamily="2" charset="-122"/>
                        <a:ea typeface="宋体" pitchFamily="2" charset="-122"/>
                      </a:endParaRPr>
                    </a:p>
                  </a:txBody>
                  <a:tcPr marT="45725" marB="45725"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728693">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史密斯</a:t>
                      </a:r>
                      <a:endParaRPr kumimoji="0" lang="zh-CN" altLang="en-US" sz="2200" b="0" i="0" u="none" strike="noStrike" cap="none" normalizeH="0" baseline="0" smtClean="0">
                        <a:ln>
                          <a:noFill/>
                        </a:ln>
                        <a:solidFill>
                          <a:schemeClr val="tx1"/>
                        </a:solidFill>
                        <a:effectLst/>
                        <a:latin typeface="宋体" pitchFamily="2" charset="-122"/>
                        <a:ea typeface="宋体" pitchFamily="2" charset="-122"/>
                      </a:endParaRPr>
                    </a:p>
                  </a:txBody>
                  <a:tcPr marT="45725" marB="45725"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200" b="0" i="0" u="none" strike="noStrike" cap="none" normalizeH="0" baseline="0" smtClean="0">
                        <a:ln>
                          <a:noFill/>
                        </a:ln>
                        <a:solidFill>
                          <a:schemeClr val="tx1"/>
                        </a:solidFill>
                        <a:effectLst/>
                        <a:latin typeface="宋体" pitchFamily="2" charset="-122"/>
                        <a:ea typeface="宋体" pitchFamily="2" charset="-122"/>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坚持</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避让</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39840">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坚持</a:t>
                      </a:r>
                      <a:endParaRPr kumimoji="0" lang="zh-CN" altLang="en-US" sz="2200" b="0" i="0" u="none" strike="noStrike" cap="none" normalizeH="0" baseline="0" smtClean="0">
                        <a:ln>
                          <a:noFill/>
                        </a:ln>
                        <a:solidFill>
                          <a:schemeClr val="tx1"/>
                        </a:solidFill>
                        <a:effectLst/>
                        <a:latin typeface="宋体" pitchFamily="2" charset="-122"/>
                        <a:ea typeface="宋体" pitchFamily="2" charset="-122"/>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-3</a:t>
                      </a: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 </a:t>
                      </a:r>
                      <a:r>
                        <a:rPr kumimoji="0" lang="en-US" altLang="zh-CN"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-3</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2 </a:t>
                      </a:r>
                      <a:r>
                        <a:rPr kumimoji="0" lang="zh-CN" altLang="en-US"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0</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728476">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避让</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0 </a:t>
                      </a:r>
                      <a:r>
                        <a:rPr kumimoji="0" lang="zh-CN" altLang="en-US"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r>
                        <a:rPr kumimoji="0" lang="en-US" altLang="zh-CN" sz="22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2</a:t>
                      </a: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r>
                        <a:rPr kumimoji="0" lang="zh-CN" altLang="en-US"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2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endParaRPr kumimoji="0" lang="en-US" altLang="zh-CN" sz="2200" b="0" i="0" u="none" strike="noStrike" cap="none" normalizeH="0" baseline="0" dirty="0" smtClean="0">
                        <a:ln>
                          <a:noFill/>
                        </a:ln>
                        <a:solidFill>
                          <a:schemeClr val="tx1"/>
                        </a:solidFill>
                        <a:effectLst/>
                        <a:latin typeface="宋体" pitchFamily="2" charset="-122"/>
                        <a:ea typeface="宋体" pitchFamily="2" charset="-122"/>
                      </a:endParaRPr>
                    </a:p>
                  </a:txBody>
                  <a:tcPr marT="45725" marB="4572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2" name="矩形 1"/>
          <p:cNvSpPr/>
          <p:nvPr/>
        </p:nvSpPr>
        <p:spPr>
          <a:xfrm>
            <a:off x="498168" y="1544768"/>
            <a:ext cx="7940025" cy="1200329"/>
          </a:xfrm>
          <a:prstGeom prst="rect">
            <a:avLst/>
          </a:prstGeom>
        </p:spPr>
        <p:txBody>
          <a:bodyPr wrap="square">
            <a:spAutoFit/>
          </a:bodyPr>
          <a:lstStyle/>
          <a:p>
            <a:pPr eaLnBrk="1" hangingPunct="1"/>
            <a:r>
              <a:rPr lang="zh-CN" altLang="en-US" sz="2400" dirty="0" smtClean="0">
                <a:solidFill>
                  <a:srgbClr val="000000"/>
                </a:solidFill>
              </a:rPr>
              <a:t>        在斗鸡</a:t>
            </a:r>
            <a:r>
              <a:rPr lang="zh-CN" altLang="en-US" sz="2400" dirty="0">
                <a:solidFill>
                  <a:srgbClr val="000000"/>
                </a:solidFill>
              </a:rPr>
              <a:t>博弈（</a:t>
            </a:r>
            <a:r>
              <a:rPr lang="en-US" altLang="zh-CN" sz="2400" dirty="0">
                <a:solidFill>
                  <a:srgbClr val="000000"/>
                </a:solidFill>
              </a:rPr>
              <a:t>chicken</a:t>
            </a:r>
            <a:r>
              <a:rPr lang="zh-CN" altLang="en-US" sz="2400" dirty="0" smtClean="0">
                <a:solidFill>
                  <a:srgbClr val="000000"/>
                </a:solidFill>
              </a:rPr>
              <a:t>）中，有两个</a:t>
            </a:r>
            <a:r>
              <a:rPr lang="en-US" altLang="zh-CN" sz="2400" dirty="0" smtClean="0">
                <a:solidFill>
                  <a:srgbClr val="000000"/>
                </a:solidFill>
              </a:rPr>
              <a:t>NE</a:t>
            </a:r>
            <a:r>
              <a:rPr lang="zh-CN" altLang="en-US" sz="2400" dirty="0" smtClean="0">
                <a:solidFill>
                  <a:srgbClr val="000000"/>
                </a:solidFill>
              </a:rPr>
              <a:t>，即（史密斯避让，琼斯坚持</a:t>
            </a:r>
            <a:r>
              <a:rPr lang="zh-CN" altLang="en-US" sz="2400" dirty="0">
                <a:solidFill>
                  <a:srgbClr val="000000"/>
                </a:solidFill>
              </a:rPr>
              <a:t>）以及（</a:t>
            </a:r>
            <a:r>
              <a:rPr lang="zh-CN" altLang="en-US" sz="2400" dirty="0" smtClean="0">
                <a:solidFill>
                  <a:srgbClr val="000000"/>
                </a:solidFill>
              </a:rPr>
              <a:t>史密斯</a:t>
            </a:r>
            <a:r>
              <a:rPr lang="zh-CN" altLang="en-US" sz="2400" dirty="0">
                <a:solidFill>
                  <a:srgbClr val="000000"/>
                </a:solidFill>
              </a:rPr>
              <a:t>坚持</a:t>
            </a:r>
            <a:r>
              <a:rPr lang="zh-CN" altLang="en-US" sz="2400" dirty="0" smtClean="0">
                <a:solidFill>
                  <a:srgbClr val="000000"/>
                </a:solidFill>
              </a:rPr>
              <a:t>，琼斯避让），并不能给出明确的结果。</a:t>
            </a:r>
            <a:endParaRPr lang="zh-CN" altLang="en-US" sz="2400" dirty="0">
              <a:solidFill>
                <a:srgbClr val="000000"/>
              </a:solidFill>
            </a:endParaRPr>
          </a:p>
        </p:txBody>
      </p:sp>
      <p:cxnSp>
        <p:nvCxnSpPr>
          <p:cNvPr id="4" name="直接连接符 3"/>
          <p:cNvCxnSpPr/>
          <p:nvPr/>
        </p:nvCxnSpPr>
        <p:spPr>
          <a:xfrm>
            <a:off x="6588224" y="5229200"/>
            <a:ext cx="21602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7092280" y="5229200"/>
            <a:ext cx="21602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5220072" y="5949280"/>
            <a:ext cx="21602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4716016" y="5949280"/>
            <a:ext cx="216024"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2434090"/>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83500" y="1140741"/>
            <a:ext cx="2196435"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）混合战略</a:t>
            </a:r>
            <a:endParaRPr lang="zh-CN" altLang="en-US" sz="2400" b="1" dirty="0"/>
          </a:p>
        </p:txBody>
      </p:sp>
      <mc:AlternateContent xmlns:mc="http://schemas.openxmlformats.org/markup-compatibility/2006" xmlns:a14="http://schemas.microsoft.com/office/drawing/2010/main">
        <mc:Choice Requires="a14">
          <p:sp>
            <p:nvSpPr>
              <p:cNvPr id="2" name="矩形 1"/>
              <p:cNvSpPr/>
              <p:nvPr/>
            </p:nvSpPr>
            <p:spPr>
              <a:xfrm>
                <a:off x="526633" y="2053410"/>
                <a:ext cx="8044516" cy="2699906"/>
              </a:xfrm>
              <a:prstGeom prst="rect">
                <a:avLst/>
              </a:prstGeom>
            </p:spPr>
            <p:txBody>
              <a:bodyPr wrap="square">
                <a:spAutoFit/>
              </a:bodyPr>
              <a:lstStyle/>
              <a:p>
                <a:pPr eaLnBrk="1" hangingPunct="1"/>
                <a:r>
                  <a:rPr lang="zh-CN" altLang="en-US" sz="2400" dirty="0" smtClean="0">
                    <a:solidFill>
                      <a:srgbClr val="000000"/>
                    </a:solidFill>
                  </a:rPr>
                  <a:t>定义：对于博弈</a:t>
                </a:r>
                <a:r>
                  <a:rPr lang="en-US" altLang="zh-CN" sz="2400" i="1" dirty="0">
                    <a:solidFill>
                      <a:srgbClr val="000000"/>
                    </a:solidFill>
                  </a:rPr>
                  <a:t>G={I</a:t>
                </a:r>
                <a:r>
                  <a:rPr lang="zh-CN" altLang="en-US" sz="2400" i="1" dirty="0">
                    <a:solidFill>
                      <a:srgbClr val="000000"/>
                    </a:solidFill>
                  </a:rPr>
                  <a:t>；</a:t>
                </a:r>
                <a:r>
                  <a:rPr lang="en-US" altLang="zh-CN" sz="2400" i="1" dirty="0">
                    <a:solidFill>
                      <a:srgbClr val="000000"/>
                    </a:solidFill>
                  </a:rPr>
                  <a:t>S</a:t>
                </a:r>
                <a:r>
                  <a:rPr lang="zh-CN" altLang="en-US" sz="2400" i="1" dirty="0">
                    <a:solidFill>
                      <a:srgbClr val="000000"/>
                    </a:solidFill>
                  </a:rPr>
                  <a:t>；</a:t>
                </a:r>
                <a:r>
                  <a:rPr lang="en-US" altLang="zh-CN" sz="2400" i="1" dirty="0">
                    <a:solidFill>
                      <a:srgbClr val="000000"/>
                    </a:solidFill>
                  </a:rPr>
                  <a:t>u}</a:t>
                </a:r>
                <a:r>
                  <a:rPr lang="zh-CN" altLang="en-US" sz="2400" dirty="0">
                    <a:solidFill>
                      <a:srgbClr val="000000"/>
                    </a:solidFill>
                  </a:rPr>
                  <a:t>，假定 </a:t>
                </a:r>
                <a:r>
                  <a:rPr lang="en-US" altLang="zh-CN" sz="2400" i="1" dirty="0" err="1">
                    <a:solidFill>
                      <a:srgbClr val="000000"/>
                    </a:solidFill>
                    <a:latin typeface="Times New Roman" panose="02020603050405020304" pitchFamily="18" charset="0"/>
                  </a:rPr>
                  <a:t>i</a:t>
                </a:r>
                <a:r>
                  <a:rPr lang="zh-CN" altLang="en-US" sz="2400" dirty="0">
                    <a:solidFill>
                      <a:srgbClr val="000000"/>
                    </a:solidFill>
                  </a:rPr>
                  <a:t>有</a:t>
                </a:r>
                <a:r>
                  <a:rPr lang="en-US" altLang="zh-CN" sz="2400" i="1" dirty="0">
                    <a:solidFill>
                      <a:srgbClr val="000000"/>
                    </a:solidFill>
                  </a:rPr>
                  <a:t>K</a:t>
                </a:r>
                <a:r>
                  <a:rPr lang="zh-CN" altLang="en-US" sz="2400" dirty="0">
                    <a:solidFill>
                      <a:srgbClr val="000000"/>
                    </a:solidFill>
                  </a:rPr>
                  <a:t>个纯战略，战略空间为</a:t>
                </a:r>
                <a:r>
                  <a:rPr lang="en-US" altLang="zh-CN" sz="2400" i="1" dirty="0">
                    <a:solidFill>
                      <a:srgbClr val="000000"/>
                    </a:solidFill>
                    <a:latin typeface="Times New Roman" panose="02020603050405020304" pitchFamily="18" charset="0"/>
                  </a:rPr>
                  <a:t>Si={s</a:t>
                </a:r>
                <a:r>
                  <a:rPr lang="en-US" altLang="zh-CN" sz="2400" i="1" baseline="-25000" dirty="0">
                    <a:solidFill>
                      <a:srgbClr val="000000"/>
                    </a:solidFill>
                    <a:latin typeface="Times New Roman" panose="02020603050405020304" pitchFamily="18" charset="0"/>
                  </a:rPr>
                  <a:t>i1</a:t>
                </a:r>
                <a:r>
                  <a:rPr lang="en-US" altLang="zh-CN" sz="2400" i="1" dirty="0">
                    <a:solidFill>
                      <a:srgbClr val="000000"/>
                    </a:solidFill>
                    <a:latin typeface="Times New Roman" panose="02020603050405020304" pitchFamily="18" charset="0"/>
                  </a:rPr>
                  <a:t>, s</a:t>
                </a:r>
                <a:r>
                  <a:rPr lang="en-US" altLang="zh-CN" sz="2400" i="1" baseline="-25000" dirty="0">
                    <a:solidFill>
                      <a:srgbClr val="000000"/>
                    </a:solidFill>
                    <a:latin typeface="Times New Roman" panose="02020603050405020304" pitchFamily="18" charset="0"/>
                  </a:rPr>
                  <a:t>i2</a:t>
                </a:r>
                <a:r>
                  <a:rPr lang="en-US" altLang="zh-CN" sz="2400" i="1" dirty="0">
                    <a:solidFill>
                      <a:srgbClr val="000000"/>
                    </a:solidFill>
                    <a:latin typeface="Times New Roman" panose="02020603050405020304" pitchFamily="18" charset="0"/>
                  </a:rPr>
                  <a:t>,…, </a:t>
                </a:r>
                <a:r>
                  <a:rPr lang="en-US" altLang="zh-CN" sz="2400" i="1" dirty="0" err="1">
                    <a:solidFill>
                      <a:srgbClr val="000000"/>
                    </a:solidFill>
                    <a:latin typeface="Times New Roman" panose="02020603050405020304" pitchFamily="18" charset="0"/>
                  </a:rPr>
                  <a:t>s</a:t>
                </a:r>
                <a:r>
                  <a:rPr lang="en-US" altLang="zh-CN" sz="2400" i="1" baseline="-25000" dirty="0" err="1">
                    <a:solidFill>
                      <a:srgbClr val="000000"/>
                    </a:solidFill>
                    <a:latin typeface="Times New Roman" panose="02020603050405020304" pitchFamily="18" charset="0"/>
                  </a:rPr>
                  <a:t>iK</a:t>
                </a:r>
                <a:r>
                  <a:rPr lang="en-US" altLang="zh-CN" sz="2400" i="1" dirty="0">
                    <a:solidFill>
                      <a:srgbClr val="000000"/>
                    </a:solidFill>
                    <a:latin typeface="Times New Roman" panose="02020603050405020304" pitchFamily="18" charset="0"/>
                  </a:rPr>
                  <a:t>}</a:t>
                </a:r>
                <a:r>
                  <a:rPr lang="zh-CN" altLang="en-US" sz="2400" dirty="0">
                    <a:solidFill>
                      <a:srgbClr val="000000"/>
                    </a:solidFill>
                  </a:rPr>
                  <a:t>，则</a:t>
                </a:r>
                <a:r>
                  <a:rPr lang="en-US" altLang="zh-CN" sz="2400" i="1" dirty="0">
                    <a:solidFill>
                      <a:srgbClr val="000000"/>
                    </a:solidFill>
                  </a:rPr>
                  <a:t>p</a:t>
                </a:r>
                <a:r>
                  <a:rPr lang="en-US" altLang="zh-CN" sz="2400" i="1" baseline="-25000" dirty="0">
                    <a:solidFill>
                      <a:srgbClr val="000000"/>
                    </a:solidFill>
                  </a:rPr>
                  <a:t>i</a:t>
                </a:r>
                <a:r>
                  <a:rPr lang="en-US" altLang="zh-CN" sz="2400" i="1" dirty="0">
                    <a:solidFill>
                      <a:srgbClr val="000000"/>
                    </a:solidFill>
                  </a:rPr>
                  <a:t>=</a:t>
                </a:r>
                <a:r>
                  <a:rPr lang="zh-CN" altLang="en-US" sz="2400" i="1" dirty="0">
                    <a:solidFill>
                      <a:srgbClr val="000000"/>
                    </a:solidFill>
                  </a:rPr>
                  <a:t>（</a:t>
                </a:r>
                <a:r>
                  <a:rPr lang="en-US" altLang="zh-CN" sz="2400" i="1" dirty="0">
                    <a:solidFill>
                      <a:srgbClr val="000000"/>
                    </a:solidFill>
                  </a:rPr>
                  <a:t>p</a:t>
                </a:r>
                <a:r>
                  <a:rPr lang="en-US" altLang="zh-CN" sz="2400" i="1" baseline="-25000" dirty="0">
                    <a:solidFill>
                      <a:srgbClr val="000000"/>
                    </a:solidFill>
                  </a:rPr>
                  <a:t>i1</a:t>
                </a:r>
                <a:r>
                  <a:rPr lang="en-US" altLang="zh-CN" sz="2400" i="1" dirty="0">
                    <a:solidFill>
                      <a:srgbClr val="000000"/>
                    </a:solidFill>
                  </a:rPr>
                  <a:t>, p</a:t>
                </a:r>
                <a:r>
                  <a:rPr lang="en-US" altLang="zh-CN" sz="2400" i="1" baseline="-25000" dirty="0">
                    <a:solidFill>
                      <a:srgbClr val="000000"/>
                    </a:solidFill>
                  </a:rPr>
                  <a:t>i2</a:t>
                </a:r>
                <a:r>
                  <a:rPr lang="en-US" altLang="zh-CN" sz="2400" i="1" dirty="0">
                    <a:solidFill>
                      <a:srgbClr val="000000"/>
                    </a:solidFill>
                  </a:rPr>
                  <a:t>,…, </a:t>
                </a:r>
                <a:r>
                  <a:rPr lang="en-US" altLang="zh-CN" sz="2400" i="1" dirty="0" err="1">
                    <a:solidFill>
                      <a:srgbClr val="000000"/>
                    </a:solidFill>
                  </a:rPr>
                  <a:t>p</a:t>
                </a:r>
                <a:r>
                  <a:rPr lang="en-US" altLang="zh-CN" sz="2400" i="1" baseline="-25000" dirty="0" err="1">
                    <a:solidFill>
                      <a:srgbClr val="000000"/>
                    </a:solidFill>
                  </a:rPr>
                  <a:t>iK</a:t>
                </a:r>
                <a:r>
                  <a:rPr lang="zh-CN" altLang="en-US" sz="2400" i="1" dirty="0">
                    <a:solidFill>
                      <a:srgbClr val="000000"/>
                    </a:solidFill>
                  </a:rPr>
                  <a:t>）</a:t>
                </a:r>
                <a:r>
                  <a:rPr lang="zh-CN" altLang="en-US" sz="2400" dirty="0">
                    <a:solidFill>
                      <a:srgbClr val="000000"/>
                    </a:solidFill>
                  </a:rPr>
                  <a:t>是</a:t>
                </a:r>
                <a:r>
                  <a:rPr lang="en-US" altLang="zh-CN" sz="2400" i="1" dirty="0" err="1">
                    <a:solidFill>
                      <a:srgbClr val="000000"/>
                    </a:solidFill>
                    <a:latin typeface="Times New Roman" panose="02020603050405020304" pitchFamily="18" charset="0"/>
                  </a:rPr>
                  <a:t>i</a:t>
                </a:r>
                <a:r>
                  <a:rPr lang="zh-CN" altLang="en-US" sz="2400" dirty="0">
                    <a:solidFill>
                      <a:srgbClr val="000000"/>
                    </a:solidFill>
                  </a:rPr>
                  <a:t>的一个混合战略，这里</a:t>
                </a:r>
                <a:r>
                  <a:rPr lang="en-US" altLang="zh-CN" sz="2400" i="1" dirty="0" err="1">
                    <a:solidFill>
                      <a:srgbClr val="000000"/>
                    </a:solidFill>
                    <a:latin typeface="Times New Roman" panose="02020603050405020304" pitchFamily="18" charset="0"/>
                  </a:rPr>
                  <a:t>p</a:t>
                </a:r>
                <a:r>
                  <a:rPr lang="en-US" altLang="zh-CN" sz="2400" i="1" baseline="-25000" dirty="0" err="1">
                    <a:solidFill>
                      <a:srgbClr val="000000"/>
                    </a:solidFill>
                    <a:latin typeface="Times New Roman" panose="02020603050405020304" pitchFamily="18" charset="0"/>
                  </a:rPr>
                  <a:t>ik</a:t>
                </a:r>
                <a:r>
                  <a:rPr lang="zh-CN" altLang="en-US" sz="2400" dirty="0">
                    <a:solidFill>
                      <a:srgbClr val="000000"/>
                    </a:solidFill>
                  </a:rPr>
                  <a:t>是选择</a:t>
                </a:r>
                <a:r>
                  <a:rPr lang="en-US" altLang="zh-CN" sz="2400" i="1" dirty="0" err="1">
                    <a:solidFill>
                      <a:srgbClr val="000000"/>
                    </a:solidFill>
                    <a:latin typeface="Times New Roman" panose="02020603050405020304" pitchFamily="18" charset="0"/>
                  </a:rPr>
                  <a:t>s</a:t>
                </a:r>
                <a:r>
                  <a:rPr lang="en-US" altLang="zh-CN" sz="2400" i="1" baseline="-25000" dirty="0" err="1">
                    <a:solidFill>
                      <a:srgbClr val="000000"/>
                    </a:solidFill>
                    <a:latin typeface="Times New Roman" panose="02020603050405020304" pitchFamily="18" charset="0"/>
                  </a:rPr>
                  <a:t>ik</a:t>
                </a:r>
                <a:r>
                  <a:rPr lang="zh-CN" altLang="en-US" sz="2400" dirty="0">
                    <a:solidFill>
                      <a:srgbClr val="000000"/>
                    </a:solidFill>
                  </a:rPr>
                  <a:t>的概率</a:t>
                </a:r>
                <a:r>
                  <a:rPr lang="zh-CN" altLang="en-US" sz="2400" dirty="0" smtClean="0">
                    <a:solidFill>
                      <a:srgbClr val="000000"/>
                    </a:solidFill>
                  </a:rPr>
                  <a:t>，</a:t>
                </a:r>
                <a14:m>
                  <m:oMath xmlns:m="http://schemas.openxmlformats.org/officeDocument/2006/math">
                    <m:r>
                      <a:rPr lang="en-US" altLang="zh-CN" sz="2400" b="0" i="1" smtClean="0">
                        <a:solidFill>
                          <a:srgbClr val="000000"/>
                        </a:solidFill>
                        <a:latin typeface="Cambria Math" panose="02040503050406030204" pitchFamily="18" charset="0"/>
                      </a:rPr>
                      <m:t>𝑘</m:t>
                    </m:r>
                    <m:r>
                      <a:rPr lang="en-US" altLang="zh-CN" sz="240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1,2,3,</m:t>
                    </m:r>
                    <m:r>
                      <a:rPr lang="en-US" altLang="zh-CN" sz="2400" b="0" i="1" smtClean="0">
                        <a:solidFill>
                          <a:srgbClr val="000000"/>
                        </a:solidFill>
                        <a:latin typeface="Cambria Math" panose="02040503050406030204" pitchFamily="18" charset="0"/>
                        <a:ea typeface="Cambria Math" panose="02040503050406030204" pitchFamily="18" charset="0"/>
                      </a:rPr>
                      <m:t>⋯,</m:t>
                    </m:r>
                    <m:r>
                      <a:rPr lang="en-US" altLang="zh-CN" sz="2400" b="0" i="1" smtClean="0">
                        <a:solidFill>
                          <a:srgbClr val="000000"/>
                        </a:solidFill>
                        <a:latin typeface="Cambria Math" panose="02040503050406030204" pitchFamily="18" charset="0"/>
                        <a:ea typeface="Cambria Math" panose="02040503050406030204" pitchFamily="18" charset="0"/>
                      </a:rPr>
                      <m:t>𝐾</m:t>
                    </m:r>
                  </m:oMath>
                </a14:m>
                <a:r>
                  <a:rPr lang="zh-CN" altLang="en-US" sz="2400" i="1" dirty="0" smtClean="0">
                    <a:solidFill>
                      <a:srgbClr val="000000"/>
                    </a:solidFill>
                    <a:latin typeface="Times New Roman" panose="02020603050405020304" pitchFamily="18" charset="0"/>
                  </a:rPr>
                  <a:t>，</a:t>
                </a:r>
                <a:r>
                  <a:rPr lang="zh-CN" altLang="en-US" sz="2400" dirty="0" smtClean="0">
                    <a:solidFill>
                      <a:srgbClr val="000000"/>
                    </a:solidFill>
                    <a:latin typeface="Times New Roman" panose="02020603050405020304" pitchFamily="18" charset="0"/>
                  </a:rPr>
                  <a:t>且</a:t>
                </a:r>
                <a:r>
                  <a:rPr lang="en-US" altLang="zh-CN" sz="2400" i="1" dirty="0" smtClean="0">
                    <a:solidFill>
                      <a:srgbClr val="000000"/>
                    </a:solidFill>
                    <a:latin typeface="Times New Roman" panose="02020603050405020304" pitchFamily="18" charset="0"/>
                  </a:rPr>
                  <a:t> </a:t>
                </a:r>
                <a14:m>
                  <m:oMath xmlns:m="http://schemas.openxmlformats.org/officeDocument/2006/math">
                    <m:r>
                      <a:rPr lang="en-US" altLang="zh-CN" sz="2400" i="1" smtClean="0">
                        <a:solidFill>
                          <a:srgbClr val="000000"/>
                        </a:solidFill>
                        <a:latin typeface="Cambria Math" panose="02040503050406030204" pitchFamily="18" charset="0"/>
                      </a:rPr>
                      <m:t>𝐴</m:t>
                    </m:r>
                    <m:nary>
                      <m:naryPr>
                        <m:chr m:val="∑"/>
                        <m:ctrlPr>
                          <a:rPr lang="en-US" altLang="zh-CN" sz="2400" i="1" smtClean="0">
                            <a:solidFill>
                              <a:srgbClr val="000000"/>
                            </a:solidFill>
                            <a:latin typeface="Cambria Math" panose="02040503050406030204" pitchFamily="18" charset="0"/>
                          </a:rPr>
                        </m:ctrlPr>
                      </m:naryPr>
                      <m:sub>
                        <m:r>
                          <m:rPr>
                            <m:brk m:alnAt="23"/>
                          </m:rPr>
                          <a:rPr lang="en-US" altLang="zh-CN" sz="2400" b="0" i="1" smtClean="0">
                            <a:solidFill>
                              <a:srgbClr val="000000"/>
                            </a:solidFill>
                            <a:latin typeface="Cambria Math" panose="02040503050406030204" pitchFamily="18" charset="0"/>
                          </a:rPr>
                          <m:t>𝑘</m:t>
                        </m:r>
                        <m:r>
                          <a:rPr lang="en-US" altLang="zh-CN" sz="2400" b="0" i="1" smtClean="0">
                            <a:solidFill>
                              <a:srgbClr val="000000"/>
                            </a:solidFill>
                            <a:latin typeface="Cambria Math" panose="02040503050406030204" pitchFamily="18" charset="0"/>
                          </a:rPr>
                          <m:t>=1</m:t>
                        </m:r>
                      </m:sub>
                      <m:sup>
                        <m:r>
                          <m:rPr>
                            <m:sty m:val="p"/>
                          </m:rPr>
                          <a:rPr lang="en-US" altLang="zh-CN" sz="2400" i="1">
                            <a:solidFill>
                              <a:srgbClr val="000000"/>
                            </a:solidFill>
                            <a:latin typeface="Cambria Math" panose="02040503050406030204" pitchFamily="18" charset="0"/>
                          </a:rPr>
                          <m:t>K</m:t>
                        </m:r>
                      </m:sup>
                      <m:e>
                        <m:sSub>
                          <m:sSubPr>
                            <m:ctrlPr>
                              <a:rPr lang="en-US" altLang="zh-CN" sz="2400" i="1" smtClean="0">
                                <a:solidFill>
                                  <a:srgbClr val="000000"/>
                                </a:solidFill>
                                <a:latin typeface="Cambria Math" panose="02040503050406030204" pitchFamily="18" charset="0"/>
                              </a:rPr>
                            </m:ctrlPr>
                          </m:sSubPr>
                          <m:e>
                            <m:r>
                              <a:rPr lang="en-US" altLang="zh-CN" sz="2400" b="0" i="1" smtClean="0">
                                <a:solidFill>
                                  <a:srgbClr val="000000"/>
                                </a:solidFill>
                                <a:latin typeface="Cambria Math" panose="02040503050406030204" pitchFamily="18" charset="0"/>
                              </a:rPr>
                              <m:t>𝑝</m:t>
                            </m:r>
                          </m:e>
                          <m:sub>
                            <m:r>
                              <a:rPr lang="en-US" altLang="zh-CN" sz="2400" b="0" i="1" smtClean="0">
                                <a:solidFill>
                                  <a:srgbClr val="000000"/>
                                </a:solidFill>
                                <a:latin typeface="Cambria Math" panose="02040503050406030204" pitchFamily="18" charset="0"/>
                              </a:rPr>
                              <m:t>𝑖𝑘</m:t>
                            </m:r>
                          </m:sub>
                        </m:sSub>
                      </m:e>
                    </m:nary>
                    <m:r>
                      <a:rPr lang="en-US" altLang="zh-CN" sz="2400" i="1" smtClean="0">
                        <a:solidFill>
                          <a:srgbClr val="000000"/>
                        </a:solidFill>
                        <a:latin typeface="Cambria Math" panose="02040503050406030204" pitchFamily="18" charset="0"/>
                      </a:rPr>
                      <m:t>=</m:t>
                    </m:r>
                    <m:r>
                      <a:rPr lang="en-US" altLang="zh-CN" sz="2400" b="0" i="1" smtClean="0">
                        <a:solidFill>
                          <a:srgbClr val="000000"/>
                        </a:solidFill>
                        <a:latin typeface="Cambria Math" panose="02040503050406030204" pitchFamily="18" charset="0"/>
                      </a:rPr>
                      <m:t>1</m:t>
                    </m:r>
                  </m:oMath>
                </a14:m>
                <a:r>
                  <a:rPr lang="zh-CN" altLang="en-US" sz="2400" i="1" dirty="0" smtClean="0">
                    <a:solidFill>
                      <a:srgbClr val="000000"/>
                    </a:solidFill>
                    <a:latin typeface="Times New Roman" panose="02020603050405020304" pitchFamily="18" charset="0"/>
                  </a:rPr>
                  <a:t>。</a:t>
                </a:r>
                <a:r>
                  <a:rPr lang="zh-CN" altLang="en-US" sz="2400" dirty="0" smtClean="0">
                    <a:solidFill>
                      <a:srgbClr val="000000"/>
                    </a:solidFill>
                    <a:latin typeface="Times New Roman" panose="02020603050405020304" pitchFamily="18" charset="0"/>
                  </a:rPr>
                  <a:t>简单地说，混合战略就是参与人以一个概率选择各种行动，各种行动概率之和为</a:t>
                </a:r>
                <a:r>
                  <a:rPr lang="en-US" altLang="zh-CN" sz="2400" dirty="0" smtClean="0">
                    <a:solidFill>
                      <a:srgbClr val="000000"/>
                    </a:solidFill>
                    <a:latin typeface="Times New Roman" panose="02020603050405020304" pitchFamily="18" charset="0"/>
                  </a:rPr>
                  <a:t>1</a:t>
                </a:r>
                <a:r>
                  <a:rPr lang="zh-CN" altLang="en-US" sz="2400" dirty="0" smtClean="0">
                    <a:solidFill>
                      <a:srgbClr val="000000"/>
                    </a:solidFill>
                    <a:latin typeface="Times New Roman" panose="02020603050405020304" pitchFamily="18" charset="0"/>
                  </a:rPr>
                  <a:t>。比如，两小猜枚博弈中，儿童</a:t>
                </a:r>
                <a:r>
                  <a:rPr lang="en-US" altLang="zh-CN" sz="2400" dirty="0" smtClean="0">
                    <a:solidFill>
                      <a:srgbClr val="000000"/>
                    </a:solidFill>
                    <a:latin typeface="Times New Roman" panose="02020603050405020304" pitchFamily="18" charset="0"/>
                  </a:rPr>
                  <a:t>A</a:t>
                </a:r>
                <a:r>
                  <a:rPr lang="zh-CN" altLang="en-US" sz="2400" dirty="0" smtClean="0">
                    <a:solidFill>
                      <a:srgbClr val="000000"/>
                    </a:solidFill>
                    <a:latin typeface="Times New Roman" panose="02020603050405020304" pitchFamily="18" charset="0"/>
                  </a:rPr>
                  <a:t>以</a:t>
                </a:r>
                <a:r>
                  <a:rPr lang="en-US" altLang="zh-CN" sz="2400" dirty="0" smtClean="0">
                    <a:solidFill>
                      <a:srgbClr val="000000"/>
                    </a:solidFill>
                    <a:latin typeface="Times New Roman" panose="02020603050405020304" pitchFamily="18" charset="0"/>
                  </a:rPr>
                  <a:t>0.3</a:t>
                </a:r>
                <a:r>
                  <a:rPr lang="zh-CN" altLang="en-US" sz="2400" dirty="0" smtClean="0">
                    <a:solidFill>
                      <a:srgbClr val="000000"/>
                    </a:solidFill>
                    <a:latin typeface="Times New Roman" panose="02020603050405020304" pitchFamily="18" charset="0"/>
                  </a:rPr>
                  <a:t>概率出正面、</a:t>
                </a:r>
                <a:r>
                  <a:rPr lang="en-US" altLang="zh-CN" sz="2400" dirty="0" smtClean="0">
                    <a:solidFill>
                      <a:srgbClr val="000000"/>
                    </a:solidFill>
                    <a:latin typeface="Times New Roman" panose="02020603050405020304" pitchFamily="18" charset="0"/>
                  </a:rPr>
                  <a:t>B</a:t>
                </a:r>
                <a:r>
                  <a:rPr lang="zh-CN" altLang="en-US" sz="2400" dirty="0" smtClean="0">
                    <a:solidFill>
                      <a:srgbClr val="000000"/>
                    </a:solidFill>
                    <a:latin typeface="Times New Roman" panose="02020603050405020304" pitchFamily="18" charset="0"/>
                  </a:rPr>
                  <a:t>以</a:t>
                </a:r>
                <a:r>
                  <a:rPr lang="en-US" altLang="zh-CN" sz="2400" dirty="0" smtClean="0">
                    <a:solidFill>
                      <a:srgbClr val="000000"/>
                    </a:solidFill>
                    <a:latin typeface="Times New Roman" panose="02020603050405020304" pitchFamily="18" charset="0"/>
                  </a:rPr>
                  <a:t>0.5</a:t>
                </a:r>
                <a:r>
                  <a:rPr lang="zh-CN" altLang="en-US" sz="2400" dirty="0" smtClean="0">
                    <a:solidFill>
                      <a:srgbClr val="000000"/>
                    </a:solidFill>
                    <a:latin typeface="Times New Roman" panose="02020603050405020304" pitchFamily="18" charset="0"/>
                  </a:rPr>
                  <a:t>概率猜正面，即（</a:t>
                </a:r>
                <a:r>
                  <a:rPr lang="en-US" altLang="zh-CN" sz="2400" dirty="0" smtClean="0">
                    <a:solidFill>
                      <a:srgbClr val="000000"/>
                    </a:solidFill>
                    <a:latin typeface="Times New Roman" panose="02020603050405020304" pitchFamily="18" charset="0"/>
                  </a:rPr>
                  <a:t>0.3</a:t>
                </a:r>
                <a:r>
                  <a:rPr lang="zh-CN" altLang="en-US" sz="2400" dirty="0" smtClean="0">
                    <a:solidFill>
                      <a:srgbClr val="000000"/>
                    </a:solidFill>
                    <a:latin typeface="Times New Roman" panose="02020603050405020304" pitchFamily="18" charset="0"/>
                  </a:rPr>
                  <a:t>，</a:t>
                </a:r>
                <a:r>
                  <a:rPr lang="en-US" altLang="zh-CN" sz="2400" dirty="0" smtClean="0">
                    <a:solidFill>
                      <a:srgbClr val="000000"/>
                    </a:solidFill>
                    <a:latin typeface="Times New Roman" panose="02020603050405020304" pitchFamily="18" charset="0"/>
                  </a:rPr>
                  <a:t>0.5</a:t>
                </a:r>
                <a:r>
                  <a:rPr lang="zh-CN" altLang="en-US" sz="2400" dirty="0" smtClean="0">
                    <a:solidFill>
                      <a:srgbClr val="000000"/>
                    </a:solidFill>
                    <a:latin typeface="Times New Roman" panose="02020603050405020304" pitchFamily="18" charset="0"/>
                  </a:rPr>
                  <a:t>）就是一个混合战略。</a:t>
                </a:r>
                <a:endParaRPr lang="en-US" altLang="zh-CN" sz="2400" dirty="0">
                  <a:solidFill>
                    <a:srgbClr val="000000"/>
                  </a:solidFill>
                  <a:latin typeface="Times New Roman" panose="02020603050405020304" pitchFamily="18" charset="0"/>
                </a:endParaRPr>
              </a:p>
            </p:txBody>
          </p:sp>
        </mc:Choice>
        <mc:Fallback xmlns="">
          <p:sp>
            <p:nvSpPr>
              <p:cNvPr id="2" name="矩形 1"/>
              <p:cNvSpPr>
                <a:spLocks noRot="1" noChangeAspect="1" noMove="1" noResize="1" noEditPoints="1" noAdjustHandles="1" noChangeArrowheads="1" noChangeShapeType="1" noTextEdit="1"/>
              </p:cNvSpPr>
              <p:nvPr/>
            </p:nvSpPr>
            <p:spPr>
              <a:xfrm>
                <a:off x="526633" y="2053410"/>
                <a:ext cx="8044516" cy="2699906"/>
              </a:xfrm>
              <a:prstGeom prst="rect">
                <a:avLst/>
              </a:prstGeom>
              <a:blipFill rotWithShape="0">
                <a:blip r:embed="rId5"/>
                <a:stretch>
                  <a:fillRect l="-1136" t="-2709" r="-455" b="-4515"/>
                </a:stretch>
              </a:blipFill>
            </p:spPr>
            <p:txBody>
              <a:bodyPr/>
              <a:lstStyle/>
              <a:p>
                <a:r>
                  <a:rPr lang="zh-CN" altLang="en-US">
                    <a:noFill/>
                  </a:rPr>
                  <a:t> </a:t>
                </a:r>
              </a:p>
            </p:txBody>
          </p:sp>
        </mc:Fallback>
      </mc:AlternateContent>
      <p:sp>
        <p:nvSpPr>
          <p:cNvPr id="3" name="文本框 2"/>
          <p:cNvSpPr txBox="1"/>
          <p:nvPr/>
        </p:nvSpPr>
        <p:spPr>
          <a:xfrm>
            <a:off x="505064" y="1597076"/>
            <a:ext cx="1633781"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♦混合战略</a:t>
            </a:r>
            <a:endParaRPr lang="zh-CN" altLang="en-US" sz="2400" b="1" dirty="0"/>
          </a:p>
        </p:txBody>
      </p:sp>
    </p:spTree>
    <p:extLst>
      <p:ext uri="{BB962C8B-B14F-4D97-AF65-F5344CB8AC3E}">
        <p14:creationId xmlns:p14="http://schemas.microsoft.com/office/powerpoint/2010/main" val="145291043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TextBox 2"/>
          <p:cNvSpPr txBox="1">
            <a:spLocks noChangeArrowheads="1"/>
          </p:cNvSpPr>
          <p:nvPr/>
        </p:nvSpPr>
        <p:spPr bwMode="auto">
          <a:xfrm>
            <a:off x="304716" y="1082774"/>
            <a:ext cx="66960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smtClean="0"/>
              <a:t>3</a:t>
            </a:r>
            <a:r>
              <a:rPr lang="zh-CN" altLang="en-US" sz="2400" b="1" dirty="0" smtClean="0"/>
              <a:t>）举例</a:t>
            </a:r>
            <a:endParaRPr lang="zh-CN" altLang="en-US" sz="2400" dirty="0">
              <a:latin typeface="Arial" panose="020B0604020202020204" pitchFamily="34" charset="0"/>
            </a:endParaRPr>
          </a:p>
        </p:txBody>
      </p:sp>
      <p:sp>
        <p:nvSpPr>
          <p:cNvPr id="13" name="Rectangle 5"/>
          <p:cNvSpPr>
            <a:spLocks noChangeArrowheads="1"/>
          </p:cNvSpPr>
          <p:nvPr/>
        </p:nvSpPr>
        <p:spPr bwMode="auto">
          <a:xfrm>
            <a:off x="394791" y="1518618"/>
            <a:ext cx="813764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a:latin typeface="Arial" panose="020B0604020202020204" pitchFamily="34" charset="0"/>
              </a:rPr>
              <a:t>假定一个企业的总成本函数</a:t>
            </a:r>
            <a:r>
              <a:rPr lang="en-US" altLang="zh-CN" sz="2400" dirty="0">
                <a:latin typeface="Arial" panose="020B0604020202020204" pitchFamily="34" charset="0"/>
              </a:rPr>
              <a:t>TC=TC(Q)</a:t>
            </a:r>
            <a:r>
              <a:rPr lang="zh-CN" altLang="en-US" sz="2400" dirty="0" smtClean="0">
                <a:latin typeface="Arial" panose="020B0604020202020204" pitchFamily="34" charset="0"/>
              </a:rPr>
              <a:t>，产品市场为</a:t>
            </a:r>
            <a:r>
              <a:rPr lang="zh-CN" altLang="en-US" sz="2400" dirty="0">
                <a:latin typeface="Arial" panose="020B0604020202020204" pitchFamily="34" charset="0"/>
              </a:rPr>
              <a:t>完全竞争市场</a:t>
            </a:r>
            <a:r>
              <a:rPr lang="zh-CN" altLang="en-US" sz="2400" dirty="0" smtClean="0">
                <a:latin typeface="Arial" panose="020B0604020202020204" pitchFamily="34" charset="0"/>
              </a:rPr>
              <a:t>，产品价格为</a:t>
            </a:r>
            <a:r>
              <a:rPr lang="en-US" altLang="zh-CN" sz="2400" dirty="0" smtClean="0">
                <a:latin typeface="Arial" panose="020B0604020202020204" pitchFamily="34" charset="0"/>
              </a:rPr>
              <a:t>P</a:t>
            </a:r>
            <a:r>
              <a:rPr lang="zh-CN" altLang="en-US" sz="2400" dirty="0" smtClean="0">
                <a:latin typeface="Arial" panose="020B0604020202020204" pitchFamily="34" charset="0"/>
              </a:rPr>
              <a:t>。那么，企业应当如何决定产量</a:t>
            </a:r>
            <a:r>
              <a:rPr lang="zh-CN" altLang="en-US" sz="2400" dirty="0">
                <a:latin typeface="Arial" panose="020B0604020202020204" pitchFamily="34" charset="0"/>
              </a:rPr>
              <a:t>？</a:t>
            </a:r>
            <a:endParaRPr lang="zh-CN" altLang="en-US" sz="2400" dirty="0">
              <a:latin typeface="宋体" panose="02010600030101010101" pitchFamily="2" charset="-122"/>
            </a:endParaRPr>
          </a:p>
        </p:txBody>
      </p:sp>
      <p:sp>
        <p:nvSpPr>
          <p:cNvPr id="14" name="Rectangle 6"/>
          <p:cNvSpPr>
            <a:spLocks noChangeArrowheads="1"/>
          </p:cNvSpPr>
          <p:nvPr/>
        </p:nvSpPr>
        <p:spPr bwMode="auto">
          <a:xfrm>
            <a:off x="467544" y="2282403"/>
            <a:ext cx="79216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a:latin typeface="Arial" panose="020B0604020202020204" pitchFamily="34" charset="0"/>
              </a:rPr>
              <a:t>分析和解答：</a:t>
            </a:r>
          </a:p>
          <a:p>
            <a:pPr eaLnBrk="1" hangingPunct="1">
              <a:spcBef>
                <a:spcPct val="0"/>
              </a:spcBef>
              <a:buFontTx/>
              <a:buNone/>
            </a:pPr>
            <a:r>
              <a:rPr lang="zh-CN" altLang="en-US" sz="2000" dirty="0">
                <a:latin typeface="Arial" panose="020B0604020202020204" pitchFamily="34" charset="0"/>
              </a:rPr>
              <a:t> </a:t>
            </a:r>
            <a:r>
              <a:rPr lang="zh-CN" altLang="en-US" sz="2000" dirty="0" smtClean="0">
                <a:latin typeface="Arial" panose="020B0604020202020204" pitchFamily="34" charset="0"/>
              </a:rPr>
              <a:t>      我们</a:t>
            </a:r>
            <a:r>
              <a:rPr lang="zh-CN" altLang="en-US" sz="2000" dirty="0">
                <a:latin typeface="Arial" panose="020B0604020202020204" pitchFamily="34" charset="0"/>
              </a:rPr>
              <a:t>面临的首要问题是企业决策的原则，按照</a:t>
            </a:r>
            <a:r>
              <a:rPr lang="zh-CN" altLang="en-US" sz="2000" b="1" dirty="0">
                <a:latin typeface="Arial" panose="020B0604020202020204" pitchFamily="34" charset="0"/>
              </a:rPr>
              <a:t>理性人</a:t>
            </a:r>
            <a:r>
              <a:rPr lang="zh-CN" altLang="en-US" sz="2000" dirty="0">
                <a:latin typeface="Arial" panose="020B0604020202020204" pitchFamily="34" charset="0"/>
              </a:rPr>
              <a:t>的假设，这个决策原则就是利润</a:t>
            </a:r>
            <a:r>
              <a:rPr lang="zh-CN" altLang="en-US" sz="2000" dirty="0" smtClean="0">
                <a:latin typeface="Arial" panose="020B0604020202020204" pitchFamily="34" charset="0"/>
              </a:rPr>
              <a:t>最大化，</a:t>
            </a:r>
            <a:r>
              <a:rPr lang="zh-CN" altLang="en-US" sz="2000" dirty="0">
                <a:latin typeface="Arial" panose="020B0604020202020204" pitchFamily="34" charset="0"/>
              </a:rPr>
              <a:t>这就是</a:t>
            </a:r>
            <a:r>
              <a:rPr lang="zh-CN" altLang="en-US" sz="2000" b="1" dirty="0">
                <a:latin typeface="Arial" panose="020B0604020202020204" pitchFamily="34" charset="0"/>
              </a:rPr>
              <a:t>最优化</a:t>
            </a:r>
            <a:r>
              <a:rPr lang="zh-CN" altLang="en-US" sz="2000" dirty="0" smtClean="0">
                <a:latin typeface="Arial" panose="020B0604020202020204" pitchFamily="34" charset="0"/>
              </a:rPr>
              <a:t>。为此，建立目标函数</a:t>
            </a:r>
            <a:r>
              <a:rPr lang="zh-CN" altLang="en-US" sz="2000" dirty="0">
                <a:latin typeface="Arial" panose="020B0604020202020204" pitchFamily="34" charset="0"/>
              </a:rPr>
              <a:t>：</a:t>
            </a:r>
            <a:endParaRPr lang="zh-CN" altLang="en-US" sz="2000" dirty="0">
              <a:latin typeface="宋体" panose="02010600030101010101" pitchFamily="2" charset="-122"/>
            </a:endParaRPr>
          </a:p>
        </p:txBody>
      </p:sp>
      <p:sp>
        <p:nvSpPr>
          <p:cNvPr id="15" name="Text Box 7"/>
          <p:cNvSpPr txBox="1">
            <a:spLocks noChangeArrowheads="1"/>
          </p:cNvSpPr>
          <p:nvPr/>
        </p:nvSpPr>
        <p:spPr bwMode="auto">
          <a:xfrm>
            <a:off x="2771006" y="3385715"/>
            <a:ext cx="238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en-US" altLang="zh-CN" sz="1800">
                <a:latin typeface="Arial" panose="020B0604020202020204" pitchFamily="34" charset="0"/>
              </a:rPr>
              <a:t>Max </a:t>
            </a:r>
            <a:r>
              <a:rPr lang="el-GR" altLang="zh-CN" sz="1800">
                <a:latin typeface="Arial" panose="020B0604020202020204" pitchFamily="34" charset="0"/>
                <a:cs typeface="Arial" panose="020B0604020202020204" pitchFamily="34" charset="0"/>
              </a:rPr>
              <a:t>π</a:t>
            </a:r>
            <a:r>
              <a:rPr lang="en-US" altLang="zh-CN" sz="1800">
                <a:latin typeface="Arial" panose="020B0604020202020204" pitchFamily="34" charset="0"/>
                <a:cs typeface="Arial" panose="020B0604020202020204" pitchFamily="34" charset="0"/>
              </a:rPr>
              <a:t>=TR(Q)-TC(Q)</a:t>
            </a:r>
            <a:endParaRPr lang="el-GR" altLang="zh-CN" sz="1800">
              <a:latin typeface="Arial" panose="020B0604020202020204" pitchFamily="34" charset="0"/>
              <a:cs typeface="Arial" panose="020B0604020202020204" pitchFamily="34" charset="0"/>
            </a:endParaRPr>
          </a:p>
        </p:txBody>
      </p:sp>
      <p:sp>
        <p:nvSpPr>
          <p:cNvPr id="16" name="Rectangle 8"/>
          <p:cNvSpPr>
            <a:spLocks noChangeArrowheads="1"/>
          </p:cNvSpPr>
          <p:nvPr/>
        </p:nvSpPr>
        <p:spPr bwMode="auto">
          <a:xfrm>
            <a:off x="467544" y="3795290"/>
            <a:ext cx="792162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000" dirty="0">
                <a:latin typeface="Arial" panose="020B0604020202020204" pitchFamily="34" charset="0"/>
              </a:rPr>
              <a:t> </a:t>
            </a:r>
            <a:r>
              <a:rPr lang="zh-CN" altLang="en-US" sz="2000" dirty="0" smtClean="0">
                <a:latin typeface="Arial" panose="020B0604020202020204" pitchFamily="34" charset="0"/>
              </a:rPr>
              <a:t>     那么</a:t>
            </a:r>
            <a:r>
              <a:rPr lang="zh-CN" altLang="en-US" sz="2000" dirty="0">
                <a:latin typeface="Arial" panose="020B0604020202020204" pitchFamily="34" charset="0"/>
              </a:rPr>
              <a:t>，如何确定产量呢？给出上述的目标函数</a:t>
            </a:r>
            <a:r>
              <a:rPr lang="zh-CN" altLang="en-US" sz="2000" dirty="0" smtClean="0">
                <a:latin typeface="Arial" panose="020B0604020202020204" pitchFamily="34" charset="0"/>
              </a:rPr>
              <a:t>，要</a:t>
            </a:r>
            <a:r>
              <a:rPr lang="zh-CN" altLang="en-US" sz="2000" dirty="0">
                <a:latin typeface="Arial" panose="020B0604020202020204" pitchFamily="34" charset="0"/>
              </a:rPr>
              <a:t>使利润最大，就可以利用数学上的极值原理求解</a:t>
            </a:r>
            <a:r>
              <a:rPr lang="zh-CN" altLang="en-US" sz="2000" dirty="0" smtClean="0">
                <a:latin typeface="Arial" panose="020B0604020202020204" pitchFamily="34" charset="0"/>
              </a:rPr>
              <a:t>产量，其结果是一种边际条件，使最优化体现为边际分析。</a:t>
            </a:r>
            <a:endParaRPr lang="zh-CN" altLang="en-US" sz="2000" dirty="0">
              <a:latin typeface="宋体" panose="02010600030101010101" pitchFamily="2" charset="-122"/>
            </a:endParaRPr>
          </a:p>
        </p:txBody>
      </p:sp>
      <p:graphicFrame>
        <p:nvGraphicFramePr>
          <p:cNvPr id="17" name="Object 9"/>
          <p:cNvGraphicFramePr>
            <a:graphicFrameLocks noChangeAspect="1"/>
          </p:cNvGraphicFramePr>
          <p:nvPr>
            <p:extLst>
              <p:ext uri="{D42A27DB-BD31-4B8C-83A1-F6EECF244321}">
                <p14:modId xmlns:p14="http://schemas.microsoft.com/office/powerpoint/2010/main" val="2529605112"/>
              </p:ext>
            </p:extLst>
          </p:nvPr>
        </p:nvGraphicFramePr>
        <p:xfrm>
          <a:off x="3112230" y="4706346"/>
          <a:ext cx="2016125" cy="590550"/>
        </p:xfrm>
        <a:graphic>
          <a:graphicData uri="http://schemas.openxmlformats.org/presentationml/2006/ole">
            <mc:AlternateContent xmlns:mc="http://schemas.openxmlformats.org/markup-compatibility/2006">
              <mc:Choice xmlns:v="urn:schemas-microsoft-com:vml" Requires="v">
                <p:oleObj spid="_x0000_s20704" name="公式" r:id="rId6" imgW="1384300" imgH="419100" progId="Equation.3">
                  <p:embed/>
                </p:oleObj>
              </mc:Choice>
              <mc:Fallback>
                <p:oleObj name="公式" r:id="rId6" imgW="1384300" imgH="4191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12230" y="4706346"/>
                        <a:ext cx="2016125"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 name="Text Box 11"/>
          <p:cNvSpPr txBox="1">
            <a:spLocks noChangeArrowheads="1"/>
          </p:cNvSpPr>
          <p:nvPr/>
        </p:nvSpPr>
        <p:spPr bwMode="auto">
          <a:xfrm>
            <a:off x="538981" y="5739978"/>
            <a:ext cx="79200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50000"/>
              </a:spcBef>
              <a:buFontTx/>
              <a:buNone/>
            </a:pPr>
            <a:r>
              <a:rPr lang="zh-CN" altLang="en-US" sz="1800">
                <a:latin typeface="Arial" panose="020B0604020202020204" pitchFamily="34" charset="0"/>
              </a:rPr>
              <a:t>假定</a:t>
            </a:r>
            <a:r>
              <a:rPr lang="en-US" altLang="zh-CN" sz="1800">
                <a:latin typeface="Arial" panose="020B0604020202020204" pitchFamily="34" charset="0"/>
              </a:rPr>
              <a:t>TC</a:t>
            </a:r>
            <a:r>
              <a:rPr lang="zh-CN" altLang="en-US" sz="1800">
                <a:latin typeface="Arial" panose="020B0604020202020204" pitchFamily="34" charset="0"/>
              </a:rPr>
              <a:t>（</a:t>
            </a:r>
            <a:r>
              <a:rPr lang="en-US" altLang="zh-CN" sz="1800">
                <a:latin typeface="Arial" panose="020B0604020202020204" pitchFamily="34" charset="0"/>
              </a:rPr>
              <a:t>Q</a:t>
            </a:r>
            <a:r>
              <a:rPr lang="zh-CN" altLang="en-US" sz="1800">
                <a:latin typeface="Arial" panose="020B0604020202020204" pitchFamily="34" charset="0"/>
              </a:rPr>
              <a:t>）</a:t>
            </a:r>
            <a:r>
              <a:rPr lang="en-US" altLang="zh-CN" sz="1800">
                <a:latin typeface="Arial" panose="020B0604020202020204" pitchFamily="34" charset="0"/>
              </a:rPr>
              <a:t>=40+30Q-6Q</a:t>
            </a:r>
            <a:r>
              <a:rPr lang="en-US" altLang="zh-CN" sz="1800" baseline="30000">
                <a:latin typeface="Arial" panose="020B0604020202020204" pitchFamily="34" charset="0"/>
              </a:rPr>
              <a:t>2</a:t>
            </a:r>
            <a:r>
              <a:rPr lang="en-US" altLang="zh-CN" sz="1800">
                <a:latin typeface="Arial" panose="020B0604020202020204" pitchFamily="34" charset="0"/>
              </a:rPr>
              <a:t>+Q</a:t>
            </a:r>
            <a:r>
              <a:rPr lang="en-US" altLang="zh-CN" sz="1800" baseline="30000">
                <a:latin typeface="Arial" panose="020B0604020202020204" pitchFamily="34" charset="0"/>
              </a:rPr>
              <a:t>3</a:t>
            </a:r>
            <a:r>
              <a:rPr lang="zh-CN" altLang="en-US" sz="1800">
                <a:latin typeface="Arial" panose="020B0604020202020204" pitchFamily="34" charset="0"/>
              </a:rPr>
              <a:t>，产品市场价格为</a:t>
            </a:r>
            <a:r>
              <a:rPr lang="en-US" altLang="zh-CN" sz="1800">
                <a:latin typeface="Arial" panose="020B0604020202020204" pitchFamily="34" charset="0"/>
              </a:rPr>
              <a:t>66</a:t>
            </a:r>
            <a:r>
              <a:rPr lang="zh-CN" altLang="en-US" sz="1800">
                <a:latin typeface="Arial" panose="020B0604020202020204" pitchFamily="34" charset="0"/>
              </a:rPr>
              <a:t>，则</a:t>
            </a:r>
            <a:r>
              <a:rPr lang="en-US" altLang="zh-CN" sz="1800">
                <a:latin typeface="Arial" panose="020B0604020202020204" pitchFamily="34" charset="0"/>
              </a:rPr>
              <a:t>MR=66</a:t>
            </a:r>
            <a:r>
              <a:rPr lang="zh-CN" altLang="en-US" sz="1800">
                <a:latin typeface="Arial" panose="020B0604020202020204" pitchFamily="34" charset="0"/>
              </a:rPr>
              <a:t>，</a:t>
            </a:r>
            <a:r>
              <a:rPr lang="en-US" altLang="zh-CN" sz="1800">
                <a:latin typeface="Arial" panose="020B0604020202020204" pitchFamily="34" charset="0"/>
              </a:rPr>
              <a:t>MC</a:t>
            </a:r>
            <a:r>
              <a:rPr lang="zh-CN" altLang="en-US" sz="1800">
                <a:latin typeface="Arial" panose="020B0604020202020204" pitchFamily="34" charset="0"/>
              </a:rPr>
              <a:t>（</a:t>
            </a:r>
            <a:r>
              <a:rPr lang="en-US" altLang="zh-CN" sz="1800">
                <a:latin typeface="Arial" panose="020B0604020202020204" pitchFamily="34" charset="0"/>
              </a:rPr>
              <a:t>Q</a:t>
            </a:r>
            <a:r>
              <a:rPr lang="zh-CN" altLang="en-US" sz="1800">
                <a:latin typeface="Arial" panose="020B0604020202020204" pitchFamily="34" charset="0"/>
              </a:rPr>
              <a:t>）</a:t>
            </a:r>
            <a:r>
              <a:rPr lang="en-US" altLang="zh-CN" sz="1800">
                <a:latin typeface="Arial" panose="020B0604020202020204" pitchFamily="34" charset="0"/>
              </a:rPr>
              <a:t>=30-12Q+30Q</a:t>
            </a:r>
            <a:r>
              <a:rPr lang="en-US" altLang="zh-CN" sz="1800" baseline="30000">
                <a:latin typeface="Arial" panose="020B0604020202020204" pitchFamily="34" charset="0"/>
              </a:rPr>
              <a:t>2</a:t>
            </a:r>
            <a:r>
              <a:rPr lang="zh-CN" altLang="en-US" sz="1800">
                <a:latin typeface="Arial" panose="020B0604020202020204" pitchFamily="34" charset="0"/>
              </a:rPr>
              <a:t>，则产量为</a:t>
            </a:r>
            <a:r>
              <a:rPr lang="en-US" altLang="zh-CN" sz="1800">
                <a:latin typeface="Arial" panose="020B0604020202020204" pitchFamily="34" charset="0"/>
              </a:rPr>
              <a:t>Q=6</a:t>
            </a:r>
            <a:r>
              <a:rPr lang="zh-CN" altLang="en-US" sz="1800">
                <a:latin typeface="Arial" panose="020B0604020202020204" pitchFamily="34" charset="0"/>
              </a:rPr>
              <a:t>。最终利润为</a:t>
            </a:r>
            <a:r>
              <a:rPr lang="en-US" altLang="zh-CN" sz="1800">
                <a:latin typeface="Arial" panose="020B0604020202020204" pitchFamily="34" charset="0"/>
              </a:rPr>
              <a:t>176</a:t>
            </a:r>
            <a:r>
              <a:rPr lang="zh-CN" altLang="en-US" sz="1800">
                <a:latin typeface="Arial" panose="020B0604020202020204" pitchFamily="34" charset="0"/>
              </a:rPr>
              <a:t>。</a:t>
            </a:r>
          </a:p>
        </p:txBody>
      </p:sp>
      <p:sp>
        <p:nvSpPr>
          <p:cNvPr id="19" name="Text Box 12"/>
          <p:cNvSpPr txBox="1">
            <a:spLocks noChangeArrowheads="1"/>
          </p:cNvSpPr>
          <p:nvPr/>
        </p:nvSpPr>
        <p:spPr bwMode="auto">
          <a:xfrm>
            <a:off x="1699575" y="5347071"/>
            <a:ext cx="7191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50000"/>
              </a:spcBef>
              <a:buFontTx/>
              <a:buNone/>
            </a:pPr>
            <a:r>
              <a:rPr lang="zh-CN" altLang="en-US" sz="1800" dirty="0">
                <a:latin typeface="Arial" panose="020B0604020202020204" pitchFamily="34" charset="0"/>
              </a:rPr>
              <a:t>即：</a:t>
            </a:r>
            <a:endParaRPr lang="en-US" altLang="zh-CN" sz="1800" dirty="0">
              <a:latin typeface="Arial" panose="020B0604020202020204" pitchFamily="34" charset="0"/>
            </a:endParaRPr>
          </a:p>
        </p:txBody>
      </p:sp>
      <p:sp>
        <p:nvSpPr>
          <p:cNvPr id="20" name="Text Box 13"/>
          <p:cNvSpPr txBox="1">
            <a:spLocks noChangeArrowheads="1"/>
          </p:cNvSpPr>
          <p:nvPr/>
        </p:nvSpPr>
        <p:spPr bwMode="auto">
          <a:xfrm>
            <a:off x="2267744" y="5347071"/>
            <a:ext cx="5111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50000"/>
              </a:spcBef>
              <a:buFontTx/>
              <a:buNone/>
            </a:pPr>
            <a:r>
              <a:rPr lang="zh-CN" altLang="en-US" sz="1800" b="1" dirty="0">
                <a:latin typeface="Arial" panose="020B0604020202020204" pitchFamily="34" charset="0"/>
              </a:rPr>
              <a:t>边际收益</a:t>
            </a:r>
            <a:r>
              <a:rPr lang="en-US" altLang="zh-CN" sz="1800" b="1" dirty="0">
                <a:latin typeface="Arial" panose="020B0604020202020204" pitchFamily="34" charset="0"/>
              </a:rPr>
              <a:t>MR</a:t>
            </a:r>
            <a:r>
              <a:rPr lang="zh-CN" altLang="en-US" sz="1800" b="1" dirty="0">
                <a:latin typeface="Arial" panose="020B0604020202020204" pitchFamily="34" charset="0"/>
              </a:rPr>
              <a:t>（</a:t>
            </a:r>
            <a:r>
              <a:rPr lang="en-US" altLang="zh-CN" sz="1800" b="1" dirty="0">
                <a:latin typeface="Arial" panose="020B0604020202020204" pitchFamily="34" charset="0"/>
              </a:rPr>
              <a:t>Q</a:t>
            </a:r>
            <a:r>
              <a:rPr lang="zh-CN" altLang="en-US" sz="1800" b="1" dirty="0">
                <a:latin typeface="Arial" panose="020B0604020202020204" pitchFamily="34" charset="0"/>
              </a:rPr>
              <a:t>）</a:t>
            </a:r>
            <a:r>
              <a:rPr lang="en-US" altLang="zh-CN" sz="1800" b="1" dirty="0">
                <a:latin typeface="Arial" panose="020B0604020202020204" pitchFamily="34" charset="0"/>
              </a:rPr>
              <a:t>=</a:t>
            </a:r>
            <a:r>
              <a:rPr lang="zh-CN" altLang="en-US" sz="1800" b="1" dirty="0">
                <a:latin typeface="Arial" panose="020B0604020202020204" pitchFamily="34" charset="0"/>
              </a:rPr>
              <a:t>边际成本</a:t>
            </a:r>
            <a:r>
              <a:rPr lang="en-US" altLang="zh-CN" sz="1800" b="1" dirty="0">
                <a:latin typeface="Arial" panose="020B0604020202020204" pitchFamily="34" charset="0"/>
              </a:rPr>
              <a:t>MC</a:t>
            </a:r>
            <a:r>
              <a:rPr lang="zh-CN" altLang="en-US" sz="1800" b="1" dirty="0">
                <a:latin typeface="Arial" panose="020B0604020202020204" pitchFamily="34" charset="0"/>
              </a:rPr>
              <a:t>（</a:t>
            </a:r>
            <a:r>
              <a:rPr lang="en-US" altLang="zh-CN" sz="1800" b="1" dirty="0">
                <a:latin typeface="Arial" panose="020B0604020202020204" pitchFamily="34" charset="0"/>
              </a:rPr>
              <a:t>Q</a:t>
            </a:r>
            <a:r>
              <a:rPr lang="zh-CN" altLang="en-US" sz="1800" b="1" dirty="0">
                <a:latin typeface="Arial" panose="020B0604020202020204" pitchFamily="34" charset="0"/>
              </a:rPr>
              <a:t>）</a:t>
            </a:r>
          </a:p>
        </p:txBody>
      </p:sp>
    </p:spTree>
    <p:extLst>
      <p:ext uri="{BB962C8B-B14F-4D97-AF65-F5344CB8AC3E}">
        <p14:creationId xmlns:p14="http://schemas.microsoft.com/office/powerpoint/2010/main" val="239124384"/>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534138" y="1100636"/>
            <a:ext cx="3180679"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♦两小猜枚的混合战略</a:t>
            </a:r>
            <a:endParaRPr lang="zh-CN" altLang="en-US" sz="2400" b="1" dirty="0"/>
          </a:p>
        </p:txBody>
      </p:sp>
      <p:sp>
        <p:nvSpPr>
          <p:cNvPr id="10" name="Text Box 26"/>
          <p:cNvSpPr txBox="1">
            <a:spLocks noChangeArrowheads="1"/>
          </p:cNvSpPr>
          <p:nvPr/>
        </p:nvSpPr>
        <p:spPr bwMode="auto">
          <a:xfrm>
            <a:off x="664424" y="1562301"/>
            <a:ext cx="8207375"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i="1" dirty="0" smtClean="0">
                <a:solidFill>
                  <a:srgbClr val="000000"/>
                </a:solidFill>
              </a:rPr>
              <a:t>A</a:t>
            </a:r>
            <a:r>
              <a:rPr lang="zh-CN" altLang="en-US" sz="2400" dirty="0">
                <a:solidFill>
                  <a:srgbClr val="000000"/>
                </a:solidFill>
              </a:rPr>
              <a:t>的混合战略是（</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A</a:t>
            </a:r>
            <a:r>
              <a:rPr lang="zh-CN" altLang="en-US" sz="2400" i="1" dirty="0">
                <a:solidFill>
                  <a:srgbClr val="000000"/>
                </a:solidFill>
                <a:latin typeface="Times New Roman" panose="02020603050405020304" pitchFamily="18" charset="0"/>
              </a:rPr>
              <a:t>，</a:t>
            </a:r>
            <a:r>
              <a:rPr lang="en-US" altLang="zh-CN" sz="2400" i="1" dirty="0">
                <a:solidFill>
                  <a:srgbClr val="000000"/>
                </a:solidFill>
                <a:latin typeface="Times New Roman" panose="02020603050405020304" pitchFamily="18" charset="0"/>
              </a:rPr>
              <a:t>1-</a:t>
            </a:r>
            <a:r>
              <a:rPr lang="en-US" altLang="zh-CN" sz="2400" b="1" i="1" dirty="0">
                <a:solidFill>
                  <a:srgbClr val="000000"/>
                </a:solidFill>
                <a:latin typeface="Times New Roman" panose="02020603050405020304" pitchFamily="18" charset="0"/>
              </a:rPr>
              <a:t>p</a:t>
            </a:r>
            <a:r>
              <a:rPr lang="en-US" altLang="zh-CN" sz="2400" b="1" i="1" baseline="-25000" dirty="0">
                <a:solidFill>
                  <a:srgbClr val="000000"/>
                </a:solidFill>
                <a:latin typeface="Times New Roman" panose="02020603050405020304" pitchFamily="18" charset="0"/>
              </a:rPr>
              <a:t>A</a:t>
            </a:r>
            <a:r>
              <a:rPr lang="zh-CN" altLang="en-US" sz="2400" dirty="0">
                <a:solidFill>
                  <a:srgbClr val="000000"/>
                </a:solidFill>
              </a:rPr>
              <a:t>），</a:t>
            </a:r>
            <a:r>
              <a:rPr lang="en-US" altLang="zh-CN" sz="2400" i="1" dirty="0">
                <a:solidFill>
                  <a:srgbClr val="000000"/>
                </a:solidFill>
              </a:rPr>
              <a:t>B</a:t>
            </a:r>
            <a:r>
              <a:rPr lang="zh-CN" altLang="en-US" sz="2400" dirty="0">
                <a:solidFill>
                  <a:srgbClr val="000000"/>
                </a:solidFill>
              </a:rPr>
              <a:t>的混合战略是（</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zh-CN" altLang="en-US" sz="2400" i="1" dirty="0">
                <a:solidFill>
                  <a:srgbClr val="000000"/>
                </a:solidFill>
                <a:latin typeface="Times New Roman" panose="02020603050405020304" pitchFamily="18" charset="0"/>
              </a:rPr>
              <a:t>，</a:t>
            </a:r>
            <a:r>
              <a:rPr lang="en-US" altLang="zh-CN" sz="2400" i="1" dirty="0">
                <a:solidFill>
                  <a:srgbClr val="000000"/>
                </a:solidFill>
                <a:latin typeface="Times New Roman" panose="02020603050405020304" pitchFamily="18" charset="0"/>
              </a:rPr>
              <a:t>1-</a:t>
            </a:r>
            <a:r>
              <a:rPr lang="en-US" altLang="zh-CN" sz="2400" b="1" i="1" dirty="0">
                <a:solidFill>
                  <a:srgbClr val="000000"/>
                </a:solidFill>
                <a:latin typeface="Times New Roman" panose="02020603050405020304" pitchFamily="18" charset="0"/>
              </a:rPr>
              <a:t>p</a:t>
            </a:r>
            <a:r>
              <a:rPr lang="en-US" altLang="zh-CN" sz="2400" b="1" i="1" baseline="-25000" dirty="0">
                <a:solidFill>
                  <a:srgbClr val="000000"/>
                </a:solidFill>
                <a:latin typeface="Times New Roman" panose="02020603050405020304" pitchFamily="18" charset="0"/>
              </a:rPr>
              <a:t>B</a:t>
            </a:r>
            <a:r>
              <a:rPr lang="zh-CN" altLang="en-US" sz="2400" dirty="0">
                <a:solidFill>
                  <a:srgbClr val="000000"/>
                </a:solidFill>
              </a:rPr>
              <a:t>） </a:t>
            </a:r>
          </a:p>
          <a:p>
            <a:pPr eaLnBrk="1" hangingPunct="1">
              <a:spcBef>
                <a:spcPct val="0"/>
              </a:spcBef>
              <a:buFontTx/>
              <a:buNone/>
            </a:pPr>
            <a:r>
              <a:rPr lang="en-US" altLang="zh-CN" sz="2400" i="1" dirty="0" smtClean="0">
                <a:solidFill>
                  <a:srgbClr val="000000"/>
                </a:solidFill>
                <a:cs typeface="Arial" panose="020B0604020202020204" pitchFamily="34" charset="0"/>
              </a:rPr>
              <a:t>A</a:t>
            </a:r>
            <a:r>
              <a:rPr lang="zh-CN" altLang="en-US" sz="2400" dirty="0">
                <a:solidFill>
                  <a:srgbClr val="000000"/>
                </a:solidFill>
                <a:cs typeface="Arial" panose="020B0604020202020204" pitchFamily="34" charset="0"/>
              </a:rPr>
              <a:t>的期望支付：</a:t>
            </a:r>
            <a:r>
              <a:rPr lang="en-US" altLang="zh-CN" sz="2400" b="1" i="1" dirty="0" err="1">
                <a:solidFill>
                  <a:srgbClr val="000000"/>
                </a:solidFill>
                <a:latin typeface="Times New Roman" panose="02020603050405020304" pitchFamily="18" charset="0"/>
              </a:rPr>
              <a:t>v</a:t>
            </a:r>
            <a:r>
              <a:rPr lang="en-US" altLang="zh-CN" sz="2400" b="1" i="1" baseline="-25000" dirty="0" err="1">
                <a:solidFill>
                  <a:srgbClr val="000000"/>
                </a:solidFill>
                <a:latin typeface="Times New Roman" panose="02020603050405020304" pitchFamily="18" charset="0"/>
              </a:rPr>
              <a:t>A</a:t>
            </a:r>
            <a:r>
              <a:rPr lang="en-US" altLang="zh-CN" sz="2400" dirty="0">
                <a:solidFill>
                  <a:srgbClr val="000000"/>
                </a:solidFill>
              </a:rPr>
              <a:t>=</a:t>
            </a:r>
            <a:r>
              <a:rPr lang="en-US" altLang="zh-CN" sz="2400" b="1" i="1" dirty="0" err="1">
                <a:solidFill>
                  <a:srgbClr val="000000"/>
                </a:solidFill>
              </a:rPr>
              <a:t>p</a:t>
            </a:r>
            <a:r>
              <a:rPr lang="en-US" altLang="zh-CN" sz="2400" b="1" i="1" baseline="-25000" dirty="0" err="1">
                <a:solidFill>
                  <a:srgbClr val="000000"/>
                </a:solidFill>
              </a:rPr>
              <a:t>A</a:t>
            </a:r>
            <a:r>
              <a:rPr lang="en-US" altLang="zh-CN" sz="2400" dirty="0">
                <a:solidFill>
                  <a:srgbClr val="000000"/>
                </a:solidFill>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a:t>
            </a:r>
            <a:r>
              <a:rPr lang="zh-CN" altLang="en-US" sz="2400" i="1" dirty="0">
                <a:solidFill>
                  <a:srgbClr val="000000"/>
                </a:solidFill>
                <a:latin typeface="Times New Roman" panose="02020603050405020304" pitchFamily="18" charset="0"/>
              </a:rPr>
              <a:t>（</a:t>
            </a:r>
            <a:r>
              <a:rPr lang="en-US" altLang="zh-CN" sz="2400" i="1" dirty="0">
                <a:solidFill>
                  <a:srgbClr val="000000"/>
                </a:solidFill>
                <a:latin typeface="Times New Roman" panose="02020603050405020304" pitchFamily="18" charset="0"/>
              </a:rPr>
              <a:t>1–</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zh-CN" altLang="en-US" sz="2400" dirty="0">
                <a:solidFill>
                  <a:srgbClr val="000000"/>
                </a:solidFill>
              </a:rPr>
              <a:t>）</a:t>
            </a:r>
            <a:r>
              <a:rPr lang="en-US" altLang="zh-CN" sz="2400" dirty="0">
                <a:solidFill>
                  <a:srgbClr val="000000"/>
                </a:solidFill>
              </a:rPr>
              <a:t>]+</a:t>
            </a:r>
            <a:r>
              <a:rPr lang="zh-CN" altLang="en-US" sz="2400" dirty="0">
                <a:solidFill>
                  <a:srgbClr val="000000"/>
                </a:solidFill>
              </a:rPr>
              <a:t>（</a:t>
            </a:r>
            <a:r>
              <a:rPr lang="en-US" altLang="zh-CN" sz="2400" dirty="0">
                <a:solidFill>
                  <a:srgbClr val="000000"/>
                </a:solidFill>
              </a:rPr>
              <a:t>1-</a:t>
            </a:r>
            <a:r>
              <a:rPr lang="en-US" altLang="zh-CN" sz="2400" b="1" i="1" dirty="0">
                <a:solidFill>
                  <a:srgbClr val="000000"/>
                </a:solidFill>
              </a:rPr>
              <a:t>p</a:t>
            </a:r>
            <a:r>
              <a:rPr lang="en-US" altLang="zh-CN" sz="2400" b="1" i="1" baseline="-25000" dirty="0">
                <a:solidFill>
                  <a:srgbClr val="000000"/>
                </a:solidFill>
              </a:rPr>
              <a:t>A</a:t>
            </a:r>
            <a:r>
              <a:rPr lang="zh-CN" altLang="en-US" sz="2400" dirty="0">
                <a:solidFill>
                  <a:srgbClr val="000000"/>
                </a:solidFill>
              </a:rPr>
              <a:t>）</a:t>
            </a:r>
            <a:r>
              <a:rPr lang="en-US" altLang="zh-CN" sz="2400" dirty="0">
                <a:solidFill>
                  <a:srgbClr val="000000"/>
                </a:solidFill>
              </a:rPr>
              <a:t>[</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a:t>
            </a:r>
            <a:r>
              <a:rPr lang="zh-CN" altLang="en-US" sz="2400" i="1" dirty="0">
                <a:solidFill>
                  <a:srgbClr val="000000"/>
                </a:solidFill>
                <a:latin typeface="Times New Roman" panose="02020603050405020304" pitchFamily="18" charset="0"/>
              </a:rPr>
              <a:t>（</a:t>
            </a:r>
            <a:r>
              <a:rPr lang="en-US" altLang="zh-CN" sz="2400" i="1" dirty="0">
                <a:solidFill>
                  <a:srgbClr val="000000"/>
                </a:solidFill>
                <a:latin typeface="Times New Roman" panose="02020603050405020304" pitchFamily="18" charset="0"/>
              </a:rPr>
              <a:t>1–</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zh-CN" altLang="en-US" sz="2400" dirty="0">
                <a:solidFill>
                  <a:srgbClr val="000000"/>
                </a:solidFill>
              </a:rPr>
              <a:t>）</a:t>
            </a:r>
          </a:p>
          <a:p>
            <a:pPr eaLnBrk="1" hangingPunct="1">
              <a:spcBef>
                <a:spcPct val="0"/>
              </a:spcBef>
              <a:buFontTx/>
              <a:buNone/>
            </a:pPr>
            <a:r>
              <a:rPr lang="zh-CN" altLang="en-US" sz="2400" dirty="0">
                <a:solidFill>
                  <a:srgbClr val="000000"/>
                </a:solidFill>
              </a:rPr>
              <a:t>                              </a:t>
            </a:r>
            <a:r>
              <a:rPr lang="en-US" altLang="zh-CN" sz="2400" dirty="0">
                <a:solidFill>
                  <a:srgbClr val="000000"/>
                </a:solidFill>
              </a:rPr>
              <a:t>=</a:t>
            </a:r>
            <a:r>
              <a:rPr lang="en-US" altLang="zh-CN" sz="2400" i="1" dirty="0">
                <a:solidFill>
                  <a:srgbClr val="000000"/>
                </a:solidFill>
                <a:latin typeface="Times New Roman" panose="02020603050405020304" pitchFamily="18" charset="0"/>
              </a:rPr>
              <a:t>2</a:t>
            </a:r>
            <a:r>
              <a:rPr lang="en-US" altLang="zh-CN" sz="2400" b="1" i="1" dirty="0">
                <a:solidFill>
                  <a:srgbClr val="000000"/>
                </a:solidFill>
                <a:latin typeface="Times New Roman" panose="02020603050405020304" pitchFamily="18" charset="0"/>
              </a:rPr>
              <a:t>p</a:t>
            </a:r>
            <a:r>
              <a:rPr lang="en-US" altLang="zh-CN" sz="2400" b="1" i="1" baseline="-25000" dirty="0">
                <a:solidFill>
                  <a:srgbClr val="000000"/>
                </a:solidFill>
                <a:latin typeface="Times New Roman" panose="02020603050405020304" pitchFamily="18" charset="0"/>
              </a:rPr>
              <a:t>A</a:t>
            </a:r>
            <a:r>
              <a:rPr lang="en-US" altLang="zh-CN" sz="2400" i="1" dirty="0">
                <a:solidFill>
                  <a:srgbClr val="000000"/>
                </a:solidFill>
                <a:latin typeface="Times New Roman" panose="02020603050405020304" pitchFamily="18" charset="0"/>
              </a:rPr>
              <a:t>+2</a:t>
            </a:r>
            <a:r>
              <a:rPr lang="en-US" altLang="zh-CN" sz="2400" b="1" i="1" dirty="0">
                <a:solidFill>
                  <a:srgbClr val="000000"/>
                </a:solidFill>
                <a:latin typeface="Times New Roman" panose="02020603050405020304" pitchFamily="18" charset="0"/>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–4</a:t>
            </a:r>
            <a:r>
              <a:rPr lang="en-US" altLang="zh-CN" sz="2400" b="1" i="1" dirty="0">
                <a:solidFill>
                  <a:srgbClr val="000000"/>
                </a:solidFill>
                <a:latin typeface="Times New Roman" panose="02020603050405020304" pitchFamily="18" charset="0"/>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A</a:t>
            </a:r>
            <a:r>
              <a:rPr lang="en-US" altLang="zh-CN" sz="2400" b="1" i="1" dirty="0">
                <a:solidFill>
                  <a:srgbClr val="000000"/>
                </a:solidFill>
                <a:latin typeface="Times New Roman" panose="02020603050405020304" pitchFamily="18" charset="0"/>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–1</a:t>
            </a:r>
          </a:p>
          <a:p>
            <a:pPr eaLnBrk="1" hangingPunct="1">
              <a:spcBef>
                <a:spcPct val="0"/>
              </a:spcBef>
              <a:buFontTx/>
              <a:buNone/>
            </a:pPr>
            <a:r>
              <a:rPr lang="en-US" altLang="zh-CN" sz="2400" dirty="0" smtClean="0">
                <a:solidFill>
                  <a:srgbClr val="000000"/>
                </a:solidFill>
                <a:cs typeface="Arial" panose="020B0604020202020204" pitchFamily="34" charset="0"/>
              </a:rPr>
              <a:t>B</a:t>
            </a:r>
            <a:r>
              <a:rPr lang="zh-CN" altLang="en-US" sz="2400" dirty="0">
                <a:solidFill>
                  <a:srgbClr val="000000"/>
                </a:solidFill>
                <a:cs typeface="Arial" panose="020B0604020202020204" pitchFamily="34" charset="0"/>
              </a:rPr>
              <a:t>的期望支付：</a:t>
            </a:r>
            <a:r>
              <a:rPr lang="zh-CN" altLang="en-US" sz="2400" dirty="0">
                <a:solidFill>
                  <a:srgbClr val="000000"/>
                </a:solidFill>
              </a:rPr>
              <a:t> </a:t>
            </a:r>
            <a:r>
              <a:rPr lang="en-US" altLang="zh-CN" sz="2400" b="1" i="1" dirty="0" err="1">
                <a:solidFill>
                  <a:srgbClr val="000000"/>
                </a:solidFill>
                <a:latin typeface="Times New Roman" panose="02020603050405020304" pitchFamily="18" charset="0"/>
              </a:rPr>
              <a:t>v</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=4</a:t>
            </a:r>
            <a:r>
              <a:rPr lang="en-US" altLang="zh-CN" sz="2400" b="1" i="1" dirty="0">
                <a:solidFill>
                  <a:srgbClr val="000000"/>
                </a:solidFill>
                <a:latin typeface="Times New Roman" panose="02020603050405020304" pitchFamily="18" charset="0"/>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A</a:t>
            </a:r>
            <a:r>
              <a:rPr lang="en-US" altLang="zh-CN" sz="2400" b="1" i="1" dirty="0">
                <a:solidFill>
                  <a:srgbClr val="000000"/>
                </a:solidFill>
                <a:latin typeface="Times New Roman" panose="02020603050405020304" pitchFamily="18" charset="0"/>
              </a:rPr>
              <a:t> </a:t>
            </a:r>
            <a:r>
              <a:rPr lang="en-US" altLang="zh-CN" sz="2400" b="1" i="1" dirty="0" err="1">
                <a:solidFill>
                  <a:srgbClr val="000000"/>
                </a:solidFill>
                <a:latin typeface="Times New Roman" panose="02020603050405020304" pitchFamily="18" charset="0"/>
              </a:rPr>
              <a:t>p</a:t>
            </a:r>
            <a:r>
              <a:rPr lang="en-US" altLang="zh-CN" sz="2400" b="1" i="1" baseline="-25000" dirty="0" err="1">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–2</a:t>
            </a:r>
            <a:r>
              <a:rPr lang="en-US" altLang="zh-CN" sz="2400" b="1" i="1" dirty="0">
                <a:solidFill>
                  <a:srgbClr val="000000"/>
                </a:solidFill>
                <a:latin typeface="Times New Roman" panose="02020603050405020304" pitchFamily="18" charset="0"/>
              </a:rPr>
              <a:t>p</a:t>
            </a:r>
            <a:r>
              <a:rPr lang="en-US" altLang="zh-CN" sz="2400" b="1" i="1" baseline="-25000" dirty="0">
                <a:solidFill>
                  <a:srgbClr val="000000"/>
                </a:solidFill>
                <a:latin typeface="Times New Roman" panose="02020603050405020304" pitchFamily="18" charset="0"/>
              </a:rPr>
              <a:t>A</a:t>
            </a:r>
            <a:r>
              <a:rPr lang="en-US" altLang="zh-CN" sz="2400" i="1" dirty="0">
                <a:solidFill>
                  <a:srgbClr val="000000"/>
                </a:solidFill>
                <a:latin typeface="Times New Roman" panose="02020603050405020304" pitchFamily="18" charset="0"/>
              </a:rPr>
              <a:t>–2</a:t>
            </a:r>
            <a:r>
              <a:rPr lang="en-US" altLang="zh-CN" sz="2400" b="1" i="1" dirty="0">
                <a:solidFill>
                  <a:srgbClr val="000000"/>
                </a:solidFill>
                <a:latin typeface="Times New Roman" panose="02020603050405020304" pitchFamily="18" charset="0"/>
              </a:rPr>
              <a:t> p</a:t>
            </a:r>
            <a:r>
              <a:rPr lang="en-US" altLang="zh-CN" sz="2400" b="1" i="1" baseline="-25000" dirty="0">
                <a:solidFill>
                  <a:srgbClr val="000000"/>
                </a:solidFill>
                <a:latin typeface="Times New Roman" panose="02020603050405020304" pitchFamily="18" charset="0"/>
              </a:rPr>
              <a:t>B</a:t>
            </a:r>
            <a:r>
              <a:rPr lang="en-US" altLang="zh-CN" sz="2400" i="1" dirty="0">
                <a:solidFill>
                  <a:srgbClr val="000000"/>
                </a:solidFill>
                <a:latin typeface="Times New Roman" panose="02020603050405020304" pitchFamily="18" charset="0"/>
              </a:rPr>
              <a:t>+1 </a:t>
            </a:r>
          </a:p>
        </p:txBody>
      </p:sp>
      <p:graphicFrame>
        <p:nvGraphicFramePr>
          <p:cNvPr id="11" name="Group 28"/>
          <p:cNvGraphicFramePr>
            <a:graphicFrameLocks noGrp="1"/>
          </p:cNvGraphicFramePr>
          <p:nvPr>
            <p:extLst>
              <p:ext uri="{D42A27DB-BD31-4B8C-83A1-F6EECF244321}">
                <p14:modId xmlns:p14="http://schemas.microsoft.com/office/powerpoint/2010/main" val="1757777660"/>
              </p:ext>
            </p:extLst>
          </p:nvPr>
        </p:nvGraphicFramePr>
        <p:xfrm>
          <a:off x="1331913" y="3438177"/>
          <a:ext cx="6191250" cy="2151063"/>
        </p:xfrm>
        <a:graphic>
          <a:graphicData uri="http://schemas.openxmlformats.org/drawingml/2006/table">
            <a:tbl>
              <a:tblPr/>
              <a:tblGrid>
                <a:gridCol w="1004887"/>
                <a:gridCol w="1889125"/>
                <a:gridCol w="1581150"/>
                <a:gridCol w="1716088"/>
              </a:tblGrid>
              <a:tr h="426846">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儿童</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B</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647891">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儿童</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正面（</a:t>
                      </a:r>
                      <a:r>
                        <a:rPr kumimoji="0" lang="en-US" altLang="zh-CN" sz="2000" b="1" i="0" u="none" strike="noStrike" cap="none" normalizeH="0" baseline="0" dirty="0" err="1" smtClean="0">
                          <a:ln>
                            <a:noFill/>
                          </a:ln>
                          <a:solidFill>
                            <a:schemeClr val="tx1"/>
                          </a:solidFill>
                          <a:effectLst/>
                          <a:latin typeface="宋体" pitchFamily="2" charset="-122"/>
                          <a:ea typeface="宋体" pitchFamily="2" charset="-122"/>
                          <a:cs typeface="Times New Roman" pitchFamily="18" charset="0"/>
                        </a:rPr>
                        <a:t>p</a:t>
                      </a:r>
                      <a:r>
                        <a:rPr kumimoji="0" lang="en-US" altLang="zh-CN" sz="2000" b="1" i="0" u="none" strike="noStrike" cap="none" normalizeH="0" baseline="-30000" dirty="0" err="1" smtClean="0">
                          <a:ln>
                            <a:noFill/>
                          </a:ln>
                          <a:solidFill>
                            <a:schemeClr val="tx1"/>
                          </a:solidFill>
                          <a:effectLst/>
                          <a:latin typeface="宋体" pitchFamily="2" charset="-122"/>
                          <a:ea typeface="宋体" pitchFamily="2" charset="-122"/>
                          <a:cs typeface="Times New Roman" pitchFamily="18" charset="0"/>
                        </a:rPr>
                        <a:t>B</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endParaRPr kumimoji="0" lang="zh-CN" altLang="en-US"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反面（</a:t>
                      </a:r>
                      <a:r>
                        <a:rPr kumimoji="0" lang="en-US" altLang="zh-CN" sz="2000" b="0" i="0" u="none" strike="noStrike" cap="none" normalizeH="0" baseline="0" dirty="0" smtClean="0">
                          <a:ln>
                            <a:noFill/>
                          </a:ln>
                          <a:solidFill>
                            <a:srgbClr val="000000"/>
                          </a:solidFill>
                          <a:effectLst/>
                          <a:latin typeface="宋体" pitchFamily="2" charset="-122"/>
                          <a:ea typeface="宋体" pitchFamily="2" charset="-122"/>
                          <a:cs typeface="Times New Roman" pitchFamily="18" charset="0"/>
                        </a:rPr>
                        <a:t>1-</a:t>
                      </a:r>
                      <a:r>
                        <a:rPr kumimoji="0" lang="en-US" altLang="zh-CN" sz="2000" b="1"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p</a:t>
                      </a:r>
                      <a:r>
                        <a:rPr kumimoji="0" lang="en-US" altLang="zh-CN" sz="2000" b="1" i="0" u="none" strike="noStrike" cap="none" normalizeH="0" baseline="-30000" dirty="0" smtClean="0">
                          <a:ln>
                            <a:noFill/>
                          </a:ln>
                          <a:solidFill>
                            <a:schemeClr val="tx1"/>
                          </a:solidFill>
                          <a:effectLst/>
                          <a:latin typeface="宋体" pitchFamily="2" charset="-122"/>
                          <a:ea typeface="宋体" pitchFamily="2" charset="-122"/>
                          <a:cs typeface="Times New Roman" pitchFamily="18" charset="0"/>
                        </a:rPr>
                        <a:t>B</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endParaRPr kumimoji="0" lang="zh-CN" altLang="en-US"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26846">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正面（</a:t>
                      </a:r>
                      <a:r>
                        <a:rPr kumimoji="0" lang="en-US" altLang="zh-CN" sz="2000" b="1" i="0" u="none" strike="noStrike" cap="none" normalizeH="0" baseline="0" smtClean="0">
                          <a:ln>
                            <a:noFill/>
                          </a:ln>
                          <a:solidFill>
                            <a:schemeClr val="tx1"/>
                          </a:solidFill>
                          <a:effectLst/>
                          <a:latin typeface="宋体" pitchFamily="2" charset="-122"/>
                          <a:ea typeface="宋体" pitchFamily="2" charset="-122"/>
                          <a:cs typeface="Times New Roman" pitchFamily="18" charset="0"/>
                        </a:rPr>
                        <a:t>p</a:t>
                      </a:r>
                      <a:r>
                        <a:rPr kumimoji="0" lang="en-US" altLang="zh-CN" sz="2000" b="1" i="0" u="none" strike="noStrike" cap="none" normalizeH="0" baseline="-30000" smtClean="0">
                          <a:ln>
                            <a:noFill/>
                          </a:ln>
                          <a:solidFill>
                            <a:schemeClr val="tx1"/>
                          </a:solidFill>
                          <a:effectLst/>
                          <a:latin typeface="宋体" pitchFamily="2" charset="-122"/>
                          <a:ea typeface="宋体" pitchFamily="2" charset="-122"/>
                          <a:cs typeface="Times New Roman" pitchFamily="18" charset="0"/>
                        </a:rPr>
                        <a:t>A</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endParaRPr kumimoji="0" lang="zh-CN" altLang="en-US" sz="2000" b="0" i="0" u="none" strike="noStrike" cap="none" normalizeH="0" baseline="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-1</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1</a:t>
                      </a:r>
                      <a:endParaRPr kumimoji="0" lang="en-US" altLang="zh-CN" sz="2000" b="0" i="0" u="none" strike="noStrike" cap="none" normalizeH="0" baseline="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649480">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反面（</a:t>
                      </a:r>
                      <a:r>
                        <a:rPr kumimoji="0" lang="en-US" altLang="zh-CN" sz="2000" b="0" i="0" u="none" strike="noStrike" cap="none" normalizeH="0" baseline="0" smtClean="0">
                          <a:ln>
                            <a:noFill/>
                          </a:ln>
                          <a:solidFill>
                            <a:srgbClr val="000000"/>
                          </a:solidFill>
                          <a:effectLst/>
                          <a:latin typeface="宋体" pitchFamily="2" charset="-122"/>
                          <a:ea typeface="宋体" pitchFamily="2" charset="-122"/>
                          <a:cs typeface="Times New Roman" pitchFamily="18" charset="0"/>
                        </a:rPr>
                        <a:t>1-</a:t>
                      </a:r>
                      <a:r>
                        <a:rPr kumimoji="0" lang="en-US" altLang="zh-CN" sz="2000" b="1" i="0" u="none" strike="noStrike" cap="none" normalizeH="0" baseline="0" smtClean="0">
                          <a:ln>
                            <a:noFill/>
                          </a:ln>
                          <a:solidFill>
                            <a:schemeClr val="tx1"/>
                          </a:solidFill>
                          <a:effectLst/>
                          <a:latin typeface="宋体" pitchFamily="2" charset="-122"/>
                          <a:ea typeface="宋体" pitchFamily="2" charset="-122"/>
                          <a:cs typeface="Times New Roman" pitchFamily="18" charset="0"/>
                        </a:rPr>
                        <a:t>p</a:t>
                      </a:r>
                      <a:r>
                        <a:rPr kumimoji="0" lang="en-US" altLang="zh-CN" sz="2000" b="1" i="0" u="none" strike="noStrike" cap="none" normalizeH="0" baseline="-30000" smtClean="0">
                          <a:ln>
                            <a:noFill/>
                          </a:ln>
                          <a:solidFill>
                            <a:schemeClr val="tx1"/>
                          </a:solidFill>
                          <a:effectLst/>
                          <a:latin typeface="宋体" pitchFamily="2" charset="-122"/>
                          <a:ea typeface="宋体" pitchFamily="2" charset="-122"/>
                          <a:cs typeface="Times New Roman" pitchFamily="18" charset="0"/>
                        </a:rPr>
                        <a:t>A</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endParaRPr kumimoji="0" lang="zh-CN" altLang="en-US" sz="2000" b="0" i="0" u="none" strike="noStrike" cap="none" normalizeH="0" baseline="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34" marB="45734"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21919119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83500" y="1140741"/>
            <a:ext cx="3433953" cy="461665"/>
          </a:xfrm>
          <a:prstGeom prst="rect">
            <a:avLst/>
          </a:prstGeom>
          <a:noFill/>
        </p:spPr>
        <p:txBody>
          <a:bodyPr wrap="none" rtlCol="0">
            <a:spAutoFit/>
          </a:bodyPr>
          <a:lstStyle/>
          <a:p>
            <a:r>
              <a:rPr lang="zh-CN" altLang="en-US" sz="2400" b="1" dirty="0" smtClean="0"/>
              <a:t>（</a:t>
            </a:r>
            <a:r>
              <a:rPr lang="en-US" altLang="zh-CN" sz="2400" b="1" dirty="0" smtClean="0"/>
              <a:t>3</a:t>
            </a:r>
            <a:r>
              <a:rPr lang="zh-CN" altLang="en-US" sz="2400" b="1" dirty="0" smtClean="0"/>
              <a:t>）混合战略纳什均衡</a:t>
            </a:r>
            <a:endParaRPr lang="zh-CN" altLang="en-US" sz="2400" b="1" dirty="0"/>
          </a:p>
        </p:txBody>
      </p:sp>
      <p:graphicFrame>
        <p:nvGraphicFramePr>
          <p:cNvPr id="10" name="Object 6"/>
          <p:cNvGraphicFramePr>
            <a:graphicFrameLocks noChangeAspect="1"/>
          </p:cNvGraphicFramePr>
          <p:nvPr>
            <p:extLst>
              <p:ext uri="{D42A27DB-BD31-4B8C-83A1-F6EECF244321}">
                <p14:modId xmlns:p14="http://schemas.microsoft.com/office/powerpoint/2010/main" val="2886103829"/>
              </p:ext>
            </p:extLst>
          </p:nvPr>
        </p:nvGraphicFramePr>
        <p:xfrm>
          <a:off x="534138" y="1632630"/>
          <a:ext cx="5766054" cy="893636"/>
        </p:xfrm>
        <a:graphic>
          <a:graphicData uri="http://schemas.openxmlformats.org/presentationml/2006/ole">
            <mc:AlternateContent xmlns:mc="http://schemas.openxmlformats.org/markup-compatibility/2006">
              <mc:Choice xmlns:v="urn:schemas-microsoft-com:vml" Requires="v">
                <p:oleObj spid="_x0000_s89258" name="公式" r:id="rId6" imgW="3048000" imgH="482600" progId="Equation.3">
                  <p:embed/>
                </p:oleObj>
              </mc:Choice>
              <mc:Fallback>
                <p:oleObj name="公式" r:id="rId6" imgW="3048000" imgH="482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138" y="1632630"/>
                        <a:ext cx="5766054" cy="893636"/>
                      </a:xfrm>
                      <a:prstGeom prst="rect">
                        <a:avLst/>
                      </a:prstGeom>
                      <a:noFill/>
                      <a:ln>
                        <a:noFill/>
                      </a:ln>
                    </p:spPr>
                  </p:pic>
                </p:oleObj>
              </mc:Fallback>
            </mc:AlternateContent>
          </a:graphicData>
        </a:graphic>
      </p:graphicFrame>
      <p:graphicFrame>
        <p:nvGraphicFramePr>
          <p:cNvPr id="11" name="Object 8"/>
          <p:cNvGraphicFramePr>
            <a:graphicFrameLocks noChangeAspect="1"/>
          </p:cNvGraphicFramePr>
          <p:nvPr>
            <p:extLst>
              <p:ext uri="{D42A27DB-BD31-4B8C-83A1-F6EECF244321}">
                <p14:modId xmlns:p14="http://schemas.microsoft.com/office/powerpoint/2010/main" val="3915404311"/>
              </p:ext>
            </p:extLst>
          </p:nvPr>
        </p:nvGraphicFramePr>
        <p:xfrm>
          <a:off x="534138" y="2703266"/>
          <a:ext cx="4127457" cy="474555"/>
        </p:xfrm>
        <a:graphic>
          <a:graphicData uri="http://schemas.openxmlformats.org/presentationml/2006/ole">
            <mc:AlternateContent xmlns:mc="http://schemas.openxmlformats.org/markup-compatibility/2006">
              <mc:Choice xmlns:v="urn:schemas-microsoft-com:vml" Requires="v">
                <p:oleObj spid="_x0000_s89259" name="公式" r:id="rId8" imgW="1866900" imgH="241300" progId="Equation.3">
                  <p:embed/>
                </p:oleObj>
              </mc:Choice>
              <mc:Fallback>
                <p:oleObj name="公式" r:id="rId8" imgW="1866900" imgH="2413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34138" y="2703266"/>
                        <a:ext cx="4127457" cy="474555"/>
                      </a:xfrm>
                      <a:prstGeom prst="rect">
                        <a:avLst/>
                      </a:prstGeom>
                      <a:noFill/>
                      <a:ln>
                        <a:noFill/>
                      </a:ln>
                    </p:spPr>
                  </p:pic>
                </p:oleObj>
              </mc:Fallback>
            </mc:AlternateContent>
          </a:graphicData>
        </a:graphic>
      </p:graphicFrame>
      <p:sp>
        <p:nvSpPr>
          <p:cNvPr id="12" name="Text Box 9"/>
          <p:cNvSpPr txBox="1">
            <a:spLocks noChangeArrowheads="1"/>
          </p:cNvSpPr>
          <p:nvPr/>
        </p:nvSpPr>
        <p:spPr bwMode="auto">
          <a:xfrm>
            <a:off x="549275" y="3200404"/>
            <a:ext cx="83920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对于两小猜枚博弈，要使</a:t>
            </a:r>
            <a:r>
              <a:rPr lang="en-US" altLang="zh-CN" sz="2400" dirty="0">
                <a:solidFill>
                  <a:srgbClr val="000000"/>
                </a:solidFill>
              </a:rPr>
              <a:t>A</a:t>
            </a:r>
            <a:r>
              <a:rPr lang="zh-CN" altLang="en-US" sz="2400" dirty="0">
                <a:solidFill>
                  <a:srgbClr val="000000"/>
                </a:solidFill>
              </a:rPr>
              <a:t>的期望支付最大化，则需要</a:t>
            </a:r>
            <a:r>
              <a:rPr lang="zh-CN" altLang="en-US" sz="2400" dirty="0" smtClean="0">
                <a:solidFill>
                  <a:srgbClr val="000000"/>
                </a:solidFill>
              </a:rPr>
              <a:t>满足：</a:t>
            </a:r>
            <a:endParaRPr lang="zh-CN" altLang="en-US" sz="2400" dirty="0">
              <a:solidFill>
                <a:srgbClr val="000000"/>
              </a:solidFill>
            </a:endParaRPr>
          </a:p>
        </p:txBody>
      </p:sp>
      <p:graphicFrame>
        <p:nvGraphicFramePr>
          <p:cNvPr id="20" name="Object 10"/>
          <p:cNvGraphicFramePr>
            <a:graphicFrameLocks noChangeAspect="1"/>
          </p:cNvGraphicFramePr>
          <p:nvPr>
            <p:extLst>
              <p:ext uri="{D42A27DB-BD31-4B8C-83A1-F6EECF244321}">
                <p14:modId xmlns:p14="http://schemas.microsoft.com/office/powerpoint/2010/main" val="1075739610"/>
              </p:ext>
            </p:extLst>
          </p:nvPr>
        </p:nvGraphicFramePr>
        <p:xfrm>
          <a:off x="2237867" y="3634532"/>
          <a:ext cx="2190117" cy="1219184"/>
        </p:xfrm>
        <a:graphic>
          <a:graphicData uri="http://schemas.openxmlformats.org/presentationml/2006/ole">
            <mc:AlternateContent xmlns:mc="http://schemas.openxmlformats.org/markup-compatibility/2006">
              <mc:Choice xmlns:v="urn:schemas-microsoft-com:vml" Requires="v">
                <p:oleObj spid="_x0000_s89260" name="公式" r:id="rId10" imgW="1180588" imgH="660113" progId="Equation.3">
                  <p:embed/>
                </p:oleObj>
              </mc:Choice>
              <mc:Fallback>
                <p:oleObj name="公式" r:id="rId10" imgW="1180588" imgH="660113"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37867" y="3634532"/>
                        <a:ext cx="2190117" cy="1219184"/>
                      </a:xfrm>
                      <a:prstGeom prst="rect">
                        <a:avLst/>
                      </a:prstGeom>
                      <a:noFill/>
                      <a:ln>
                        <a:noFill/>
                      </a:ln>
                    </p:spPr>
                  </p:pic>
                </p:oleObj>
              </mc:Fallback>
            </mc:AlternateContent>
          </a:graphicData>
        </a:graphic>
      </p:graphicFrame>
      <p:sp>
        <p:nvSpPr>
          <p:cNvPr id="21" name="Text Box 4"/>
          <p:cNvSpPr txBox="1">
            <a:spLocks noChangeArrowheads="1"/>
          </p:cNvSpPr>
          <p:nvPr/>
        </p:nvSpPr>
        <p:spPr bwMode="auto">
          <a:xfrm>
            <a:off x="611560" y="4916016"/>
            <a:ext cx="7042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同理，要使</a:t>
            </a:r>
            <a:r>
              <a:rPr lang="en-US" altLang="zh-CN" sz="2400" dirty="0">
                <a:solidFill>
                  <a:srgbClr val="000000"/>
                </a:solidFill>
              </a:rPr>
              <a:t>B</a:t>
            </a:r>
            <a:r>
              <a:rPr lang="zh-CN" altLang="en-US" sz="2400" dirty="0">
                <a:solidFill>
                  <a:srgbClr val="000000"/>
                </a:solidFill>
              </a:rPr>
              <a:t>的期望支付最大化，则需要满足</a:t>
            </a:r>
            <a:r>
              <a:rPr lang="en-US" altLang="zh-CN" sz="2400" i="1" dirty="0" err="1">
                <a:solidFill>
                  <a:srgbClr val="000000"/>
                </a:solidFill>
                <a:latin typeface="Times New Roman" panose="02020603050405020304" pitchFamily="18" charset="0"/>
              </a:rPr>
              <a:t>p</a:t>
            </a:r>
            <a:r>
              <a:rPr lang="en-US" altLang="zh-CN" sz="2400" i="1" baseline="-25000" dirty="0" err="1">
                <a:solidFill>
                  <a:srgbClr val="000000"/>
                </a:solidFill>
                <a:latin typeface="Times New Roman" panose="02020603050405020304" pitchFamily="18" charset="0"/>
              </a:rPr>
              <a:t>A</a:t>
            </a:r>
            <a:r>
              <a:rPr lang="en-US" altLang="zh-CN" sz="2400" i="1" dirty="0">
                <a:solidFill>
                  <a:srgbClr val="000000"/>
                </a:solidFill>
                <a:latin typeface="Times New Roman" panose="02020603050405020304" pitchFamily="18" charset="0"/>
              </a:rPr>
              <a:t>=0.5</a:t>
            </a:r>
          </a:p>
        </p:txBody>
      </p:sp>
    </p:spTree>
    <p:extLst>
      <p:ext uri="{BB962C8B-B14F-4D97-AF65-F5344CB8AC3E}">
        <p14:creationId xmlns:p14="http://schemas.microsoft.com/office/powerpoint/2010/main" val="1271618056"/>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9" name="Object 7"/>
          <p:cNvGraphicFramePr>
            <a:graphicFrameLocks noChangeAspect="1"/>
          </p:cNvGraphicFramePr>
          <p:nvPr>
            <p:extLst>
              <p:ext uri="{D42A27DB-BD31-4B8C-83A1-F6EECF244321}">
                <p14:modId xmlns:p14="http://schemas.microsoft.com/office/powerpoint/2010/main" val="3327587880"/>
              </p:ext>
            </p:extLst>
          </p:nvPr>
        </p:nvGraphicFramePr>
        <p:xfrm>
          <a:off x="1187624" y="1300682"/>
          <a:ext cx="2652712" cy="1484313"/>
        </p:xfrm>
        <a:graphic>
          <a:graphicData uri="http://schemas.openxmlformats.org/presentationml/2006/ole">
            <mc:AlternateContent xmlns:mc="http://schemas.openxmlformats.org/markup-compatibility/2006">
              <mc:Choice xmlns:v="urn:schemas-microsoft-com:vml" Requires="v">
                <p:oleObj spid="_x0000_s90226" name="公式" r:id="rId6" imgW="1282700" imgH="711200" progId="Equation.3">
                  <p:embed/>
                </p:oleObj>
              </mc:Choice>
              <mc:Fallback>
                <p:oleObj name="公式" r:id="rId6" imgW="1282700" imgH="711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87624" y="1300682"/>
                        <a:ext cx="2652712" cy="148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0" name="Object 9"/>
          <p:cNvGraphicFramePr>
            <a:graphicFrameLocks noChangeAspect="1"/>
          </p:cNvGraphicFramePr>
          <p:nvPr>
            <p:extLst>
              <p:ext uri="{D42A27DB-BD31-4B8C-83A1-F6EECF244321}">
                <p14:modId xmlns:p14="http://schemas.microsoft.com/office/powerpoint/2010/main" val="3014719740"/>
              </p:ext>
            </p:extLst>
          </p:nvPr>
        </p:nvGraphicFramePr>
        <p:xfrm>
          <a:off x="1116186" y="3100907"/>
          <a:ext cx="2881313" cy="1611313"/>
        </p:xfrm>
        <a:graphic>
          <a:graphicData uri="http://schemas.openxmlformats.org/presentationml/2006/ole">
            <mc:AlternateContent xmlns:mc="http://schemas.openxmlformats.org/markup-compatibility/2006">
              <mc:Choice xmlns:v="urn:schemas-microsoft-com:vml" Requires="v">
                <p:oleObj spid="_x0000_s90227" name="公式" r:id="rId8" imgW="1282700" imgH="711200" progId="Equation.3">
                  <p:embed/>
                </p:oleObj>
              </mc:Choice>
              <mc:Fallback>
                <p:oleObj name="公式" r:id="rId8" imgW="1282700" imgH="711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16186" y="3100907"/>
                        <a:ext cx="2881313" cy="161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1" name="Text Box 10"/>
          <p:cNvSpPr txBox="1">
            <a:spLocks noChangeArrowheads="1"/>
          </p:cNvSpPr>
          <p:nvPr/>
        </p:nvSpPr>
        <p:spPr bwMode="auto">
          <a:xfrm>
            <a:off x="7118524" y="2604554"/>
            <a:ext cx="457200" cy="296862"/>
          </a:xfrm>
          <a:prstGeom prst="rect">
            <a:avLst/>
          </a:prstGeom>
          <a:solidFill>
            <a:srgbClr val="FFFFFF"/>
          </a:solidFill>
          <a:ln w="952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dirty="0" err="1">
                <a:solidFill>
                  <a:srgbClr val="000000"/>
                </a:solidFill>
                <a:latin typeface="Times New Roman" panose="02020603050405020304" pitchFamily="18" charset="0"/>
              </a:rPr>
              <a:t>p</a:t>
            </a:r>
            <a:r>
              <a:rPr lang="en-US" altLang="zh-CN" sz="2000" i="1" baseline="-25000" dirty="0" err="1">
                <a:solidFill>
                  <a:srgbClr val="000000"/>
                </a:solidFill>
                <a:latin typeface="Times New Roman" panose="02020603050405020304" pitchFamily="18" charset="0"/>
              </a:rPr>
              <a:t>B</a:t>
            </a:r>
            <a:endParaRPr lang="en-US" altLang="zh-CN" sz="2000" i="1" dirty="0">
              <a:solidFill>
                <a:srgbClr val="000000"/>
              </a:solidFill>
              <a:latin typeface="Times New Roman" panose="02020603050405020304" pitchFamily="18" charset="0"/>
            </a:endParaRPr>
          </a:p>
        </p:txBody>
      </p:sp>
      <p:sp>
        <p:nvSpPr>
          <p:cNvPr id="12" name="Text Box 11"/>
          <p:cNvSpPr txBox="1">
            <a:spLocks noChangeArrowheads="1"/>
          </p:cNvSpPr>
          <p:nvPr/>
        </p:nvSpPr>
        <p:spPr bwMode="auto">
          <a:xfrm>
            <a:off x="4957532" y="954346"/>
            <a:ext cx="457200" cy="296863"/>
          </a:xfrm>
          <a:prstGeom prst="rect">
            <a:avLst/>
          </a:prstGeom>
          <a:solidFill>
            <a:srgbClr val="FFFFFF"/>
          </a:solidFill>
          <a:ln w="952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dirty="0" err="1">
                <a:solidFill>
                  <a:srgbClr val="000000"/>
                </a:solidFill>
                <a:latin typeface="Times New Roman" panose="02020603050405020304" pitchFamily="18" charset="0"/>
              </a:rPr>
              <a:t>p</a:t>
            </a:r>
            <a:r>
              <a:rPr lang="en-US" altLang="zh-CN" sz="2000" i="1" baseline="-25000" dirty="0" err="1">
                <a:solidFill>
                  <a:srgbClr val="000000"/>
                </a:solidFill>
                <a:latin typeface="Times New Roman" panose="02020603050405020304" pitchFamily="18" charset="0"/>
              </a:rPr>
              <a:t>A</a:t>
            </a:r>
            <a:endParaRPr lang="en-US" altLang="zh-CN" sz="2000" i="1" dirty="0">
              <a:solidFill>
                <a:srgbClr val="000000"/>
              </a:solidFill>
              <a:latin typeface="Times New Roman" panose="02020603050405020304" pitchFamily="18" charset="0"/>
            </a:endParaRPr>
          </a:p>
        </p:txBody>
      </p:sp>
      <p:sp>
        <p:nvSpPr>
          <p:cNvPr id="20" name="Line 12"/>
          <p:cNvSpPr>
            <a:spLocks noChangeShapeType="1"/>
          </p:cNvSpPr>
          <p:nvPr/>
        </p:nvSpPr>
        <p:spPr bwMode="auto">
          <a:xfrm flipV="1">
            <a:off x="5404024" y="1111770"/>
            <a:ext cx="1587" cy="155892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1" name="Line 13"/>
          <p:cNvSpPr>
            <a:spLocks noChangeShapeType="1"/>
          </p:cNvSpPr>
          <p:nvPr/>
        </p:nvSpPr>
        <p:spPr bwMode="auto">
          <a:xfrm>
            <a:off x="5404024" y="2686570"/>
            <a:ext cx="1943100" cy="15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 name="Line 14"/>
          <p:cNvSpPr>
            <a:spLocks noChangeShapeType="1"/>
          </p:cNvSpPr>
          <p:nvPr/>
        </p:nvSpPr>
        <p:spPr bwMode="auto">
          <a:xfrm>
            <a:off x="5404024" y="2105545"/>
            <a:ext cx="1257300" cy="158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15"/>
          <p:cNvSpPr>
            <a:spLocks noChangeShapeType="1"/>
          </p:cNvSpPr>
          <p:nvPr/>
        </p:nvSpPr>
        <p:spPr bwMode="auto">
          <a:xfrm>
            <a:off x="6661324" y="2092845"/>
            <a:ext cx="1587" cy="5937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16"/>
          <p:cNvSpPr>
            <a:spLocks noChangeShapeType="1"/>
          </p:cNvSpPr>
          <p:nvPr/>
        </p:nvSpPr>
        <p:spPr bwMode="auto">
          <a:xfrm>
            <a:off x="5413549" y="1521345"/>
            <a:ext cx="1587" cy="5937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7"/>
          <p:cNvSpPr>
            <a:spLocks noChangeShapeType="1"/>
          </p:cNvSpPr>
          <p:nvPr/>
        </p:nvSpPr>
        <p:spPr bwMode="auto">
          <a:xfrm flipV="1">
            <a:off x="5470699" y="2959620"/>
            <a:ext cx="0" cy="155892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 name="Line 18"/>
          <p:cNvSpPr>
            <a:spLocks noChangeShapeType="1"/>
          </p:cNvSpPr>
          <p:nvPr/>
        </p:nvSpPr>
        <p:spPr bwMode="auto">
          <a:xfrm>
            <a:off x="5470699" y="4496320"/>
            <a:ext cx="19431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7" name="Line 19"/>
          <p:cNvSpPr>
            <a:spLocks noChangeShapeType="1"/>
          </p:cNvSpPr>
          <p:nvPr/>
        </p:nvSpPr>
        <p:spPr bwMode="auto">
          <a:xfrm>
            <a:off x="6156499" y="3316807"/>
            <a:ext cx="0" cy="1189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Line 20"/>
          <p:cNvSpPr>
            <a:spLocks noChangeShapeType="1"/>
          </p:cNvSpPr>
          <p:nvPr/>
        </p:nvSpPr>
        <p:spPr bwMode="auto">
          <a:xfrm>
            <a:off x="5470699" y="4505845"/>
            <a:ext cx="6858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21"/>
          <p:cNvSpPr>
            <a:spLocks noChangeShapeType="1"/>
          </p:cNvSpPr>
          <p:nvPr/>
        </p:nvSpPr>
        <p:spPr bwMode="auto">
          <a:xfrm>
            <a:off x="6156499" y="3316807"/>
            <a:ext cx="6858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Text Box 22"/>
          <p:cNvSpPr txBox="1">
            <a:spLocks noChangeArrowheads="1"/>
          </p:cNvSpPr>
          <p:nvPr/>
        </p:nvSpPr>
        <p:spPr bwMode="auto">
          <a:xfrm>
            <a:off x="4932536" y="2956445"/>
            <a:ext cx="457200" cy="296862"/>
          </a:xfrm>
          <a:prstGeom prst="rect">
            <a:avLst/>
          </a:prstGeom>
          <a:solidFill>
            <a:srgbClr val="FFFFFF"/>
          </a:solidFill>
          <a:ln w="952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a:solidFill>
                  <a:srgbClr val="000000"/>
                </a:solidFill>
                <a:latin typeface="Times New Roman" panose="02020603050405020304" pitchFamily="18" charset="0"/>
              </a:rPr>
              <a:t>p</a:t>
            </a:r>
            <a:r>
              <a:rPr lang="en-US" altLang="zh-CN" sz="2000" i="1" baseline="-25000">
                <a:solidFill>
                  <a:srgbClr val="000000"/>
                </a:solidFill>
                <a:latin typeface="Times New Roman" panose="02020603050405020304" pitchFamily="18" charset="0"/>
              </a:rPr>
              <a:t>B</a:t>
            </a:r>
            <a:endParaRPr lang="en-US" altLang="zh-CN" sz="2000" i="1">
              <a:solidFill>
                <a:srgbClr val="000000"/>
              </a:solidFill>
              <a:latin typeface="Times New Roman" panose="02020603050405020304" pitchFamily="18" charset="0"/>
            </a:endParaRPr>
          </a:p>
        </p:txBody>
      </p:sp>
      <p:sp>
        <p:nvSpPr>
          <p:cNvPr id="31" name="Text Box 23"/>
          <p:cNvSpPr txBox="1">
            <a:spLocks noChangeArrowheads="1"/>
          </p:cNvSpPr>
          <p:nvPr/>
        </p:nvSpPr>
        <p:spPr bwMode="auto">
          <a:xfrm>
            <a:off x="7197899" y="4577282"/>
            <a:ext cx="457200" cy="296863"/>
          </a:xfrm>
          <a:prstGeom prst="rect">
            <a:avLst/>
          </a:prstGeom>
          <a:solidFill>
            <a:srgbClr val="FFFFFF"/>
          </a:solidFill>
          <a:ln w="9525">
            <a:solidFill>
              <a:srgbClr val="FFFFFF"/>
            </a:solidFill>
            <a:miter lim="800000"/>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en-US" altLang="zh-CN" sz="2000" i="1">
                <a:solidFill>
                  <a:srgbClr val="000000"/>
                </a:solidFill>
                <a:latin typeface="Times New Roman" panose="02020603050405020304" pitchFamily="18" charset="0"/>
              </a:rPr>
              <a:t>p</a:t>
            </a:r>
            <a:r>
              <a:rPr lang="en-US" altLang="zh-CN" sz="2000" i="1" baseline="-25000">
                <a:solidFill>
                  <a:srgbClr val="000000"/>
                </a:solidFill>
                <a:latin typeface="Times New Roman" panose="02020603050405020304" pitchFamily="18" charset="0"/>
              </a:rPr>
              <a:t>A</a:t>
            </a:r>
            <a:endParaRPr lang="en-US" altLang="zh-CN" sz="2000" i="1">
              <a:solidFill>
                <a:srgbClr val="000000"/>
              </a:solidFill>
              <a:latin typeface="Times New Roman" panose="02020603050405020304" pitchFamily="18" charset="0"/>
            </a:endParaRPr>
          </a:p>
        </p:txBody>
      </p:sp>
      <p:sp>
        <p:nvSpPr>
          <p:cNvPr id="32" name="Text Box 24"/>
          <p:cNvSpPr txBox="1">
            <a:spLocks noChangeArrowheads="1"/>
          </p:cNvSpPr>
          <p:nvPr/>
        </p:nvSpPr>
        <p:spPr bwMode="auto">
          <a:xfrm>
            <a:off x="5305599" y="4524895"/>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0</a:t>
            </a:r>
          </a:p>
        </p:txBody>
      </p:sp>
      <p:sp>
        <p:nvSpPr>
          <p:cNvPr id="33" name="Text Box 25"/>
          <p:cNvSpPr txBox="1">
            <a:spLocks noChangeArrowheads="1"/>
          </p:cNvSpPr>
          <p:nvPr/>
        </p:nvSpPr>
        <p:spPr bwMode="auto">
          <a:xfrm>
            <a:off x="5973936" y="4577282"/>
            <a:ext cx="501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0.5</a:t>
            </a:r>
          </a:p>
        </p:txBody>
      </p:sp>
      <p:sp>
        <p:nvSpPr>
          <p:cNvPr id="34" name="Text Box 26"/>
          <p:cNvSpPr txBox="1">
            <a:spLocks noChangeArrowheads="1"/>
          </p:cNvSpPr>
          <p:nvPr/>
        </p:nvSpPr>
        <p:spPr bwMode="auto">
          <a:xfrm>
            <a:off x="6621636" y="4577282"/>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1</a:t>
            </a:r>
          </a:p>
        </p:txBody>
      </p:sp>
      <p:sp>
        <p:nvSpPr>
          <p:cNvPr id="35" name="Text Box 26"/>
          <p:cNvSpPr txBox="1">
            <a:spLocks noChangeArrowheads="1"/>
          </p:cNvSpPr>
          <p:nvPr/>
        </p:nvSpPr>
        <p:spPr bwMode="auto">
          <a:xfrm>
            <a:off x="6499399" y="2681079"/>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1</a:t>
            </a:r>
          </a:p>
        </p:txBody>
      </p:sp>
      <p:sp>
        <p:nvSpPr>
          <p:cNvPr id="36" name="Text Box 25"/>
          <p:cNvSpPr txBox="1">
            <a:spLocks noChangeArrowheads="1"/>
          </p:cNvSpPr>
          <p:nvPr/>
        </p:nvSpPr>
        <p:spPr bwMode="auto">
          <a:xfrm>
            <a:off x="4926473" y="1953938"/>
            <a:ext cx="501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0.5</a:t>
            </a:r>
          </a:p>
        </p:txBody>
      </p:sp>
      <p:sp>
        <p:nvSpPr>
          <p:cNvPr id="37" name="Text Box 26"/>
          <p:cNvSpPr txBox="1">
            <a:spLocks noChangeArrowheads="1"/>
          </p:cNvSpPr>
          <p:nvPr/>
        </p:nvSpPr>
        <p:spPr bwMode="auto">
          <a:xfrm>
            <a:off x="5020506" y="1388787"/>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olidFill>
                  <a:srgbClr val="000000"/>
                </a:solidFill>
              </a:rPr>
              <a:t>1</a:t>
            </a:r>
          </a:p>
        </p:txBody>
      </p:sp>
      <p:sp>
        <p:nvSpPr>
          <p:cNvPr id="38" name="Text Box 4"/>
          <p:cNvSpPr txBox="1">
            <a:spLocks noChangeArrowheads="1"/>
          </p:cNvSpPr>
          <p:nvPr/>
        </p:nvSpPr>
        <p:spPr bwMode="auto">
          <a:xfrm>
            <a:off x="611560" y="4916016"/>
            <a:ext cx="70421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所以，混合战略均衡就是（</a:t>
            </a:r>
            <a:r>
              <a:rPr lang="en-US" altLang="zh-CN" sz="2400" i="1" dirty="0" err="1" smtClean="0">
                <a:solidFill>
                  <a:srgbClr val="000000"/>
                </a:solidFill>
                <a:latin typeface="Times New Roman" panose="02020603050405020304" pitchFamily="18" charset="0"/>
              </a:rPr>
              <a:t>p</a:t>
            </a:r>
            <a:r>
              <a:rPr lang="en-US" altLang="zh-CN" sz="2400" i="1" baseline="-25000" dirty="0" err="1" smtClean="0">
                <a:solidFill>
                  <a:srgbClr val="000000"/>
                </a:solidFill>
                <a:latin typeface="Times New Roman" panose="02020603050405020304" pitchFamily="18" charset="0"/>
              </a:rPr>
              <a:t>A</a:t>
            </a:r>
            <a:r>
              <a:rPr lang="en-US" altLang="zh-CN" sz="2400" i="1" dirty="0" smtClean="0">
                <a:solidFill>
                  <a:srgbClr val="000000"/>
                </a:solidFill>
                <a:latin typeface="Times New Roman" panose="02020603050405020304" pitchFamily="18" charset="0"/>
              </a:rPr>
              <a:t>=0.5</a:t>
            </a:r>
            <a:r>
              <a:rPr lang="zh-CN" altLang="en-US" sz="2400" i="1" dirty="0" smtClean="0">
                <a:solidFill>
                  <a:srgbClr val="000000"/>
                </a:solidFill>
                <a:latin typeface="Times New Roman" panose="02020603050405020304" pitchFamily="18" charset="0"/>
              </a:rPr>
              <a:t>，</a:t>
            </a:r>
            <a:r>
              <a:rPr lang="en-US" altLang="zh-CN" sz="2400" i="1" dirty="0">
                <a:solidFill>
                  <a:srgbClr val="000000"/>
                </a:solidFill>
                <a:latin typeface="Times New Roman" panose="02020603050405020304" pitchFamily="18" charset="0"/>
              </a:rPr>
              <a:t> </a:t>
            </a:r>
            <a:r>
              <a:rPr lang="en-US" altLang="zh-CN" sz="2400" i="1" dirty="0" err="1" smtClean="0">
                <a:solidFill>
                  <a:srgbClr val="000000"/>
                </a:solidFill>
                <a:latin typeface="Times New Roman" panose="02020603050405020304" pitchFamily="18" charset="0"/>
              </a:rPr>
              <a:t>p</a:t>
            </a:r>
            <a:r>
              <a:rPr lang="en-US" altLang="zh-CN" sz="2400" i="1" baseline="-25000" dirty="0" err="1" smtClean="0">
                <a:solidFill>
                  <a:srgbClr val="000000"/>
                </a:solidFill>
                <a:latin typeface="Times New Roman" panose="02020603050405020304" pitchFamily="18" charset="0"/>
              </a:rPr>
              <a:t>B</a:t>
            </a:r>
            <a:r>
              <a:rPr lang="en-US" altLang="zh-CN" sz="2400" i="1" dirty="0" smtClean="0">
                <a:solidFill>
                  <a:srgbClr val="000000"/>
                </a:solidFill>
                <a:latin typeface="Times New Roman" panose="02020603050405020304" pitchFamily="18" charset="0"/>
              </a:rPr>
              <a:t>=0.5</a:t>
            </a:r>
            <a:r>
              <a:rPr lang="zh-CN" altLang="en-US" sz="2400" i="1" dirty="0" smtClean="0">
                <a:solidFill>
                  <a:srgbClr val="000000"/>
                </a:solidFill>
                <a:latin typeface="Times New Roman" panose="02020603050405020304" pitchFamily="18" charset="0"/>
              </a:rPr>
              <a:t>）</a:t>
            </a:r>
            <a:endParaRPr lang="en-US" altLang="zh-CN" sz="2400" i="1" dirty="0">
              <a:solidFill>
                <a:srgbClr val="000000"/>
              </a:solidFill>
              <a:latin typeface="Times New Roman" panose="02020603050405020304" pitchFamily="18" charset="0"/>
            </a:endParaRPr>
          </a:p>
        </p:txBody>
      </p:sp>
    </p:spTree>
    <p:extLst>
      <p:ext uri="{BB962C8B-B14F-4D97-AF65-F5344CB8AC3E}">
        <p14:creationId xmlns:p14="http://schemas.microsoft.com/office/powerpoint/2010/main" val="278931205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0636"/>
            <a:ext cx="7765267" cy="461665"/>
          </a:xfrm>
          <a:prstGeom prst="rect">
            <a:avLst/>
          </a:prstGeom>
          <a:noFill/>
        </p:spPr>
        <p:txBody>
          <a:bodyPr wrap="none" rtlCol="0">
            <a:spAutoFit/>
          </a:bodyPr>
          <a:lstStyle/>
          <a:p>
            <a:r>
              <a:rPr lang="zh-CN" altLang="en-US" sz="2400" b="1" dirty="0" smtClean="0"/>
              <a:t>（</a:t>
            </a:r>
            <a:r>
              <a:rPr lang="en-US" altLang="zh-CN" sz="2400" b="1" dirty="0"/>
              <a:t>4</a:t>
            </a:r>
            <a:r>
              <a:rPr lang="zh-CN" altLang="en-US" sz="2400" b="1" dirty="0" smtClean="0"/>
              <a:t>）对称博弈、支付均等化方法与斗鸡博弈的混合战略</a:t>
            </a:r>
            <a:endParaRPr lang="zh-CN" altLang="en-US" sz="2400" b="1" dirty="0"/>
          </a:p>
        </p:txBody>
      </p:sp>
      <p:sp>
        <p:nvSpPr>
          <p:cNvPr id="2" name="矩形 1"/>
          <p:cNvSpPr/>
          <p:nvPr/>
        </p:nvSpPr>
        <p:spPr>
          <a:xfrm>
            <a:off x="483954" y="1486683"/>
            <a:ext cx="8137992" cy="830997"/>
          </a:xfrm>
          <a:prstGeom prst="rect">
            <a:avLst/>
          </a:prstGeom>
        </p:spPr>
        <p:txBody>
          <a:bodyPr wrap="square">
            <a:spAutoFit/>
          </a:bodyPr>
          <a:lstStyle/>
          <a:p>
            <a:pPr eaLnBrk="1" hangingPunct="1"/>
            <a:r>
              <a:rPr lang="zh-CN" altLang="en-US" sz="2400" dirty="0">
                <a:solidFill>
                  <a:srgbClr val="000000"/>
                </a:solidFill>
              </a:rPr>
              <a:t>斗鸡博弈的一个特点是它是一个对称博弈，参与人最优战略一定应当是相同的，所以其概率可以使用同一个符号</a:t>
            </a:r>
            <a:r>
              <a:rPr lang="zh-CN" altLang="en-US" sz="2400" dirty="0" smtClean="0">
                <a:solidFill>
                  <a:srgbClr val="000000"/>
                </a:solidFill>
              </a:rPr>
              <a:t>表示。</a:t>
            </a:r>
            <a:endParaRPr lang="zh-CN" altLang="en-US" sz="2400" dirty="0">
              <a:solidFill>
                <a:srgbClr val="000000"/>
              </a:solidFill>
            </a:endParaRPr>
          </a:p>
        </p:txBody>
      </p:sp>
      <p:graphicFrame>
        <p:nvGraphicFramePr>
          <p:cNvPr id="11" name="Group 5"/>
          <p:cNvGraphicFramePr>
            <a:graphicFrameLocks noGrp="1"/>
          </p:cNvGraphicFramePr>
          <p:nvPr>
            <p:extLst>
              <p:ext uri="{D42A27DB-BD31-4B8C-83A1-F6EECF244321}">
                <p14:modId xmlns:p14="http://schemas.microsoft.com/office/powerpoint/2010/main" val="3748960031"/>
              </p:ext>
            </p:extLst>
          </p:nvPr>
        </p:nvGraphicFramePr>
        <p:xfrm>
          <a:off x="1348569" y="2317680"/>
          <a:ext cx="6408761" cy="1636605"/>
        </p:xfrm>
        <a:graphic>
          <a:graphicData uri="http://schemas.openxmlformats.org/drawingml/2006/table">
            <a:tbl>
              <a:tblPr/>
              <a:tblGrid>
                <a:gridCol w="1040300"/>
                <a:gridCol w="1955022"/>
                <a:gridCol w="1636795"/>
                <a:gridCol w="1776644"/>
              </a:tblGrid>
              <a:tr h="400047">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琼斯</a:t>
                      </a:r>
                      <a:endParaRPr kumimoji="0" lang="zh-CN" altLang="en-US" sz="2000" b="0" i="0" u="none" strike="noStrike" cap="none" normalizeH="0" baseline="0" dirty="0" smtClean="0">
                        <a:ln>
                          <a:noFill/>
                        </a:ln>
                        <a:solidFill>
                          <a:schemeClr val="tx1"/>
                        </a:solidFill>
                        <a:effectLst/>
                        <a:latin typeface="宋体" pitchFamily="2" charset="-122"/>
                        <a:ea typeface="宋体" pitchFamily="2" charset="-122"/>
                      </a:endParaRPr>
                    </a:p>
                  </a:txBody>
                  <a:tcPr marT="45726" marB="45726"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432048">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史密斯</a:t>
                      </a:r>
                      <a:endParaRPr kumimoji="0" lang="zh-CN" altLang="en-US" sz="2000" b="0" i="0" u="none" strike="noStrike" cap="none" normalizeH="0" baseline="0" dirty="0" smtClean="0">
                        <a:ln>
                          <a:noFill/>
                        </a:ln>
                        <a:solidFill>
                          <a:schemeClr val="tx1"/>
                        </a:solidFill>
                        <a:effectLst/>
                        <a:latin typeface="宋体" pitchFamily="2" charset="-122"/>
                        <a:ea typeface="宋体" pitchFamily="2" charset="-122"/>
                      </a:endParaRPr>
                    </a:p>
                  </a:txBody>
                  <a:tcPr marT="45726" marB="45726"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smtClean="0">
                        <a:ln>
                          <a:noFill/>
                        </a:ln>
                        <a:solidFill>
                          <a:schemeClr val="tx1"/>
                        </a:solidFill>
                        <a:effectLst/>
                        <a:latin typeface="宋体" pitchFamily="2" charset="-122"/>
                        <a:ea typeface="宋体" pitchFamily="2" charset="-122"/>
                      </a:endParaRP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坚持（ </a:t>
                      </a:r>
                      <a:r>
                        <a:rPr kumimoji="0" lang="zh-CN" altLang="en-US" sz="20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避让（</a:t>
                      </a:r>
                      <a:r>
                        <a:rPr kumimoji="0" lang="en-US" altLang="zh-CN" sz="2000" b="0" i="1"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1- </a:t>
                      </a:r>
                      <a:r>
                        <a:rPr kumimoji="0" lang="en-US" altLang="zh-CN" sz="20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en-US" altLang="zh-CN" sz="2000" b="0" i="1" u="none" strike="noStrike" cap="none" normalizeH="0" baseline="0" dirty="0" smtClean="0">
                          <a:ln>
                            <a:noFill/>
                          </a:ln>
                          <a:solidFill>
                            <a:srgbClr val="000000"/>
                          </a:solidFill>
                          <a:effectLst/>
                          <a:latin typeface="Times New Roman" pitchFamily="18" charset="0"/>
                          <a:ea typeface="宋体" pitchFamily="2" charset="-122"/>
                          <a:cs typeface="Times New Roman" pitchFamily="18" charset="0"/>
                        </a:rPr>
                        <a:t>  </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63752">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坚持（</a:t>
                      </a:r>
                      <a:r>
                        <a:rPr kumimoji="0" lang="zh-CN" altLang="en-US" sz="2000" b="1" i="1" u="none" strike="noStrike" cap="none" normalizeH="0" baseline="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endParaRPr kumimoji="0" lang="zh-CN" altLang="en-US" sz="2000" b="0" i="0" u="none" strike="noStrike" cap="none" normalizeH="0" baseline="0" smtClean="0">
                        <a:ln>
                          <a:noFill/>
                        </a:ln>
                        <a:solidFill>
                          <a:schemeClr val="tx1"/>
                        </a:solidFill>
                        <a:effectLst/>
                        <a:latin typeface="宋体" pitchFamily="2" charset="-122"/>
                        <a:ea typeface="宋体" pitchFamily="2" charset="-122"/>
                      </a:endParaRP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-3</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 </a:t>
                      </a: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-3</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2 </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0</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0825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避让（</a:t>
                      </a:r>
                      <a:r>
                        <a:rPr kumimoji="0" lang="en-US" altLang="zh-CN" sz="20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1- </a:t>
                      </a:r>
                      <a:r>
                        <a:rPr kumimoji="0" lang="en-US" altLang="zh-CN" sz="2000" b="1" i="1" u="none" strike="noStrike" cap="none" normalizeH="0" baseline="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en-US" altLang="zh-CN" sz="20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 </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0 </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2</a:t>
                      </a: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1</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marT="45726" marB="4572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3" name="矩形 2"/>
          <p:cNvSpPr/>
          <p:nvPr/>
        </p:nvSpPr>
        <p:spPr>
          <a:xfrm>
            <a:off x="483954" y="4038163"/>
            <a:ext cx="7976478" cy="830997"/>
          </a:xfrm>
          <a:prstGeom prst="rect">
            <a:avLst/>
          </a:prstGeom>
        </p:spPr>
        <p:txBody>
          <a:bodyPr wrap="square">
            <a:spAutoFit/>
          </a:bodyPr>
          <a:lstStyle/>
          <a:p>
            <a:pPr eaLnBrk="1" hangingPunct="1"/>
            <a:r>
              <a:rPr lang="zh-CN" altLang="en-US" sz="2400" dirty="0" smtClean="0">
                <a:solidFill>
                  <a:srgbClr val="000000"/>
                </a:solidFill>
              </a:rPr>
              <a:t>对于对称博弈，采取</a:t>
            </a:r>
            <a:r>
              <a:rPr lang="zh-CN" altLang="en-US" sz="2400" dirty="0">
                <a:solidFill>
                  <a:srgbClr val="000000"/>
                </a:solidFill>
              </a:rPr>
              <a:t>最优混合战略时，两个纯战略的期望支付必然是相等</a:t>
            </a:r>
            <a:r>
              <a:rPr lang="zh-CN" altLang="en-US" sz="2400" dirty="0" smtClean="0">
                <a:solidFill>
                  <a:srgbClr val="000000"/>
                </a:solidFill>
              </a:rPr>
              <a:t>的：</a:t>
            </a:r>
            <a:endParaRPr lang="zh-CN" altLang="en-US" sz="2400" dirty="0">
              <a:solidFill>
                <a:srgbClr val="000000"/>
              </a:solidFill>
            </a:endParaRPr>
          </a:p>
        </p:txBody>
      </p:sp>
      <p:sp>
        <p:nvSpPr>
          <p:cNvPr id="20" name="Text Box 6"/>
          <p:cNvSpPr txBox="1">
            <a:spLocks noChangeArrowheads="1"/>
          </p:cNvSpPr>
          <p:nvPr/>
        </p:nvSpPr>
        <p:spPr bwMode="auto">
          <a:xfrm>
            <a:off x="534138" y="4797152"/>
            <a:ext cx="2317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对于琼斯来说，</a:t>
            </a:r>
          </a:p>
        </p:txBody>
      </p:sp>
      <p:graphicFrame>
        <p:nvGraphicFramePr>
          <p:cNvPr id="21" name="Object 8"/>
          <p:cNvGraphicFramePr>
            <a:graphicFrameLocks noChangeAspect="1"/>
          </p:cNvGraphicFramePr>
          <p:nvPr>
            <p:extLst>
              <p:ext uri="{D42A27DB-BD31-4B8C-83A1-F6EECF244321}">
                <p14:modId xmlns:p14="http://schemas.microsoft.com/office/powerpoint/2010/main" val="3647611135"/>
              </p:ext>
            </p:extLst>
          </p:nvPr>
        </p:nvGraphicFramePr>
        <p:xfrm>
          <a:off x="2832618" y="4797153"/>
          <a:ext cx="4763718" cy="1337134"/>
        </p:xfrm>
        <a:graphic>
          <a:graphicData uri="http://schemas.openxmlformats.org/presentationml/2006/ole">
            <mc:AlternateContent xmlns:mc="http://schemas.openxmlformats.org/markup-compatibility/2006">
              <mc:Choice xmlns:v="urn:schemas-microsoft-com:vml" Requires="v">
                <p:oleObj spid="_x0000_s91247" name="公式" r:id="rId6" imgW="2425700" imgH="723900" progId="Equation.3">
                  <p:embed/>
                </p:oleObj>
              </mc:Choice>
              <mc:Fallback>
                <p:oleObj name="公式" r:id="rId6" imgW="2425700" imgH="7239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2618" y="4797153"/>
                        <a:ext cx="4763718" cy="1337134"/>
                      </a:xfrm>
                      <a:prstGeom prst="rect">
                        <a:avLst/>
                      </a:prstGeom>
                      <a:noFill/>
                      <a:ln>
                        <a:noFill/>
                      </a:ln>
                    </p:spPr>
                  </p:pic>
                </p:oleObj>
              </mc:Fallback>
            </mc:AlternateContent>
          </a:graphicData>
        </a:graphic>
      </p:graphicFrame>
      <p:sp>
        <p:nvSpPr>
          <p:cNvPr id="22" name="Text Box 9"/>
          <p:cNvSpPr txBox="1">
            <a:spLocks noChangeArrowheads="1"/>
          </p:cNvSpPr>
          <p:nvPr/>
        </p:nvSpPr>
        <p:spPr bwMode="auto">
          <a:xfrm>
            <a:off x="464752" y="6132443"/>
            <a:ext cx="3841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同理，对于史密斯，得到：</a:t>
            </a:r>
          </a:p>
        </p:txBody>
      </p:sp>
      <p:graphicFrame>
        <p:nvGraphicFramePr>
          <p:cNvPr id="23" name="Object 11"/>
          <p:cNvGraphicFramePr>
            <a:graphicFrameLocks noChangeAspect="1"/>
          </p:cNvGraphicFramePr>
          <p:nvPr>
            <p:extLst>
              <p:ext uri="{D42A27DB-BD31-4B8C-83A1-F6EECF244321}">
                <p14:modId xmlns:p14="http://schemas.microsoft.com/office/powerpoint/2010/main" val="1129410565"/>
              </p:ext>
            </p:extLst>
          </p:nvPr>
        </p:nvGraphicFramePr>
        <p:xfrm>
          <a:off x="4499992" y="6132443"/>
          <a:ext cx="1502797" cy="457200"/>
        </p:xfrm>
        <a:graphic>
          <a:graphicData uri="http://schemas.openxmlformats.org/presentationml/2006/ole">
            <mc:AlternateContent xmlns:mc="http://schemas.openxmlformats.org/markup-compatibility/2006">
              <mc:Choice xmlns:v="urn:schemas-microsoft-com:vml" Requires="v">
                <p:oleObj spid="_x0000_s91248" name="公式" r:id="rId8" imgW="749300" imgH="228600" progId="Equation.3">
                  <p:embed/>
                </p:oleObj>
              </mc:Choice>
              <mc:Fallback>
                <p:oleObj name="公式" r:id="rId8" imgW="74930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99992" y="6132443"/>
                        <a:ext cx="1502797" cy="457200"/>
                      </a:xfrm>
                      <a:prstGeom prst="rect">
                        <a:avLst/>
                      </a:prstGeom>
                      <a:noFill/>
                      <a:ln>
                        <a:noFill/>
                      </a:ln>
                    </p:spPr>
                  </p:pic>
                </p:oleObj>
              </mc:Fallback>
            </mc:AlternateContent>
          </a:graphicData>
        </a:graphic>
      </p:graphicFrame>
    </p:spTree>
    <p:extLst>
      <p:ext uri="{BB962C8B-B14F-4D97-AF65-F5344CB8AC3E}">
        <p14:creationId xmlns:p14="http://schemas.microsoft.com/office/powerpoint/2010/main" val="282515462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0636"/>
            <a:ext cx="4671472" cy="461665"/>
          </a:xfrm>
          <a:prstGeom prst="rect">
            <a:avLst/>
          </a:prstGeom>
          <a:noFill/>
        </p:spPr>
        <p:txBody>
          <a:bodyPr wrap="none" rtlCol="0">
            <a:spAutoFit/>
          </a:bodyPr>
          <a:lstStyle/>
          <a:p>
            <a:r>
              <a:rPr lang="zh-CN" altLang="en-US" sz="2400" b="1" dirty="0" smtClean="0"/>
              <a:t>（</a:t>
            </a:r>
            <a:r>
              <a:rPr lang="en-US" altLang="zh-CN" sz="2400" b="1" dirty="0" smtClean="0"/>
              <a:t>5</a:t>
            </a:r>
            <a:r>
              <a:rPr lang="zh-CN" altLang="en-US" sz="2400" b="1" dirty="0"/>
              <a:t>）吉蒂</a:t>
            </a:r>
            <a:r>
              <a:rPr lang="zh-CN" altLang="en-US" sz="2400" b="1" dirty="0" smtClean="0"/>
              <a:t>谋杀案与市民责任博弈</a:t>
            </a:r>
            <a:endParaRPr lang="zh-CN" altLang="en-US" sz="2400" b="1" dirty="0"/>
          </a:p>
        </p:txBody>
      </p:sp>
      <p:sp>
        <p:nvSpPr>
          <p:cNvPr id="2" name="矩形 1"/>
          <p:cNvSpPr/>
          <p:nvPr/>
        </p:nvSpPr>
        <p:spPr>
          <a:xfrm>
            <a:off x="512500" y="1542301"/>
            <a:ext cx="8163955" cy="830997"/>
          </a:xfrm>
          <a:prstGeom prst="rect">
            <a:avLst/>
          </a:prstGeom>
        </p:spPr>
        <p:txBody>
          <a:bodyPr wrap="square">
            <a:spAutoFit/>
          </a:bodyPr>
          <a:lstStyle/>
          <a:p>
            <a:pPr eaLnBrk="1" hangingPunct="1"/>
            <a:r>
              <a:rPr lang="zh-CN" altLang="en-US" sz="2400" dirty="0"/>
              <a:t>吉蒂谋杀案：吉蒂是在纽约街头被杀的，她的</a:t>
            </a:r>
            <a:r>
              <a:rPr lang="en-US" altLang="zh-CN" sz="2400" dirty="0"/>
              <a:t>38</a:t>
            </a:r>
            <a:r>
              <a:rPr lang="zh-CN" altLang="en-US" sz="2400" dirty="0"/>
              <a:t>个邻居目睹了现场，但无人报警。</a:t>
            </a:r>
          </a:p>
        </p:txBody>
      </p:sp>
      <p:sp>
        <p:nvSpPr>
          <p:cNvPr id="3" name="矩形 2"/>
          <p:cNvSpPr/>
          <p:nvPr/>
        </p:nvSpPr>
        <p:spPr>
          <a:xfrm>
            <a:off x="512500" y="2393447"/>
            <a:ext cx="8091948" cy="1569660"/>
          </a:xfrm>
          <a:prstGeom prst="rect">
            <a:avLst/>
          </a:prstGeom>
        </p:spPr>
        <p:txBody>
          <a:bodyPr wrap="square">
            <a:spAutoFit/>
          </a:bodyPr>
          <a:lstStyle/>
          <a:p>
            <a:pPr eaLnBrk="1" hangingPunct="1"/>
            <a:r>
              <a:rPr lang="zh-CN" altLang="en-US" sz="2400" dirty="0"/>
              <a:t>博弈分析认为，假定史密斯和琼斯是其中的两个邻居，他们认为抢劫杀人不能得逞时自己的支付增加</a:t>
            </a:r>
            <a:r>
              <a:rPr lang="en-US" altLang="zh-CN" sz="2400" dirty="0"/>
              <a:t>10</a:t>
            </a:r>
            <a:r>
              <a:rPr lang="zh-CN" altLang="en-US" sz="2400" dirty="0"/>
              <a:t>，而报警则导致支付减少</a:t>
            </a:r>
            <a:r>
              <a:rPr lang="en-US" altLang="zh-CN" sz="2400" dirty="0"/>
              <a:t>3</a:t>
            </a:r>
            <a:r>
              <a:rPr lang="zh-CN" altLang="en-US" sz="2400" dirty="0"/>
              <a:t>。报警导致抢劫杀人不能发生。纯战略</a:t>
            </a:r>
            <a:r>
              <a:rPr lang="en-US" altLang="zh-CN" sz="2400" dirty="0"/>
              <a:t>NE</a:t>
            </a:r>
            <a:r>
              <a:rPr lang="zh-CN" altLang="en-US" sz="2400" dirty="0"/>
              <a:t>是，一人报警、另一人旁观。</a:t>
            </a:r>
          </a:p>
        </p:txBody>
      </p:sp>
      <p:graphicFrame>
        <p:nvGraphicFramePr>
          <p:cNvPr id="12" name="Group 27"/>
          <p:cNvGraphicFramePr>
            <a:graphicFrameLocks noGrp="1"/>
          </p:cNvGraphicFramePr>
          <p:nvPr>
            <p:extLst>
              <p:ext uri="{D42A27DB-BD31-4B8C-83A1-F6EECF244321}">
                <p14:modId xmlns:p14="http://schemas.microsoft.com/office/powerpoint/2010/main" val="3477009154"/>
              </p:ext>
            </p:extLst>
          </p:nvPr>
        </p:nvGraphicFramePr>
        <p:xfrm>
          <a:off x="754091" y="4077072"/>
          <a:ext cx="7559675" cy="2017589"/>
        </p:xfrm>
        <a:graphic>
          <a:graphicData uri="http://schemas.openxmlformats.org/drawingml/2006/table">
            <a:tbl>
              <a:tblPr/>
              <a:tblGrid>
                <a:gridCol w="1227138"/>
                <a:gridCol w="2306637"/>
                <a:gridCol w="1930400"/>
                <a:gridCol w="2095500"/>
              </a:tblGrid>
              <a:tr h="457200">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琼斯</a:t>
                      </a:r>
                      <a:endParaRPr kumimoji="0" lang="zh-CN" altLang="en-US" sz="2000" b="0" i="0" u="none" strike="noStrike" cap="none" normalizeH="0" baseline="0" dirty="0" smtClean="0">
                        <a:ln>
                          <a:noFill/>
                        </a:ln>
                        <a:solidFill>
                          <a:schemeClr val="tx1"/>
                        </a:solidFill>
                        <a:effectLst/>
                        <a:latin typeface="宋体" pitchFamily="2" charset="-122"/>
                        <a:ea typeface="宋体" pitchFamily="2" charset="-122"/>
                      </a:endParaRPr>
                    </a:p>
                  </a:txBody>
                  <a:tcPr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r>
              <a:tr h="569913">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史密斯</a:t>
                      </a:r>
                      <a:endParaRPr kumimoji="0" lang="zh-CN" altLang="en-US" sz="2000" b="0" i="0" u="none" strike="noStrike" cap="none" normalizeH="0" baseline="0" smtClean="0">
                        <a:ln>
                          <a:noFill/>
                        </a:ln>
                        <a:solidFill>
                          <a:schemeClr val="tx1"/>
                        </a:solidFill>
                        <a:effectLst/>
                        <a:latin typeface="宋体" pitchFamily="2" charset="-122"/>
                        <a:ea typeface="宋体" pitchFamily="2" charset="-122"/>
                      </a:endParaRPr>
                    </a:p>
                  </a:txBody>
                  <a:tcPr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1"/>
                        </a:buClr>
                        <a:buSzPct val="65000"/>
                        <a:buFont typeface="Wingdings" pitchFamily="2" charset="2"/>
                        <a:buNone/>
                        <a:tabLst/>
                      </a:pPr>
                      <a:endParaRPr kumimoji="0" lang="zh-CN" altLang="zh-CN" sz="2000" b="0" i="0" u="none" strike="noStrike" cap="none" normalizeH="0" baseline="0" smtClean="0">
                        <a:ln>
                          <a:noFill/>
                        </a:ln>
                        <a:solidFill>
                          <a:schemeClr val="tx1"/>
                        </a:solidFill>
                        <a:effectLst/>
                        <a:latin typeface="宋体" pitchFamily="2" charset="-122"/>
                        <a:ea typeface="宋体" pitchFamily="2"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旁观（ </a:t>
                      </a:r>
                      <a:r>
                        <a:rPr kumimoji="0" lang="zh-CN" altLang="en-US" sz="2400" b="1" i="1" u="none" strike="noStrike" cap="none" normalizeH="0" baseline="0" dirty="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报警（</a:t>
                      </a:r>
                      <a:r>
                        <a:rPr kumimoji="0" lang="en-US" altLang="zh-CN" sz="24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1- </a:t>
                      </a:r>
                      <a:r>
                        <a:rPr kumimoji="0" lang="en-US" altLang="zh-CN" sz="2400" b="1" i="1" u="none" strike="noStrike" cap="none" normalizeH="0" baseline="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en-US" altLang="zh-CN" sz="24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  </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55613">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旁观（</a:t>
                      </a:r>
                      <a:r>
                        <a:rPr kumimoji="0" lang="zh-CN" altLang="en-US" sz="2400" b="1" i="1" u="none" strike="noStrike" cap="none" normalizeH="0" baseline="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0</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sng" strike="noStrike" cap="none" normalizeH="0" baseline="0" dirty="0" smtClean="0">
                          <a:ln>
                            <a:noFill/>
                          </a:ln>
                          <a:solidFill>
                            <a:schemeClr val="tx1"/>
                          </a:solidFill>
                          <a:effectLst/>
                          <a:latin typeface="宋体" pitchFamily="2" charset="-122"/>
                          <a:ea typeface="宋体" pitchFamily="2" charset="-122"/>
                          <a:cs typeface="Times New Roman" pitchFamily="18" charset="0"/>
                        </a:rPr>
                        <a:t>10</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sng" strike="noStrike" cap="none" normalizeH="0" baseline="0" dirty="0" smtClean="0">
                          <a:ln>
                            <a:noFill/>
                          </a:ln>
                          <a:solidFill>
                            <a:schemeClr val="tx1"/>
                          </a:solidFill>
                          <a:effectLst/>
                          <a:latin typeface="宋体" pitchFamily="2" charset="-122"/>
                          <a:ea typeface="宋体" pitchFamily="2" charset="-122"/>
                          <a:cs typeface="Times New Roman" pitchFamily="18" charset="0"/>
                        </a:rPr>
                        <a:t>7</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533276">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报警（</a:t>
                      </a:r>
                      <a:r>
                        <a:rPr kumimoji="0" lang="en-US" altLang="zh-CN" sz="24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1- </a:t>
                      </a:r>
                      <a:r>
                        <a:rPr kumimoji="0" lang="en-US" altLang="zh-CN" sz="2400" b="1" i="1" u="none" strike="noStrike" cap="none" normalizeH="0" baseline="0" smtClean="0">
                          <a:ln>
                            <a:noFill/>
                          </a:ln>
                          <a:solidFill>
                            <a:schemeClr val="tx1"/>
                          </a:solidFill>
                          <a:effectLst/>
                          <a:latin typeface="Times New Roman" pitchFamily="18" charset="0"/>
                          <a:ea typeface="宋体" pitchFamily="2" charset="-122"/>
                          <a:cs typeface="Times New Roman" pitchFamily="18" charset="0"/>
                          <a:sym typeface="Symbol" pitchFamily="18" charset="2"/>
                        </a:rPr>
                        <a:t></a:t>
                      </a:r>
                      <a:r>
                        <a:rPr kumimoji="0" lang="en-US" altLang="zh-CN" sz="2400" b="0" i="1" u="none" strike="noStrike" cap="none" normalizeH="0" baseline="0" smtClean="0">
                          <a:ln>
                            <a:noFill/>
                          </a:ln>
                          <a:solidFill>
                            <a:srgbClr val="000000"/>
                          </a:solidFill>
                          <a:effectLst/>
                          <a:latin typeface="Times New Roman" pitchFamily="18" charset="0"/>
                          <a:ea typeface="宋体" pitchFamily="2" charset="-122"/>
                          <a:cs typeface="Times New Roman" pitchFamily="18" charset="0"/>
                        </a:rPr>
                        <a:t> </a:t>
                      </a:r>
                      <a:r>
                        <a:rPr kumimoji="0" lang="zh-CN" altLang="en-US" sz="2000" b="0" i="0" u="none" strike="noStrike" cap="none" normalizeH="0" baseline="0" smtClean="0">
                          <a:ln>
                            <a:noFill/>
                          </a:ln>
                          <a:solidFill>
                            <a:schemeClr val="tx1"/>
                          </a:solidFill>
                          <a:effectLst/>
                          <a:latin typeface="宋体" pitchFamily="2" charset="-122"/>
                          <a:ea typeface="宋体" pitchFamily="2" charset="-122"/>
                          <a:cs typeface="Times New Roman" pitchFamily="18" charset="0"/>
                        </a:rPr>
                        <a:t>）</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sng" strike="noStrike" cap="none" normalizeH="0" baseline="0" dirty="0" smtClean="0">
                          <a:ln>
                            <a:noFill/>
                          </a:ln>
                          <a:solidFill>
                            <a:schemeClr val="tx1"/>
                          </a:solidFill>
                          <a:effectLst/>
                          <a:latin typeface="宋体" pitchFamily="2" charset="-122"/>
                          <a:ea typeface="宋体" pitchFamily="2" charset="-122"/>
                          <a:cs typeface="Times New Roman" pitchFamily="18" charset="0"/>
                        </a:rPr>
                        <a:t>7</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 </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sng" strike="noStrike" cap="none" normalizeH="0" baseline="0" dirty="0" smtClean="0">
                          <a:ln>
                            <a:noFill/>
                          </a:ln>
                          <a:solidFill>
                            <a:schemeClr val="tx1"/>
                          </a:solidFill>
                          <a:effectLst/>
                          <a:latin typeface="宋体" pitchFamily="2" charset="-122"/>
                          <a:ea typeface="宋体" pitchFamily="2" charset="-122"/>
                          <a:cs typeface="Times New Roman" pitchFamily="18" charset="0"/>
                        </a:rPr>
                        <a:t>10</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7</a:t>
                      </a:r>
                      <a:r>
                        <a:rPr kumimoji="0" lang="zh-CN" altLang="en-US"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a:t>
                      </a:r>
                      <a:r>
                        <a:rPr kumimoji="0" lang="en-US" altLang="zh-CN" sz="2000" b="0" i="0" u="none" strike="noStrike" cap="none" normalizeH="0" baseline="0" dirty="0" smtClean="0">
                          <a:ln>
                            <a:noFill/>
                          </a:ln>
                          <a:solidFill>
                            <a:schemeClr val="tx1"/>
                          </a:solidFill>
                          <a:effectLst/>
                          <a:latin typeface="宋体" pitchFamily="2" charset="-122"/>
                          <a:ea typeface="宋体" pitchFamily="2" charset="-122"/>
                          <a:cs typeface="Times New Roman" pitchFamily="18" charset="0"/>
                        </a:rPr>
                        <a:t>7</a:t>
                      </a:r>
                      <a:endParaRPr kumimoji="0" lang="en-US" altLang="zh-CN" sz="2000" b="0" i="0" u="none" strike="noStrike" cap="none" normalizeH="0" baseline="0" dirty="0" smtClean="0">
                        <a:ln>
                          <a:noFill/>
                        </a:ln>
                        <a:solidFill>
                          <a:schemeClr val="tx1"/>
                        </a:solidFill>
                        <a:effectLst/>
                        <a:latin typeface="宋体" pitchFamily="2" charset="-122"/>
                        <a:ea typeface="宋体" pitchFamily="2"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95662732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47593" y="4585652"/>
            <a:ext cx="8208912" cy="1569660"/>
          </a:xfrm>
          <a:prstGeom prst="rect">
            <a:avLst/>
          </a:prstGeom>
        </p:spPr>
        <p:txBody>
          <a:bodyPr wrap="square">
            <a:spAutoFit/>
          </a:bodyPr>
          <a:lstStyle/>
          <a:p>
            <a:pPr eaLnBrk="1" hangingPunct="1"/>
            <a:r>
              <a:rPr lang="zh-CN" altLang="en-US" sz="2400" dirty="0" smtClean="0"/>
              <a:t>在有两</a:t>
            </a:r>
            <a:r>
              <a:rPr lang="zh-CN" altLang="en-US" sz="2400" dirty="0"/>
              <a:t>个邻居在场的条件下，无人报警的概率为</a:t>
            </a:r>
            <a:r>
              <a:rPr lang="en-US" altLang="zh-CN" sz="2400" dirty="0"/>
              <a:t>9%</a:t>
            </a:r>
            <a:r>
              <a:rPr lang="zh-CN" altLang="en-US" sz="2400" dirty="0"/>
              <a:t>。如果人数越多，不报警的概率越大，在有</a:t>
            </a:r>
            <a:r>
              <a:rPr lang="en-US" altLang="zh-CN" sz="2400" dirty="0"/>
              <a:t>38</a:t>
            </a:r>
            <a:r>
              <a:rPr lang="zh-CN" altLang="en-US" sz="2400" dirty="0"/>
              <a:t>人在场的条件下，无人报警的概率为</a:t>
            </a:r>
            <a:r>
              <a:rPr lang="en-US" altLang="zh-CN" sz="2400" dirty="0"/>
              <a:t>29%</a:t>
            </a:r>
            <a:r>
              <a:rPr lang="zh-CN" altLang="en-US" sz="2400" dirty="0"/>
              <a:t>。旁观的概率增加，导致无人报警，谋杀得以发生。</a:t>
            </a:r>
          </a:p>
        </p:txBody>
      </p:sp>
      <p:sp>
        <p:nvSpPr>
          <p:cNvPr id="10" name="Text Box 26"/>
          <p:cNvSpPr txBox="1">
            <a:spLocks noChangeArrowheads="1"/>
          </p:cNvSpPr>
          <p:nvPr/>
        </p:nvSpPr>
        <p:spPr bwMode="auto">
          <a:xfrm>
            <a:off x="458602" y="1080636"/>
            <a:ext cx="8188696"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400" dirty="0" smtClean="0"/>
              <a:t>假定</a:t>
            </a:r>
            <a:r>
              <a:rPr lang="zh-CN" altLang="en-US" sz="2400" dirty="0"/>
              <a:t>有</a:t>
            </a:r>
            <a:r>
              <a:rPr lang="en-US" altLang="zh-CN" sz="2400" dirty="0"/>
              <a:t>N</a:t>
            </a:r>
            <a:r>
              <a:rPr lang="zh-CN" altLang="en-US" sz="2400" dirty="0" smtClean="0"/>
              <a:t>个邻居作为参与</a:t>
            </a:r>
            <a:r>
              <a:rPr lang="zh-CN" altLang="en-US" sz="2400" dirty="0"/>
              <a:t>人，旁观的概率为</a:t>
            </a:r>
            <a:r>
              <a:rPr lang="zh-CN" altLang="en-US" sz="2400" dirty="0">
                <a:sym typeface="Symbol" panose="05050102010706020507" pitchFamily="18" charset="2"/>
              </a:rPr>
              <a:t>。考虑史密斯的最优战略。如果</a:t>
            </a:r>
            <a:r>
              <a:rPr lang="zh-CN" altLang="en-US" sz="2400" dirty="0" smtClean="0">
                <a:sym typeface="Symbol" panose="05050102010706020507" pitchFamily="18" charset="2"/>
              </a:rPr>
              <a:t>史密斯报警</a:t>
            </a:r>
            <a:r>
              <a:rPr lang="zh-CN" altLang="en-US" sz="2400" dirty="0">
                <a:sym typeface="Symbol" panose="05050102010706020507" pitchFamily="18" charset="2"/>
              </a:rPr>
              <a:t>，则他的支付为</a:t>
            </a:r>
            <a:r>
              <a:rPr lang="en-US" altLang="zh-CN" sz="2400" dirty="0">
                <a:sym typeface="Symbol" panose="05050102010706020507" pitchFamily="18" charset="2"/>
              </a:rPr>
              <a:t>7</a:t>
            </a:r>
            <a:r>
              <a:rPr lang="zh-CN" altLang="en-US" sz="2400" dirty="0">
                <a:sym typeface="Symbol" panose="05050102010706020507" pitchFamily="18" charset="2"/>
              </a:rPr>
              <a:t>；如果他不报警，其他人也都不报警，支付为</a:t>
            </a:r>
            <a:r>
              <a:rPr lang="en-US" altLang="zh-CN" sz="2400" dirty="0">
                <a:sym typeface="Symbol" panose="05050102010706020507" pitchFamily="18" charset="2"/>
              </a:rPr>
              <a:t>0</a:t>
            </a:r>
            <a:r>
              <a:rPr lang="zh-CN" altLang="en-US" sz="2400" dirty="0">
                <a:sym typeface="Symbol" panose="05050102010706020507" pitchFamily="18" charset="2"/>
              </a:rPr>
              <a:t>，</a:t>
            </a:r>
            <a:r>
              <a:rPr lang="zh-CN" altLang="en-US" sz="2400" dirty="0" smtClean="0">
                <a:sym typeface="Symbol" panose="05050102010706020507" pitchFamily="18" charset="2"/>
              </a:rPr>
              <a:t>概率为</a:t>
            </a:r>
            <a:r>
              <a:rPr lang="zh-CN" altLang="en-US" sz="2400" i="1" dirty="0">
                <a:sym typeface="Symbol" panose="05050102010706020507" pitchFamily="18" charset="2"/>
              </a:rPr>
              <a:t></a:t>
            </a:r>
            <a:r>
              <a:rPr lang="en-US" altLang="zh-CN" sz="2400" i="1" baseline="30000" dirty="0">
                <a:sym typeface="Symbol" panose="05050102010706020507" pitchFamily="18" charset="2"/>
              </a:rPr>
              <a:t>N-1</a:t>
            </a:r>
            <a:r>
              <a:rPr lang="zh-CN" altLang="en-US" sz="2400" dirty="0">
                <a:sym typeface="Symbol" panose="05050102010706020507" pitchFamily="18" charset="2"/>
              </a:rPr>
              <a:t>，其他人中有报警的概率为（</a:t>
            </a:r>
            <a:r>
              <a:rPr lang="en-US" altLang="zh-CN" sz="2400" i="1" dirty="0">
                <a:sym typeface="Symbol" panose="05050102010706020507" pitchFamily="18" charset="2"/>
              </a:rPr>
              <a:t>1</a:t>
            </a:r>
            <a:r>
              <a:rPr lang="en-US" altLang="zh-CN" sz="2400" i="1" dirty="0">
                <a:cs typeface="Arial" panose="020B0604020202020204" pitchFamily="34" charset="0"/>
                <a:sym typeface="Symbol" panose="05050102010706020507" pitchFamily="18" charset="2"/>
              </a:rPr>
              <a:t>− </a:t>
            </a:r>
            <a:r>
              <a:rPr lang="en-US" altLang="zh-CN" sz="2400" i="1" dirty="0">
                <a:sym typeface="Symbol" panose="05050102010706020507" pitchFamily="18" charset="2"/>
              </a:rPr>
              <a:t></a:t>
            </a:r>
            <a:r>
              <a:rPr lang="en-US" altLang="zh-CN" sz="2400" i="1" baseline="30000" dirty="0">
                <a:sym typeface="Symbol" panose="05050102010706020507" pitchFamily="18" charset="2"/>
              </a:rPr>
              <a:t>N-1</a:t>
            </a:r>
            <a:r>
              <a:rPr lang="en-US" altLang="zh-CN" sz="2400" dirty="0">
                <a:sym typeface="Symbol" panose="05050102010706020507" pitchFamily="18" charset="2"/>
              </a:rPr>
              <a:t> </a:t>
            </a:r>
            <a:r>
              <a:rPr lang="zh-CN" altLang="en-US" sz="2400" dirty="0">
                <a:sym typeface="Symbol" panose="05050102010706020507" pitchFamily="18" charset="2"/>
              </a:rPr>
              <a:t>）。按照均等支付化方法，有</a:t>
            </a:r>
          </a:p>
        </p:txBody>
      </p:sp>
      <p:graphicFrame>
        <p:nvGraphicFramePr>
          <p:cNvPr id="11" name="Object 28"/>
          <p:cNvGraphicFramePr>
            <a:graphicFrameLocks noChangeAspect="1"/>
          </p:cNvGraphicFramePr>
          <p:nvPr>
            <p:extLst>
              <p:ext uri="{D42A27DB-BD31-4B8C-83A1-F6EECF244321}">
                <p14:modId xmlns:p14="http://schemas.microsoft.com/office/powerpoint/2010/main" val="751780024"/>
              </p:ext>
            </p:extLst>
          </p:nvPr>
        </p:nvGraphicFramePr>
        <p:xfrm>
          <a:off x="2195736" y="2669157"/>
          <a:ext cx="4321175" cy="954087"/>
        </p:xfrm>
        <a:graphic>
          <a:graphicData uri="http://schemas.openxmlformats.org/presentationml/2006/ole">
            <mc:AlternateContent xmlns:mc="http://schemas.openxmlformats.org/markup-compatibility/2006">
              <mc:Choice xmlns:v="urn:schemas-microsoft-com:vml" Requires="v">
                <p:oleObj spid="_x0000_s92215" name="公式" r:id="rId6" imgW="2628900" imgH="584200" progId="Equation.3">
                  <p:embed/>
                </p:oleObj>
              </mc:Choice>
              <mc:Fallback>
                <p:oleObj name="公式" r:id="rId6" imgW="2628900" imgH="584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95736" y="2669157"/>
                        <a:ext cx="43211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 Box 30"/>
          <p:cNvSpPr txBox="1">
            <a:spLocks noChangeArrowheads="1"/>
          </p:cNvSpPr>
          <p:nvPr/>
        </p:nvSpPr>
        <p:spPr bwMode="auto">
          <a:xfrm>
            <a:off x="635215" y="3694460"/>
            <a:ext cx="493115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en-US" altLang="zh-CN" sz="2400" dirty="0">
                <a:sym typeface="Symbol" panose="05050102010706020507" pitchFamily="18" charset="2"/>
              </a:rPr>
              <a:t>N=2</a:t>
            </a:r>
            <a:r>
              <a:rPr lang="zh-CN" altLang="en-US" sz="2400" dirty="0">
                <a:sym typeface="Symbol" panose="05050102010706020507" pitchFamily="18" charset="2"/>
              </a:rPr>
              <a:t>，</a:t>
            </a:r>
            <a:r>
              <a:rPr lang="en-US" altLang="zh-CN" sz="2400" dirty="0">
                <a:sym typeface="Symbol" panose="05050102010706020507" pitchFamily="18" charset="2"/>
              </a:rPr>
              <a:t>=0.3</a:t>
            </a:r>
            <a:r>
              <a:rPr lang="zh-CN" altLang="en-US" sz="2400" dirty="0">
                <a:sym typeface="Symbol" panose="05050102010706020507" pitchFamily="18" charset="2"/>
              </a:rPr>
              <a:t>，无人报警概率</a:t>
            </a:r>
            <a:r>
              <a:rPr lang="en-US" altLang="zh-CN" sz="2400" dirty="0">
                <a:sym typeface="Symbol" panose="05050102010706020507" pitchFamily="18" charset="2"/>
              </a:rPr>
              <a:t>0.09</a:t>
            </a:r>
          </a:p>
          <a:p>
            <a:pPr eaLnBrk="1" hangingPunct="1">
              <a:spcBef>
                <a:spcPct val="0"/>
              </a:spcBef>
              <a:buClrTx/>
              <a:buSzTx/>
              <a:buFontTx/>
              <a:buNone/>
            </a:pPr>
            <a:r>
              <a:rPr lang="en-US" altLang="zh-CN" sz="2400" dirty="0">
                <a:sym typeface="Symbol" panose="05050102010706020507" pitchFamily="18" charset="2"/>
              </a:rPr>
              <a:t>N=38</a:t>
            </a:r>
            <a:r>
              <a:rPr lang="zh-CN" altLang="en-US" sz="2400" dirty="0">
                <a:sym typeface="Symbol" panose="05050102010706020507" pitchFamily="18" charset="2"/>
              </a:rPr>
              <a:t>，</a:t>
            </a:r>
            <a:r>
              <a:rPr lang="en-US" altLang="zh-CN" sz="2400" dirty="0">
                <a:sym typeface="Symbol" panose="05050102010706020507" pitchFamily="18" charset="2"/>
              </a:rPr>
              <a:t>=0.97</a:t>
            </a:r>
            <a:r>
              <a:rPr lang="zh-CN" altLang="en-US" sz="2400" dirty="0">
                <a:sym typeface="Symbol" panose="05050102010706020507" pitchFamily="18" charset="2"/>
              </a:rPr>
              <a:t>，无人报警概率</a:t>
            </a:r>
            <a:r>
              <a:rPr lang="en-US" altLang="zh-CN" sz="2400" dirty="0">
                <a:sym typeface="Symbol" panose="05050102010706020507" pitchFamily="18" charset="2"/>
              </a:rPr>
              <a:t>0.29</a:t>
            </a:r>
          </a:p>
        </p:txBody>
      </p:sp>
    </p:spTree>
    <p:extLst>
      <p:ext uri="{BB962C8B-B14F-4D97-AF65-F5344CB8AC3E}">
        <p14:creationId xmlns:p14="http://schemas.microsoft.com/office/powerpoint/2010/main" val="5929931"/>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63499" y="981075"/>
            <a:ext cx="3624710" cy="492443"/>
          </a:xfrm>
          <a:prstGeom prst="rect">
            <a:avLst/>
          </a:prstGeom>
        </p:spPr>
        <p:txBody>
          <a:bodyPr wrap="none">
            <a:spAutoFit/>
          </a:bodyPr>
          <a:lstStyle/>
          <a:p>
            <a:r>
              <a:rPr lang="en-US" altLang="zh-CN" sz="2600" b="1" dirty="0" smtClean="0"/>
              <a:t>8.6.6 </a:t>
            </a:r>
            <a:r>
              <a:rPr lang="zh-CN" altLang="en-US" sz="2600" b="1" dirty="0" smtClean="0"/>
              <a:t>完全信息动态博弈</a:t>
            </a:r>
            <a:endParaRPr lang="zh-CN" altLang="en-US" sz="2600" dirty="0"/>
          </a:p>
        </p:txBody>
      </p:sp>
      <p:sp>
        <p:nvSpPr>
          <p:cNvPr id="2" name="矩形 1"/>
          <p:cNvSpPr/>
          <p:nvPr/>
        </p:nvSpPr>
        <p:spPr>
          <a:xfrm>
            <a:off x="363498" y="1922661"/>
            <a:ext cx="8240950" cy="1569660"/>
          </a:xfrm>
          <a:prstGeom prst="rect">
            <a:avLst/>
          </a:prstGeom>
        </p:spPr>
        <p:txBody>
          <a:bodyPr wrap="square">
            <a:spAutoFit/>
          </a:bodyPr>
          <a:lstStyle/>
          <a:p>
            <a:pPr eaLnBrk="1" hangingPunct="1">
              <a:defRPr/>
            </a:pPr>
            <a:r>
              <a:rPr lang="zh-CN" altLang="en-US" sz="2400" b="1" kern="0" dirty="0"/>
              <a:t>完全信息动态博弈</a:t>
            </a:r>
            <a:r>
              <a:rPr lang="zh-CN" altLang="en-US" sz="2400" kern="0" dirty="0"/>
              <a:t>：参与人的信息是充分的，任何可能发生的事件都是确定的，不过参与人采取行动有先后顺序；而且，后行动者可以观察到先行动者的</a:t>
            </a:r>
            <a:r>
              <a:rPr lang="zh-CN" altLang="en-US" sz="2400" kern="0" dirty="0" smtClean="0"/>
              <a:t>行动，之后采取行动，而先行动者也知道这一情形。</a:t>
            </a:r>
            <a:endParaRPr lang="zh-CN" altLang="en-US" sz="2400" kern="0" dirty="0"/>
          </a:p>
        </p:txBody>
      </p:sp>
      <p:sp>
        <p:nvSpPr>
          <p:cNvPr id="11" name="文本框 10"/>
          <p:cNvSpPr txBox="1"/>
          <p:nvPr/>
        </p:nvSpPr>
        <p:spPr>
          <a:xfrm>
            <a:off x="239809" y="1517541"/>
            <a:ext cx="2505814" cy="461665"/>
          </a:xfrm>
          <a:prstGeom prst="rect">
            <a:avLst/>
          </a:prstGeom>
          <a:noFill/>
        </p:spPr>
        <p:txBody>
          <a:bodyPr wrap="none" rtlCol="0">
            <a:spAutoFit/>
          </a:bodyPr>
          <a:lstStyle/>
          <a:p>
            <a:r>
              <a:rPr lang="zh-CN" altLang="en-US" sz="2400" b="1" dirty="0" smtClean="0"/>
              <a:t>（</a:t>
            </a:r>
            <a:r>
              <a:rPr lang="en-US" altLang="zh-CN" sz="2400" b="1" dirty="0"/>
              <a:t>1</a:t>
            </a:r>
            <a:r>
              <a:rPr lang="zh-CN" altLang="en-US" sz="2400" b="1" dirty="0" smtClean="0"/>
              <a:t>）概念和特征</a:t>
            </a:r>
            <a:endParaRPr lang="zh-CN" altLang="en-US" sz="2400" b="1" dirty="0"/>
          </a:p>
        </p:txBody>
      </p:sp>
      <p:sp>
        <p:nvSpPr>
          <p:cNvPr id="3" name="矩形 2"/>
          <p:cNvSpPr/>
          <p:nvPr/>
        </p:nvSpPr>
        <p:spPr>
          <a:xfrm>
            <a:off x="435506" y="3717032"/>
            <a:ext cx="8096934" cy="2419124"/>
          </a:xfrm>
          <a:prstGeom prst="rect">
            <a:avLst/>
          </a:prstGeom>
        </p:spPr>
        <p:txBody>
          <a:bodyPr wrap="square">
            <a:spAutoFit/>
          </a:bodyPr>
          <a:lstStyle/>
          <a:p>
            <a:pPr eaLnBrk="1" hangingPunct="1">
              <a:lnSpc>
                <a:spcPct val="90000"/>
              </a:lnSpc>
            </a:pPr>
            <a:r>
              <a:rPr lang="zh-CN" altLang="en-US" sz="2400" b="1" dirty="0" smtClean="0"/>
              <a:t>例子：</a:t>
            </a:r>
            <a:r>
              <a:rPr lang="zh-CN" altLang="en-US" sz="2400" dirty="0" smtClean="0"/>
              <a:t>有</a:t>
            </a:r>
            <a:r>
              <a:rPr lang="zh-CN" altLang="en-US" sz="2400" dirty="0"/>
              <a:t>一个行业，原来有一个企业（称为在位者），可以有年利润</a:t>
            </a:r>
            <a:r>
              <a:rPr lang="en-US" altLang="zh-CN" sz="2400" dirty="0"/>
              <a:t>300</a:t>
            </a:r>
            <a:r>
              <a:rPr lang="zh-CN" altLang="en-US" sz="2400" dirty="0"/>
              <a:t>万</a:t>
            </a:r>
            <a:r>
              <a:rPr lang="zh-CN" altLang="en-US" sz="2400" dirty="0" smtClean="0"/>
              <a:t>。现在</a:t>
            </a:r>
            <a:r>
              <a:rPr lang="zh-CN" altLang="en-US" sz="2400" dirty="0"/>
              <a:t>有一个强势的新企业（称为进入者）想投资进入瓜分利润</a:t>
            </a:r>
            <a:r>
              <a:rPr lang="zh-CN" altLang="en-US" sz="2400" dirty="0" smtClean="0"/>
              <a:t>。如果</a:t>
            </a:r>
            <a:r>
              <a:rPr lang="zh-CN" altLang="en-US" sz="2400" dirty="0"/>
              <a:t>在位者默许，则进入者获得</a:t>
            </a:r>
            <a:r>
              <a:rPr lang="en-US" altLang="zh-CN" sz="2400" dirty="0"/>
              <a:t>50</a:t>
            </a:r>
            <a:r>
              <a:rPr lang="zh-CN" altLang="en-US" sz="2400" dirty="0"/>
              <a:t>万利润，在位者利润降为</a:t>
            </a:r>
            <a:r>
              <a:rPr lang="en-US" altLang="zh-CN" sz="2400" dirty="0"/>
              <a:t>40</a:t>
            </a:r>
            <a:r>
              <a:rPr lang="zh-CN" altLang="en-US" sz="2400" dirty="0"/>
              <a:t>万</a:t>
            </a:r>
            <a:r>
              <a:rPr lang="zh-CN" altLang="en-US" sz="2400" dirty="0" smtClean="0"/>
              <a:t>；如果</a:t>
            </a:r>
            <a:r>
              <a:rPr lang="zh-CN" altLang="en-US" sz="2400" dirty="0"/>
              <a:t>在位者采取降低价格的斗争策略，则自己要亏损</a:t>
            </a:r>
            <a:r>
              <a:rPr lang="en-US" altLang="zh-CN" sz="2400" dirty="0"/>
              <a:t>10</a:t>
            </a:r>
            <a:r>
              <a:rPr lang="zh-CN" altLang="en-US" sz="2400" dirty="0"/>
              <a:t>万，而进入者的利润为</a:t>
            </a:r>
            <a:r>
              <a:rPr lang="en-US" altLang="zh-CN" sz="2400" dirty="0"/>
              <a:t>0</a:t>
            </a:r>
            <a:r>
              <a:rPr lang="zh-CN" altLang="en-US" sz="2400" dirty="0"/>
              <a:t>。</a:t>
            </a:r>
          </a:p>
          <a:p>
            <a:pPr eaLnBrk="1" hangingPunct="1">
              <a:lnSpc>
                <a:spcPct val="90000"/>
              </a:lnSpc>
            </a:pPr>
            <a:r>
              <a:rPr lang="zh-CN" altLang="en-US" sz="2400" dirty="0"/>
              <a:t>假定进入者先采取行动，在位者</a:t>
            </a:r>
            <a:r>
              <a:rPr lang="zh-CN" altLang="en-US" sz="2400" dirty="0" smtClean="0"/>
              <a:t>如何是否进行斗争？</a:t>
            </a:r>
            <a:r>
              <a:rPr lang="zh-CN" altLang="en-US" sz="2400" dirty="0"/>
              <a:t>进入者是否进入？</a:t>
            </a:r>
          </a:p>
        </p:txBody>
      </p:sp>
    </p:spTree>
    <p:extLst>
      <p:ext uri="{BB962C8B-B14F-4D97-AF65-F5344CB8AC3E}">
        <p14:creationId xmlns:p14="http://schemas.microsoft.com/office/powerpoint/2010/main" val="553256891"/>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586924"/>
            <a:ext cx="8070310" cy="1200329"/>
          </a:xfrm>
          <a:prstGeom prst="rect">
            <a:avLst/>
          </a:prstGeom>
        </p:spPr>
        <p:txBody>
          <a:bodyPr wrap="square">
            <a:spAutoFit/>
          </a:bodyPr>
          <a:lstStyle/>
          <a:p>
            <a:pPr eaLnBrk="1" hangingPunct="1"/>
            <a:r>
              <a:rPr lang="zh-CN" altLang="en-US" sz="2400" dirty="0"/>
              <a:t>博弈的扩展表达式</a:t>
            </a:r>
            <a:r>
              <a:rPr lang="zh-CN" altLang="en-US" sz="2400" b="1" dirty="0"/>
              <a:t>（</a:t>
            </a:r>
            <a:r>
              <a:rPr lang="en-US" altLang="zh-CN" sz="2400" b="1" dirty="0"/>
              <a:t>extensive form</a:t>
            </a:r>
            <a:r>
              <a:rPr lang="zh-CN" altLang="en-US" sz="2400" b="1" dirty="0"/>
              <a:t>）：</a:t>
            </a:r>
            <a:r>
              <a:rPr lang="zh-CN" altLang="en-US" sz="2400" dirty="0"/>
              <a:t>详细描述出一个博弈的参与人、战略、行动顺序以及拥有的信息、可能结果和收益的博弈表示方式，比标准表达式包含更多信息。</a:t>
            </a:r>
          </a:p>
        </p:txBody>
      </p:sp>
      <p:sp>
        <p:nvSpPr>
          <p:cNvPr id="10" name="文本框 9"/>
          <p:cNvSpPr txBox="1"/>
          <p:nvPr/>
        </p:nvSpPr>
        <p:spPr>
          <a:xfrm>
            <a:off x="295197" y="1125259"/>
            <a:ext cx="3433953" cy="461665"/>
          </a:xfrm>
          <a:prstGeom prst="rect">
            <a:avLst/>
          </a:prstGeom>
          <a:noFill/>
        </p:spPr>
        <p:txBody>
          <a:bodyPr wrap="none" rtlCol="0">
            <a:spAutoFit/>
          </a:bodyPr>
          <a:lstStyle/>
          <a:p>
            <a:r>
              <a:rPr lang="zh-CN" altLang="en-US" sz="2400" b="1" dirty="0" smtClean="0"/>
              <a:t>（</a:t>
            </a:r>
            <a:r>
              <a:rPr lang="en-US" altLang="zh-CN" sz="2400" b="1" dirty="0" smtClean="0"/>
              <a:t>2</a:t>
            </a:r>
            <a:r>
              <a:rPr lang="zh-CN" altLang="en-US" sz="2400" b="1" dirty="0" smtClean="0"/>
              <a:t>）博弈的扩展表达式</a:t>
            </a:r>
            <a:endParaRPr lang="zh-CN" altLang="en-US" sz="2400" b="1" dirty="0"/>
          </a:p>
        </p:txBody>
      </p:sp>
      <p:sp>
        <p:nvSpPr>
          <p:cNvPr id="11" name="Oval 4"/>
          <p:cNvSpPr>
            <a:spLocks noChangeArrowheads="1"/>
          </p:cNvSpPr>
          <p:nvPr/>
        </p:nvSpPr>
        <p:spPr bwMode="auto">
          <a:xfrm>
            <a:off x="577850" y="4172470"/>
            <a:ext cx="1427163" cy="1590675"/>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12" name="Text Box 5"/>
          <p:cNvSpPr txBox="1">
            <a:spLocks noChangeArrowheads="1"/>
          </p:cNvSpPr>
          <p:nvPr/>
        </p:nvSpPr>
        <p:spPr bwMode="auto">
          <a:xfrm>
            <a:off x="792163" y="4624908"/>
            <a:ext cx="1069975"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进入者</a:t>
            </a:r>
            <a:endParaRPr lang="zh-CN" altLang="en-US" sz="2000" b="1">
              <a:solidFill>
                <a:srgbClr val="000000"/>
              </a:solidFill>
            </a:endParaRPr>
          </a:p>
        </p:txBody>
      </p:sp>
      <p:sp>
        <p:nvSpPr>
          <p:cNvPr id="20" name="Oval 6"/>
          <p:cNvSpPr>
            <a:spLocks noChangeArrowheads="1"/>
          </p:cNvSpPr>
          <p:nvPr/>
        </p:nvSpPr>
        <p:spPr bwMode="auto">
          <a:xfrm>
            <a:off x="3360738" y="3261245"/>
            <a:ext cx="1212850" cy="1363663"/>
          </a:xfrm>
          <a:prstGeom prst="ellipse">
            <a:avLst/>
          </a:prstGeom>
          <a:solidFill>
            <a:srgbClr val="FFFFFF"/>
          </a:solidFill>
          <a:ln w="9525">
            <a:solidFill>
              <a:srgbClr val="000000"/>
            </a:solidFill>
            <a:round/>
            <a:headEnd/>
            <a:tailEnd/>
          </a:ln>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21" name="Text Box 7"/>
          <p:cNvSpPr txBox="1">
            <a:spLocks noChangeArrowheads="1"/>
          </p:cNvSpPr>
          <p:nvPr/>
        </p:nvSpPr>
        <p:spPr bwMode="auto">
          <a:xfrm>
            <a:off x="3503613" y="3718445"/>
            <a:ext cx="1069975"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在位者</a:t>
            </a:r>
            <a:endParaRPr lang="zh-CN" altLang="en-US" sz="2000" b="1">
              <a:solidFill>
                <a:srgbClr val="000000"/>
              </a:solidFill>
            </a:endParaRPr>
          </a:p>
        </p:txBody>
      </p:sp>
      <p:sp>
        <p:nvSpPr>
          <p:cNvPr id="22" name="Line 8"/>
          <p:cNvSpPr>
            <a:spLocks noChangeShapeType="1"/>
          </p:cNvSpPr>
          <p:nvPr/>
        </p:nvSpPr>
        <p:spPr bwMode="auto">
          <a:xfrm flipV="1">
            <a:off x="1933575" y="3943870"/>
            <a:ext cx="1497013" cy="6508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b="1"/>
          </a:p>
        </p:txBody>
      </p:sp>
      <p:sp>
        <p:nvSpPr>
          <p:cNvPr id="23" name="Line 9"/>
          <p:cNvSpPr>
            <a:spLocks noChangeShapeType="1"/>
          </p:cNvSpPr>
          <p:nvPr/>
        </p:nvSpPr>
        <p:spPr bwMode="auto">
          <a:xfrm>
            <a:off x="1933575" y="5309120"/>
            <a:ext cx="1428750" cy="9080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b="1"/>
          </a:p>
        </p:txBody>
      </p:sp>
      <p:sp>
        <p:nvSpPr>
          <p:cNvPr id="24" name="Text Box 10"/>
          <p:cNvSpPr txBox="1">
            <a:spLocks noChangeArrowheads="1"/>
          </p:cNvSpPr>
          <p:nvPr/>
        </p:nvSpPr>
        <p:spPr bwMode="auto">
          <a:xfrm>
            <a:off x="3326623" y="6050493"/>
            <a:ext cx="2068513"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0</a:t>
            </a:r>
            <a:r>
              <a:rPr lang="zh-CN" altLang="en-US" sz="2000" b="1" dirty="0">
                <a:solidFill>
                  <a:srgbClr val="000000"/>
                </a:solidFill>
                <a:latin typeface="Times New Roman" panose="02020603050405020304" pitchFamily="18" charset="0"/>
              </a:rPr>
              <a:t>，</a:t>
            </a:r>
            <a:r>
              <a:rPr lang="en-US" altLang="zh-CN" sz="2000" b="1" dirty="0">
                <a:solidFill>
                  <a:srgbClr val="000000"/>
                </a:solidFill>
                <a:latin typeface="Times New Roman" panose="02020603050405020304" pitchFamily="18" charset="0"/>
              </a:rPr>
              <a:t>300</a:t>
            </a:r>
            <a:r>
              <a:rPr lang="zh-CN" altLang="en-US" sz="2000" b="1" dirty="0">
                <a:solidFill>
                  <a:srgbClr val="000000"/>
                </a:solidFill>
                <a:latin typeface="Times New Roman" panose="02020603050405020304" pitchFamily="18" charset="0"/>
              </a:rPr>
              <a:t>）</a:t>
            </a:r>
            <a:endParaRPr lang="zh-CN" altLang="en-US" sz="2000" b="1" dirty="0">
              <a:solidFill>
                <a:srgbClr val="000000"/>
              </a:solidFill>
            </a:endParaRPr>
          </a:p>
        </p:txBody>
      </p:sp>
      <p:sp>
        <p:nvSpPr>
          <p:cNvPr id="25" name="Line 11"/>
          <p:cNvSpPr>
            <a:spLocks noChangeShapeType="1"/>
          </p:cNvSpPr>
          <p:nvPr/>
        </p:nvSpPr>
        <p:spPr bwMode="auto">
          <a:xfrm flipV="1">
            <a:off x="4573588" y="3035820"/>
            <a:ext cx="1568450" cy="5588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b="1"/>
          </a:p>
        </p:txBody>
      </p:sp>
      <p:sp>
        <p:nvSpPr>
          <p:cNvPr id="26" name="Text Box 12"/>
          <p:cNvSpPr txBox="1">
            <a:spLocks noChangeArrowheads="1"/>
          </p:cNvSpPr>
          <p:nvPr/>
        </p:nvSpPr>
        <p:spPr bwMode="auto">
          <a:xfrm>
            <a:off x="6215063" y="2808808"/>
            <a:ext cx="1570037" cy="68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a:t>
            </a:r>
            <a:r>
              <a:rPr lang="en-US" altLang="zh-CN" sz="2000" b="1">
                <a:solidFill>
                  <a:srgbClr val="000000"/>
                </a:solidFill>
                <a:latin typeface="Times New Roman" panose="02020603050405020304" pitchFamily="18" charset="0"/>
              </a:rPr>
              <a:t>50</a:t>
            </a:r>
            <a:r>
              <a:rPr lang="zh-CN" altLang="en-US" sz="2000" b="1">
                <a:solidFill>
                  <a:srgbClr val="000000"/>
                </a:solidFill>
                <a:latin typeface="Times New Roman" panose="02020603050405020304" pitchFamily="18" charset="0"/>
              </a:rPr>
              <a:t>，</a:t>
            </a:r>
            <a:r>
              <a:rPr lang="en-US" altLang="zh-CN" sz="2000" b="1">
                <a:solidFill>
                  <a:srgbClr val="000000"/>
                </a:solidFill>
                <a:latin typeface="Times New Roman" panose="02020603050405020304" pitchFamily="18" charset="0"/>
              </a:rPr>
              <a:t>40</a:t>
            </a:r>
            <a:r>
              <a:rPr lang="zh-CN" altLang="en-US" sz="2000" b="1">
                <a:solidFill>
                  <a:srgbClr val="000000"/>
                </a:solidFill>
                <a:latin typeface="Times New Roman" panose="02020603050405020304" pitchFamily="18" charset="0"/>
              </a:rPr>
              <a:t>）</a:t>
            </a:r>
            <a:endParaRPr lang="zh-CN" altLang="en-US" sz="2000" b="1">
              <a:solidFill>
                <a:srgbClr val="000000"/>
              </a:solidFill>
            </a:endParaRPr>
          </a:p>
        </p:txBody>
      </p:sp>
      <p:sp>
        <p:nvSpPr>
          <p:cNvPr id="27" name="Line 13"/>
          <p:cNvSpPr>
            <a:spLocks noChangeShapeType="1"/>
          </p:cNvSpPr>
          <p:nvPr/>
        </p:nvSpPr>
        <p:spPr bwMode="auto">
          <a:xfrm>
            <a:off x="4573588" y="4285183"/>
            <a:ext cx="1641475" cy="565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b="1"/>
          </a:p>
        </p:txBody>
      </p:sp>
      <p:sp>
        <p:nvSpPr>
          <p:cNvPr id="28" name="Text Box 14"/>
          <p:cNvSpPr txBox="1">
            <a:spLocks noChangeArrowheads="1"/>
          </p:cNvSpPr>
          <p:nvPr/>
        </p:nvSpPr>
        <p:spPr bwMode="auto">
          <a:xfrm>
            <a:off x="6215063" y="4628083"/>
            <a:ext cx="1712912"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a:t>
            </a:r>
            <a:r>
              <a:rPr lang="en-US" altLang="zh-CN" sz="2000" b="1">
                <a:solidFill>
                  <a:srgbClr val="000000"/>
                </a:solidFill>
                <a:latin typeface="Times New Roman" panose="02020603050405020304" pitchFamily="18" charset="0"/>
              </a:rPr>
              <a:t>0</a:t>
            </a:r>
            <a:r>
              <a:rPr lang="zh-CN" altLang="en-US" sz="2000" b="1">
                <a:solidFill>
                  <a:srgbClr val="000000"/>
                </a:solidFill>
                <a:latin typeface="Times New Roman" panose="02020603050405020304" pitchFamily="18" charset="0"/>
              </a:rPr>
              <a:t>，</a:t>
            </a:r>
            <a:r>
              <a:rPr lang="zh-CN" altLang="en-US" sz="2000" b="1">
                <a:solidFill>
                  <a:srgbClr val="000000"/>
                </a:solidFill>
                <a:latin typeface="Times New Roman" panose="02020603050405020304" pitchFamily="18" charset="0"/>
                <a:sym typeface="Symbol" panose="05050102010706020507" pitchFamily="18" charset="2"/>
              </a:rPr>
              <a:t></a:t>
            </a:r>
            <a:r>
              <a:rPr lang="en-US" altLang="zh-CN" sz="2000" b="1">
                <a:solidFill>
                  <a:srgbClr val="000000"/>
                </a:solidFill>
                <a:latin typeface="Times New Roman" panose="02020603050405020304" pitchFamily="18" charset="0"/>
                <a:sym typeface="Symbol" panose="05050102010706020507" pitchFamily="18" charset="2"/>
              </a:rPr>
              <a:t>1</a:t>
            </a:r>
            <a:r>
              <a:rPr lang="en-US" altLang="zh-CN" sz="2000" b="1">
                <a:solidFill>
                  <a:srgbClr val="000000"/>
                </a:solidFill>
                <a:latin typeface="Times New Roman" panose="02020603050405020304" pitchFamily="18" charset="0"/>
              </a:rPr>
              <a:t>0</a:t>
            </a:r>
            <a:r>
              <a:rPr lang="zh-CN" altLang="en-US" sz="2000" b="1">
                <a:solidFill>
                  <a:srgbClr val="000000"/>
                </a:solidFill>
                <a:latin typeface="Times New Roman" panose="02020603050405020304" pitchFamily="18" charset="0"/>
              </a:rPr>
              <a:t>）</a:t>
            </a:r>
            <a:endParaRPr lang="zh-CN" altLang="en-US" sz="2000" b="1">
              <a:solidFill>
                <a:srgbClr val="000000"/>
              </a:solidFill>
            </a:endParaRPr>
          </a:p>
        </p:txBody>
      </p:sp>
      <p:sp>
        <p:nvSpPr>
          <p:cNvPr id="29" name="Text Box 15"/>
          <p:cNvSpPr txBox="1">
            <a:spLocks noChangeArrowheads="1"/>
          </p:cNvSpPr>
          <p:nvPr/>
        </p:nvSpPr>
        <p:spPr bwMode="auto">
          <a:xfrm>
            <a:off x="4806943" y="2864370"/>
            <a:ext cx="575617"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默许</a:t>
            </a:r>
            <a:endParaRPr lang="zh-CN" altLang="en-US" sz="2000" b="1">
              <a:solidFill>
                <a:srgbClr val="000000"/>
              </a:solidFill>
            </a:endParaRPr>
          </a:p>
        </p:txBody>
      </p:sp>
      <p:sp>
        <p:nvSpPr>
          <p:cNvPr id="30" name="Text Box 16"/>
          <p:cNvSpPr txBox="1">
            <a:spLocks noChangeArrowheads="1"/>
          </p:cNvSpPr>
          <p:nvPr/>
        </p:nvSpPr>
        <p:spPr bwMode="auto">
          <a:xfrm>
            <a:off x="2540794" y="5439296"/>
            <a:ext cx="784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dirty="0">
                <a:solidFill>
                  <a:srgbClr val="000000"/>
                </a:solidFill>
                <a:latin typeface="Times New Roman" panose="02020603050405020304" pitchFamily="18" charset="0"/>
              </a:rPr>
              <a:t>不进入</a:t>
            </a:r>
            <a:endParaRPr lang="zh-CN" altLang="en-US" sz="2000" b="1" dirty="0">
              <a:solidFill>
                <a:srgbClr val="000000"/>
              </a:solidFill>
            </a:endParaRPr>
          </a:p>
        </p:txBody>
      </p:sp>
      <p:sp>
        <p:nvSpPr>
          <p:cNvPr id="31" name="Text Box 17"/>
          <p:cNvSpPr txBox="1">
            <a:spLocks noChangeArrowheads="1"/>
          </p:cNvSpPr>
          <p:nvPr/>
        </p:nvSpPr>
        <p:spPr bwMode="auto">
          <a:xfrm>
            <a:off x="5287963" y="4213746"/>
            <a:ext cx="784225"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a:solidFill>
                  <a:srgbClr val="000000"/>
                </a:solidFill>
                <a:latin typeface="Times New Roman" panose="02020603050405020304" pitchFamily="18" charset="0"/>
              </a:rPr>
              <a:t>斗争</a:t>
            </a:r>
            <a:endParaRPr lang="zh-CN" altLang="en-US" sz="2000" b="1">
              <a:solidFill>
                <a:srgbClr val="000000"/>
              </a:solidFill>
            </a:endParaRPr>
          </a:p>
        </p:txBody>
      </p:sp>
      <p:sp>
        <p:nvSpPr>
          <p:cNvPr id="32" name="Text Box 18"/>
          <p:cNvSpPr txBox="1">
            <a:spLocks noChangeArrowheads="1"/>
          </p:cNvSpPr>
          <p:nvPr/>
        </p:nvSpPr>
        <p:spPr bwMode="auto">
          <a:xfrm>
            <a:off x="2147888" y="3774800"/>
            <a:ext cx="785812"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lang="zh-CN" altLang="en-US" sz="2000" b="1" dirty="0">
                <a:solidFill>
                  <a:srgbClr val="000000"/>
                </a:solidFill>
                <a:latin typeface="Times New Roman" panose="02020603050405020304" pitchFamily="18" charset="0"/>
              </a:rPr>
              <a:t>进入</a:t>
            </a:r>
            <a:endParaRPr lang="zh-CN" altLang="en-US" sz="2000" b="1" dirty="0">
              <a:solidFill>
                <a:srgbClr val="000000"/>
              </a:solidFill>
            </a:endParaRPr>
          </a:p>
        </p:txBody>
      </p:sp>
      <p:sp>
        <p:nvSpPr>
          <p:cNvPr id="33" name="Text Box 19"/>
          <p:cNvSpPr txBox="1">
            <a:spLocks noChangeArrowheads="1"/>
          </p:cNvSpPr>
          <p:nvPr/>
        </p:nvSpPr>
        <p:spPr bwMode="auto">
          <a:xfrm>
            <a:off x="4340923" y="5445260"/>
            <a:ext cx="419151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支付的顺序为（进入者，在位者）</a:t>
            </a:r>
          </a:p>
        </p:txBody>
      </p:sp>
    </p:spTree>
    <p:extLst>
      <p:ext uri="{BB962C8B-B14F-4D97-AF65-F5344CB8AC3E}">
        <p14:creationId xmlns:p14="http://schemas.microsoft.com/office/powerpoint/2010/main" val="131744731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95197" y="1125259"/>
            <a:ext cx="4671472" cy="461665"/>
          </a:xfrm>
          <a:prstGeom prst="rect">
            <a:avLst/>
          </a:prstGeom>
          <a:noFill/>
        </p:spPr>
        <p:txBody>
          <a:bodyPr wrap="none" rtlCol="0">
            <a:spAutoFit/>
          </a:bodyPr>
          <a:lstStyle/>
          <a:p>
            <a:r>
              <a:rPr lang="zh-CN" altLang="en-US" sz="2400" b="1" dirty="0" smtClean="0"/>
              <a:t>（</a:t>
            </a:r>
            <a:r>
              <a:rPr lang="en-US" altLang="zh-CN" sz="2400" b="1" dirty="0"/>
              <a:t>3</a:t>
            </a:r>
            <a:r>
              <a:rPr lang="zh-CN" altLang="en-US" sz="2400" b="1" dirty="0"/>
              <a:t>）逆推</a:t>
            </a:r>
            <a:r>
              <a:rPr lang="zh-CN" altLang="en-US" sz="2400" b="1" dirty="0" smtClean="0"/>
              <a:t>归纳法与动态博弈均衡</a:t>
            </a:r>
            <a:endParaRPr lang="zh-CN" altLang="en-US" sz="2400" b="1" dirty="0"/>
          </a:p>
        </p:txBody>
      </p:sp>
      <p:sp>
        <p:nvSpPr>
          <p:cNvPr id="2" name="矩形 1"/>
          <p:cNvSpPr/>
          <p:nvPr/>
        </p:nvSpPr>
        <p:spPr>
          <a:xfrm>
            <a:off x="517795" y="1809294"/>
            <a:ext cx="8070310" cy="3416320"/>
          </a:xfrm>
          <a:prstGeom prst="rect">
            <a:avLst/>
          </a:prstGeom>
        </p:spPr>
        <p:txBody>
          <a:bodyPr wrap="square">
            <a:spAutoFit/>
          </a:bodyPr>
          <a:lstStyle/>
          <a:p>
            <a:pPr eaLnBrk="1" hangingPunct="1"/>
            <a:r>
              <a:rPr lang="zh-CN" altLang="en-US" sz="2400" b="1" dirty="0">
                <a:solidFill>
                  <a:srgbClr val="000000"/>
                </a:solidFill>
              </a:rPr>
              <a:t>逆推归纳法（</a:t>
            </a:r>
            <a:r>
              <a:rPr lang="en-US" altLang="zh-CN" sz="2400" b="1" dirty="0">
                <a:solidFill>
                  <a:srgbClr val="000000"/>
                </a:solidFill>
              </a:rPr>
              <a:t>backward induction</a:t>
            </a:r>
            <a:r>
              <a:rPr lang="zh-CN" altLang="en-US" sz="2400" b="1" dirty="0">
                <a:solidFill>
                  <a:srgbClr val="000000"/>
                </a:solidFill>
              </a:rPr>
              <a:t>）</a:t>
            </a:r>
            <a:r>
              <a:rPr lang="zh-CN" altLang="en-US" sz="2400" dirty="0" smtClean="0">
                <a:solidFill>
                  <a:srgbClr val="000000"/>
                </a:solidFill>
              </a:rPr>
              <a:t>，</a:t>
            </a:r>
            <a:r>
              <a:rPr lang="zh-CN" altLang="en-US" sz="2400" dirty="0">
                <a:solidFill>
                  <a:srgbClr val="000000"/>
                </a:solidFill>
              </a:rPr>
              <a:t>就是从动态博弈的最后一个子博弈（动态博弈的最后一个阶段）开始，逐步向前推导出动态博弈均衡的方法。</a:t>
            </a:r>
          </a:p>
          <a:p>
            <a:pPr eaLnBrk="1" hangingPunct="1"/>
            <a:r>
              <a:rPr lang="zh-CN" altLang="en-US" sz="2400" dirty="0" smtClean="0">
                <a:solidFill>
                  <a:srgbClr val="000000"/>
                </a:solidFill>
              </a:rPr>
              <a:t>         逆</a:t>
            </a:r>
            <a:r>
              <a:rPr lang="zh-CN" altLang="en-US" sz="2400" dirty="0">
                <a:solidFill>
                  <a:srgbClr val="000000"/>
                </a:solidFill>
              </a:rPr>
              <a:t>推归纳法的依据是假定</a:t>
            </a:r>
            <a:r>
              <a:rPr lang="zh-CN" altLang="en-US" sz="2400" dirty="0" smtClean="0">
                <a:solidFill>
                  <a:srgbClr val="000000"/>
                </a:solidFill>
              </a:rPr>
              <a:t>先行动的</a:t>
            </a:r>
            <a:r>
              <a:rPr lang="zh-CN" altLang="en-US" sz="2400" dirty="0">
                <a:solidFill>
                  <a:srgbClr val="000000"/>
                </a:solidFill>
              </a:rPr>
              <a:t>参与人总是在考虑后采取行动的参与者在后一个阶段的选择而选择自己的行动的。例如，进入者是否进入，要考虑如果自己进入，在位者的最优选择应该是什么，这样才能对是否进入做出选择。没有后采取行动的参与者的相应行动，先行动的参与者就没有依据，不符合纳什均衡的原则。</a:t>
            </a:r>
          </a:p>
        </p:txBody>
      </p:sp>
    </p:spTree>
    <p:extLst>
      <p:ext uri="{BB962C8B-B14F-4D97-AF65-F5344CB8AC3E}">
        <p14:creationId xmlns:p14="http://schemas.microsoft.com/office/powerpoint/2010/main" val="2848876495"/>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Oval 4"/>
          <p:cNvSpPr>
            <a:spLocks noChangeArrowheads="1"/>
          </p:cNvSpPr>
          <p:nvPr/>
        </p:nvSpPr>
        <p:spPr bwMode="auto">
          <a:xfrm>
            <a:off x="828601" y="2047577"/>
            <a:ext cx="1439862" cy="1008063"/>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10" name="Text Box 5"/>
          <p:cNvSpPr txBox="1">
            <a:spLocks noChangeArrowheads="1"/>
          </p:cNvSpPr>
          <p:nvPr/>
        </p:nvSpPr>
        <p:spPr bwMode="auto">
          <a:xfrm>
            <a:off x="1044501" y="2334915"/>
            <a:ext cx="10810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进入者</a:t>
            </a:r>
            <a:endParaRPr lang="zh-CN" altLang="en-US" sz="2400"/>
          </a:p>
        </p:txBody>
      </p:sp>
      <p:sp>
        <p:nvSpPr>
          <p:cNvPr id="11" name="Oval 6"/>
          <p:cNvSpPr>
            <a:spLocks noChangeArrowheads="1"/>
          </p:cNvSpPr>
          <p:nvPr/>
        </p:nvSpPr>
        <p:spPr bwMode="auto">
          <a:xfrm>
            <a:off x="3636888" y="1471315"/>
            <a:ext cx="1223963" cy="863600"/>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12" name="Text Box 7"/>
          <p:cNvSpPr txBox="1">
            <a:spLocks noChangeArrowheads="1"/>
          </p:cNvSpPr>
          <p:nvPr/>
        </p:nvSpPr>
        <p:spPr bwMode="auto">
          <a:xfrm>
            <a:off x="3781351" y="1760240"/>
            <a:ext cx="1079500"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在位者</a:t>
            </a:r>
            <a:endParaRPr lang="zh-CN" altLang="en-US" sz="2000"/>
          </a:p>
        </p:txBody>
      </p:sp>
      <p:sp>
        <p:nvSpPr>
          <p:cNvPr id="20" name="Line 8"/>
          <p:cNvSpPr>
            <a:spLocks noChangeShapeType="1"/>
          </p:cNvSpPr>
          <p:nvPr/>
        </p:nvSpPr>
        <p:spPr bwMode="auto">
          <a:xfrm flipV="1">
            <a:off x="2197026" y="1903115"/>
            <a:ext cx="1511300" cy="4127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1" name="Line 9"/>
          <p:cNvSpPr>
            <a:spLocks noChangeShapeType="1"/>
          </p:cNvSpPr>
          <p:nvPr/>
        </p:nvSpPr>
        <p:spPr bwMode="auto">
          <a:xfrm>
            <a:off x="2197026" y="2768302"/>
            <a:ext cx="1441450" cy="5746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 name="Text Box 10"/>
          <p:cNvSpPr txBox="1">
            <a:spLocks noChangeArrowheads="1"/>
          </p:cNvSpPr>
          <p:nvPr/>
        </p:nvSpPr>
        <p:spPr bwMode="auto">
          <a:xfrm>
            <a:off x="3709913" y="3271540"/>
            <a:ext cx="2087563"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a:t>
            </a:r>
            <a:r>
              <a:rPr lang="en-US" altLang="zh-CN" sz="2400">
                <a:latin typeface="Times New Roman" panose="02020603050405020304" pitchFamily="18" charset="0"/>
              </a:rPr>
              <a:t>0</a:t>
            </a:r>
            <a:r>
              <a:rPr lang="zh-CN" altLang="en-US" sz="2400">
                <a:latin typeface="Times New Roman" panose="02020603050405020304" pitchFamily="18" charset="0"/>
              </a:rPr>
              <a:t>，</a:t>
            </a:r>
            <a:r>
              <a:rPr lang="en-US" altLang="zh-CN" sz="2400">
                <a:latin typeface="Times New Roman" panose="02020603050405020304" pitchFamily="18" charset="0"/>
              </a:rPr>
              <a:t>300</a:t>
            </a:r>
            <a:r>
              <a:rPr lang="zh-CN" altLang="en-US" sz="2400">
                <a:latin typeface="Times New Roman" panose="02020603050405020304" pitchFamily="18" charset="0"/>
              </a:rPr>
              <a:t>）</a:t>
            </a:r>
            <a:endParaRPr lang="zh-CN" altLang="en-US" sz="2400"/>
          </a:p>
        </p:txBody>
      </p:sp>
      <p:sp>
        <p:nvSpPr>
          <p:cNvPr id="23" name="Line 11"/>
          <p:cNvSpPr>
            <a:spLocks noChangeShapeType="1"/>
          </p:cNvSpPr>
          <p:nvPr/>
        </p:nvSpPr>
        <p:spPr bwMode="auto">
          <a:xfrm flipV="1">
            <a:off x="4860851" y="1328440"/>
            <a:ext cx="1584325" cy="3540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4" name="Text Box 12"/>
          <p:cNvSpPr txBox="1">
            <a:spLocks noChangeArrowheads="1"/>
          </p:cNvSpPr>
          <p:nvPr/>
        </p:nvSpPr>
        <p:spPr bwMode="auto">
          <a:xfrm>
            <a:off x="6518201" y="1183977"/>
            <a:ext cx="15843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a:t>
            </a:r>
            <a:r>
              <a:rPr lang="en-US" altLang="zh-CN" sz="2400">
                <a:latin typeface="Times New Roman" panose="02020603050405020304" pitchFamily="18" charset="0"/>
              </a:rPr>
              <a:t>50</a:t>
            </a:r>
            <a:r>
              <a:rPr lang="zh-CN" altLang="en-US" sz="2400">
                <a:latin typeface="Times New Roman" panose="02020603050405020304" pitchFamily="18" charset="0"/>
              </a:rPr>
              <a:t>，</a:t>
            </a:r>
            <a:r>
              <a:rPr lang="en-US" altLang="zh-CN" sz="2400">
                <a:latin typeface="Times New Roman" panose="02020603050405020304" pitchFamily="18" charset="0"/>
              </a:rPr>
              <a:t>40</a:t>
            </a:r>
            <a:r>
              <a:rPr lang="zh-CN" altLang="en-US" sz="2400">
                <a:latin typeface="Times New Roman" panose="02020603050405020304" pitchFamily="18" charset="0"/>
              </a:rPr>
              <a:t>）</a:t>
            </a:r>
            <a:endParaRPr lang="zh-CN" altLang="en-US" sz="2400"/>
          </a:p>
        </p:txBody>
      </p:sp>
      <p:sp>
        <p:nvSpPr>
          <p:cNvPr id="25" name="Line 13"/>
          <p:cNvSpPr>
            <a:spLocks noChangeShapeType="1"/>
          </p:cNvSpPr>
          <p:nvPr/>
        </p:nvSpPr>
        <p:spPr bwMode="auto">
          <a:xfrm>
            <a:off x="4860851" y="2120602"/>
            <a:ext cx="1657350" cy="358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 name="Text Box 14"/>
          <p:cNvSpPr txBox="1">
            <a:spLocks noChangeArrowheads="1"/>
          </p:cNvSpPr>
          <p:nvPr/>
        </p:nvSpPr>
        <p:spPr bwMode="auto">
          <a:xfrm>
            <a:off x="6518201" y="2336502"/>
            <a:ext cx="1728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a:t>
            </a:r>
            <a:r>
              <a:rPr lang="en-US" altLang="zh-CN" sz="2400">
                <a:latin typeface="Times New Roman" panose="02020603050405020304" pitchFamily="18" charset="0"/>
              </a:rPr>
              <a:t>0</a:t>
            </a:r>
            <a:r>
              <a:rPr lang="zh-CN" altLang="en-US" sz="2400">
                <a:latin typeface="Times New Roman" panose="02020603050405020304" pitchFamily="18" charset="0"/>
              </a:rPr>
              <a:t>，</a:t>
            </a:r>
            <a:r>
              <a:rPr lang="en-US" altLang="zh-CN" sz="2400">
                <a:latin typeface="Times New Roman" panose="02020603050405020304" pitchFamily="18" charset="0"/>
              </a:rPr>
              <a:t>-10</a:t>
            </a:r>
            <a:r>
              <a:rPr lang="zh-CN" altLang="en-US" sz="2400">
                <a:latin typeface="Times New Roman" panose="02020603050405020304" pitchFamily="18" charset="0"/>
              </a:rPr>
              <a:t>）</a:t>
            </a:r>
            <a:endParaRPr lang="zh-CN" altLang="en-US" sz="2400"/>
          </a:p>
        </p:txBody>
      </p:sp>
      <p:sp>
        <p:nvSpPr>
          <p:cNvPr id="27" name="Text Box 15"/>
          <p:cNvSpPr txBox="1">
            <a:spLocks noChangeArrowheads="1"/>
          </p:cNvSpPr>
          <p:nvPr/>
        </p:nvSpPr>
        <p:spPr bwMode="auto">
          <a:xfrm>
            <a:off x="5005313" y="1039515"/>
            <a:ext cx="93662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默许</a:t>
            </a:r>
            <a:endParaRPr lang="zh-CN" altLang="en-US" sz="2000"/>
          </a:p>
        </p:txBody>
      </p:sp>
      <p:sp>
        <p:nvSpPr>
          <p:cNvPr id="28" name="Text Box 16"/>
          <p:cNvSpPr txBox="1">
            <a:spLocks noChangeArrowheads="1"/>
          </p:cNvSpPr>
          <p:nvPr/>
        </p:nvSpPr>
        <p:spPr bwMode="auto">
          <a:xfrm>
            <a:off x="2268463" y="3055640"/>
            <a:ext cx="79216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不进入</a:t>
            </a:r>
            <a:endParaRPr lang="zh-CN" altLang="en-US" sz="2000"/>
          </a:p>
        </p:txBody>
      </p:sp>
      <p:sp>
        <p:nvSpPr>
          <p:cNvPr id="29" name="Text Box 17"/>
          <p:cNvSpPr txBox="1">
            <a:spLocks noChangeArrowheads="1"/>
          </p:cNvSpPr>
          <p:nvPr/>
        </p:nvSpPr>
        <p:spPr bwMode="auto">
          <a:xfrm>
            <a:off x="5005313" y="2336502"/>
            <a:ext cx="7921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斗争</a:t>
            </a:r>
            <a:endParaRPr lang="zh-CN" altLang="en-US" sz="2000"/>
          </a:p>
        </p:txBody>
      </p:sp>
      <p:sp>
        <p:nvSpPr>
          <p:cNvPr id="30" name="Text Box 18"/>
          <p:cNvSpPr txBox="1">
            <a:spLocks noChangeArrowheads="1"/>
          </p:cNvSpPr>
          <p:nvPr/>
        </p:nvSpPr>
        <p:spPr bwMode="auto">
          <a:xfrm>
            <a:off x="2339901" y="1615777"/>
            <a:ext cx="792162"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进入</a:t>
            </a:r>
            <a:endParaRPr lang="zh-CN" altLang="en-US" sz="2000"/>
          </a:p>
        </p:txBody>
      </p:sp>
      <p:sp>
        <p:nvSpPr>
          <p:cNvPr id="31" name="Text Box 25"/>
          <p:cNvSpPr txBox="1">
            <a:spLocks noChangeArrowheads="1"/>
          </p:cNvSpPr>
          <p:nvPr/>
        </p:nvSpPr>
        <p:spPr bwMode="auto">
          <a:xfrm>
            <a:off x="700881" y="3798727"/>
            <a:ext cx="7831559" cy="2678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400" dirty="0" smtClean="0"/>
              <a:t>（</a:t>
            </a:r>
            <a:r>
              <a:rPr lang="en-US" altLang="zh-CN" sz="2400" dirty="0" smtClean="0"/>
              <a:t>1</a:t>
            </a:r>
            <a:r>
              <a:rPr lang="zh-CN" altLang="en-US" sz="2400" dirty="0" smtClean="0"/>
              <a:t>）如果</a:t>
            </a:r>
            <a:r>
              <a:rPr lang="zh-CN" altLang="en-US" sz="2400" dirty="0"/>
              <a:t>进入者进入，在位者将采取默许的行动，这是在位者的子博弈均衡；</a:t>
            </a:r>
          </a:p>
          <a:p>
            <a:pPr eaLnBrk="1" hangingPunct="1">
              <a:spcBef>
                <a:spcPct val="0"/>
              </a:spcBef>
              <a:buClrTx/>
              <a:buSzTx/>
              <a:buFontTx/>
              <a:buNone/>
            </a:pPr>
            <a:r>
              <a:rPr lang="zh-CN" altLang="en-US" sz="2400" dirty="0" smtClean="0"/>
              <a:t>（</a:t>
            </a:r>
            <a:r>
              <a:rPr lang="en-US" altLang="zh-CN" sz="2400" dirty="0" smtClean="0"/>
              <a:t>2</a:t>
            </a:r>
            <a:r>
              <a:rPr lang="zh-CN" altLang="en-US" sz="2400" dirty="0" smtClean="0"/>
              <a:t>）在（进入者进入，在位者默认</a:t>
            </a:r>
            <a:r>
              <a:rPr lang="zh-CN" altLang="en-US" sz="2400" dirty="0"/>
              <a:t>）的战略组合之下，支付组合结果是（</a:t>
            </a:r>
            <a:r>
              <a:rPr lang="en-US" altLang="zh-CN" sz="2400" dirty="0"/>
              <a:t>50</a:t>
            </a:r>
            <a:r>
              <a:rPr lang="zh-CN" altLang="en-US" sz="2400" dirty="0"/>
              <a:t>，</a:t>
            </a:r>
            <a:r>
              <a:rPr lang="en-US" altLang="zh-CN" sz="2400" dirty="0"/>
              <a:t>40</a:t>
            </a:r>
            <a:r>
              <a:rPr lang="zh-CN" altLang="en-US" sz="2400" dirty="0"/>
              <a:t>）；</a:t>
            </a:r>
          </a:p>
          <a:p>
            <a:pPr eaLnBrk="1" hangingPunct="1">
              <a:spcBef>
                <a:spcPct val="0"/>
              </a:spcBef>
              <a:buClrTx/>
              <a:buSzTx/>
              <a:buFontTx/>
              <a:buNone/>
            </a:pPr>
            <a:r>
              <a:rPr lang="zh-CN" altLang="en-US" sz="2400" dirty="0" smtClean="0"/>
              <a:t>（</a:t>
            </a:r>
            <a:r>
              <a:rPr lang="en-US" altLang="zh-CN" sz="2400" dirty="0" smtClean="0"/>
              <a:t>3</a:t>
            </a:r>
            <a:r>
              <a:rPr lang="zh-CN" altLang="en-US" sz="2400" dirty="0" smtClean="0"/>
              <a:t>）进入</a:t>
            </a:r>
            <a:r>
              <a:rPr lang="zh-CN" altLang="en-US" sz="2400" dirty="0"/>
              <a:t>者在考虑在位者的行动后，比较进入和不进入的收益（</a:t>
            </a:r>
            <a:r>
              <a:rPr lang="en-US" altLang="zh-CN" sz="2400" dirty="0"/>
              <a:t>0</a:t>
            </a:r>
            <a:r>
              <a:rPr lang="zh-CN" altLang="en-US" sz="2400" dirty="0"/>
              <a:t>和</a:t>
            </a:r>
            <a:r>
              <a:rPr lang="en-US" altLang="zh-CN" sz="2400" dirty="0"/>
              <a:t>50</a:t>
            </a:r>
            <a:r>
              <a:rPr lang="zh-CN" altLang="en-US" sz="2400" dirty="0"/>
              <a:t>），将选择进入的行动。所以，（进入者进入，在位者默许）是动态博弈纳什均衡。</a:t>
            </a:r>
          </a:p>
        </p:txBody>
      </p:sp>
    </p:spTree>
    <p:extLst>
      <p:ext uri="{BB962C8B-B14F-4D97-AF65-F5344CB8AC3E}">
        <p14:creationId xmlns:p14="http://schemas.microsoft.com/office/powerpoint/2010/main" val="17022635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Text Box 13"/>
          <p:cNvSpPr txBox="1">
            <a:spLocks noChangeArrowheads="1"/>
          </p:cNvSpPr>
          <p:nvPr/>
        </p:nvSpPr>
        <p:spPr bwMode="auto">
          <a:xfrm>
            <a:off x="1728093" y="5085184"/>
            <a:ext cx="511175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ct val="50000"/>
              </a:spcBef>
              <a:buFontTx/>
              <a:buNone/>
            </a:pPr>
            <a:r>
              <a:rPr lang="en-US" altLang="zh-CN" sz="1800" b="1" dirty="0" smtClean="0">
                <a:latin typeface="Arial" panose="020B0604020202020204" pitchFamily="34" charset="0"/>
              </a:rPr>
              <a:t>MR</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6</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=MC</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6</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=66</a:t>
            </a:r>
          </a:p>
          <a:p>
            <a:pPr algn="ctr" eaLnBrk="1" hangingPunct="1">
              <a:spcBef>
                <a:spcPct val="50000"/>
              </a:spcBef>
              <a:buFontTx/>
              <a:buNone/>
            </a:pPr>
            <a:r>
              <a:rPr lang="en-US" altLang="zh-CN" sz="1800" b="1" dirty="0" smtClean="0">
                <a:latin typeface="Arial" panose="020B0604020202020204" pitchFamily="34" charset="0"/>
              </a:rPr>
              <a:t>Q=6</a:t>
            </a:r>
            <a:endParaRPr lang="zh-CN" altLang="en-US" sz="1800" b="1" dirty="0">
              <a:latin typeface="Arial" panose="020B0604020202020204" pitchFamily="34" charset="0"/>
            </a:endParaRPr>
          </a:p>
        </p:txBody>
      </p:sp>
      <p:cxnSp>
        <p:nvCxnSpPr>
          <p:cNvPr id="22" name="直接连接符 21"/>
          <p:cNvCxnSpPr/>
          <p:nvPr/>
        </p:nvCxnSpPr>
        <p:spPr>
          <a:xfrm flipV="1">
            <a:off x="2159732" y="4037439"/>
            <a:ext cx="5436604" cy="1818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5" name="图表 24"/>
          <p:cNvGraphicFramePr>
            <a:graphicFrameLocks/>
          </p:cNvGraphicFramePr>
          <p:nvPr>
            <p:extLst>
              <p:ext uri="{D42A27DB-BD31-4B8C-83A1-F6EECF244321}">
                <p14:modId xmlns:p14="http://schemas.microsoft.com/office/powerpoint/2010/main" val="3370796162"/>
              </p:ext>
            </p:extLst>
          </p:nvPr>
        </p:nvGraphicFramePr>
        <p:xfrm>
          <a:off x="1864848" y="1417493"/>
          <a:ext cx="5376203" cy="3540144"/>
        </p:xfrm>
        <a:graphic>
          <a:graphicData uri="http://schemas.openxmlformats.org/drawingml/2006/chart">
            <c:chart xmlns:c="http://schemas.openxmlformats.org/drawingml/2006/chart" xmlns:r="http://schemas.openxmlformats.org/officeDocument/2006/relationships" r:id="rId5"/>
          </a:graphicData>
        </a:graphic>
      </p:graphicFrame>
      <p:sp>
        <p:nvSpPr>
          <p:cNvPr id="26" name="文本框 25"/>
          <p:cNvSpPr txBox="1"/>
          <p:nvPr/>
        </p:nvSpPr>
        <p:spPr>
          <a:xfrm>
            <a:off x="7164288" y="4065353"/>
            <a:ext cx="1090363" cy="369332"/>
          </a:xfrm>
          <a:prstGeom prst="rect">
            <a:avLst/>
          </a:prstGeom>
          <a:noFill/>
        </p:spPr>
        <p:txBody>
          <a:bodyPr wrap="none" rtlCol="0">
            <a:spAutoFit/>
          </a:bodyPr>
          <a:lstStyle/>
          <a:p>
            <a:r>
              <a:rPr lang="en-US" altLang="zh-CN" dirty="0" smtClean="0"/>
              <a:t>MR=P=66</a:t>
            </a:r>
            <a:endParaRPr lang="zh-CN" altLang="en-US" dirty="0"/>
          </a:p>
        </p:txBody>
      </p:sp>
      <p:sp>
        <p:nvSpPr>
          <p:cNvPr id="33" name="文本框 32"/>
          <p:cNvSpPr txBox="1"/>
          <p:nvPr/>
        </p:nvSpPr>
        <p:spPr>
          <a:xfrm>
            <a:off x="6911654" y="1632066"/>
            <a:ext cx="505267" cy="369332"/>
          </a:xfrm>
          <a:prstGeom prst="rect">
            <a:avLst/>
          </a:prstGeom>
          <a:noFill/>
        </p:spPr>
        <p:txBody>
          <a:bodyPr wrap="none" rtlCol="0">
            <a:spAutoFit/>
          </a:bodyPr>
          <a:lstStyle/>
          <a:p>
            <a:r>
              <a:rPr lang="en-US" altLang="zh-CN" dirty="0" smtClean="0"/>
              <a:t>MC</a:t>
            </a:r>
            <a:endParaRPr lang="zh-CN" altLang="en-US" dirty="0"/>
          </a:p>
        </p:txBody>
      </p:sp>
    </p:spTree>
    <p:extLst>
      <p:ext uri="{BB962C8B-B14F-4D97-AF65-F5344CB8AC3E}">
        <p14:creationId xmlns:p14="http://schemas.microsoft.com/office/powerpoint/2010/main" val="3273970003"/>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65853" y="1057166"/>
            <a:ext cx="2815194" cy="461665"/>
          </a:xfrm>
          <a:prstGeom prst="rect">
            <a:avLst/>
          </a:prstGeom>
          <a:noFill/>
        </p:spPr>
        <p:txBody>
          <a:bodyPr wrap="none" rtlCol="0">
            <a:spAutoFit/>
          </a:bodyPr>
          <a:lstStyle/>
          <a:p>
            <a:r>
              <a:rPr lang="zh-CN" altLang="en-US" sz="2400" b="1" dirty="0" smtClean="0"/>
              <a:t>（</a:t>
            </a:r>
            <a:r>
              <a:rPr lang="en-US" altLang="zh-CN" sz="2400" b="1" dirty="0" smtClean="0"/>
              <a:t>4</a:t>
            </a:r>
            <a:r>
              <a:rPr lang="zh-CN" altLang="en-US" sz="2400" b="1" dirty="0" smtClean="0"/>
              <a:t>）威胁的可信性</a:t>
            </a:r>
            <a:endParaRPr lang="zh-CN" altLang="en-US" sz="2400" b="1" dirty="0"/>
          </a:p>
        </p:txBody>
      </p:sp>
      <p:sp>
        <p:nvSpPr>
          <p:cNvPr id="2" name="矩形 1"/>
          <p:cNvSpPr/>
          <p:nvPr/>
        </p:nvSpPr>
        <p:spPr>
          <a:xfrm>
            <a:off x="517794" y="1524366"/>
            <a:ext cx="8070310" cy="1200329"/>
          </a:xfrm>
          <a:prstGeom prst="rect">
            <a:avLst/>
          </a:prstGeom>
        </p:spPr>
        <p:txBody>
          <a:bodyPr wrap="square">
            <a:spAutoFit/>
          </a:bodyPr>
          <a:lstStyle/>
          <a:p>
            <a:pPr eaLnBrk="1" hangingPunct="1"/>
            <a:r>
              <a:rPr lang="zh-CN" altLang="en-US" sz="2400" b="1" dirty="0">
                <a:solidFill>
                  <a:srgbClr val="000000"/>
                </a:solidFill>
              </a:rPr>
              <a:t>威胁的不可信性</a:t>
            </a:r>
            <a:r>
              <a:rPr lang="zh-CN" altLang="en-US" sz="2400" dirty="0">
                <a:solidFill>
                  <a:srgbClr val="000000"/>
                </a:solidFill>
              </a:rPr>
              <a:t>：在位者斗争的威胁是不可信的，因为如果进入者进入，在位者阻止的收益小于默许的收益</a:t>
            </a:r>
            <a:r>
              <a:rPr lang="zh-CN" altLang="en-US" sz="2400" dirty="0" smtClean="0">
                <a:solidFill>
                  <a:srgbClr val="000000"/>
                </a:solidFill>
              </a:rPr>
              <a:t>。虽然在位者有斗争的战略，即使声称斗争，也是不可信的。</a:t>
            </a:r>
            <a:endParaRPr lang="zh-CN" altLang="en-US" sz="2400" dirty="0">
              <a:solidFill>
                <a:srgbClr val="000000"/>
              </a:solidFill>
            </a:endParaRPr>
          </a:p>
        </p:txBody>
      </p:sp>
      <p:sp>
        <p:nvSpPr>
          <p:cNvPr id="3" name="矩形 2"/>
          <p:cNvSpPr/>
          <p:nvPr/>
        </p:nvSpPr>
        <p:spPr>
          <a:xfrm>
            <a:off x="517794" y="2724695"/>
            <a:ext cx="7870629" cy="2086725"/>
          </a:xfrm>
          <a:prstGeom prst="rect">
            <a:avLst/>
          </a:prstGeom>
        </p:spPr>
        <p:txBody>
          <a:bodyPr wrap="square">
            <a:spAutoFit/>
          </a:bodyPr>
          <a:lstStyle/>
          <a:p>
            <a:pPr eaLnBrk="1" hangingPunct="1">
              <a:lnSpc>
                <a:spcPct val="90000"/>
              </a:lnSpc>
            </a:pPr>
            <a:r>
              <a:rPr lang="zh-CN" altLang="en-US" sz="2400" b="1" dirty="0">
                <a:solidFill>
                  <a:srgbClr val="000000"/>
                </a:solidFill>
              </a:rPr>
              <a:t>在博弈论中，将在位者斗争的低成本或者默许的高成本称为“威胁的可信性”</a:t>
            </a:r>
            <a:r>
              <a:rPr lang="zh-CN" altLang="en-US" sz="2400" dirty="0">
                <a:solidFill>
                  <a:srgbClr val="000000"/>
                </a:solidFill>
              </a:rPr>
              <a:t>，如果威胁是可信的，进入者将不进入</a:t>
            </a:r>
            <a:r>
              <a:rPr lang="zh-CN" altLang="en-US" sz="2400" dirty="0" smtClean="0">
                <a:solidFill>
                  <a:srgbClr val="000000"/>
                </a:solidFill>
              </a:rPr>
              <a:t>。例如</a:t>
            </a:r>
            <a:r>
              <a:rPr lang="zh-CN" altLang="en-US" sz="2400" dirty="0">
                <a:solidFill>
                  <a:srgbClr val="000000"/>
                </a:solidFill>
              </a:rPr>
              <a:t>在进入者进入时采取斗争战略，支付为</a:t>
            </a:r>
            <a:r>
              <a:rPr lang="zh-CN" altLang="en-US" sz="2400" dirty="0" smtClean="0">
                <a:solidFill>
                  <a:srgbClr val="000000"/>
                </a:solidFill>
              </a:rPr>
              <a:t>（</a:t>
            </a:r>
            <a:r>
              <a:rPr lang="en-US" altLang="zh-CN" sz="2400" dirty="0" smtClean="0">
                <a:solidFill>
                  <a:srgbClr val="000000"/>
                </a:solidFill>
              </a:rPr>
              <a:t>-10</a:t>
            </a:r>
            <a:r>
              <a:rPr lang="zh-CN" altLang="en-US" sz="2400" dirty="0" smtClean="0">
                <a:solidFill>
                  <a:srgbClr val="000000"/>
                </a:solidFill>
              </a:rPr>
              <a:t>，</a:t>
            </a:r>
            <a:r>
              <a:rPr lang="en-US" altLang="zh-CN" sz="2400" dirty="0" smtClean="0">
                <a:solidFill>
                  <a:srgbClr val="000000"/>
                </a:solidFill>
              </a:rPr>
              <a:t>60</a:t>
            </a:r>
            <a:r>
              <a:rPr lang="zh-CN" altLang="en-US" sz="2400" dirty="0">
                <a:solidFill>
                  <a:srgbClr val="000000"/>
                </a:solidFill>
              </a:rPr>
              <a:t>），子博弈均衡就是（进入，斗争）。进入者意识到这一点，只好选择不进入的战略。均衡的战略是（不进入，斗争），结果是（</a:t>
            </a:r>
            <a:r>
              <a:rPr lang="en-US" altLang="zh-CN" sz="2400" dirty="0">
                <a:solidFill>
                  <a:srgbClr val="000000"/>
                </a:solidFill>
              </a:rPr>
              <a:t>0</a:t>
            </a:r>
            <a:r>
              <a:rPr lang="zh-CN" altLang="en-US" sz="2400" dirty="0">
                <a:solidFill>
                  <a:srgbClr val="000000"/>
                </a:solidFill>
              </a:rPr>
              <a:t>，</a:t>
            </a:r>
            <a:r>
              <a:rPr lang="en-US" altLang="zh-CN" sz="2400" dirty="0">
                <a:solidFill>
                  <a:srgbClr val="000000"/>
                </a:solidFill>
              </a:rPr>
              <a:t>300</a:t>
            </a:r>
            <a:r>
              <a:rPr lang="zh-CN" altLang="en-US" sz="2400" dirty="0">
                <a:solidFill>
                  <a:srgbClr val="000000"/>
                </a:solidFill>
              </a:rPr>
              <a:t>）</a:t>
            </a:r>
            <a:r>
              <a:rPr lang="zh-CN" altLang="en-US" sz="2400" dirty="0" smtClean="0">
                <a:solidFill>
                  <a:srgbClr val="000000"/>
                </a:solidFill>
              </a:rPr>
              <a:t>。</a:t>
            </a:r>
            <a:endParaRPr lang="zh-CN" altLang="en-US" sz="2400" dirty="0">
              <a:solidFill>
                <a:srgbClr val="000000"/>
              </a:solidFill>
            </a:endParaRPr>
          </a:p>
        </p:txBody>
      </p:sp>
      <p:sp>
        <p:nvSpPr>
          <p:cNvPr id="12" name="Oval 4"/>
          <p:cNvSpPr>
            <a:spLocks noChangeArrowheads="1"/>
          </p:cNvSpPr>
          <p:nvPr/>
        </p:nvSpPr>
        <p:spPr bwMode="auto">
          <a:xfrm>
            <a:off x="828601" y="5372620"/>
            <a:ext cx="1439862" cy="1008063"/>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20" name="Text Box 5"/>
          <p:cNvSpPr txBox="1">
            <a:spLocks noChangeArrowheads="1"/>
          </p:cNvSpPr>
          <p:nvPr/>
        </p:nvSpPr>
        <p:spPr bwMode="auto">
          <a:xfrm>
            <a:off x="1044501" y="5659958"/>
            <a:ext cx="1081087"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进入者</a:t>
            </a:r>
            <a:endParaRPr lang="zh-CN" altLang="en-US" sz="2400"/>
          </a:p>
        </p:txBody>
      </p:sp>
      <p:sp>
        <p:nvSpPr>
          <p:cNvPr id="21" name="Oval 6"/>
          <p:cNvSpPr>
            <a:spLocks noChangeArrowheads="1"/>
          </p:cNvSpPr>
          <p:nvPr/>
        </p:nvSpPr>
        <p:spPr bwMode="auto">
          <a:xfrm>
            <a:off x="3636888" y="4796358"/>
            <a:ext cx="1223963" cy="863600"/>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1800"/>
          </a:p>
        </p:txBody>
      </p:sp>
      <p:sp>
        <p:nvSpPr>
          <p:cNvPr id="22" name="Text Box 7"/>
          <p:cNvSpPr txBox="1">
            <a:spLocks noChangeArrowheads="1"/>
          </p:cNvSpPr>
          <p:nvPr/>
        </p:nvSpPr>
        <p:spPr bwMode="auto">
          <a:xfrm>
            <a:off x="3781351" y="5085283"/>
            <a:ext cx="1079500"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在位者</a:t>
            </a:r>
            <a:endParaRPr lang="zh-CN" altLang="en-US" sz="2000"/>
          </a:p>
        </p:txBody>
      </p:sp>
      <p:sp>
        <p:nvSpPr>
          <p:cNvPr id="23" name="Line 8"/>
          <p:cNvSpPr>
            <a:spLocks noChangeShapeType="1"/>
          </p:cNvSpPr>
          <p:nvPr/>
        </p:nvSpPr>
        <p:spPr bwMode="auto">
          <a:xfrm flipV="1">
            <a:off x="2197026" y="5228158"/>
            <a:ext cx="1511300" cy="4127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4" name="Line 9"/>
          <p:cNvSpPr>
            <a:spLocks noChangeShapeType="1"/>
          </p:cNvSpPr>
          <p:nvPr/>
        </p:nvSpPr>
        <p:spPr bwMode="auto">
          <a:xfrm>
            <a:off x="2197026" y="6093345"/>
            <a:ext cx="1441450" cy="5746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 name="Text Box 10"/>
          <p:cNvSpPr txBox="1">
            <a:spLocks noChangeArrowheads="1"/>
          </p:cNvSpPr>
          <p:nvPr/>
        </p:nvSpPr>
        <p:spPr bwMode="auto">
          <a:xfrm>
            <a:off x="3601963" y="6414489"/>
            <a:ext cx="2087563" cy="380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dirty="0">
                <a:latin typeface="Times New Roman" panose="02020603050405020304" pitchFamily="18" charset="0"/>
              </a:rPr>
              <a:t>（</a:t>
            </a:r>
            <a:r>
              <a:rPr lang="en-US" altLang="zh-CN" sz="2400" dirty="0">
                <a:latin typeface="Times New Roman" panose="02020603050405020304" pitchFamily="18" charset="0"/>
              </a:rPr>
              <a:t>0</a:t>
            </a:r>
            <a:r>
              <a:rPr lang="zh-CN" altLang="en-US" sz="2400" dirty="0">
                <a:latin typeface="Times New Roman" panose="02020603050405020304" pitchFamily="18" charset="0"/>
              </a:rPr>
              <a:t>，</a:t>
            </a:r>
            <a:r>
              <a:rPr lang="en-US" altLang="zh-CN" sz="2400" dirty="0">
                <a:latin typeface="Times New Roman" panose="02020603050405020304" pitchFamily="18" charset="0"/>
              </a:rPr>
              <a:t>300</a:t>
            </a:r>
            <a:r>
              <a:rPr lang="zh-CN" altLang="en-US" sz="2400" dirty="0">
                <a:latin typeface="Times New Roman" panose="02020603050405020304" pitchFamily="18" charset="0"/>
              </a:rPr>
              <a:t>）</a:t>
            </a:r>
            <a:endParaRPr lang="zh-CN" altLang="en-US" sz="2400" dirty="0"/>
          </a:p>
        </p:txBody>
      </p:sp>
      <p:sp>
        <p:nvSpPr>
          <p:cNvPr id="26" name="Line 11"/>
          <p:cNvSpPr>
            <a:spLocks noChangeShapeType="1"/>
          </p:cNvSpPr>
          <p:nvPr/>
        </p:nvSpPr>
        <p:spPr bwMode="auto">
          <a:xfrm flipV="1">
            <a:off x="4860851" y="4653483"/>
            <a:ext cx="1584325" cy="3540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7" name="Text Box 12"/>
          <p:cNvSpPr txBox="1">
            <a:spLocks noChangeArrowheads="1"/>
          </p:cNvSpPr>
          <p:nvPr/>
        </p:nvSpPr>
        <p:spPr bwMode="auto">
          <a:xfrm>
            <a:off x="6518201" y="4509020"/>
            <a:ext cx="15843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a:latin typeface="Times New Roman" panose="02020603050405020304" pitchFamily="18" charset="0"/>
              </a:rPr>
              <a:t>（</a:t>
            </a:r>
            <a:r>
              <a:rPr lang="en-US" altLang="zh-CN" sz="2400">
                <a:latin typeface="Times New Roman" panose="02020603050405020304" pitchFamily="18" charset="0"/>
              </a:rPr>
              <a:t>50</a:t>
            </a:r>
            <a:r>
              <a:rPr lang="zh-CN" altLang="en-US" sz="2400">
                <a:latin typeface="Times New Roman" panose="02020603050405020304" pitchFamily="18" charset="0"/>
              </a:rPr>
              <a:t>，</a:t>
            </a:r>
            <a:r>
              <a:rPr lang="en-US" altLang="zh-CN" sz="2400">
                <a:latin typeface="Times New Roman" panose="02020603050405020304" pitchFamily="18" charset="0"/>
              </a:rPr>
              <a:t>40</a:t>
            </a:r>
            <a:r>
              <a:rPr lang="zh-CN" altLang="en-US" sz="2400">
                <a:latin typeface="Times New Roman" panose="02020603050405020304" pitchFamily="18" charset="0"/>
              </a:rPr>
              <a:t>）</a:t>
            </a:r>
            <a:endParaRPr lang="zh-CN" altLang="en-US" sz="2400"/>
          </a:p>
        </p:txBody>
      </p:sp>
      <p:sp>
        <p:nvSpPr>
          <p:cNvPr id="28" name="Line 13"/>
          <p:cNvSpPr>
            <a:spLocks noChangeShapeType="1"/>
          </p:cNvSpPr>
          <p:nvPr/>
        </p:nvSpPr>
        <p:spPr bwMode="auto">
          <a:xfrm>
            <a:off x="4860851" y="5445645"/>
            <a:ext cx="1657350" cy="358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9" name="Text Box 14"/>
          <p:cNvSpPr txBox="1">
            <a:spLocks noChangeArrowheads="1"/>
          </p:cNvSpPr>
          <p:nvPr/>
        </p:nvSpPr>
        <p:spPr bwMode="auto">
          <a:xfrm>
            <a:off x="6518201" y="5661545"/>
            <a:ext cx="1728787"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400" dirty="0" smtClean="0">
                <a:latin typeface="Times New Roman" panose="02020603050405020304" pitchFamily="18" charset="0"/>
              </a:rPr>
              <a:t>（</a:t>
            </a:r>
            <a:r>
              <a:rPr lang="en-US" altLang="zh-CN" sz="2400" dirty="0">
                <a:latin typeface="Times New Roman" panose="02020603050405020304" pitchFamily="18" charset="0"/>
              </a:rPr>
              <a:t>-</a:t>
            </a:r>
            <a:r>
              <a:rPr lang="en-US" altLang="zh-CN" sz="2400" dirty="0" smtClean="0">
                <a:latin typeface="Times New Roman" panose="02020603050405020304" pitchFamily="18" charset="0"/>
              </a:rPr>
              <a:t>10</a:t>
            </a:r>
            <a:r>
              <a:rPr lang="zh-CN" altLang="en-US" sz="2400" dirty="0" smtClean="0">
                <a:latin typeface="Times New Roman" panose="02020603050405020304" pitchFamily="18" charset="0"/>
              </a:rPr>
              <a:t>，</a:t>
            </a:r>
            <a:r>
              <a:rPr lang="en-US" altLang="zh-CN" sz="2400" dirty="0" smtClean="0">
                <a:latin typeface="Times New Roman" panose="02020603050405020304" pitchFamily="18" charset="0"/>
              </a:rPr>
              <a:t>60</a:t>
            </a:r>
            <a:r>
              <a:rPr lang="zh-CN" altLang="en-US" sz="2400" dirty="0">
                <a:latin typeface="Times New Roman" panose="02020603050405020304" pitchFamily="18" charset="0"/>
              </a:rPr>
              <a:t>）</a:t>
            </a:r>
            <a:endParaRPr lang="zh-CN" altLang="en-US" sz="2400" dirty="0"/>
          </a:p>
        </p:txBody>
      </p:sp>
      <p:sp>
        <p:nvSpPr>
          <p:cNvPr id="30" name="Text Box 15"/>
          <p:cNvSpPr txBox="1">
            <a:spLocks noChangeArrowheads="1"/>
          </p:cNvSpPr>
          <p:nvPr/>
        </p:nvSpPr>
        <p:spPr bwMode="auto">
          <a:xfrm>
            <a:off x="5431482" y="4854482"/>
            <a:ext cx="93662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默许</a:t>
            </a:r>
            <a:endParaRPr lang="zh-CN" altLang="en-US" sz="2000"/>
          </a:p>
        </p:txBody>
      </p:sp>
      <p:sp>
        <p:nvSpPr>
          <p:cNvPr id="31" name="Text Box 16"/>
          <p:cNvSpPr txBox="1">
            <a:spLocks noChangeArrowheads="1"/>
          </p:cNvSpPr>
          <p:nvPr/>
        </p:nvSpPr>
        <p:spPr bwMode="auto">
          <a:xfrm>
            <a:off x="2268463" y="6380683"/>
            <a:ext cx="792163"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不进入</a:t>
            </a:r>
            <a:endParaRPr lang="zh-CN" altLang="en-US" sz="2000"/>
          </a:p>
        </p:txBody>
      </p:sp>
      <p:sp>
        <p:nvSpPr>
          <p:cNvPr id="32" name="Text Box 17"/>
          <p:cNvSpPr txBox="1">
            <a:spLocks noChangeArrowheads="1"/>
          </p:cNvSpPr>
          <p:nvPr/>
        </p:nvSpPr>
        <p:spPr bwMode="auto">
          <a:xfrm>
            <a:off x="5005313" y="5661545"/>
            <a:ext cx="792163"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斗争</a:t>
            </a:r>
            <a:endParaRPr lang="zh-CN" altLang="en-US" sz="2000"/>
          </a:p>
        </p:txBody>
      </p:sp>
      <p:sp>
        <p:nvSpPr>
          <p:cNvPr id="33" name="Text Box 18"/>
          <p:cNvSpPr txBox="1">
            <a:spLocks noChangeArrowheads="1"/>
          </p:cNvSpPr>
          <p:nvPr/>
        </p:nvSpPr>
        <p:spPr bwMode="auto">
          <a:xfrm>
            <a:off x="2339901" y="4940820"/>
            <a:ext cx="792162"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ClrTx/>
              <a:buSzTx/>
              <a:buFontTx/>
              <a:buNone/>
            </a:pPr>
            <a:r>
              <a:rPr lang="zh-CN" altLang="en-US" sz="2000">
                <a:latin typeface="Times New Roman" panose="02020603050405020304" pitchFamily="18" charset="0"/>
              </a:rPr>
              <a:t>进入</a:t>
            </a:r>
            <a:endParaRPr lang="zh-CN" altLang="en-US" sz="2000"/>
          </a:p>
        </p:txBody>
      </p:sp>
    </p:spTree>
    <p:extLst>
      <p:ext uri="{BB962C8B-B14F-4D97-AF65-F5344CB8AC3E}">
        <p14:creationId xmlns:p14="http://schemas.microsoft.com/office/powerpoint/2010/main" val="2641134049"/>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67544" y="1094123"/>
            <a:ext cx="2659702" cy="461665"/>
          </a:xfrm>
          <a:prstGeom prst="rect">
            <a:avLst/>
          </a:prstGeom>
        </p:spPr>
        <p:txBody>
          <a:bodyPr wrap="none">
            <a:spAutoFit/>
          </a:bodyPr>
          <a:lstStyle/>
          <a:p>
            <a:r>
              <a:rPr lang="zh-CN" altLang="en-US" sz="2400" b="1" dirty="0" smtClean="0"/>
              <a:t>思考题：海盗</a:t>
            </a:r>
            <a:r>
              <a:rPr lang="zh-CN" altLang="en-US" sz="2400" b="1" dirty="0"/>
              <a:t>分宝</a:t>
            </a:r>
            <a:endParaRPr lang="zh-CN" altLang="en-US" sz="2400" dirty="0"/>
          </a:p>
        </p:txBody>
      </p:sp>
      <p:sp>
        <p:nvSpPr>
          <p:cNvPr id="3" name="矩形 2"/>
          <p:cNvSpPr/>
          <p:nvPr/>
        </p:nvSpPr>
        <p:spPr>
          <a:xfrm>
            <a:off x="478564" y="1730051"/>
            <a:ext cx="8125883" cy="2677656"/>
          </a:xfrm>
          <a:prstGeom prst="rect">
            <a:avLst/>
          </a:prstGeom>
        </p:spPr>
        <p:txBody>
          <a:bodyPr wrap="square">
            <a:spAutoFit/>
          </a:bodyPr>
          <a:lstStyle/>
          <a:p>
            <a:pPr eaLnBrk="1" hangingPunct="1"/>
            <a:r>
              <a:rPr lang="zh-CN" altLang="en-US" sz="2400" dirty="0" smtClean="0"/>
              <a:t>        有</a:t>
            </a:r>
            <a:r>
              <a:rPr lang="en-US" altLang="zh-CN" sz="2400" dirty="0"/>
              <a:t>5</a:t>
            </a:r>
            <a:r>
              <a:rPr lang="zh-CN" altLang="en-US" sz="2400" dirty="0"/>
              <a:t>个海盗，抢到了每一颗</a:t>
            </a:r>
            <a:r>
              <a:rPr lang="zh-CN" altLang="en-US" sz="2400" dirty="0" smtClean="0"/>
              <a:t>都价值连城</a:t>
            </a:r>
            <a:r>
              <a:rPr lang="zh-CN" altLang="en-US" sz="2400" dirty="0"/>
              <a:t>的</a:t>
            </a:r>
            <a:r>
              <a:rPr lang="zh-CN" altLang="en-US" sz="2400" dirty="0" smtClean="0"/>
              <a:t>珠宝</a:t>
            </a:r>
            <a:r>
              <a:rPr lang="en-US" altLang="zh-CN" sz="2400" dirty="0"/>
              <a:t>100</a:t>
            </a:r>
            <a:r>
              <a:rPr lang="zh-CN" altLang="en-US" sz="2400" dirty="0"/>
              <a:t>颗</a:t>
            </a:r>
            <a:r>
              <a:rPr lang="zh-CN" altLang="en-US" sz="2400" dirty="0" smtClean="0"/>
              <a:t>。</a:t>
            </a:r>
            <a:r>
              <a:rPr lang="zh-CN" altLang="en-US" sz="2400" dirty="0"/>
              <a:t>他们制定了一个分配方法：抓阄确定提出分配方案的顺序</a:t>
            </a:r>
            <a:r>
              <a:rPr lang="zh-CN" altLang="en-US" sz="2400" dirty="0" smtClean="0"/>
              <a:t>；提出</a:t>
            </a:r>
            <a:r>
              <a:rPr lang="zh-CN" altLang="en-US" sz="2400" dirty="0"/>
              <a:t>方案后</a:t>
            </a:r>
            <a:r>
              <a:rPr lang="zh-CN" altLang="en-US" sz="2400" dirty="0" smtClean="0"/>
              <a:t>，由大家</a:t>
            </a:r>
            <a:r>
              <a:rPr lang="zh-CN" altLang="en-US" sz="2400" dirty="0"/>
              <a:t>共同表决，超过半数同意的方案获得通过执行，如果没有通过，提该方案的人被扔到海里喂鲨鱼，之后下个序号的人提出方案进行表决</a:t>
            </a:r>
            <a:r>
              <a:rPr lang="zh-CN" altLang="en-US" sz="2400" dirty="0" smtClean="0"/>
              <a:t>，依次类</a:t>
            </a:r>
            <a:r>
              <a:rPr lang="zh-CN" altLang="en-US" sz="2400" dirty="0"/>
              <a:t>托</a:t>
            </a:r>
            <a:r>
              <a:rPr lang="zh-CN" altLang="en-US" sz="2400" dirty="0" smtClean="0"/>
              <a:t>。问：假定</a:t>
            </a:r>
            <a:r>
              <a:rPr lang="zh-CN" altLang="en-US" sz="2400" dirty="0"/>
              <a:t>你抓到了</a:t>
            </a:r>
            <a:r>
              <a:rPr lang="en-US" altLang="zh-CN" sz="2400" dirty="0"/>
              <a:t>1</a:t>
            </a:r>
            <a:r>
              <a:rPr lang="zh-CN" altLang="en-US" sz="2400" dirty="0"/>
              <a:t>号</a:t>
            </a:r>
            <a:r>
              <a:rPr lang="zh-CN" altLang="en-US" sz="2400" dirty="0" smtClean="0"/>
              <a:t>，为保证</a:t>
            </a:r>
            <a:r>
              <a:rPr lang="zh-CN" altLang="en-US" sz="2400" dirty="0"/>
              <a:t>你的利益</a:t>
            </a:r>
            <a:r>
              <a:rPr lang="zh-CN" altLang="en-US" sz="2400" dirty="0" smtClean="0"/>
              <a:t>最大化，你应当提出</a:t>
            </a:r>
            <a:r>
              <a:rPr lang="zh-CN" altLang="en-US" sz="2400" dirty="0"/>
              <a:t>什么分配方案</a:t>
            </a:r>
            <a:r>
              <a:rPr lang="zh-CN" altLang="en-US" sz="2400" dirty="0" smtClean="0"/>
              <a:t>？</a:t>
            </a:r>
            <a:endParaRPr lang="zh-CN" altLang="en-US" sz="2400" dirty="0"/>
          </a:p>
        </p:txBody>
      </p:sp>
    </p:spTree>
    <p:extLst>
      <p:ext uri="{BB962C8B-B14F-4D97-AF65-F5344CB8AC3E}">
        <p14:creationId xmlns:p14="http://schemas.microsoft.com/office/powerpoint/2010/main" val="315045222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04041"/>
            <a:ext cx="4341253" cy="461665"/>
          </a:xfrm>
          <a:prstGeom prst="rect">
            <a:avLst/>
          </a:prstGeom>
        </p:spPr>
        <p:txBody>
          <a:bodyPr wrap="none">
            <a:spAutoFit/>
          </a:bodyPr>
          <a:lstStyle/>
          <a:p>
            <a:r>
              <a:rPr lang="zh-CN" altLang="en-US" sz="2400" b="1" dirty="0" smtClean="0"/>
              <a:t>（</a:t>
            </a:r>
            <a:r>
              <a:rPr lang="en-US" altLang="zh-CN" sz="2400" b="1" dirty="0" smtClean="0"/>
              <a:t>5</a:t>
            </a:r>
            <a:r>
              <a:rPr lang="zh-CN" altLang="en-US" sz="2400" b="1" dirty="0" smtClean="0"/>
              <a:t>）借款</a:t>
            </a:r>
            <a:r>
              <a:rPr lang="zh-CN" altLang="en-US" sz="2400" b="1" dirty="0"/>
              <a:t>博弈和承诺的可信性</a:t>
            </a:r>
          </a:p>
        </p:txBody>
      </p:sp>
      <p:sp>
        <p:nvSpPr>
          <p:cNvPr id="3" name="矩形 2"/>
          <p:cNvSpPr/>
          <p:nvPr/>
        </p:nvSpPr>
        <p:spPr>
          <a:xfrm>
            <a:off x="534138" y="1451440"/>
            <a:ext cx="8142318" cy="1938992"/>
          </a:xfrm>
          <a:prstGeom prst="rect">
            <a:avLst/>
          </a:prstGeom>
        </p:spPr>
        <p:txBody>
          <a:bodyPr wrap="square">
            <a:spAutoFit/>
          </a:bodyPr>
          <a:lstStyle/>
          <a:p>
            <a:pPr eaLnBrk="1" hangingPunct="1"/>
            <a:r>
              <a:rPr lang="zh-CN" altLang="en-US" sz="2400" dirty="0" smtClean="0">
                <a:latin typeface="宋体" panose="02010600030101010101" pitchFamily="2" charset="-122"/>
              </a:rPr>
              <a:t>    甲</a:t>
            </a:r>
            <a:r>
              <a:rPr lang="zh-CN" altLang="en-US" sz="2400" dirty="0">
                <a:latin typeface="宋体" panose="02010600030101010101" pitchFamily="2" charset="-122"/>
              </a:rPr>
              <a:t>准备开采一个价值</a:t>
            </a:r>
            <a:r>
              <a:rPr lang="en-US" altLang="zh-CN" sz="2400" dirty="0"/>
              <a:t>4</a:t>
            </a:r>
            <a:r>
              <a:rPr lang="zh-CN" altLang="en-US" sz="2400" dirty="0">
                <a:latin typeface="宋体" panose="02010600030101010101" pitchFamily="2" charset="-122"/>
              </a:rPr>
              <a:t>万元的金矿，缺</a:t>
            </a:r>
            <a:r>
              <a:rPr lang="en-US" altLang="zh-CN" sz="2400" dirty="0"/>
              <a:t>1</a:t>
            </a:r>
            <a:r>
              <a:rPr lang="zh-CN" altLang="en-US" sz="2400" dirty="0">
                <a:latin typeface="宋体" panose="02010600030101010101" pitchFamily="2" charset="-122"/>
              </a:rPr>
              <a:t>万元的资金，而乙正好有</a:t>
            </a:r>
            <a:r>
              <a:rPr lang="en-US" altLang="zh-CN" sz="2400" dirty="0"/>
              <a:t>1</a:t>
            </a:r>
            <a:r>
              <a:rPr lang="zh-CN" altLang="en-US" sz="2400" dirty="0">
                <a:latin typeface="宋体" panose="02010600030101010101" pitchFamily="2" charset="-122"/>
              </a:rPr>
              <a:t>万元</a:t>
            </a:r>
            <a:r>
              <a:rPr lang="zh-CN" altLang="en-US" sz="2400" dirty="0" smtClean="0">
                <a:latin typeface="宋体" panose="02010600030101010101" pitchFamily="2" charset="-122"/>
              </a:rPr>
              <a:t>资金。</a:t>
            </a:r>
            <a:r>
              <a:rPr lang="zh-CN" altLang="en-US" sz="2400" dirty="0">
                <a:latin typeface="宋体" panose="02010600030101010101" pitchFamily="2" charset="-122"/>
              </a:rPr>
              <a:t>甲希望乙借钱给他，并许诺与他对半分成</a:t>
            </a:r>
            <a:r>
              <a:rPr lang="zh-CN" altLang="en-US" sz="2400" dirty="0" smtClean="0">
                <a:latin typeface="宋体" panose="02010600030101010101" pitchFamily="2" charset="-122"/>
              </a:rPr>
              <a:t>。甲</a:t>
            </a:r>
            <a:r>
              <a:rPr lang="zh-CN" altLang="en-US" sz="2400" dirty="0">
                <a:latin typeface="宋体" panose="02010600030101010101" pitchFamily="2" charset="-122"/>
              </a:rPr>
              <a:t>借钱开矿获得利润后有两个</a:t>
            </a:r>
            <a:r>
              <a:rPr lang="zh-CN" altLang="en-US" sz="2400" dirty="0" smtClean="0">
                <a:latin typeface="宋体" panose="02010600030101010101" pitchFamily="2" charset="-122"/>
              </a:rPr>
              <a:t>战略，</a:t>
            </a:r>
            <a:r>
              <a:rPr lang="zh-CN" altLang="en-US" sz="2400" dirty="0">
                <a:latin typeface="宋体" panose="02010600030101010101" pitchFamily="2" charset="-122"/>
              </a:rPr>
              <a:t>一个是如约向乙支付</a:t>
            </a:r>
            <a:r>
              <a:rPr lang="en-US" altLang="zh-CN" sz="2400" dirty="0"/>
              <a:t>2</a:t>
            </a:r>
            <a:r>
              <a:rPr lang="zh-CN" altLang="en-US" sz="2400" dirty="0">
                <a:latin typeface="宋体" panose="02010600030101010101" pitchFamily="2" charset="-122"/>
              </a:rPr>
              <a:t>万元，另一个战略是赖帐，自己独吞</a:t>
            </a:r>
            <a:r>
              <a:rPr lang="en-US" altLang="zh-CN" sz="2400" dirty="0"/>
              <a:t>4</a:t>
            </a:r>
            <a:r>
              <a:rPr lang="zh-CN" altLang="en-US" sz="2400" dirty="0">
                <a:latin typeface="宋体" panose="02010600030101010101" pitchFamily="2" charset="-122"/>
              </a:rPr>
              <a:t>万</a:t>
            </a:r>
            <a:r>
              <a:rPr lang="zh-CN" altLang="en-US" sz="2400" dirty="0" smtClean="0">
                <a:latin typeface="宋体" panose="02010600030101010101" pitchFamily="2" charset="-122"/>
              </a:rPr>
              <a:t>元，</a:t>
            </a:r>
            <a:r>
              <a:rPr lang="zh-CN" altLang="en-US" sz="2400" dirty="0">
                <a:latin typeface="宋体" panose="02010600030101010101" pitchFamily="2" charset="-122"/>
              </a:rPr>
              <a:t>包括向乙借的钱</a:t>
            </a:r>
            <a:r>
              <a:rPr lang="zh-CN" altLang="en-US" sz="2400" dirty="0" smtClean="0">
                <a:latin typeface="宋体" panose="02010600030101010101" pitchFamily="2" charset="-122"/>
              </a:rPr>
              <a:t>。问</a:t>
            </a:r>
            <a:r>
              <a:rPr lang="zh-CN" altLang="en-US" sz="2400" dirty="0">
                <a:latin typeface="宋体" panose="02010600030101010101" pitchFamily="2" charset="-122"/>
              </a:rPr>
              <a:t>：乙是否应当借钱给甲？均衡战略是什么？</a:t>
            </a:r>
          </a:p>
        </p:txBody>
      </p:sp>
      <p:sp>
        <p:nvSpPr>
          <p:cNvPr id="4" name="矩形 3"/>
          <p:cNvSpPr/>
          <p:nvPr/>
        </p:nvSpPr>
        <p:spPr>
          <a:xfrm>
            <a:off x="534138" y="3353917"/>
            <a:ext cx="2561920" cy="461665"/>
          </a:xfrm>
          <a:prstGeom prst="rect">
            <a:avLst/>
          </a:prstGeom>
        </p:spPr>
        <p:txBody>
          <a:bodyPr wrap="none">
            <a:spAutoFit/>
          </a:bodyPr>
          <a:lstStyle/>
          <a:p>
            <a:pPr algn="ct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承诺</a:t>
            </a:r>
            <a:r>
              <a:rPr lang="zh-CN" altLang="en-US" sz="2400" b="1" dirty="0"/>
              <a:t>的不可信性</a:t>
            </a:r>
          </a:p>
        </p:txBody>
      </p:sp>
      <p:sp>
        <p:nvSpPr>
          <p:cNvPr id="12" name="Text Box 5"/>
          <p:cNvSpPr txBox="1">
            <a:spLocks noChangeArrowheads="1"/>
          </p:cNvSpPr>
          <p:nvPr/>
        </p:nvSpPr>
        <p:spPr bwMode="auto">
          <a:xfrm>
            <a:off x="3709348" y="5117006"/>
            <a:ext cx="1439863"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a:t>
            </a:r>
            <a:r>
              <a:rPr lang="en-US" altLang="zh-CN" sz="2000" b="1" u="sng" dirty="0">
                <a:latin typeface="Times New Roman" panose="02020603050405020304" pitchFamily="18" charset="0"/>
              </a:rPr>
              <a:t>1</a:t>
            </a:r>
            <a:r>
              <a:rPr lang="zh-CN" altLang="en-US" sz="2000" b="1" u="sng" dirty="0">
                <a:latin typeface="Times New Roman" panose="02020603050405020304" pitchFamily="18" charset="0"/>
              </a:rPr>
              <a:t>，</a:t>
            </a:r>
            <a:r>
              <a:rPr lang="en-US" altLang="zh-CN" sz="2000" b="1" u="sng" dirty="0">
                <a:latin typeface="Times New Roman" panose="02020603050405020304" pitchFamily="18" charset="0"/>
              </a:rPr>
              <a:t>0</a:t>
            </a:r>
            <a:r>
              <a:rPr lang="zh-CN" altLang="en-US" sz="2000" b="1" dirty="0">
                <a:latin typeface="Times New Roman" panose="02020603050405020304" pitchFamily="18" charset="0"/>
              </a:rPr>
              <a:t>）</a:t>
            </a:r>
          </a:p>
        </p:txBody>
      </p:sp>
      <p:sp>
        <p:nvSpPr>
          <p:cNvPr id="20" name="Oval 7"/>
          <p:cNvSpPr>
            <a:spLocks noChangeArrowheads="1"/>
          </p:cNvSpPr>
          <p:nvPr/>
        </p:nvSpPr>
        <p:spPr bwMode="auto">
          <a:xfrm>
            <a:off x="617116" y="4240733"/>
            <a:ext cx="1471613" cy="563562"/>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2000"/>
          </a:p>
        </p:txBody>
      </p:sp>
      <p:sp>
        <p:nvSpPr>
          <p:cNvPr id="21" name="Text Box 8"/>
          <p:cNvSpPr txBox="1">
            <a:spLocks noChangeArrowheads="1"/>
          </p:cNvSpPr>
          <p:nvPr/>
        </p:nvSpPr>
        <p:spPr bwMode="auto">
          <a:xfrm>
            <a:off x="1189408" y="4334395"/>
            <a:ext cx="884238"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乙</a:t>
            </a:r>
          </a:p>
        </p:txBody>
      </p:sp>
      <p:sp>
        <p:nvSpPr>
          <p:cNvPr id="22" name="Oval 9"/>
          <p:cNvSpPr>
            <a:spLocks noChangeArrowheads="1"/>
          </p:cNvSpPr>
          <p:nvPr/>
        </p:nvSpPr>
        <p:spPr bwMode="auto">
          <a:xfrm>
            <a:off x="3707185" y="3982211"/>
            <a:ext cx="1560513" cy="56515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2000"/>
          </a:p>
        </p:txBody>
      </p:sp>
      <p:sp>
        <p:nvSpPr>
          <p:cNvPr id="23" name="Text Box 10"/>
          <p:cNvSpPr txBox="1">
            <a:spLocks noChangeArrowheads="1"/>
          </p:cNvSpPr>
          <p:nvPr/>
        </p:nvSpPr>
        <p:spPr bwMode="auto">
          <a:xfrm>
            <a:off x="4212010" y="4053648"/>
            <a:ext cx="73977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甲</a:t>
            </a:r>
          </a:p>
        </p:txBody>
      </p:sp>
      <p:sp>
        <p:nvSpPr>
          <p:cNvPr id="24" name="Line 11"/>
          <p:cNvSpPr>
            <a:spLocks noChangeShapeType="1"/>
          </p:cNvSpPr>
          <p:nvPr/>
        </p:nvSpPr>
        <p:spPr bwMode="auto">
          <a:xfrm flipV="1">
            <a:off x="2145084" y="4269548"/>
            <a:ext cx="1490663" cy="19736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5" name="Line 12"/>
          <p:cNvSpPr>
            <a:spLocks noChangeShapeType="1"/>
          </p:cNvSpPr>
          <p:nvPr/>
        </p:nvSpPr>
        <p:spPr bwMode="auto">
          <a:xfrm>
            <a:off x="2059143" y="4640784"/>
            <a:ext cx="1648041" cy="5775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 name="Line 13"/>
          <p:cNvSpPr>
            <a:spLocks noChangeShapeType="1"/>
          </p:cNvSpPr>
          <p:nvPr/>
        </p:nvSpPr>
        <p:spPr bwMode="auto">
          <a:xfrm flipV="1">
            <a:off x="5267698" y="3899620"/>
            <a:ext cx="1100138" cy="2714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7" name="Text Box 14"/>
          <p:cNvSpPr txBox="1">
            <a:spLocks noChangeArrowheads="1"/>
          </p:cNvSpPr>
          <p:nvPr/>
        </p:nvSpPr>
        <p:spPr bwMode="auto">
          <a:xfrm>
            <a:off x="6400671" y="3558348"/>
            <a:ext cx="1439863" cy="42386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a:t>
            </a:r>
            <a:r>
              <a:rPr lang="en-US" altLang="zh-CN" sz="2000" b="1" dirty="0">
                <a:latin typeface="Times New Roman" panose="02020603050405020304" pitchFamily="18" charset="0"/>
              </a:rPr>
              <a:t>2</a:t>
            </a:r>
            <a:r>
              <a:rPr lang="zh-CN" altLang="en-US" sz="2000" b="1" dirty="0">
                <a:latin typeface="Times New Roman" panose="02020603050405020304" pitchFamily="18" charset="0"/>
              </a:rPr>
              <a:t>，</a:t>
            </a:r>
            <a:r>
              <a:rPr lang="en-US" altLang="zh-CN" sz="2000" b="1" dirty="0">
                <a:latin typeface="Times New Roman" panose="02020603050405020304" pitchFamily="18" charset="0"/>
              </a:rPr>
              <a:t>2</a:t>
            </a:r>
            <a:r>
              <a:rPr lang="zh-CN" altLang="en-US" sz="2000" b="1" dirty="0">
                <a:latin typeface="Times New Roman" panose="02020603050405020304" pitchFamily="18" charset="0"/>
              </a:rPr>
              <a:t>）</a:t>
            </a:r>
          </a:p>
        </p:txBody>
      </p:sp>
      <p:sp>
        <p:nvSpPr>
          <p:cNvPr id="28" name="Line 15"/>
          <p:cNvSpPr>
            <a:spLocks noChangeShapeType="1"/>
          </p:cNvSpPr>
          <p:nvPr/>
        </p:nvSpPr>
        <p:spPr bwMode="auto">
          <a:xfrm>
            <a:off x="5228205" y="4364263"/>
            <a:ext cx="1657350" cy="288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9" name="Text Box 16"/>
          <p:cNvSpPr txBox="1">
            <a:spLocks noChangeArrowheads="1"/>
          </p:cNvSpPr>
          <p:nvPr/>
        </p:nvSpPr>
        <p:spPr bwMode="auto">
          <a:xfrm>
            <a:off x="6815988" y="4469574"/>
            <a:ext cx="1295400"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a:t>
            </a:r>
            <a:r>
              <a:rPr lang="en-US" altLang="zh-CN" sz="2000" b="1" dirty="0">
                <a:latin typeface="Times New Roman" panose="02020603050405020304" pitchFamily="18" charset="0"/>
              </a:rPr>
              <a:t>0</a:t>
            </a:r>
            <a:r>
              <a:rPr lang="zh-CN" altLang="en-US" sz="2000" b="1" dirty="0">
                <a:latin typeface="Times New Roman" panose="02020603050405020304" pitchFamily="18" charset="0"/>
              </a:rPr>
              <a:t>，</a:t>
            </a:r>
            <a:r>
              <a:rPr lang="en-US" altLang="zh-CN" sz="2000" b="1" dirty="0">
                <a:latin typeface="Times New Roman" panose="02020603050405020304" pitchFamily="18" charset="0"/>
              </a:rPr>
              <a:t>4</a:t>
            </a:r>
            <a:r>
              <a:rPr lang="zh-CN" altLang="en-US" sz="2000" b="1" dirty="0">
                <a:latin typeface="Times New Roman" panose="02020603050405020304" pitchFamily="18" charset="0"/>
              </a:rPr>
              <a:t>）</a:t>
            </a:r>
          </a:p>
        </p:txBody>
      </p:sp>
      <p:sp>
        <p:nvSpPr>
          <p:cNvPr id="30" name="Text Box 17"/>
          <p:cNvSpPr txBox="1">
            <a:spLocks noChangeArrowheads="1"/>
          </p:cNvSpPr>
          <p:nvPr/>
        </p:nvSpPr>
        <p:spPr bwMode="auto">
          <a:xfrm>
            <a:off x="5483598" y="3569755"/>
            <a:ext cx="884238"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分</a:t>
            </a:r>
          </a:p>
        </p:txBody>
      </p:sp>
      <p:sp>
        <p:nvSpPr>
          <p:cNvPr id="31" name="Text Box 18"/>
          <p:cNvSpPr txBox="1">
            <a:spLocks noChangeArrowheads="1"/>
          </p:cNvSpPr>
          <p:nvPr/>
        </p:nvSpPr>
        <p:spPr bwMode="auto">
          <a:xfrm>
            <a:off x="2741029" y="4639431"/>
            <a:ext cx="884237"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不借</a:t>
            </a:r>
          </a:p>
        </p:txBody>
      </p:sp>
      <p:sp>
        <p:nvSpPr>
          <p:cNvPr id="32" name="Text Box 19"/>
          <p:cNvSpPr txBox="1">
            <a:spLocks noChangeArrowheads="1"/>
          </p:cNvSpPr>
          <p:nvPr/>
        </p:nvSpPr>
        <p:spPr bwMode="auto">
          <a:xfrm>
            <a:off x="5728986" y="4562772"/>
            <a:ext cx="884237"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不分</a:t>
            </a:r>
          </a:p>
        </p:txBody>
      </p:sp>
      <p:sp>
        <p:nvSpPr>
          <p:cNvPr id="33" name="Text Box 20"/>
          <p:cNvSpPr txBox="1">
            <a:spLocks noChangeArrowheads="1"/>
          </p:cNvSpPr>
          <p:nvPr/>
        </p:nvSpPr>
        <p:spPr bwMode="auto">
          <a:xfrm>
            <a:off x="2541524" y="3969806"/>
            <a:ext cx="884237"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借</a:t>
            </a:r>
          </a:p>
        </p:txBody>
      </p:sp>
      <p:sp>
        <p:nvSpPr>
          <p:cNvPr id="34" name="Text Box 22"/>
          <p:cNvSpPr txBox="1">
            <a:spLocks noChangeArrowheads="1"/>
          </p:cNvSpPr>
          <p:nvPr/>
        </p:nvSpPr>
        <p:spPr bwMode="auto">
          <a:xfrm>
            <a:off x="4951785" y="5044320"/>
            <a:ext cx="3600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000" b="1" dirty="0"/>
              <a:t>支付的顺序为（乙，甲）</a:t>
            </a:r>
          </a:p>
        </p:txBody>
      </p:sp>
      <p:sp>
        <p:nvSpPr>
          <p:cNvPr id="35" name="Text Box 21"/>
          <p:cNvSpPr txBox="1">
            <a:spLocks noChangeArrowheads="1"/>
          </p:cNvSpPr>
          <p:nvPr/>
        </p:nvSpPr>
        <p:spPr bwMode="auto">
          <a:xfrm>
            <a:off x="617116" y="5444729"/>
            <a:ext cx="820737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400" dirty="0"/>
              <a:t>甲在借到钱的条件下，最优战略是不分</a:t>
            </a:r>
            <a:r>
              <a:rPr lang="zh-CN" altLang="en-US" sz="2400" dirty="0" smtClean="0"/>
              <a:t>，子</a:t>
            </a:r>
            <a:r>
              <a:rPr lang="zh-CN" altLang="en-US" sz="2400" dirty="0"/>
              <a:t>博弈均衡结果是（</a:t>
            </a:r>
            <a:r>
              <a:rPr lang="en-US" altLang="zh-CN" sz="2400" dirty="0">
                <a:latin typeface="+mj-lt"/>
              </a:rPr>
              <a:t>0</a:t>
            </a:r>
            <a:r>
              <a:rPr lang="zh-CN" altLang="en-US" sz="2400" dirty="0">
                <a:latin typeface="+mj-lt"/>
              </a:rPr>
              <a:t>，４</a:t>
            </a:r>
            <a:r>
              <a:rPr lang="zh-CN" altLang="en-US" sz="2400" dirty="0"/>
              <a:t>）</a:t>
            </a:r>
            <a:r>
              <a:rPr lang="zh-CN" altLang="en-US" sz="2400" dirty="0" smtClean="0"/>
              <a:t>；乙</a:t>
            </a:r>
            <a:r>
              <a:rPr lang="zh-CN" altLang="en-US" sz="2400" dirty="0"/>
              <a:t>意识到此，不借是最优战略，战略均衡是（乙不借，甲不分），博弈均衡结果是（</a:t>
            </a:r>
            <a:r>
              <a:rPr lang="zh-CN" altLang="en-US" sz="2400" b="1" dirty="0">
                <a:latin typeface="Times New Roman" panose="02020603050405020304" pitchFamily="18" charset="0"/>
              </a:rPr>
              <a:t>１，０</a:t>
            </a:r>
            <a:r>
              <a:rPr lang="zh-CN" altLang="en-US" sz="2400" dirty="0" smtClean="0"/>
              <a:t>）。</a:t>
            </a:r>
            <a:endParaRPr lang="zh-CN" altLang="en-US" sz="2400" dirty="0"/>
          </a:p>
        </p:txBody>
      </p:sp>
      <p:cxnSp>
        <p:nvCxnSpPr>
          <p:cNvPr id="6" name="直接连接符 5"/>
          <p:cNvCxnSpPr/>
          <p:nvPr/>
        </p:nvCxnSpPr>
        <p:spPr>
          <a:xfrm>
            <a:off x="6613223" y="3899620"/>
            <a:ext cx="17490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8402121"/>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3528" y="1119420"/>
            <a:ext cx="4176464" cy="461665"/>
          </a:xfrm>
          <a:prstGeom prst="rect">
            <a:avLst/>
          </a:prstGeom>
        </p:spPr>
        <p:txBody>
          <a:bodyPr wrap="squar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a:t>可信的</a:t>
            </a:r>
            <a:r>
              <a:rPr lang="zh-CN" altLang="en-US" sz="2400" b="1" dirty="0" smtClean="0"/>
              <a:t>威胁和承诺</a:t>
            </a:r>
            <a:r>
              <a:rPr lang="zh-CN" altLang="en-US" sz="2400" b="1" dirty="0"/>
              <a:t>的</a:t>
            </a:r>
            <a:r>
              <a:rPr lang="zh-CN" altLang="en-US" sz="2400" b="1" dirty="0" smtClean="0"/>
              <a:t>可信性</a:t>
            </a:r>
            <a:endParaRPr lang="zh-CN" altLang="en-US" sz="2400" dirty="0"/>
          </a:p>
        </p:txBody>
      </p:sp>
      <p:sp>
        <p:nvSpPr>
          <p:cNvPr id="3" name="矩形 2"/>
          <p:cNvSpPr/>
          <p:nvPr/>
        </p:nvSpPr>
        <p:spPr>
          <a:xfrm>
            <a:off x="468312" y="1581613"/>
            <a:ext cx="8136135" cy="1569660"/>
          </a:xfrm>
          <a:prstGeom prst="rect">
            <a:avLst/>
          </a:prstGeom>
        </p:spPr>
        <p:txBody>
          <a:bodyPr wrap="square">
            <a:spAutoFit/>
          </a:bodyPr>
          <a:lstStyle/>
          <a:p>
            <a:pPr eaLnBrk="1" hangingPunct="1">
              <a:buFont typeface="Wingdings" panose="05000000000000000000" pitchFamily="2" charset="2"/>
              <a:buNone/>
            </a:pPr>
            <a:r>
              <a:rPr lang="zh-CN" altLang="en-US" sz="2400" dirty="0" smtClean="0">
                <a:latin typeface="宋体" panose="02010600030101010101" pitchFamily="2" charset="-122"/>
              </a:rPr>
              <a:t>    假定</a:t>
            </a:r>
            <a:r>
              <a:rPr lang="zh-CN" altLang="en-US" sz="2400" dirty="0">
                <a:latin typeface="宋体" panose="02010600030101010101" pitchFamily="2" charset="-122"/>
              </a:rPr>
              <a:t>如果甲不履行约定，乙有选择诉讼的战略，诉讼的成本是</a:t>
            </a:r>
            <a:r>
              <a:rPr lang="en-US" altLang="zh-CN" sz="2400" dirty="0"/>
              <a:t>1</a:t>
            </a:r>
            <a:r>
              <a:rPr lang="zh-CN" altLang="en-US" sz="2400" dirty="0">
                <a:latin typeface="宋体" panose="02010600030101010101" pitchFamily="2" charset="-122"/>
              </a:rPr>
              <a:t>万元，但肯定获胜，在得到约定的收益</a:t>
            </a:r>
            <a:r>
              <a:rPr lang="en-US" altLang="zh-CN" sz="2400" dirty="0"/>
              <a:t>2</a:t>
            </a:r>
            <a:r>
              <a:rPr lang="zh-CN" altLang="en-US" sz="2400" dirty="0">
                <a:latin typeface="宋体" panose="02010600030101010101" pitchFamily="2" charset="-122"/>
              </a:rPr>
              <a:t>万元后</a:t>
            </a:r>
            <a:r>
              <a:rPr lang="zh-CN" altLang="en-US" sz="2400" dirty="0" smtClean="0">
                <a:latin typeface="宋体" panose="02010600030101010101" pitchFamily="2" charset="-122"/>
              </a:rPr>
              <a:t>，可以</a:t>
            </a:r>
            <a:r>
              <a:rPr lang="zh-CN" altLang="en-US" sz="2400" dirty="0">
                <a:latin typeface="宋体" panose="02010600030101010101" pitchFamily="2" charset="-122"/>
              </a:rPr>
              <a:t>收回投资的</a:t>
            </a:r>
            <a:r>
              <a:rPr lang="en-US" altLang="zh-CN" sz="2400" dirty="0"/>
              <a:t>1</a:t>
            </a:r>
            <a:r>
              <a:rPr lang="zh-CN" altLang="en-US" sz="2400" dirty="0">
                <a:latin typeface="宋体" panose="02010600030101010101" pitchFamily="2" charset="-122"/>
              </a:rPr>
              <a:t>万元；而甲要承担诉讼费用</a:t>
            </a:r>
            <a:r>
              <a:rPr lang="en-US" altLang="zh-CN" sz="2400" dirty="0">
                <a:latin typeface="宋体" panose="02010600030101010101" pitchFamily="2" charset="-122"/>
              </a:rPr>
              <a:t>1</a:t>
            </a:r>
            <a:r>
              <a:rPr lang="zh-CN" altLang="en-US" sz="2400" dirty="0">
                <a:latin typeface="宋体" panose="02010600030101010101" pitchFamily="2" charset="-122"/>
              </a:rPr>
              <a:t>万元和自己的诉讼成本</a:t>
            </a:r>
            <a:r>
              <a:rPr lang="en-US" altLang="zh-CN" sz="2400" dirty="0">
                <a:latin typeface="宋体" panose="02010600030101010101" pitchFamily="2" charset="-122"/>
              </a:rPr>
              <a:t>1</a:t>
            </a:r>
            <a:r>
              <a:rPr lang="zh-CN" altLang="en-US" sz="2400" dirty="0">
                <a:latin typeface="宋体" panose="02010600030101010101" pitchFamily="2" charset="-122"/>
              </a:rPr>
              <a:t>万</a:t>
            </a:r>
            <a:r>
              <a:rPr lang="zh-CN" altLang="en-US" sz="2400" dirty="0" smtClean="0">
                <a:latin typeface="宋体" panose="02010600030101010101" pitchFamily="2" charset="-122"/>
              </a:rPr>
              <a:t>元。</a:t>
            </a:r>
            <a:r>
              <a:rPr lang="zh-CN" altLang="en-US" sz="2400" dirty="0">
                <a:latin typeface="宋体" panose="02010600030101010101" pitchFamily="2" charset="-122"/>
              </a:rPr>
              <a:t>此时，乙是否借款给甲？均衡是什么？</a:t>
            </a:r>
            <a:endParaRPr lang="zh-CN" altLang="en-US" sz="2400" dirty="0"/>
          </a:p>
        </p:txBody>
      </p:sp>
      <p:sp>
        <p:nvSpPr>
          <p:cNvPr id="12" name="Oval 5"/>
          <p:cNvSpPr>
            <a:spLocks noChangeArrowheads="1"/>
          </p:cNvSpPr>
          <p:nvPr/>
        </p:nvSpPr>
        <p:spPr bwMode="auto">
          <a:xfrm>
            <a:off x="2967528" y="4115676"/>
            <a:ext cx="833394" cy="915987"/>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2000"/>
          </a:p>
        </p:txBody>
      </p:sp>
      <p:sp>
        <p:nvSpPr>
          <p:cNvPr id="20" name="Text Box 6"/>
          <p:cNvSpPr txBox="1">
            <a:spLocks noChangeArrowheads="1"/>
          </p:cNvSpPr>
          <p:nvPr/>
        </p:nvSpPr>
        <p:spPr bwMode="auto">
          <a:xfrm>
            <a:off x="3175334" y="4361391"/>
            <a:ext cx="504825" cy="50005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乙</a:t>
            </a:r>
          </a:p>
        </p:txBody>
      </p:sp>
      <p:sp>
        <p:nvSpPr>
          <p:cNvPr id="21" name="Oval 7"/>
          <p:cNvSpPr>
            <a:spLocks noChangeArrowheads="1"/>
          </p:cNvSpPr>
          <p:nvPr/>
        </p:nvSpPr>
        <p:spPr bwMode="auto">
          <a:xfrm>
            <a:off x="4572891" y="3569230"/>
            <a:ext cx="935037" cy="965200"/>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2000"/>
          </a:p>
        </p:txBody>
      </p:sp>
      <p:sp>
        <p:nvSpPr>
          <p:cNvPr id="22" name="Text Box 8"/>
          <p:cNvSpPr txBox="1">
            <a:spLocks noChangeArrowheads="1"/>
          </p:cNvSpPr>
          <p:nvPr/>
        </p:nvSpPr>
        <p:spPr bwMode="auto">
          <a:xfrm>
            <a:off x="4860228" y="3858155"/>
            <a:ext cx="6524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甲</a:t>
            </a:r>
          </a:p>
        </p:txBody>
      </p:sp>
      <p:sp>
        <p:nvSpPr>
          <p:cNvPr id="23" name="Line 9"/>
          <p:cNvSpPr>
            <a:spLocks noChangeShapeType="1"/>
          </p:cNvSpPr>
          <p:nvPr/>
        </p:nvSpPr>
        <p:spPr bwMode="auto">
          <a:xfrm flipV="1">
            <a:off x="3780728" y="4216929"/>
            <a:ext cx="792163" cy="28892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4" name="Line 10"/>
          <p:cNvSpPr>
            <a:spLocks noChangeShapeType="1"/>
          </p:cNvSpPr>
          <p:nvPr/>
        </p:nvSpPr>
        <p:spPr bwMode="auto">
          <a:xfrm>
            <a:off x="3794766" y="4643967"/>
            <a:ext cx="993777" cy="850901"/>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5" name="Line 11"/>
          <p:cNvSpPr>
            <a:spLocks noChangeShapeType="1"/>
          </p:cNvSpPr>
          <p:nvPr/>
        </p:nvSpPr>
        <p:spPr bwMode="auto">
          <a:xfrm flipV="1">
            <a:off x="5507928" y="3599775"/>
            <a:ext cx="863600" cy="25202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6" name="Text Box 12"/>
          <p:cNvSpPr txBox="1">
            <a:spLocks noChangeArrowheads="1"/>
          </p:cNvSpPr>
          <p:nvPr/>
        </p:nvSpPr>
        <p:spPr bwMode="auto">
          <a:xfrm>
            <a:off x="6515991" y="3353330"/>
            <a:ext cx="158432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u="sng">
                <a:latin typeface="Times New Roman" panose="02020603050405020304" pitchFamily="18" charset="0"/>
              </a:rPr>
              <a:t>（</a:t>
            </a:r>
            <a:r>
              <a:rPr lang="en-US" altLang="zh-CN" sz="2000" b="1" u="sng">
                <a:latin typeface="Times New Roman" panose="02020603050405020304" pitchFamily="18" charset="0"/>
              </a:rPr>
              <a:t>2</a:t>
            </a:r>
            <a:r>
              <a:rPr lang="zh-CN" altLang="en-US" sz="2000" b="1" u="sng">
                <a:latin typeface="Times New Roman" panose="02020603050405020304" pitchFamily="18" charset="0"/>
              </a:rPr>
              <a:t>，</a:t>
            </a:r>
            <a:r>
              <a:rPr lang="en-US" altLang="zh-CN" sz="2000" b="1" u="sng">
                <a:latin typeface="Times New Roman" panose="02020603050405020304" pitchFamily="18" charset="0"/>
              </a:rPr>
              <a:t>2</a:t>
            </a:r>
            <a:r>
              <a:rPr lang="zh-CN" altLang="en-US" sz="2000" b="1" u="sng">
                <a:latin typeface="Times New Roman" panose="02020603050405020304" pitchFamily="18" charset="0"/>
              </a:rPr>
              <a:t>）</a:t>
            </a:r>
          </a:p>
        </p:txBody>
      </p:sp>
      <p:sp>
        <p:nvSpPr>
          <p:cNvPr id="27" name="Line 13"/>
          <p:cNvSpPr>
            <a:spLocks noChangeShapeType="1"/>
          </p:cNvSpPr>
          <p:nvPr/>
        </p:nvSpPr>
        <p:spPr bwMode="auto">
          <a:xfrm>
            <a:off x="5365053" y="4434418"/>
            <a:ext cx="683419" cy="315919"/>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8" name="Text Box 14"/>
          <p:cNvSpPr txBox="1">
            <a:spLocks noChangeArrowheads="1"/>
          </p:cNvSpPr>
          <p:nvPr/>
        </p:nvSpPr>
        <p:spPr bwMode="auto">
          <a:xfrm>
            <a:off x="7728932" y="5451775"/>
            <a:ext cx="1091540" cy="304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a:t>
            </a:r>
            <a:r>
              <a:rPr lang="en-US" altLang="zh-CN" sz="2000" b="1">
                <a:latin typeface="Times New Roman" panose="02020603050405020304" pitchFamily="18" charset="0"/>
              </a:rPr>
              <a:t>0</a:t>
            </a:r>
            <a:r>
              <a:rPr lang="zh-CN" altLang="en-US" sz="2000" b="1">
                <a:latin typeface="Times New Roman" panose="02020603050405020304" pitchFamily="18" charset="0"/>
              </a:rPr>
              <a:t>，</a:t>
            </a:r>
            <a:r>
              <a:rPr lang="en-US" altLang="zh-CN" sz="2000" b="1">
                <a:latin typeface="Times New Roman" panose="02020603050405020304" pitchFamily="18" charset="0"/>
              </a:rPr>
              <a:t>4</a:t>
            </a:r>
            <a:r>
              <a:rPr lang="zh-CN" altLang="en-US" sz="2000" b="1">
                <a:latin typeface="Times New Roman" panose="02020603050405020304" pitchFamily="18" charset="0"/>
              </a:rPr>
              <a:t>）</a:t>
            </a:r>
          </a:p>
        </p:txBody>
      </p:sp>
      <p:sp>
        <p:nvSpPr>
          <p:cNvPr id="29" name="Text Box 15"/>
          <p:cNvSpPr txBox="1">
            <a:spLocks noChangeArrowheads="1"/>
          </p:cNvSpPr>
          <p:nvPr/>
        </p:nvSpPr>
        <p:spPr bwMode="auto">
          <a:xfrm>
            <a:off x="5723828" y="3749411"/>
            <a:ext cx="64770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分</a:t>
            </a:r>
          </a:p>
        </p:txBody>
      </p:sp>
      <p:sp>
        <p:nvSpPr>
          <p:cNvPr id="30" name="Text Box 16"/>
          <p:cNvSpPr txBox="1">
            <a:spLocks noChangeArrowheads="1"/>
          </p:cNvSpPr>
          <p:nvPr/>
        </p:nvSpPr>
        <p:spPr bwMode="auto">
          <a:xfrm>
            <a:off x="4240485" y="4829418"/>
            <a:ext cx="922337"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不借</a:t>
            </a:r>
          </a:p>
        </p:txBody>
      </p:sp>
      <p:sp>
        <p:nvSpPr>
          <p:cNvPr id="31" name="Text Box 17"/>
          <p:cNvSpPr txBox="1">
            <a:spLocks noChangeArrowheads="1"/>
          </p:cNvSpPr>
          <p:nvPr/>
        </p:nvSpPr>
        <p:spPr bwMode="auto">
          <a:xfrm>
            <a:off x="5584921" y="4203436"/>
            <a:ext cx="684212" cy="434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不分</a:t>
            </a:r>
          </a:p>
        </p:txBody>
      </p:sp>
      <p:sp>
        <p:nvSpPr>
          <p:cNvPr id="32" name="Text Box 18"/>
          <p:cNvSpPr txBox="1">
            <a:spLocks noChangeArrowheads="1"/>
          </p:cNvSpPr>
          <p:nvPr/>
        </p:nvSpPr>
        <p:spPr bwMode="auto">
          <a:xfrm>
            <a:off x="3891296" y="4075201"/>
            <a:ext cx="647700"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借</a:t>
            </a:r>
          </a:p>
        </p:txBody>
      </p:sp>
      <p:sp>
        <p:nvSpPr>
          <p:cNvPr id="33" name="Oval 19"/>
          <p:cNvSpPr>
            <a:spLocks noChangeArrowheads="1"/>
          </p:cNvSpPr>
          <p:nvPr/>
        </p:nvSpPr>
        <p:spPr bwMode="auto">
          <a:xfrm>
            <a:off x="5940672" y="4523276"/>
            <a:ext cx="1008062" cy="936625"/>
          </a:xfrm>
          <a:prstGeom prst="ellipse">
            <a:avLst/>
          </a:prstGeom>
          <a:solidFill>
            <a:srgbClr val="FFFFFF"/>
          </a:solidFill>
          <a:ln w="9525">
            <a:solidFill>
              <a:srgbClr val="000000"/>
            </a:solidFill>
            <a:round/>
            <a:headEnd/>
            <a:tailEnd/>
          </a:ln>
        </p:spPr>
        <p:txBody>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endParaRPr lang="zh-CN" altLang="en-US" sz="2000"/>
          </a:p>
        </p:txBody>
      </p:sp>
      <p:sp>
        <p:nvSpPr>
          <p:cNvPr id="34" name="Text Box 20"/>
          <p:cNvSpPr txBox="1">
            <a:spLocks noChangeArrowheads="1"/>
          </p:cNvSpPr>
          <p:nvPr/>
        </p:nvSpPr>
        <p:spPr bwMode="auto">
          <a:xfrm>
            <a:off x="6228009" y="4812201"/>
            <a:ext cx="504825" cy="57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乙</a:t>
            </a:r>
          </a:p>
        </p:txBody>
      </p:sp>
      <p:sp>
        <p:nvSpPr>
          <p:cNvPr id="35" name="Line 21"/>
          <p:cNvSpPr>
            <a:spLocks noChangeShapeType="1"/>
          </p:cNvSpPr>
          <p:nvPr/>
        </p:nvSpPr>
        <p:spPr bwMode="auto">
          <a:xfrm>
            <a:off x="6804272" y="5315440"/>
            <a:ext cx="936625" cy="27604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36" name="Line 22"/>
          <p:cNvSpPr>
            <a:spLocks noChangeShapeType="1"/>
          </p:cNvSpPr>
          <p:nvPr/>
        </p:nvSpPr>
        <p:spPr bwMode="auto">
          <a:xfrm flipV="1">
            <a:off x="6875710" y="4594713"/>
            <a:ext cx="720626" cy="20002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37" name="Text Box 23"/>
          <p:cNvSpPr txBox="1">
            <a:spLocks noChangeArrowheads="1"/>
          </p:cNvSpPr>
          <p:nvPr/>
        </p:nvSpPr>
        <p:spPr bwMode="auto">
          <a:xfrm>
            <a:off x="6840040" y="4293096"/>
            <a:ext cx="720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dirty="0">
                <a:latin typeface="Times New Roman" panose="02020603050405020304" pitchFamily="18" charset="0"/>
              </a:rPr>
              <a:t>诉讼</a:t>
            </a:r>
          </a:p>
        </p:txBody>
      </p:sp>
      <p:sp>
        <p:nvSpPr>
          <p:cNvPr id="38" name="Text Box 24"/>
          <p:cNvSpPr txBox="1">
            <a:spLocks noChangeArrowheads="1"/>
          </p:cNvSpPr>
          <p:nvPr/>
        </p:nvSpPr>
        <p:spPr bwMode="auto">
          <a:xfrm>
            <a:off x="4731466" y="5320848"/>
            <a:ext cx="1195561" cy="39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a:t>
            </a:r>
            <a:r>
              <a:rPr lang="en-US" altLang="zh-CN" sz="2000" b="1">
                <a:latin typeface="Times New Roman" panose="02020603050405020304" pitchFamily="18" charset="0"/>
              </a:rPr>
              <a:t>1</a:t>
            </a:r>
            <a:r>
              <a:rPr lang="zh-CN" altLang="en-US" sz="2000" b="1">
                <a:latin typeface="Times New Roman" panose="02020603050405020304" pitchFamily="18" charset="0"/>
              </a:rPr>
              <a:t>，</a:t>
            </a:r>
            <a:r>
              <a:rPr lang="en-US" altLang="zh-CN" sz="2000" b="1">
                <a:latin typeface="Times New Roman" panose="02020603050405020304" pitchFamily="18" charset="0"/>
              </a:rPr>
              <a:t>0</a:t>
            </a:r>
            <a:r>
              <a:rPr lang="zh-CN" altLang="en-US" sz="2000" b="1">
                <a:latin typeface="Times New Roman" panose="02020603050405020304" pitchFamily="18" charset="0"/>
              </a:rPr>
              <a:t>）</a:t>
            </a:r>
          </a:p>
        </p:txBody>
      </p:sp>
      <p:sp>
        <p:nvSpPr>
          <p:cNvPr id="39" name="Text Box 25"/>
          <p:cNvSpPr txBox="1">
            <a:spLocks noChangeArrowheads="1"/>
          </p:cNvSpPr>
          <p:nvPr/>
        </p:nvSpPr>
        <p:spPr bwMode="auto">
          <a:xfrm>
            <a:off x="7560766" y="4334180"/>
            <a:ext cx="104368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a:t>
            </a:r>
            <a:r>
              <a:rPr lang="en-US" altLang="zh-CN" sz="2000" b="1">
                <a:latin typeface="Times New Roman" panose="02020603050405020304" pitchFamily="18" charset="0"/>
              </a:rPr>
              <a:t>1</a:t>
            </a:r>
            <a:r>
              <a:rPr lang="zh-CN" altLang="en-US" sz="2000" b="1">
                <a:latin typeface="Times New Roman" panose="02020603050405020304" pitchFamily="18" charset="0"/>
              </a:rPr>
              <a:t>，</a:t>
            </a:r>
            <a:r>
              <a:rPr lang="en-US" altLang="zh-CN" sz="2000" b="1">
                <a:latin typeface="Times New Roman" panose="02020603050405020304" pitchFamily="18" charset="0"/>
              </a:rPr>
              <a:t>0</a:t>
            </a:r>
            <a:r>
              <a:rPr lang="zh-CN" altLang="en-US" sz="2000" b="1">
                <a:latin typeface="Times New Roman" panose="02020603050405020304" pitchFamily="18" charset="0"/>
              </a:rPr>
              <a:t>）</a:t>
            </a:r>
          </a:p>
        </p:txBody>
      </p:sp>
      <p:sp>
        <p:nvSpPr>
          <p:cNvPr id="40" name="Text Box 26"/>
          <p:cNvSpPr txBox="1">
            <a:spLocks noChangeArrowheads="1"/>
          </p:cNvSpPr>
          <p:nvPr/>
        </p:nvSpPr>
        <p:spPr bwMode="auto">
          <a:xfrm>
            <a:off x="6978546" y="5150348"/>
            <a:ext cx="905226" cy="330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ClrTx/>
              <a:buSzTx/>
              <a:buFontTx/>
              <a:buNone/>
            </a:pPr>
            <a:r>
              <a:rPr lang="zh-CN" altLang="en-US" sz="2000" b="1">
                <a:latin typeface="Times New Roman" panose="02020603050405020304" pitchFamily="18" charset="0"/>
              </a:rPr>
              <a:t>不诉讼</a:t>
            </a:r>
          </a:p>
        </p:txBody>
      </p:sp>
      <p:sp>
        <p:nvSpPr>
          <p:cNvPr id="4" name="文本框 3"/>
          <p:cNvSpPr txBox="1"/>
          <p:nvPr/>
        </p:nvSpPr>
        <p:spPr>
          <a:xfrm>
            <a:off x="534138" y="3283428"/>
            <a:ext cx="2361160" cy="3416320"/>
          </a:xfrm>
          <a:prstGeom prst="rect">
            <a:avLst/>
          </a:prstGeom>
          <a:noFill/>
        </p:spPr>
        <p:txBody>
          <a:bodyPr wrap="square" rtlCol="0">
            <a:spAutoFit/>
          </a:bodyPr>
          <a:lstStyle/>
          <a:p>
            <a:r>
              <a:rPr lang="zh-CN" altLang="en-US" sz="2400" dirty="0" smtClean="0"/>
              <a:t>此时，如果甲不分，乙一定诉讼，子博弈结果为（</a:t>
            </a:r>
            <a:r>
              <a:rPr lang="en-US" altLang="zh-CN" sz="2400" dirty="0" smtClean="0"/>
              <a:t>1</a:t>
            </a:r>
            <a:r>
              <a:rPr lang="zh-CN" altLang="en-US" sz="2400" dirty="0" smtClean="0"/>
              <a:t>，</a:t>
            </a:r>
            <a:r>
              <a:rPr lang="en-US" altLang="zh-CN" sz="2400" dirty="0" smtClean="0"/>
              <a:t>0</a:t>
            </a:r>
            <a:r>
              <a:rPr lang="zh-CN" altLang="en-US" sz="2400" dirty="0" smtClean="0"/>
              <a:t>）；甲为此会选择分；在甲分的条件下，乙将选择借，均衡战略为（乙借，甲分）。</a:t>
            </a:r>
            <a:endParaRPr lang="zh-CN" altLang="en-US" sz="2400" dirty="0"/>
          </a:p>
        </p:txBody>
      </p:sp>
    </p:spTree>
    <p:extLst>
      <p:ext uri="{BB962C8B-B14F-4D97-AF65-F5344CB8AC3E}">
        <p14:creationId xmlns:p14="http://schemas.microsoft.com/office/powerpoint/2010/main" val="4120590769"/>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 name="矩形 4"/>
          <p:cNvSpPr/>
          <p:nvPr/>
        </p:nvSpPr>
        <p:spPr>
          <a:xfrm>
            <a:off x="395536" y="1020966"/>
            <a:ext cx="2350323" cy="461665"/>
          </a:xfrm>
          <a:prstGeom prst="rect">
            <a:avLst/>
          </a:prstGeom>
        </p:spPr>
        <p:txBody>
          <a:bodyPr wrap="none">
            <a:spAutoFit/>
          </a:bodyPr>
          <a:lstStyle/>
          <a:p>
            <a:r>
              <a:rPr lang="zh-CN" altLang="en-US" sz="2400" b="1" dirty="0" smtClean="0"/>
              <a:t>案例：战略</a:t>
            </a:r>
            <a:r>
              <a:rPr lang="zh-CN" altLang="en-US" sz="2400" b="1" dirty="0"/>
              <a:t>威慑</a:t>
            </a:r>
            <a:endParaRPr lang="zh-CN" altLang="en-US" sz="2400" dirty="0"/>
          </a:p>
        </p:txBody>
      </p:sp>
      <p:sp>
        <p:nvSpPr>
          <p:cNvPr id="41" name="矩形 3"/>
          <p:cNvSpPr>
            <a:spLocks noChangeArrowheads="1"/>
          </p:cNvSpPr>
          <p:nvPr/>
        </p:nvSpPr>
        <p:spPr bwMode="auto">
          <a:xfrm>
            <a:off x="395536" y="1482631"/>
            <a:ext cx="8208963"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200" dirty="0" smtClean="0"/>
              <a:t>       诺贝尔</a:t>
            </a:r>
            <a:r>
              <a:rPr lang="zh-CN" altLang="en-US" sz="2200" dirty="0"/>
              <a:t>经济学奖得主、著名经济学家、战略学家、美国马里兰大学教授托马斯</a:t>
            </a:r>
            <a:r>
              <a:rPr lang="en-US" altLang="zh-CN" sz="2200" dirty="0"/>
              <a:t>·</a:t>
            </a:r>
            <a:r>
              <a:rPr lang="zh-CN" altLang="en-US" sz="2200" dirty="0"/>
              <a:t>谢林（</a:t>
            </a:r>
            <a:r>
              <a:rPr lang="en-US" altLang="zh-CN" sz="2200" dirty="0"/>
              <a:t>Thomas Schelling</a:t>
            </a:r>
            <a:r>
              <a:rPr lang="zh-CN" altLang="en-US" sz="2200" dirty="0"/>
              <a:t>）在服务于美国国防部、参谋长联席会议和兰德公司时，提出了战略威慑理论。</a:t>
            </a:r>
          </a:p>
        </p:txBody>
      </p:sp>
      <p:sp>
        <p:nvSpPr>
          <p:cNvPr id="42" name="矩形 4"/>
          <p:cNvSpPr>
            <a:spLocks noChangeArrowheads="1"/>
          </p:cNvSpPr>
          <p:nvPr/>
        </p:nvSpPr>
        <p:spPr bwMode="auto">
          <a:xfrm>
            <a:off x="395536" y="2566433"/>
            <a:ext cx="81026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200" dirty="0" smtClean="0"/>
              <a:t>       所谓</a:t>
            </a:r>
            <a:r>
              <a:rPr lang="zh-CN" altLang="en-US" sz="2200" dirty="0"/>
              <a:t>战略威慑，是指冲突中一方采取有效方式影响对方决策，并期望借此影响对方对自身行为预期判断的行为模式。</a:t>
            </a:r>
          </a:p>
        </p:txBody>
      </p:sp>
      <p:sp>
        <p:nvSpPr>
          <p:cNvPr id="43" name="矩形 5"/>
          <p:cNvSpPr>
            <a:spLocks noChangeArrowheads="1"/>
          </p:cNvSpPr>
          <p:nvPr/>
        </p:nvSpPr>
        <p:spPr bwMode="auto">
          <a:xfrm>
            <a:off x="395535" y="3284984"/>
            <a:ext cx="8208963"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200" dirty="0" smtClean="0"/>
              <a:t>       谢林</a:t>
            </a:r>
            <a:r>
              <a:rPr lang="zh-CN" altLang="en-US" sz="2200" dirty="0"/>
              <a:t>认为，冲突主体之间战略</a:t>
            </a:r>
            <a:r>
              <a:rPr lang="zh-CN" altLang="en-US" sz="2200" dirty="0" smtClean="0"/>
              <a:t>威慑类似于“</a:t>
            </a:r>
            <a:r>
              <a:rPr lang="zh-CN" altLang="en-US" sz="2200" dirty="0"/>
              <a:t>斗鸡博弈（胆小鬼博弈、勇敢者游戏）”。这个博弈一般很少发生车毁人亡的结果，而获胜的一方从来都是有办法让对方明白“在任何情况下我不可能选择避让”的那一方。谢林分析道，一旦有一方通过某种行为率先准确地传递了“任何情况下都不避让”的信息，另一方最后时刻总会选择退让</a:t>
            </a:r>
            <a:r>
              <a:rPr lang="zh-CN" altLang="en-US" sz="2200" dirty="0" smtClean="0"/>
              <a:t>。当</a:t>
            </a:r>
            <a:r>
              <a:rPr lang="zh-CN" altLang="en-US" sz="2200" dirty="0"/>
              <a:t>实力相当的双方发生利益冲突时，既要保证己方利益，又不想将冲突发展为两败俱伤的战争时，双方一般都会运用战略威慑行为，以迫使对方让步。冲突双方谁能通过战略威慑获得更大的相对利益，则取决于给对方的战略威慑的</a:t>
            </a:r>
            <a:r>
              <a:rPr lang="zh-CN" altLang="en-US" sz="2200" dirty="0" smtClean="0"/>
              <a:t>“可置信程度”，一旦</a:t>
            </a:r>
            <a:r>
              <a:rPr lang="zh-CN" altLang="en-US" sz="2200" dirty="0"/>
              <a:t>对方认为你的威慑是可信的</a:t>
            </a:r>
            <a:r>
              <a:rPr lang="zh-CN" altLang="en-US" sz="2200" dirty="0" smtClean="0"/>
              <a:t>，会</a:t>
            </a:r>
            <a:r>
              <a:rPr lang="zh-CN" altLang="en-US" sz="2200" dirty="0"/>
              <a:t>选择让步</a:t>
            </a:r>
            <a:r>
              <a:rPr lang="zh-CN" altLang="en-US" sz="2200" dirty="0" smtClean="0"/>
              <a:t>。</a:t>
            </a:r>
            <a:endParaRPr lang="zh-CN" altLang="en-US" sz="2200" dirty="0"/>
          </a:p>
        </p:txBody>
      </p:sp>
      <p:sp>
        <p:nvSpPr>
          <p:cNvPr id="44" name="矩形 2"/>
          <p:cNvSpPr>
            <a:spLocks noChangeArrowheads="1"/>
          </p:cNvSpPr>
          <p:nvPr/>
        </p:nvSpPr>
        <p:spPr bwMode="auto">
          <a:xfrm>
            <a:off x="395536" y="5373216"/>
            <a:ext cx="828092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2200" dirty="0"/>
              <a:t>       </a:t>
            </a:r>
          </a:p>
        </p:txBody>
      </p:sp>
    </p:spTree>
    <p:extLst>
      <p:ext uri="{BB962C8B-B14F-4D97-AF65-F5344CB8AC3E}">
        <p14:creationId xmlns:p14="http://schemas.microsoft.com/office/powerpoint/2010/main" val="812235153"/>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5"/>
          <p:cNvSpPr>
            <a:spLocks noChangeArrowheads="1"/>
          </p:cNvSpPr>
          <p:nvPr/>
        </p:nvSpPr>
        <p:spPr bwMode="auto">
          <a:xfrm>
            <a:off x="467544" y="1065569"/>
            <a:ext cx="8208963"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en-US" altLang="zh-CN" sz="2200" dirty="0"/>
              <a:t>      1959</a:t>
            </a:r>
            <a:r>
              <a:rPr lang="zh-CN" altLang="en-US" sz="2200" dirty="0"/>
              <a:t>年美国在意大利和土耳其部署了中程弹道导弹雷神导弹和朱比特导弹，前苏联为了扳回战略劣势，而在古巴部署</a:t>
            </a:r>
            <a:r>
              <a:rPr lang="zh-CN" altLang="en-US" sz="2200" dirty="0" smtClean="0"/>
              <a:t>导弹，</a:t>
            </a:r>
            <a:endParaRPr lang="zh-CN" altLang="en-US" sz="2200" dirty="0"/>
          </a:p>
          <a:p>
            <a:pPr eaLnBrk="1" hangingPunct="1">
              <a:spcBef>
                <a:spcPct val="0"/>
              </a:spcBef>
              <a:buClrTx/>
              <a:buSzTx/>
              <a:buFontTx/>
              <a:buNone/>
            </a:pPr>
            <a:r>
              <a:rPr lang="zh-CN" altLang="en-US" sz="2200" dirty="0" smtClean="0"/>
              <a:t>是</a:t>
            </a:r>
            <a:r>
              <a:rPr lang="zh-CN" altLang="en-US" sz="2200" dirty="0"/>
              <a:t>冷战期间美苏两大国之间最激烈的一次对抗。这次</a:t>
            </a:r>
            <a:r>
              <a:rPr lang="zh-CN" altLang="en-US" sz="2200" dirty="0" smtClean="0"/>
              <a:t>危机持续</a:t>
            </a:r>
            <a:r>
              <a:rPr lang="zh-CN" altLang="en-US" sz="2200" dirty="0"/>
              <a:t>了</a:t>
            </a:r>
            <a:r>
              <a:rPr lang="en-US" altLang="zh-CN" sz="2200" dirty="0"/>
              <a:t>13</a:t>
            </a:r>
            <a:r>
              <a:rPr lang="zh-CN" altLang="en-US" sz="2200" dirty="0"/>
              <a:t>天，美苏双方在核按钮旁徘徊，使人类空前地接近</a:t>
            </a:r>
            <a:r>
              <a:rPr lang="zh-CN" altLang="en-US" sz="2200" dirty="0" smtClean="0"/>
              <a:t>毁灭边缘</a:t>
            </a:r>
            <a:r>
              <a:rPr lang="zh-CN" altLang="en-US" sz="2200" dirty="0"/>
              <a:t>，这就是古巴导弹危机。谢林和成员们提出，要公开让全世界都知道，要么苏联人撤走部署在古巴的导弹，要么美国将不惜任何代价，包括升级为核战争的代价，也要对这些导弹进行空中打击，舍此之外无他选择。为了使这一“承诺”变得可置信，谢林等人建议，肯尼迪政府必须通过公共广播电视系统和公开声明，把这一“承诺”周知全体美国人、苏联政府以及国际社会。这种公开的做法就是告知对方：“我已经将自己置于一个不可能再有其他选择的地位，否则这届政府在美国和国际社会将失去所有信用。接下来就看你的</a:t>
            </a:r>
            <a:r>
              <a:rPr lang="zh-CN" altLang="en-US" sz="2200" dirty="0" smtClean="0"/>
              <a:t>啦！</a:t>
            </a:r>
            <a:r>
              <a:rPr lang="en-US" altLang="zh-CN" sz="2200" dirty="0" smtClean="0"/>
              <a:t>”</a:t>
            </a:r>
            <a:r>
              <a:rPr lang="zh-CN" altLang="en-US" sz="2200" dirty="0" smtClean="0"/>
              <a:t>最后，</a:t>
            </a:r>
            <a:r>
              <a:rPr lang="zh-CN" altLang="en-US" sz="2200" dirty="0"/>
              <a:t>为了避免冲突演变为核战争，苏联政府最后时刻选择了退却</a:t>
            </a:r>
            <a:r>
              <a:rPr lang="zh-CN" altLang="en-US" sz="2200" dirty="0" smtClean="0"/>
              <a:t>。</a:t>
            </a:r>
            <a:endParaRPr lang="zh-CN" altLang="en-US" sz="2200" dirty="0"/>
          </a:p>
        </p:txBody>
      </p:sp>
      <p:sp>
        <p:nvSpPr>
          <p:cNvPr id="11" name="TextBox 6"/>
          <p:cNvSpPr txBox="1">
            <a:spLocks noChangeArrowheads="1"/>
          </p:cNvSpPr>
          <p:nvPr/>
        </p:nvSpPr>
        <p:spPr bwMode="auto">
          <a:xfrm>
            <a:off x="533327" y="5897661"/>
            <a:ext cx="799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ClrTx/>
              <a:buSzTx/>
              <a:buFontTx/>
              <a:buNone/>
            </a:pPr>
            <a:r>
              <a:rPr lang="zh-CN" altLang="en-US" sz="1800" dirty="0"/>
              <a:t>资料来源：卢周来，“一位“走上歧路”的经济学家</a:t>
            </a:r>
            <a:r>
              <a:rPr lang="en-US" altLang="zh-CN" sz="1800" dirty="0"/>
              <a:t>——</a:t>
            </a:r>
            <a:r>
              <a:rPr lang="zh-CN" altLang="en-US" sz="1800" dirty="0"/>
              <a:t>纪念托马斯</a:t>
            </a:r>
            <a:r>
              <a:rPr lang="en-US" altLang="zh-CN" sz="1800" dirty="0"/>
              <a:t>·</a:t>
            </a:r>
            <a:r>
              <a:rPr lang="zh-CN" altLang="en-US" sz="1800" dirty="0"/>
              <a:t>谢林”，</a:t>
            </a:r>
            <a:r>
              <a:rPr lang="en-US" altLang="zh-CN" sz="1800" dirty="0"/>
              <a:t>《</a:t>
            </a:r>
            <a:r>
              <a:rPr lang="zh-CN" altLang="en-US" sz="1800" dirty="0"/>
              <a:t>读书</a:t>
            </a:r>
            <a:r>
              <a:rPr lang="en-US" altLang="zh-CN" sz="1800" dirty="0"/>
              <a:t>》2017</a:t>
            </a:r>
            <a:r>
              <a:rPr lang="zh-CN" altLang="en-US" sz="1800" dirty="0"/>
              <a:t>年第</a:t>
            </a:r>
            <a:r>
              <a:rPr lang="en-US" altLang="zh-CN" sz="1800" dirty="0"/>
              <a:t>4</a:t>
            </a:r>
            <a:r>
              <a:rPr lang="zh-CN" altLang="en-US" sz="1800" dirty="0"/>
              <a:t>期。</a:t>
            </a:r>
          </a:p>
        </p:txBody>
      </p:sp>
      <p:cxnSp>
        <p:nvCxnSpPr>
          <p:cNvPr id="3" name="直接连接符 2"/>
          <p:cNvCxnSpPr/>
          <p:nvPr/>
        </p:nvCxnSpPr>
        <p:spPr>
          <a:xfrm>
            <a:off x="533327" y="5897661"/>
            <a:ext cx="4542729"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510473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标题 1"/>
          <p:cNvSpPr>
            <a:spLocks noGrp="1"/>
          </p:cNvSpPr>
          <p:nvPr>
            <p:ph type="title"/>
          </p:nvPr>
        </p:nvSpPr>
        <p:spPr>
          <a:xfrm>
            <a:off x="357188" y="928688"/>
            <a:ext cx="8229600" cy="1143000"/>
          </a:xfrm>
        </p:spPr>
        <p:txBody>
          <a:bodyPr/>
          <a:lstStyle/>
          <a:p>
            <a:r>
              <a:rPr lang="zh-CN" altLang="en-US" sz="3600" b="1" dirty="0" smtClean="0"/>
              <a:t>第</a:t>
            </a:r>
            <a:r>
              <a:rPr lang="zh-CN" altLang="en-US" sz="3600" b="1" dirty="0"/>
              <a:t>九</a:t>
            </a:r>
            <a:r>
              <a:rPr lang="zh-CN" altLang="en-US" sz="3600" b="1" dirty="0" smtClean="0"/>
              <a:t>章 市场失灵与政府微观经济行为</a:t>
            </a:r>
          </a:p>
        </p:txBody>
      </p:sp>
      <p:sp>
        <p:nvSpPr>
          <p:cNvPr id="10"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spcBef>
                <a:spcPts val="0"/>
              </a:spcBef>
            </a:pPr>
            <a:r>
              <a:rPr lang="en-US" altLang="zh-CN" sz="2800" dirty="0" smtClean="0"/>
              <a:t>9.1 </a:t>
            </a:r>
            <a:r>
              <a:rPr lang="zh-CN" altLang="en-US" sz="2800" dirty="0" smtClean="0"/>
              <a:t>一般均衡理论与竞争市场效率</a:t>
            </a:r>
          </a:p>
          <a:p>
            <a:pPr>
              <a:lnSpc>
                <a:spcPct val="150000"/>
              </a:lnSpc>
              <a:spcBef>
                <a:spcPts val="0"/>
              </a:spcBef>
            </a:pPr>
            <a:r>
              <a:rPr lang="en-US" altLang="zh-CN" sz="2800" dirty="0"/>
              <a:t>9</a:t>
            </a:r>
            <a:r>
              <a:rPr lang="en-US" altLang="zh-CN" sz="2800" dirty="0" smtClean="0"/>
              <a:t>.2 </a:t>
            </a:r>
            <a:r>
              <a:rPr lang="zh-CN" altLang="en-US" sz="2800" dirty="0" smtClean="0"/>
              <a:t>市场失灵</a:t>
            </a:r>
          </a:p>
          <a:p>
            <a:pPr>
              <a:lnSpc>
                <a:spcPct val="150000"/>
              </a:lnSpc>
              <a:spcBef>
                <a:spcPts val="0"/>
              </a:spcBef>
            </a:pPr>
            <a:r>
              <a:rPr lang="en-US" altLang="zh-CN" sz="2800" dirty="0" smtClean="0"/>
              <a:t>9.3</a:t>
            </a:r>
            <a:r>
              <a:rPr lang="zh-CN" altLang="en-US" sz="2800" dirty="0" smtClean="0"/>
              <a:t> 政府干预微观经济的机制</a:t>
            </a:r>
            <a:endParaRPr lang="en-US" altLang="zh-CN" sz="2800" dirty="0" smtClean="0"/>
          </a:p>
          <a:p>
            <a:pPr>
              <a:lnSpc>
                <a:spcPct val="150000"/>
              </a:lnSpc>
              <a:spcBef>
                <a:spcPts val="0"/>
              </a:spcBef>
            </a:pPr>
            <a:endParaRPr lang="en-US" altLang="zh-CN" sz="2800" dirty="0" smtClean="0"/>
          </a:p>
        </p:txBody>
      </p:sp>
    </p:spTree>
    <p:extLst>
      <p:ext uri="{BB962C8B-B14F-4D97-AF65-F5344CB8AC3E}">
        <p14:creationId xmlns:p14="http://schemas.microsoft.com/office/powerpoint/2010/main" val="195441985"/>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12425" y="1004882"/>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0" name="矩形 1"/>
          <p:cNvSpPr>
            <a:spLocks noChangeArrowheads="1"/>
          </p:cNvSpPr>
          <p:nvPr/>
        </p:nvSpPr>
        <p:spPr bwMode="auto">
          <a:xfrm>
            <a:off x="432574" y="1484784"/>
            <a:ext cx="82407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一般均衡与竞争市场效率</a:t>
            </a:r>
            <a:r>
              <a:rPr lang="en-US" altLang="zh-CN" sz="2400" dirty="0" smtClean="0">
                <a:cs typeface="Arial" panose="020B0604020202020204" pitchFamily="34" charset="0"/>
              </a:rPr>
              <a:t>:</a:t>
            </a:r>
            <a:r>
              <a:rPr lang="zh-CN" altLang="en-US" sz="2400" dirty="0" smtClean="0">
                <a:cs typeface="Arial" panose="020B0604020202020204" pitchFamily="34" charset="0"/>
              </a:rPr>
              <a:t> 一般均衡与局部均衡，福利经济学第一定理，福利经济学第二定理</a:t>
            </a:r>
            <a:endParaRPr lang="zh-CN" altLang="en-US" sz="2400" dirty="0"/>
          </a:p>
        </p:txBody>
      </p:sp>
      <p:sp>
        <p:nvSpPr>
          <p:cNvPr id="11" name="矩形 1"/>
          <p:cNvSpPr>
            <a:spLocks noChangeArrowheads="1"/>
          </p:cNvSpPr>
          <p:nvPr/>
        </p:nvSpPr>
        <p:spPr bwMode="auto">
          <a:xfrm>
            <a:off x="376220" y="2368580"/>
            <a:ext cx="835345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市场失灵</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市场失灵的涵义，外部性，社会成本，额外成本，外部性成因，公地的悲剧，公共物品，非排他性，非竞争性，俱乐部物品，公共资源，准公共物品，搭便车，智猪博弈</a:t>
            </a:r>
            <a:endParaRPr lang="zh-CN" altLang="en-US" sz="2400" dirty="0"/>
          </a:p>
        </p:txBody>
      </p:sp>
      <p:sp>
        <p:nvSpPr>
          <p:cNvPr id="21" name="矩形 1"/>
          <p:cNvSpPr>
            <a:spLocks noChangeArrowheads="1"/>
          </p:cNvSpPr>
          <p:nvPr/>
        </p:nvSpPr>
        <p:spPr bwMode="auto">
          <a:xfrm>
            <a:off x="319867" y="3703286"/>
            <a:ext cx="8353459"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zh-CN" altLang="en-US" sz="2400" b="1" dirty="0" smtClean="0">
                <a:cs typeface="Arial" panose="020B0604020202020204" pitchFamily="34" charset="0"/>
              </a:rPr>
              <a:t>政府的微观经济行为</a:t>
            </a:r>
            <a:r>
              <a:rPr lang="en-US" altLang="zh-CN" sz="2400" b="1" dirty="0" smtClean="0">
                <a:cs typeface="Arial" panose="020B0604020202020204" pitchFamily="34" charset="0"/>
              </a:rPr>
              <a:t>:</a:t>
            </a:r>
            <a:r>
              <a:rPr lang="zh-CN" altLang="en-US" sz="2400" b="1" dirty="0" smtClean="0">
                <a:cs typeface="Arial" panose="020B0604020202020204" pitchFamily="34" charset="0"/>
              </a:rPr>
              <a:t> </a:t>
            </a:r>
            <a:r>
              <a:rPr lang="zh-CN" altLang="en-US" sz="2400" dirty="0" smtClean="0">
                <a:cs typeface="Arial" panose="020B0604020202020204" pitchFamily="34" charset="0"/>
              </a:rPr>
              <a:t>公共选择，直接民主与间接民主，代议制政府，投票规则，多数票规则，一致同意规则，阿罗不可能定理，政府规制，规制俘获，控制型规制，激励型规制，污染许可证交易，庇古税，科斯定理，交易成本，义务教育，社会保险，政府指导</a:t>
            </a:r>
            <a:endParaRPr lang="zh-CN" altLang="en-US" sz="2400" dirty="0"/>
          </a:p>
        </p:txBody>
      </p:sp>
    </p:spTree>
    <p:extLst>
      <p:ext uri="{BB962C8B-B14F-4D97-AF65-F5344CB8AC3E}">
        <p14:creationId xmlns:p14="http://schemas.microsoft.com/office/powerpoint/2010/main" val="429043188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012793"/>
            <a:ext cx="5391219" cy="523220"/>
          </a:xfrm>
          <a:prstGeom prst="rect">
            <a:avLst/>
          </a:prstGeom>
        </p:spPr>
        <p:txBody>
          <a:bodyPr wrap="none">
            <a:spAutoFit/>
          </a:bodyPr>
          <a:lstStyle/>
          <a:p>
            <a:pPr>
              <a:spcBef>
                <a:spcPts val="0"/>
              </a:spcBef>
            </a:pPr>
            <a:r>
              <a:rPr lang="en-US" altLang="zh-CN" sz="2800" b="1" dirty="0"/>
              <a:t>9.1 </a:t>
            </a:r>
            <a:r>
              <a:rPr lang="zh-CN" altLang="en-US" sz="2800" b="1" dirty="0"/>
              <a:t>一般均衡理论与竞争市场效率</a:t>
            </a:r>
          </a:p>
        </p:txBody>
      </p:sp>
      <p:sp>
        <p:nvSpPr>
          <p:cNvPr id="3" name="矩形 2"/>
          <p:cNvSpPr/>
          <p:nvPr/>
        </p:nvSpPr>
        <p:spPr>
          <a:xfrm>
            <a:off x="399119" y="1536013"/>
            <a:ext cx="2268570" cy="492443"/>
          </a:xfrm>
          <a:prstGeom prst="rect">
            <a:avLst/>
          </a:prstGeom>
        </p:spPr>
        <p:txBody>
          <a:bodyPr wrap="none">
            <a:spAutoFit/>
          </a:bodyPr>
          <a:lstStyle/>
          <a:p>
            <a:pPr>
              <a:spcBef>
                <a:spcPts val="0"/>
              </a:spcBef>
            </a:pPr>
            <a:r>
              <a:rPr lang="en-US" altLang="zh-CN" sz="2600" dirty="0" smtClean="0"/>
              <a:t>9.1.1 </a:t>
            </a:r>
            <a:r>
              <a:rPr lang="zh-CN" altLang="en-US" sz="2600" b="1" dirty="0"/>
              <a:t>一般</a:t>
            </a:r>
            <a:r>
              <a:rPr lang="zh-CN" altLang="en-US" sz="2600" b="1" dirty="0" smtClean="0"/>
              <a:t>均衡</a:t>
            </a:r>
            <a:endParaRPr lang="zh-CN" altLang="en-US" sz="2600" b="1" dirty="0"/>
          </a:p>
        </p:txBody>
      </p:sp>
      <p:sp>
        <p:nvSpPr>
          <p:cNvPr id="4" name="矩形 3"/>
          <p:cNvSpPr/>
          <p:nvPr/>
        </p:nvSpPr>
        <p:spPr>
          <a:xfrm>
            <a:off x="534138" y="2059233"/>
            <a:ext cx="8142318" cy="2677656"/>
          </a:xfrm>
          <a:prstGeom prst="rect">
            <a:avLst/>
          </a:prstGeom>
        </p:spPr>
        <p:txBody>
          <a:bodyPr wrap="square">
            <a:spAutoFit/>
          </a:bodyPr>
          <a:lstStyle/>
          <a:p>
            <a:r>
              <a:rPr lang="zh-CN" altLang="en-US" sz="2400" b="1" dirty="0" smtClean="0">
                <a:latin typeface="arial" panose="020B0604020202020204" pitchFamily="34" charset="0"/>
              </a:rPr>
              <a:t>        一般均衡</a:t>
            </a:r>
            <a:r>
              <a:rPr lang="zh-CN" altLang="en-US" sz="2400" dirty="0" smtClean="0">
                <a:solidFill>
                  <a:srgbClr val="333333"/>
                </a:solidFill>
                <a:latin typeface="arial" panose="020B0604020202020204" pitchFamily="34" charset="0"/>
              </a:rPr>
              <a:t>（</a:t>
            </a:r>
            <a:r>
              <a:rPr lang="en-US" altLang="zh-CN" sz="2400" dirty="0">
                <a:solidFill>
                  <a:srgbClr val="333333"/>
                </a:solidFill>
                <a:latin typeface="arial" panose="020B0604020202020204" pitchFamily="34" charset="0"/>
              </a:rPr>
              <a:t>General </a:t>
            </a:r>
            <a:r>
              <a:rPr lang="en-US" altLang="zh-CN" sz="2400" dirty="0" smtClean="0">
                <a:solidFill>
                  <a:srgbClr val="333333"/>
                </a:solidFill>
                <a:latin typeface="arial" panose="020B0604020202020204" pitchFamily="34" charset="0"/>
              </a:rPr>
              <a:t>Equilibrium</a:t>
            </a:r>
            <a:r>
              <a:rPr lang="zh-CN" altLang="en-US" sz="2400" dirty="0" smtClean="0">
                <a:solidFill>
                  <a:srgbClr val="333333"/>
                </a:solidFill>
                <a:latin typeface="arial" panose="020B0604020202020204" pitchFamily="34" charset="0"/>
              </a:rPr>
              <a:t>）</a:t>
            </a:r>
            <a:r>
              <a:rPr lang="en-US" altLang="zh-CN" sz="2400" dirty="0" smtClean="0">
                <a:solidFill>
                  <a:srgbClr val="333333"/>
                </a:solidFill>
                <a:latin typeface="宋体" panose="02010600030101010101" pitchFamily="2" charset="-122"/>
              </a:rPr>
              <a:t>,</a:t>
            </a:r>
            <a:r>
              <a:rPr lang="zh-CN" altLang="en-US" sz="2400" dirty="0" smtClean="0">
                <a:solidFill>
                  <a:srgbClr val="333333"/>
                </a:solidFill>
                <a:latin typeface="arial" panose="020B0604020202020204" pitchFamily="34" charset="0"/>
              </a:rPr>
              <a:t>指所有的产品市场和要素市场同时均衡。</a:t>
            </a:r>
            <a:endParaRPr lang="en-US" altLang="zh-CN" sz="2400" dirty="0" smtClean="0">
              <a:solidFill>
                <a:srgbClr val="333333"/>
              </a:solidFill>
              <a:latin typeface="arial" panose="020B0604020202020204" pitchFamily="34" charset="0"/>
            </a:endParaRPr>
          </a:p>
          <a:p>
            <a:r>
              <a:rPr lang="zh-CN" altLang="en-US" sz="2400" dirty="0" smtClean="0"/>
              <a:t>         在一般均衡的分析框架下，一</a:t>
            </a:r>
            <a:r>
              <a:rPr lang="zh-CN" altLang="en-US" sz="2400" dirty="0"/>
              <a:t>个社会任何一种商品（或生产要素）的需求和供应，不仅取决于该商品（或生产要素）的价格，而且取决于其他所有商品和生产要素的供求和价格</a:t>
            </a:r>
            <a:r>
              <a:rPr lang="zh-CN" altLang="en-US" sz="2400" dirty="0" smtClean="0"/>
              <a:t>。只有所有产品和要素市场都是均衡的，才能实现市场均衡。</a:t>
            </a:r>
            <a:endParaRPr lang="zh-CN" altLang="en-US" sz="2400" dirty="0"/>
          </a:p>
        </p:txBody>
      </p:sp>
    </p:spTree>
    <p:extLst>
      <p:ext uri="{BB962C8B-B14F-4D97-AF65-F5344CB8AC3E}">
        <p14:creationId xmlns:p14="http://schemas.microsoft.com/office/powerpoint/2010/main" val="687188163"/>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505064" y="1125259"/>
            <a:ext cx="4608954" cy="492443"/>
          </a:xfrm>
          <a:prstGeom prst="rect">
            <a:avLst/>
          </a:prstGeom>
        </p:spPr>
        <p:txBody>
          <a:bodyPr wrap="none">
            <a:spAutoFit/>
          </a:bodyPr>
          <a:lstStyle/>
          <a:p>
            <a:pPr>
              <a:spcBef>
                <a:spcPts val="0"/>
              </a:spcBef>
            </a:pPr>
            <a:r>
              <a:rPr lang="en-US" altLang="zh-CN" sz="2600" b="1" dirty="0" smtClean="0"/>
              <a:t>9.1.2 </a:t>
            </a:r>
            <a:r>
              <a:rPr lang="zh-CN" altLang="en-US" sz="2600" b="1" dirty="0" smtClean="0"/>
              <a:t>完全竞争市场的一般均衡</a:t>
            </a:r>
            <a:endParaRPr lang="zh-CN" altLang="en-US" sz="2600" b="1" dirty="0"/>
          </a:p>
        </p:txBody>
      </p:sp>
      <p:sp>
        <p:nvSpPr>
          <p:cNvPr id="2" name="文本框 1"/>
          <p:cNvSpPr txBox="1"/>
          <p:nvPr/>
        </p:nvSpPr>
        <p:spPr>
          <a:xfrm>
            <a:off x="503258" y="1659069"/>
            <a:ext cx="8099384" cy="1569660"/>
          </a:xfrm>
          <a:prstGeom prst="rect">
            <a:avLst/>
          </a:prstGeom>
          <a:noFill/>
        </p:spPr>
        <p:txBody>
          <a:bodyPr wrap="square" rtlCol="0">
            <a:spAutoFit/>
          </a:bodyPr>
          <a:lstStyle/>
          <a:p>
            <a:r>
              <a:rPr lang="zh-CN" altLang="en-US" sz="2400" dirty="0" smtClean="0"/>
              <a:t>         经济学分析认为，假定所有产品市场和要素市场都是完全竞争市场，那么，在作为理性人的经济主体的参与下，通过需求和供给的相互作用，最终会形成一组价格，实现一般均衡。</a:t>
            </a:r>
            <a:endParaRPr lang="zh-CN" altLang="en-US" sz="2400" dirty="0"/>
          </a:p>
        </p:txBody>
      </p:sp>
      <mc:AlternateContent xmlns:mc="http://schemas.openxmlformats.org/markup-compatibility/2006" xmlns:a14="http://schemas.microsoft.com/office/drawing/2010/main">
        <mc:Choice Requires="a14">
          <p:sp>
            <p:nvSpPr>
              <p:cNvPr id="11" name="文本框 10"/>
              <p:cNvSpPr txBox="1"/>
              <p:nvPr/>
            </p:nvSpPr>
            <p:spPr>
              <a:xfrm>
                <a:off x="503258" y="3200298"/>
                <a:ext cx="8099384" cy="830997"/>
              </a:xfrm>
              <a:prstGeom prst="rect">
                <a:avLst/>
              </a:prstGeom>
              <a:noFill/>
            </p:spPr>
            <p:txBody>
              <a:bodyPr wrap="square" rtlCol="0">
                <a:spAutoFit/>
              </a:bodyPr>
              <a:lstStyle/>
              <a:p>
                <a:r>
                  <a:rPr lang="zh-CN" altLang="en-US" sz="2400" dirty="0" smtClean="0"/>
                  <a:t>         在一个</a:t>
                </a:r>
                <a14:m>
                  <m:oMath xmlns:m="http://schemas.openxmlformats.org/officeDocument/2006/math">
                    <m:r>
                      <a:rPr lang="en-US" altLang="zh-CN" sz="2400" i="1">
                        <a:latin typeface="Cambria Math" panose="02040503050406030204" pitchFamily="18" charset="0"/>
                      </a:rPr>
                      <m:t>2</m:t>
                    </m:r>
                    <m:r>
                      <a:rPr lang="en-US" altLang="zh-CN" sz="2400" i="1" smtClean="0">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2</m:t>
                    </m:r>
                    <m:r>
                      <a:rPr lang="en-US" altLang="zh-CN" sz="2400" i="1" smtClean="0">
                        <a:latin typeface="Cambria Math" panose="02040503050406030204" pitchFamily="18" charset="0"/>
                        <a:ea typeface="Cambria Math" panose="02040503050406030204" pitchFamily="18" charset="0"/>
                      </a:rPr>
                      <m:t>×</m:t>
                    </m:r>
                    <m:r>
                      <a:rPr lang="en-US" altLang="zh-CN" sz="2400" i="1">
                        <a:latin typeface="Cambria Math" panose="02040503050406030204" pitchFamily="18" charset="0"/>
                        <a:ea typeface="Cambria Math" panose="02040503050406030204" pitchFamily="18" charset="0"/>
                      </a:rPr>
                      <m:t>2</m:t>
                    </m:r>
                  </m:oMath>
                </a14:m>
                <a:r>
                  <a:rPr lang="zh-CN" altLang="en-US" sz="2400" dirty="0" smtClean="0"/>
                  <a:t>（两个消费者</a:t>
                </a:r>
                <a:r>
                  <a:rPr lang="en-US" altLang="zh-CN" sz="2400" dirty="0" smtClean="0"/>
                  <a:t>A</a:t>
                </a:r>
                <a:r>
                  <a:rPr lang="zh-CN" altLang="en-US" sz="2400" dirty="0" smtClean="0"/>
                  <a:t>、</a:t>
                </a:r>
                <a:r>
                  <a:rPr lang="en-US" altLang="zh-CN" sz="2400" dirty="0" smtClean="0"/>
                  <a:t>B</a:t>
                </a:r>
                <a:r>
                  <a:rPr lang="zh-CN" altLang="en-US" sz="2400" dirty="0" smtClean="0"/>
                  <a:t>，两种产品</a:t>
                </a:r>
                <a:r>
                  <a:rPr lang="en-US" altLang="zh-CN" sz="2400" dirty="0" smtClean="0"/>
                  <a:t>X</a:t>
                </a:r>
                <a:r>
                  <a:rPr lang="zh-CN" altLang="en-US" sz="2400" dirty="0" smtClean="0"/>
                  <a:t>、</a:t>
                </a:r>
                <a:r>
                  <a:rPr lang="en-US" altLang="zh-CN" sz="2400" dirty="0" smtClean="0"/>
                  <a:t>Y</a:t>
                </a:r>
                <a:r>
                  <a:rPr lang="zh-CN" altLang="en-US" sz="2400" dirty="0" smtClean="0"/>
                  <a:t>，两种生产要素</a:t>
                </a:r>
                <a:r>
                  <a:rPr lang="en-US" altLang="zh-CN" sz="2400" dirty="0" smtClean="0"/>
                  <a:t>K</a:t>
                </a:r>
                <a:r>
                  <a:rPr lang="zh-CN" altLang="en-US" sz="2400" dirty="0" smtClean="0"/>
                  <a:t>、</a:t>
                </a:r>
                <a:r>
                  <a:rPr lang="en-US" altLang="zh-CN" sz="2400" dirty="0" smtClean="0"/>
                  <a:t>L</a:t>
                </a:r>
                <a:r>
                  <a:rPr lang="zh-CN" altLang="en-US" sz="2400" dirty="0" smtClean="0"/>
                  <a:t>）的经济中，均衡结果如下：</a:t>
                </a:r>
                <a:endParaRPr lang="zh-CN" altLang="en-US" sz="2400" dirty="0"/>
              </a:p>
            </p:txBody>
          </p:sp>
        </mc:Choice>
        <mc:Fallback xmlns="">
          <p:sp>
            <p:nvSpPr>
              <p:cNvPr id="11" name="文本框 10"/>
              <p:cNvSpPr txBox="1">
                <a:spLocks noRot="1" noChangeAspect="1" noMove="1" noResize="1" noEditPoints="1" noAdjustHandles="1" noChangeArrowheads="1" noChangeShapeType="1" noTextEdit="1"/>
              </p:cNvSpPr>
              <p:nvPr/>
            </p:nvSpPr>
            <p:spPr>
              <a:xfrm>
                <a:off x="503258" y="3200298"/>
                <a:ext cx="8099384" cy="830997"/>
              </a:xfrm>
              <a:prstGeom prst="rect">
                <a:avLst/>
              </a:prstGeom>
              <a:blipFill rotWithShape="0">
                <a:blip r:embed="rId5"/>
                <a:stretch>
                  <a:fillRect l="-1205" t="-8824" b="-16912"/>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 name="矩形 2"/>
              <p:cNvSpPr/>
              <p:nvPr/>
            </p:nvSpPr>
            <p:spPr>
              <a:xfrm>
                <a:off x="2627784" y="4113753"/>
                <a:ext cx="2709268" cy="65620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𝑀𝑅𝑆𝑇</m:t>
                          </m:r>
                        </m:e>
                        <m:sub>
                          <m:r>
                            <a:rPr lang="en-US" altLang="zh-CN" i="1">
                              <a:solidFill>
                                <a:srgbClr val="000000"/>
                              </a:solidFill>
                              <a:latin typeface="Cambria Math" panose="02040503050406030204" pitchFamily="18" charset="0"/>
                              <a:cs typeface="Arial" panose="020B0604020202020204" pitchFamily="34" charset="0"/>
                            </a:rPr>
                            <m:t>𝐿𝐾</m:t>
                          </m:r>
                        </m:sub>
                        <m:sup>
                          <m:r>
                            <a:rPr lang="en-US" altLang="zh-CN" i="1">
                              <a:solidFill>
                                <a:srgbClr val="000000"/>
                              </a:solidFill>
                              <a:latin typeface="Cambria Math" panose="02040503050406030204" pitchFamily="18" charset="0"/>
                              <a:cs typeface="Arial" panose="020B0604020202020204" pitchFamily="34" charset="0"/>
                            </a:rPr>
                            <m:t>𝑋</m:t>
                          </m:r>
                        </m:sup>
                      </m:sSubSup>
                      <m:r>
                        <a:rPr lang="en-US" altLang="zh-CN" b="1" i="1">
                          <a:solidFill>
                            <a:srgbClr val="000000"/>
                          </a:solidFill>
                          <a:latin typeface="Cambria Math" panose="02040503050406030204" pitchFamily="18" charset="0"/>
                          <a:cs typeface="Arial" panose="020B0604020202020204" pitchFamily="34" charset="0"/>
                        </a:rPr>
                        <m:t>=</m:t>
                      </m:r>
                      <m:sSubSup>
                        <m:sSubSupPr>
                          <m:ctrlPr>
                            <a:rPr lang="en-US" altLang="zh-CN" i="1">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𝑀𝑅𝑆𝑇</m:t>
                          </m:r>
                        </m:e>
                        <m:sub>
                          <m:r>
                            <a:rPr lang="en-US" altLang="zh-CN" i="1">
                              <a:solidFill>
                                <a:srgbClr val="000000"/>
                              </a:solidFill>
                              <a:latin typeface="Cambria Math" panose="02040503050406030204" pitchFamily="18" charset="0"/>
                              <a:cs typeface="Arial" panose="020B0604020202020204" pitchFamily="34" charset="0"/>
                            </a:rPr>
                            <m:t>𝐿𝐾</m:t>
                          </m:r>
                        </m:sub>
                        <m:sup>
                          <m:r>
                            <a:rPr lang="en-US" altLang="zh-CN" i="1">
                              <a:solidFill>
                                <a:srgbClr val="000000"/>
                              </a:solidFill>
                              <a:latin typeface="Cambria Math" panose="02040503050406030204" pitchFamily="18" charset="0"/>
                              <a:cs typeface="Arial" panose="020B0604020202020204" pitchFamily="34" charset="0"/>
                            </a:rPr>
                            <m:t>𝑌</m:t>
                          </m:r>
                        </m:sup>
                      </m:sSubSup>
                      <m:r>
                        <a:rPr lang="en-US" altLang="zh-CN" i="1" smtClean="0">
                          <a:solidFill>
                            <a:srgbClr val="000000"/>
                          </a:solidFill>
                          <a:latin typeface="Cambria Math" panose="02040503050406030204" pitchFamily="18" charset="0"/>
                          <a:cs typeface="Arial" panose="020B0604020202020204" pitchFamily="34" charset="0"/>
                        </a:rPr>
                        <m:t>=</m:t>
                      </m:r>
                      <m:f>
                        <m:fPr>
                          <m:ctrlPr>
                            <a:rPr lang="en-US" altLang="zh-CN" i="1" smtClean="0">
                              <a:solidFill>
                                <a:srgbClr val="000000"/>
                              </a:solidFill>
                              <a:latin typeface="Cambria Math" panose="02040503050406030204" pitchFamily="18" charset="0"/>
                              <a:cs typeface="Arial" panose="020B0604020202020204" pitchFamily="34" charset="0"/>
                            </a:rPr>
                          </m:ctrlPr>
                        </m:fPr>
                        <m:num>
                          <m:sSub>
                            <m:sSubPr>
                              <m:ctrlPr>
                                <a:rPr lang="en-US" altLang="zh-CN"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𝐿</m:t>
                              </m:r>
                            </m:sub>
                          </m:sSub>
                        </m:num>
                        <m:den>
                          <m:sSub>
                            <m:sSubPr>
                              <m:ctrlPr>
                                <a:rPr lang="en-US" altLang="zh-CN"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𝐾</m:t>
                              </m:r>
                            </m:sub>
                          </m:sSub>
                        </m:den>
                      </m:f>
                    </m:oMath>
                  </m:oMathPara>
                </a14:m>
                <a:endParaRPr lang="zh-CN" altLang="en-US" dirty="0"/>
              </a:p>
            </p:txBody>
          </p:sp>
        </mc:Choice>
        <mc:Fallback xmlns="">
          <p:sp>
            <p:nvSpPr>
              <p:cNvPr id="3" name="矩形 2"/>
              <p:cNvSpPr>
                <a:spLocks noRot="1" noChangeAspect="1" noMove="1" noResize="1" noEditPoints="1" noAdjustHandles="1" noChangeArrowheads="1" noChangeShapeType="1" noTextEdit="1"/>
              </p:cNvSpPr>
              <p:nvPr/>
            </p:nvSpPr>
            <p:spPr>
              <a:xfrm>
                <a:off x="2627784" y="4113753"/>
                <a:ext cx="2709268" cy="656205"/>
              </a:xfrm>
              <a:prstGeom prst="rect">
                <a:avLst/>
              </a:prstGeom>
              <a:blipFill rotWithShape="0">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0" name="矩形 19"/>
              <p:cNvSpPr/>
              <p:nvPr/>
            </p:nvSpPr>
            <p:spPr>
              <a:xfrm>
                <a:off x="2619400" y="4916319"/>
                <a:ext cx="2521459" cy="65620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m:t>
                          </m:r>
                          <m:r>
                            <a:rPr lang="en-US" altLang="zh-CN" b="0" i="1" smtClean="0">
                              <a:solidFill>
                                <a:srgbClr val="000000"/>
                              </a:solidFill>
                              <a:latin typeface="Cambria Math" panose="02040503050406030204" pitchFamily="18" charset="0"/>
                              <a:cs typeface="Arial" panose="020B0604020202020204" pitchFamily="34" charset="0"/>
                            </a:rPr>
                            <m:t>𝑆</m:t>
                          </m:r>
                        </m:e>
                        <m:sub>
                          <m:r>
                            <a:rPr lang="en-US" altLang="zh-CN" b="0" i="1" smtClean="0">
                              <a:solidFill>
                                <a:srgbClr val="000000"/>
                              </a:solidFill>
                              <a:latin typeface="Cambria Math" panose="02040503050406030204" pitchFamily="18" charset="0"/>
                              <a:cs typeface="Arial" panose="020B0604020202020204" pitchFamily="34" charset="0"/>
                            </a:rPr>
                            <m:t>𝑋𝑌</m:t>
                          </m:r>
                        </m:sub>
                        <m:sup>
                          <m:r>
                            <a:rPr lang="en-US" altLang="zh-CN" b="0" i="1" smtClean="0">
                              <a:solidFill>
                                <a:srgbClr val="000000"/>
                              </a:solidFill>
                              <a:latin typeface="Cambria Math" panose="02040503050406030204" pitchFamily="18" charset="0"/>
                              <a:cs typeface="Arial" panose="020B0604020202020204" pitchFamily="34" charset="0"/>
                            </a:rPr>
                            <m:t>𝐴</m:t>
                          </m:r>
                        </m:sup>
                      </m:sSubSup>
                      <m:r>
                        <a:rPr lang="en-US" altLang="zh-CN" b="1" i="1">
                          <a:solidFill>
                            <a:srgbClr val="000000"/>
                          </a:solidFill>
                          <a:latin typeface="Cambria Math" panose="02040503050406030204" pitchFamily="18" charset="0"/>
                          <a:cs typeface="Arial" panose="020B0604020202020204" pitchFamily="34" charset="0"/>
                        </a:rPr>
                        <m:t>=</m:t>
                      </m:r>
                      <m:sSubSup>
                        <m:sSubSupPr>
                          <m:ctrlPr>
                            <a:rPr lang="en-US" altLang="zh-CN" i="1">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𝑀𝑅𝑆</m:t>
                          </m:r>
                        </m:e>
                        <m:sub>
                          <m:r>
                            <a:rPr lang="en-US" altLang="zh-CN" b="0" i="1" smtClean="0">
                              <a:solidFill>
                                <a:srgbClr val="000000"/>
                              </a:solidFill>
                              <a:latin typeface="Cambria Math" panose="02040503050406030204" pitchFamily="18" charset="0"/>
                              <a:cs typeface="Arial" panose="020B0604020202020204" pitchFamily="34" charset="0"/>
                            </a:rPr>
                            <m:t>𝑋𝑌</m:t>
                          </m:r>
                        </m:sub>
                        <m:sup>
                          <m:r>
                            <a:rPr lang="en-US" altLang="zh-CN" b="0" i="1" smtClean="0">
                              <a:solidFill>
                                <a:srgbClr val="000000"/>
                              </a:solidFill>
                              <a:latin typeface="Cambria Math" panose="02040503050406030204" pitchFamily="18" charset="0"/>
                              <a:cs typeface="Arial" panose="020B0604020202020204" pitchFamily="34" charset="0"/>
                            </a:rPr>
                            <m:t>𝐵</m:t>
                          </m:r>
                        </m:sup>
                      </m:sSubSup>
                      <m:r>
                        <a:rPr lang="en-US" altLang="zh-CN" i="1" smtClean="0">
                          <a:solidFill>
                            <a:srgbClr val="000000"/>
                          </a:solidFill>
                          <a:latin typeface="Cambria Math" panose="02040503050406030204" pitchFamily="18" charset="0"/>
                          <a:cs typeface="Arial" panose="020B0604020202020204" pitchFamily="34" charset="0"/>
                        </a:rPr>
                        <m:t>=</m:t>
                      </m:r>
                      <m:f>
                        <m:fPr>
                          <m:ctrlPr>
                            <a:rPr lang="en-US" altLang="zh-CN" i="1" smtClean="0">
                              <a:solidFill>
                                <a:srgbClr val="000000"/>
                              </a:solidFill>
                              <a:latin typeface="Cambria Math" panose="02040503050406030204" pitchFamily="18" charset="0"/>
                              <a:cs typeface="Arial" panose="020B0604020202020204" pitchFamily="34" charset="0"/>
                            </a:rPr>
                          </m:ctrlPr>
                        </m:fPr>
                        <m:num>
                          <m:sSub>
                            <m:sSubPr>
                              <m:ctrlPr>
                                <a:rPr lang="en-US" altLang="zh-CN"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𝑋</m:t>
                              </m:r>
                            </m:sub>
                          </m:sSub>
                        </m:num>
                        <m:den>
                          <m:sSub>
                            <m:sSubPr>
                              <m:ctrlPr>
                                <a:rPr lang="en-US" altLang="zh-CN"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𝐵</m:t>
                              </m:r>
                            </m:sub>
                          </m:sSub>
                        </m:den>
                      </m:f>
                    </m:oMath>
                  </m:oMathPara>
                </a14:m>
                <a:endParaRPr lang="zh-CN" altLang="en-US" dirty="0"/>
              </a:p>
            </p:txBody>
          </p:sp>
        </mc:Choice>
        <mc:Fallback xmlns="">
          <p:sp>
            <p:nvSpPr>
              <p:cNvPr id="20" name="矩形 19"/>
              <p:cNvSpPr>
                <a:spLocks noRot="1" noChangeAspect="1" noMove="1" noResize="1" noEditPoints="1" noAdjustHandles="1" noChangeArrowheads="1" noChangeShapeType="1" noTextEdit="1"/>
              </p:cNvSpPr>
              <p:nvPr/>
            </p:nvSpPr>
            <p:spPr>
              <a:xfrm>
                <a:off x="2619400" y="4916319"/>
                <a:ext cx="2521459" cy="656205"/>
              </a:xfrm>
              <a:prstGeom prst="rect">
                <a:avLst/>
              </a:prstGeom>
              <a:blipFill rotWithShape="0">
                <a:blip r:embed="rId7"/>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1" name="矩形 20"/>
              <p:cNvSpPr/>
              <p:nvPr/>
            </p:nvSpPr>
            <p:spPr>
              <a:xfrm>
                <a:off x="2627784" y="5718885"/>
                <a:ext cx="3448893" cy="65620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m:t>
                          </m:r>
                          <m:r>
                            <a:rPr lang="en-US" altLang="zh-CN" b="0" i="1" smtClean="0">
                              <a:solidFill>
                                <a:srgbClr val="000000"/>
                              </a:solidFill>
                              <a:latin typeface="Cambria Math" panose="02040503050406030204" pitchFamily="18" charset="0"/>
                              <a:cs typeface="Arial" panose="020B0604020202020204" pitchFamily="34" charset="0"/>
                            </a:rPr>
                            <m:t>𝑆</m:t>
                          </m:r>
                        </m:e>
                        <m:sub>
                          <m:r>
                            <a:rPr lang="en-US" altLang="zh-CN" b="0" i="1" smtClean="0">
                              <a:solidFill>
                                <a:srgbClr val="000000"/>
                              </a:solidFill>
                              <a:latin typeface="Cambria Math" panose="02040503050406030204" pitchFamily="18" charset="0"/>
                              <a:cs typeface="Arial" panose="020B0604020202020204" pitchFamily="34" charset="0"/>
                            </a:rPr>
                            <m:t>𝑋𝑌</m:t>
                          </m:r>
                        </m:sub>
                        <m:sup>
                          <m:r>
                            <a:rPr lang="en-US" altLang="zh-CN" b="0" i="1" smtClean="0">
                              <a:solidFill>
                                <a:srgbClr val="000000"/>
                              </a:solidFill>
                              <a:latin typeface="Cambria Math" panose="02040503050406030204" pitchFamily="18" charset="0"/>
                              <a:cs typeface="Arial" panose="020B0604020202020204" pitchFamily="34" charset="0"/>
                            </a:rPr>
                            <m:t>𝐴</m:t>
                          </m:r>
                        </m:sup>
                      </m:sSubSup>
                      <m:r>
                        <a:rPr lang="en-US" altLang="zh-CN" b="1" i="1">
                          <a:solidFill>
                            <a:srgbClr val="000000"/>
                          </a:solidFill>
                          <a:latin typeface="Cambria Math" panose="02040503050406030204" pitchFamily="18" charset="0"/>
                          <a:cs typeface="Arial" panose="020B0604020202020204" pitchFamily="34" charset="0"/>
                        </a:rPr>
                        <m:t>=</m:t>
                      </m:r>
                      <m:sSubSup>
                        <m:sSubSupPr>
                          <m:ctrlPr>
                            <a:rPr lang="en-US" altLang="zh-CN" i="1">
                              <a:solidFill>
                                <a:srgbClr val="000000"/>
                              </a:solidFill>
                              <a:latin typeface="Cambria Math" panose="02040503050406030204" pitchFamily="18" charset="0"/>
                              <a:cs typeface="Arial" panose="020B0604020202020204" pitchFamily="34" charset="0"/>
                            </a:rPr>
                          </m:ctrlPr>
                        </m:sSubSupPr>
                        <m:e>
                          <m:r>
                            <a:rPr lang="en-US" altLang="zh-CN" i="1">
                              <a:solidFill>
                                <a:srgbClr val="000000"/>
                              </a:solidFill>
                              <a:latin typeface="Cambria Math" panose="02040503050406030204" pitchFamily="18" charset="0"/>
                              <a:cs typeface="Arial" panose="020B0604020202020204" pitchFamily="34" charset="0"/>
                            </a:rPr>
                            <m:t>𝑀𝑅𝑆</m:t>
                          </m:r>
                        </m:e>
                        <m:sub>
                          <m:r>
                            <a:rPr lang="en-US" altLang="zh-CN" b="0" i="1" smtClean="0">
                              <a:solidFill>
                                <a:srgbClr val="000000"/>
                              </a:solidFill>
                              <a:latin typeface="Cambria Math" panose="02040503050406030204" pitchFamily="18" charset="0"/>
                              <a:cs typeface="Arial" panose="020B0604020202020204" pitchFamily="34" charset="0"/>
                            </a:rPr>
                            <m:t>𝑋𝑌</m:t>
                          </m:r>
                        </m:sub>
                        <m:sup>
                          <m:r>
                            <a:rPr lang="en-US" altLang="zh-CN" b="0" i="1" smtClean="0">
                              <a:solidFill>
                                <a:srgbClr val="000000"/>
                              </a:solidFill>
                              <a:latin typeface="Cambria Math" panose="02040503050406030204" pitchFamily="18" charset="0"/>
                              <a:cs typeface="Arial" panose="020B0604020202020204" pitchFamily="34" charset="0"/>
                            </a:rPr>
                            <m:t>𝐵</m:t>
                          </m:r>
                        </m:sup>
                      </m:sSubSup>
                      <m:r>
                        <a:rPr lang="en-US" altLang="zh-CN" i="1" smtClean="0">
                          <a:solidFill>
                            <a:srgbClr val="000000"/>
                          </a:solidFill>
                          <a:latin typeface="Cambria Math" panose="02040503050406030204" pitchFamily="18" charset="0"/>
                          <a:cs typeface="Arial" panose="020B0604020202020204" pitchFamily="34" charset="0"/>
                        </a:rPr>
                        <m:t>=</m:t>
                      </m:r>
                      <m:sSub>
                        <m:sSubPr>
                          <m:ctrlPr>
                            <a:rPr lang="en-US" altLang="zh-CN"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𝑀𝑅𝑇</m:t>
                          </m:r>
                        </m:e>
                        <m:sub>
                          <m:r>
                            <a:rPr lang="en-US" altLang="zh-CN" b="0" i="1" smtClean="0">
                              <a:solidFill>
                                <a:srgbClr val="000000"/>
                              </a:solidFill>
                              <a:latin typeface="Cambria Math" panose="02040503050406030204" pitchFamily="18" charset="0"/>
                              <a:cs typeface="Arial" panose="020B0604020202020204" pitchFamily="34" charset="0"/>
                            </a:rPr>
                            <m:t>𝑋𝑌</m:t>
                          </m:r>
                        </m:sub>
                      </m:sSub>
                      <m:r>
                        <a:rPr lang="en-US" altLang="zh-CN" b="0" i="1" smtClean="0">
                          <a:solidFill>
                            <a:srgbClr val="000000"/>
                          </a:solidFill>
                          <a:latin typeface="Cambria Math" panose="02040503050406030204" pitchFamily="18" charset="0"/>
                          <a:cs typeface="Arial" panose="020B0604020202020204" pitchFamily="34" charset="0"/>
                        </a:rPr>
                        <m:t>=</m:t>
                      </m:r>
                      <m:f>
                        <m:fPr>
                          <m:ctrlPr>
                            <a:rPr lang="en-US" altLang="zh-CN" b="0" i="1" smtClean="0">
                              <a:solidFill>
                                <a:srgbClr val="000000"/>
                              </a:solidFill>
                              <a:latin typeface="Cambria Math" panose="02040503050406030204" pitchFamily="18" charset="0"/>
                              <a:cs typeface="Arial" panose="020B0604020202020204" pitchFamily="34" charset="0"/>
                            </a:rPr>
                          </m:ctrlPr>
                        </m:fPr>
                        <m:num>
                          <m:sSub>
                            <m:sSubPr>
                              <m:ctrlPr>
                                <a:rPr lang="en-US" altLang="zh-CN" b="0"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𝑋</m:t>
                              </m:r>
                            </m:sub>
                          </m:sSub>
                        </m:num>
                        <m:den>
                          <m:sSub>
                            <m:sSubPr>
                              <m:ctrlPr>
                                <a:rPr lang="en-US" altLang="zh-CN" b="0" i="1" smtClean="0">
                                  <a:solidFill>
                                    <a:srgbClr val="000000"/>
                                  </a:solidFill>
                                  <a:latin typeface="Cambria Math" panose="02040503050406030204" pitchFamily="18" charset="0"/>
                                  <a:cs typeface="Arial" panose="020B0604020202020204" pitchFamily="34" charset="0"/>
                                </a:rPr>
                              </m:ctrlPr>
                            </m:sSubPr>
                            <m:e>
                              <m:r>
                                <a:rPr lang="en-US" altLang="zh-CN" b="0" i="1" smtClean="0">
                                  <a:solidFill>
                                    <a:srgbClr val="000000"/>
                                  </a:solidFill>
                                  <a:latin typeface="Cambria Math" panose="02040503050406030204" pitchFamily="18" charset="0"/>
                                  <a:cs typeface="Arial" panose="020B0604020202020204" pitchFamily="34" charset="0"/>
                                </a:rPr>
                                <m:t>𝑃</m:t>
                              </m:r>
                            </m:e>
                            <m:sub>
                              <m:r>
                                <a:rPr lang="en-US" altLang="zh-CN" b="0" i="1" smtClean="0">
                                  <a:solidFill>
                                    <a:srgbClr val="000000"/>
                                  </a:solidFill>
                                  <a:latin typeface="Cambria Math" panose="02040503050406030204" pitchFamily="18" charset="0"/>
                                  <a:cs typeface="Arial" panose="020B0604020202020204" pitchFamily="34" charset="0"/>
                                </a:rPr>
                                <m:t>𝐵</m:t>
                              </m:r>
                            </m:sub>
                          </m:sSub>
                        </m:den>
                      </m:f>
                    </m:oMath>
                  </m:oMathPara>
                </a14:m>
                <a:endParaRPr lang="zh-CN" altLang="en-US" dirty="0"/>
              </a:p>
            </p:txBody>
          </p:sp>
        </mc:Choice>
        <mc:Fallback xmlns="">
          <p:sp>
            <p:nvSpPr>
              <p:cNvPr id="21" name="矩形 20"/>
              <p:cNvSpPr>
                <a:spLocks noRot="1" noChangeAspect="1" noMove="1" noResize="1" noEditPoints="1" noAdjustHandles="1" noChangeArrowheads="1" noChangeShapeType="1" noTextEdit="1"/>
              </p:cNvSpPr>
              <p:nvPr/>
            </p:nvSpPr>
            <p:spPr>
              <a:xfrm>
                <a:off x="2627784" y="5718885"/>
                <a:ext cx="3448893" cy="656205"/>
              </a:xfrm>
              <a:prstGeom prst="rect">
                <a:avLst/>
              </a:prstGeom>
              <a:blipFill rotWithShape="0">
                <a:blip r:embed="rId8"/>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5027041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 name="Text Box 13"/>
          <p:cNvSpPr txBox="1">
            <a:spLocks noChangeArrowheads="1"/>
          </p:cNvSpPr>
          <p:nvPr/>
        </p:nvSpPr>
        <p:spPr bwMode="auto">
          <a:xfrm>
            <a:off x="1691680" y="5013176"/>
            <a:ext cx="51117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algn="ctr" eaLnBrk="1" hangingPunct="1">
              <a:spcBef>
                <a:spcPts val="0"/>
              </a:spcBef>
              <a:buNone/>
            </a:pPr>
            <a:r>
              <a:rPr lang="en-US" altLang="zh-CN" sz="1800" b="1" dirty="0">
                <a:latin typeface="Arial" panose="020B0604020202020204" pitchFamily="34" charset="0"/>
              </a:rPr>
              <a:t>Q=6</a:t>
            </a:r>
            <a:endParaRPr lang="zh-CN" altLang="en-US" sz="1800" b="1" dirty="0">
              <a:latin typeface="Arial" panose="020B0604020202020204" pitchFamily="34" charset="0"/>
            </a:endParaRPr>
          </a:p>
          <a:p>
            <a:pPr algn="ctr" eaLnBrk="1" hangingPunct="1">
              <a:spcBef>
                <a:spcPts val="0"/>
              </a:spcBef>
              <a:buFontTx/>
              <a:buNone/>
            </a:pPr>
            <a:r>
              <a:rPr lang="en-US" altLang="zh-CN" sz="1800" b="1" dirty="0" smtClean="0">
                <a:latin typeface="Arial" panose="020B0604020202020204" pitchFamily="34" charset="0"/>
              </a:rPr>
              <a:t>TR</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6</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=396</a:t>
            </a:r>
          </a:p>
          <a:p>
            <a:pPr algn="ctr" eaLnBrk="1" hangingPunct="1">
              <a:spcBef>
                <a:spcPts val="0"/>
              </a:spcBef>
              <a:buFontTx/>
              <a:buNone/>
            </a:pPr>
            <a:r>
              <a:rPr lang="en-US" altLang="zh-CN" sz="1800" b="1" dirty="0" smtClean="0">
                <a:latin typeface="Arial" panose="020B0604020202020204" pitchFamily="34" charset="0"/>
              </a:rPr>
              <a:t>TC</a:t>
            </a:r>
            <a:r>
              <a:rPr lang="zh-CN" altLang="en-US" sz="1800" b="1" dirty="0">
                <a:latin typeface="Arial" panose="020B0604020202020204" pitchFamily="34" charset="0"/>
              </a:rPr>
              <a:t>（</a:t>
            </a:r>
            <a:r>
              <a:rPr lang="en-US" altLang="zh-CN" sz="1800" b="1" dirty="0">
                <a:latin typeface="Arial" panose="020B0604020202020204" pitchFamily="34" charset="0"/>
              </a:rPr>
              <a:t>Q</a:t>
            </a:r>
            <a:r>
              <a:rPr lang="zh-CN" altLang="en-US" sz="1800" b="1" dirty="0" smtClean="0">
                <a:latin typeface="Arial" panose="020B0604020202020204" pitchFamily="34" charset="0"/>
              </a:rPr>
              <a:t>）</a:t>
            </a:r>
            <a:r>
              <a:rPr lang="en-US" altLang="zh-CN" sz="1800" b="1" dirty="0" smtClean="0">
                <a:latin typeface="Arial" panose="020B0604020202020204" pitchFamily="34" charset="0"/>
              </a:rPr>
              <a:t>=220</a:t>
            </a:r>
          </a:p>
          <a:p>
            <a:pPr algn="ctr" eaLnBrk="1" hangingPunct="1">
              <a:spcBef>
                <a:spcPts val="0"/>
              </a:spcBef>
              <a:buFontTx/>
              <a:buNone/>
            </a:pPr>
            <a:r>
              <a:rPr lang="el-GR" altLang="zh-CN" sz="1800" b="1" dirty="0" smtClean="0">
                <a:latin typeface="Arial" panose="020B0604020202020204" pitchFamily="34" charset="0"/>
                <a:cs typeface="Arial" panose="020B0604020202020204" pitchFamily="34" charset="0"/>
              </a:rPr>
              <a:t>Π</a:t>
            </a:r>
            <a:r>
              <a:rPr lang="en-US" altLang="zh-CN" sz="1800" b="1" dirty="0" smtClean="0">
                <a:latin typeface="Arial" panose="020B0604020202020204" pitchFamily="34" charset="0"/>
                <a:cs typeface="Arial" panose="020B0604020202020204" pitchFamily="34" charset="0"/>
              </a:rPr>
              <a:t>=176</a:t>
            </a:r>
            <a:endParaRPr lang="en-US" altLang="zh-CN" sz="1800" b="1" dirty="0" smtClean="0">
              <a:latin typeface="Arial" panose="020B0604020202020204" pitchFamily="34" charset="0"/>
            </a:endParaRPr>
          </a:p>
        </p:txBody>
      </p:sp>
      <p:graphicFrame>
        <p:nvGraphicFramePr>
          <p:cNvPr id="13" name="图表 12"/>
          <p:cNvGraphicFramePr>
            <a:graphicFrameLocks/>
          </p:cNvGraphicFramePr>
          <p:nvPr>
            <p:extLst>
              <p:ext uri="{D42A27DB-BD31-4B8C-83A1-F6EECF244321}">
                <p14:modId xmlns:p14="http://schemas.microsoft.com/office/powerpoint/2010/main" val="1677786096"/>
              </p:ext>
            </p:extLst>
          </p:nvPr>
        </p:nvGraphicFramePr>
        <p:xfrm>
          <a:off x="1421086" y="1268760"/>
          <a:ext cx="5454352" cy="360384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9024408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505064" y="1125259"/>
            <a:ext cx="6296917" cy="492443"/>
          </a:xfrm>
          <a:prstGeom prst="rect">
            <a:avLst/>
          </a:prstGeom>
        </p:spPr>
        <p:txBody>
          <a:bodyPr wrap="none">
            <a:spAutoFit/>
          </a:bodyPr>
          <a:lstStyle/>
          <a:p>
            <a:pPr>
              <a:spcBef>
                <a:spcPts val="0"/>
              </a:spcBef>
            </a:pPr>
            <a:r>
              <a:rPr lang="en-US" altLang="zh-CN" sz="2600" b="1" dirty="0" smtClean="0"/>
              <a:t>9.1.3 </a:t>
            </a:r>
            <a:r>
              <a:rPr lang="zh-CN" altLang="en-US" sz="2600" b="1" dirty="0" smtClean="0"/>
              <a:t>竞争市场的一般均衡与资源配置</a:t>
            </a:r>
            <a:r>
              <a:rPr lang="zh-CN" altLang="en-US" sz="2600" b="1" dirty="0"/>
              <a:t>效率</a:t>
            </a:r>
          </a:p>
        </p:txBody>
      </p:sp>
      <p:sp>
        <p:nvSpPr>
          <p:cNvPr id="10" name="文本框 9"/>
          <p:cNvSpPr txBox="1"/>
          <p:nvPr/>
        </p:nvSpPr>
        <p:spPr>
          <a:xfrm>
            <a:off x="503258" y="1659069"/>
            <a:ext cx="8099384" cy="830997"/>
          </a:xfrm>
          <a:prstGeom prst="rect">
            <a:avLst/>
          </a:prstGeom>
          <a:noFill/>
        </p:spPr>
        <p:txBody>
          <a:bodyPr wrap="square" rtlCol="0">
            <a:spAutoFit/>
          </a:bodyPr>
          <a:lstStyle/>
          <a:p>
            <a:r>
              <a:rPr lang="zh-CN" altLang="en-US" sz="2400" dirty="0" smtClean="0"/>
              <a:t>         经济学分析认为，完全竞争市场均衡是有资源配置效率的均衡。由此得出福利经济学定理。</a:t>
            </a:r>
            <a:endParaRPr lang="zh-CN" altLang="en-US" sz="2400" dirty="0"/>
          </a:p>
        </p:txBody>
      </p:sp>
      <p:sp>
        <p:nvSpPr>
          <p:cNvPr id="2" name="矩形 1"/>
          <p:cNvSpPr/>
          <p:nvPr/>
        </p:nvSpPr>
        <p:spPr>
          <a:xfrm>
            <a:off x="537653" y="2490066"/>
            <a:ext cx="7952282" cy="830997"/>
          </a:xfrm>
          <a:prstGeom prst="rect">
            <a:avLst/>
          </a:prstGeom>
        </p:spPr>
        <p:txBody>
          <a:bodyPr wrap="square">
            <a:spAutoFit/>
          </a:bodyPr>
          <a:lstStyle/>
          <a:p>
            <a:r>
              <a:rPr lang="zh-CN" altLang="en-US" sz="2400" b="1" dirty="0"/>
              <a:t>福利经济学第一定理</a:t>
            </a:r>
            <a:r>
              <a:rPr lang="zh-CN" altLang="en-US" sz="2400" dirty="0"/>
              <a:t>：完全</a:t>
            </a:r>
            <a:r>
              <a:rPr lang="zh-CN" altLang="en-US" sz="2400" dirty="0" smtClean="0"/>
              <a:t>竞争市场的</a:t>
            </a:r>
            <a:r>
              <a:rPr lang="zh-CN" altLang="en-US" sz="2400" dirty="0"/>
              <a:t>一般</a:t>
            </a:r>
            <a:r>
              <a:rPr lang="zh-CN" altLang="en-US" sz="2400" dirty="0" smtClean="0"/>
              <a:t>均衡是</a:t>
            </a:r>
            <a:r>
              <a:rPr lang="zh-CN" altLang="en-US" sz="2400" dirty="0"/>
              <a:t>帕累托最优的 。</a:t>
            </a:r>
          </a:p>
        </p:txBody>
      </p:sp>
      <p:sp>
        <p:nvSpPr>
          <p:cNvPr id="3" name="矩形 2"/>
          <p:cNvSpPr/>
          <p:nvPr/>
        </p:nvSpPr>
        <p:spPr>
          <a:xfrm>
            <a:off x="503258" y="3264456"/>
            <a:ext cx="7885166" cy="830997"/>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       第一</a:t>
            </a:r>
            <a:r>
              <a:rPr lang="zh-CN" altLang="en-US" sz="2400" dirty="0">
                <a:solidFill>
                  <a:srgbClr val="333333"/>
                </a:solidFill>
                <a:latin typeface="arial" panose="020B0604020202020204" pitchFamily="34" charset="0"/>
              </a:rPr>
              <a:t>定理</a:t>
            </a:r>
            <a:r>
              <a:rPr lang="zh-CN" altLang="en-US" sz="2400" dirty="0" smtClean="0">
                <a:solidFill>
                  <a:srgbClr val="333333"/>
                </a:solidFill>
                <a:latin typeface="arial" panose="020B0604020202020204" pitchFamily="34" charset="0"/>
              </a:rPr>
              <a:t>是说，每个</a:t>
            </a:r>
            <a:r>
              <a:rPr lang="zh-CN" altLang="en-US" sz="2400" dirty="0">
                <a:solidFill>
                  <a:srgbClr val="333333"/>
                </a:solidFill>
                <a:latin typeface="arial" panose="020B0604020202020204" pitchFamily="34" charset="0"/>
              </a:rPr>
              <a:t>个人都追求自己</a:t>
            </a:r>
            <a:r>
              <a:rPr lang="zh-CN" altLang="en-US" sz="2400" dirty="0" smtClean="0">
                <a:solidFill>
                  <a:srgbClr val="333333"/>
                </a:solidFill>
                <a:latin typeface="arial" panose="020B0604020202020204" pitchFamily="34" charset="0"/>
              </a:rPr>
              <a:t>的利益最大化</a:t>
            </a:r>
            <a:r>
              <a:rPr lang="zh-CN" altLang="en-US" sz="2400" dirty="0">
                <a:solidFill>
                  <a:srgbClr val="333333"/>
                </a:solidFill>
                <a:latin typeface="arial" panose="020B0604020202020204" pitchFamily="34" charset="0"/>
              </a:rPr>
              <a:t>，市场自然就可以达到一个社会最优的资源配置。</a:t>
            </a:r>
            <a:endParaRPr lang="zh-CN" altLang="en-US" sz="2400" dirty="0"/>
          </a:p>
        </p:txBody>
      </p:sp>
      <p:sp>
        <p:nvSpPr>
          <p:cNvPr id="20" name="矩形 19"/>
          <p:cNvSpPr/>
          <p:nvPr/>
        </p:nvSpPr>
        <p:spPr>
          <a:xfrm>
            <a:off x="469700" y="4075930"/>
            <a:ext cx="7952282" cy="830997"/>
          </a:xfrm>
          <a:prstGeom prst="rect">
            <a:avLst/>
          </a:prstGeom>
        </p:spPr>
        <p:txBody>
          <a:bodyPr wrap="square">
            <a:spAutoFit/>
          </a:bodyPr>
          <a:lstStyle/>
          <a:p>
            <a:r>
              <a:rPr lang="zh-CN" altLang="en-US" sz="2400" b="1" dirty="0"/>
              <a:t>福利经济学</a:t>
            </a:r>
            <a:r>
              <a:rPr lang="zh-CN" altLang="en-US" sz="2400" b="1" dirty="0" smtClean="0"/>
              <a:t>第二</a:t>
            </a:r>
            <a:r>
              <a:rPr lang="zh-CN" altLang="en-US" sz="2400" b="1" dirty="0"/>
              <a:t>定理</a:t>
            </a:r>
            <a:r>
              <a:rPr lang="zh-CN" altLang="en-US" sz="2400" dirty="0" smtClean="0"/>
              <a:t>：</a:t>
            </a:r>
            <a:r>
              <a:rPr lang="zh-CN" altLang="en-US" sz="2400" dirty="0"/>
              <a:t>每一种具有帕累托效率的资源配置都可以通过市场机制实现</a:t>
            </a:r>
            <a:r>
              <a:rPr lang="zh-CN" altLang="en-US" sz="2400" dirty="0" smtClean="0"/>
              <a:t>。</a:t>
            </a:r>
            <a:endParaRPr lang="zh-CN" altLang="en-US" sz="2400" dirty="0"/>
          </a:p>
        </p:txBody>
      </p:sp>
      <p:sp>
        <p:nvSpPr>
          <p:cNvPr id="4" name="矩形 3"/>
          <p:cNvSpPr/>
          <p:nvPr/>
        </p:nvSpPr>
        <p:spPr>
          <a:xfrm>
            <a:off x="477340" y="4869843"/>
            <a:ext cx="8125302" cy="1569660"/>
          </a:xfrm>
          <a:prstGeom prst="rect">
            <a:avLst/>
          </a:prstGeom>
        </p:spPr>
        <p:txBody>
          <a:bodyPr wrap="square">
            <a:spAutoFit/>
          </a:bodyPr>
          <a:lstStyle/>
          <a:p>
            <a:r>
              <a:rPr lang="zh-CN" altLang="en-US" sz="2400" dirty="0" smtClean="0"/>
              <a:t>         福利</a:t>
            </a:r>
            <a:r>
              <a:rPr lang="zh-CN" altLang="en-US" sz="2400" dirty="0"/>
              <a:t>经济学第二定理</a:t>
            </a:r>
            <a:r>
              <a:rPr lang="zh-CN" altLang="en-US" sz="2400" dirty="0" smtClean="0"/>
              <a:t>是说，如果社会对市场收入分配不满意，可以通过政府进行再分配，但所</a:t>
            </a:r>
            <a:r>
              <a:rPr lang="zh-CN" altLang="en-US" sz="2400" dirty="0"/>
              <a:t>要做的事情是改变个人之间禀赋的初始分配状态</a:t>
            </a:r>
            <a:r>
              <a:rPr lang="zh-CN" altLang="en-US" sz="2400" dirty="0" smtClean="0"/>
              <a:t>，而不是改变市场价格。这样能做到效率和平等兼顾。</a:t>
            </a:r>
            <a:endParaRPr lang="zh-CN" altLang="en-US" sz="2400" dirty="0"/>
          </a:p>
        </p:txBody>
      </p:sp>
    </p:spTree>
    <p:extLst>
      <p:ext uri="{BB962C8B-B14F-4D97-AF65-F5344CB8AC3E}">
        <p14:creationId xmlns:p14="http://schemas.microsoft.com/office/powerpoint/2010/main" val="227022992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012793"/>
            <a:ext cx="2170787" cy="523220"/>
          </a:xfrm>
          <a:prstGeom prst="rect">
            <a:avLst/>
          </a:prstGeom>
        </p:spPr>
        <p:txBody>
          <a:bodyPr wrap="none">
            <a:spAutoFit/>
          </a:bodyPr>
          <a:lstStyle/>
          <a:p>
            <a:pPr>
              <a:spcBef>
                <a:spcPts val="0"/>
              </a:spcBef>
            </a:pPr>
            <a:r>
              <a:rPr lang="en-US" altLang="zh-CN" sz="2800" b="1" dirty="0" smtClean="0"/>
              <a:t>9.2 </a:t>
            </a:r>
            <a:r>
              <a:rPr lang="zh-CN" altLang="en-US" sz="2800" b="1" dirty="0" smtClean="0"/>
              <a:t>市场失灵</a:t>
            </a:r>
            <a:endParaRPr lang="zh-CN" altLang="en-US" sz="2800" b="1" dirty="0"/>
          </a:p>
        </p:txBody>
      </p:sp>
      <p:sp>
        <p:nvSpPr>
          <p:cNvPr id="10" name="矩形 9"/>
          <p:cNvSpPr/>
          <p:nvPr/>
        </p:nvSpPr>
        <p:spPr>
          <a:xfrm>
            <a:off x="395536" y="1502152"/>
            <a:ext cx="3268844" cy="492443"/>
          </a:xfrm>
          <a:prstGeom prst="rect">
            <a:avLst/>
          </a:prstGeom>
        </p:spPr>
        <p:txBody>
          <a:bodyPr wrap="none">
            <a:spAutoFit/>
          </a:bodyPr>
          <a:lstStyle/>
          <a:p>
            <a:pPr>
              <a:spcBef>
                <a:spcPts val="0"/>
              </a:spcBef>
            </a:pPr>
            <a:r>
              <a:rPr lang="en-US" altLang="zh-CN" sz="2600" b="1" dirty="0" smtClean="0"/>
              <a:t>9.2.1 </a:t>
            </a:r>
            <a:r>
              <a:rPr lang="zh-CN" altLang="en-US" sz="2600" b="1" dirty="0" smtClean="0"/>
              <a:t>市场失灵的概念</a:t>
            </a:r>
            <a:endParaRPr lang="zh-CN" altLang="en-US" sz="2600" b="1" dirty="0"/>
          </a:p>
        </p:txBody>
      </p:sp>
      <p:sp>
        <p:nvSpPr>
          <p:cNvPr id="2" name="矩形 1"/>
          <p:cNvSpPr/>
          <p:nvPr/>
        </p:nvSpPr>
        <p:spPr>
          <a:xfrm>
            <a:off x="434233" y="2420888"/>
            <a:ext cx="8475917" cy="1569660"/>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市场</a:t>
            </a:r>
            <a:r>
              <a:rPr lang="zh-CN" altLang="en-US" sz="2400" b="1" dirty="0">
                <a:solidFill>
                  <a:srgbClr val="000000"/>
                </a:solidFill>
              </a:rPr>
              <a:t>失灵</a:t>
            </a:r>
            <a:r>
              <a:rPr lang="zh-CN" altLang="en-US" sz="2400" dirty="0">
                <a:solidFill>
                  <a:srgbClr val="000000"/>
                </a:solidFill>
              </a:rPr>
              <a:t>（</a:t>
            </a:r>
            <a:r>
              <a:rPr lang="en-US" altLang="zh-CN" sz="2400" dirty="0">
                <a:solidFill>
                  <a:srgbClr val="000000"/>
                </a:solidFill>
              </a:rPr>
              <a:t>market failure</a:t>
            </a:r>
            <a:r>
              <a:rPr lang="zh-CN" altLang="en-US" sz="2400" dirty="0">
                <a:solidFill>
                  <a:srgbClr val="000000"/>
                </a:solidFill>
              </a:rPr>
              <a:t>）</a:t>
            </a:r>
            <a:r>
              <a:rPr lang="zh-CN" altLang="en-US" sz="2400" dirty="0" smtClean="0">
                <a:solidFill>
                  <a:srgbClr val="000000"/>
                </a:solidFill>
              </a:rPr>
              <a:t>：指依靠</a:t>
            </a:r>
            <a:r>
              <a:rPr lang="zh-CN" altLang="en-US" sz="2400" dirty="0">
                <a:solidFill>
                  <a:srgbClr val="000000"/>
                </a:solidFill>
              </a:rPr>
              <a:t>市场机制不能实现有效率资源配置的</a:t>
            </a:r>
            <a:r>
              <a:rPr lang="zh-CN" altLang="en-US" sz="2400" dirty="0" smtClean="0">
                <a:solidFill>
                  <a:srgbClr val="000000"/>
                </a:solidFill>
              </a:rPr>
              <a:t>情形。</a:t>
            </a:r>
            <a:endParaRPr lang="en-US" altLang="zh-CN" sz="2400" dirty="0" smtClean="0">
              <a:solidFill>
                <a:srgbClr val="000000"/>
              </a:solidFill>
            </a:endParaRPr>
          </a:p>
          <a:p>
            <a:r>
              <a:rPr lang="zh-CN" altLang="zh-CN" sz="2400" dirty="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广义的市场失灵</a:t>
            </a:r>
            <a:r>
              <a:rPr lang="zh-CN" altLang="en-US" sz="2400" dirty="0" smtClean="0">
                <a:solidFill>
                  <a:srgbClr val="000000"/>
                </a:solidFill>
              </a:rPr>
              <a:t>，还包括市场机制不能实现平等的收入分配和宏观经济稳定。</a:t>
            </a:r>
            <a:endParaRPr lang="zh-CN" altLang="en-US" sz="2400" dirty="0"/>
          </a:p>
        </p:txBody>
      </p:sp>
      <p:sp>
        <p:nvSpPr>
          <p:cNvPr id="12" name="矩形 11"/>
          <p:cNvSpPr/>
          <p:nvPr/>
        </p:nvSpPr>
        <p:spPr>
          <a:xfrm>
            <a:off x="300959" y="1962306"/>
            <a:ext cx="2265364" cy="461665"/>
          </a:xfrm>
          <a:prstGeom prst="rect">
            <a:avLst/>
          </a:prstGeom>
        </p:spPr>
        <p:txBody>
          <a:bodyPr wrap="none">
            <a:spAutoFit/>
          </a:bodyPr>
          <a:lstStyle/>
          <a:p>
            <a:pPr>
              <a:spcBef>
                <a:spcPts val="0"/>
              </a:spcBef>
            </a:pPr>
            <a:r>
              <a:rPr lang="zh-CN" altLang="en-US" sz="2400" b="1" dirty="0" smtClean="0"/>
              <a:t>（</a:t>
            </a:r>
            <a:r>
              <a:rPr lang="en-US" altLang="zh-CN" sz="2400" b="1" dirty="0" smtClean="0"/>
              <a:t>1</a:t>
            </a:r>
            <a:r>
              <a:rPr lang="zh-CN" altLang="en-US" sz="2400" b="1" dirty="0" smtClean="0"/>
              <a:t>）</a:t>
            </a:r>
            <a:r>
              <a:rPr lang="en-US" altLang="zh-CN" sz="2400" b="1" dirty="0" smtClean="0"/>
              <a:t> </a:t>
            </a:r>
            <a:r>
              <a:rPr lang="zh-CN" altLang="en-US" sz="2400" b="1" dirty="0" smtClean="0"/>
              <a:t>市场失灵</a:t>
            </a:r>
            <a:endParaRPr lang="zh-CN" altLang="en-US" sz="2400" b="1" dirty="0"/>
          </a:p>
        </p:txBody>
      </p:sp>
    </p:spTree>
    <p:extLst>
      <p:ext uri="{BB962C8B-B14F-4D97-AF65-F5344CB8AC3E}">
        <p14:creationId xmlns:p14="http://schemas.microsoft.com/office/powerpoint/2010/main" val="2179373924"/>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1057986"/>
            <a:ext cx="3812262" cy="461665"/>
          </a:xfrm>
          <a:prstGeom prst="rect">
            <a:avLst/>
          </a:prstGeom>
        </p:spPr>
        <p:txBody>
          <a:bodyPr wrap="none">
            <a:spAutoFit/>
          </a:bodyPr>
          <a:lstStyle/>
          <a:p>
            <a:pPr>
              <a:spcBef>
                <a:spcPts val="0"/>
              </a:spcBef>
            </a:pPr>
            <a:r>
              <a:rPr lang="zh-CN" altLang="en-US" sz="2400" b="1" dirty="0" smtClean="0"/>
              <a:t>（</a:t>
            </a:r>
            <a:r>
              <a:rPr lang="en-US" altLang="zh-CN" sz="2400" b="1" dirty="0"/>
              <a:t>2</a:t>
            </a:r>
            <a:r>
              <a:rPr lang="zh-CN" altLang="en-US" sz="2400" b="1" dirty="0" smtClean="0"/>
              <a:t>）</a:t>
            </a:r>
            <a:r>
              <a:rPr lang="en-US" altLang="zh-CN" sz="2400" b="1" dirty="0" smtClean="0"/>
              <a:t> </a:t>
            </a:r>
            <a:r>
              <a:rPr lang="zh-CN" altLang="en-US" sz="2400" b="1" dirty="0" smtClean="0"/>
              <a:t>市场失灵的衡量方法</a:t>
            </a:r>
            <a:endParaRPr lang="zh-CN" altLang="en-US" sz="2400" b="1" dirty="0"/>
          </a:p>
        </p:txBody>
      </p:sp>
      <mc:AlternateContent xmlns:mc="http://schemas.openxmlformats.org/markup-compatibility/2006" xmlns:a14="http://schemas.microsoft.com/office/drawing/2010/main">
        <mc:Choice Requires="a14">
          <p:sp>
            <p:nvSpPr>
              <p:cNvPr id="10" name="矩形 9"/>
              <p:cNvSpPr/>
              <p:nvPr/>
            </p:nvSpPr>
            <p:spPr>
              <a:xfrm>
                <a:off x="398438" y="1512059"/>
                <a:ext cx="8134002" cy="2358851"/>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♦存在帕累托改进。</a:t>
                </a:r>
                <a:r>
                  <a:rPr lang="zh-CN" altLang="en-US" sz="2400" dirty="0" smtClean="0">
                    <a:solidFill>
                      <a:srgbClr val="000000"/>
                    </a:solidFill>
                    <a:latin typeface="Arial" panose="020B0604020202020204" pitchFamily="34" charset="0"/>
                    <a:cs typeface="Arial" panose="020B0604020202020204" pitchFamily="34" charset="0"/>
                  </a:rPr>
                  <a:t>对于任何分配状态，如果不符合</a:t>
                </a:r>
                <a14:m>
                  <m:oMath xmlns:m="http://schemas.openxmlformats.org/officeDocument/2006/math">
                    <m:sSubSup>
                      <m:sSubSupPr>
                        <m:ctrlPr>
                          <a:rPr lang="en-US" altLang="zh-CN" sz="2400" b="0" i="1" smtClean="0">
                            <a:solidFill>
                              <a:srgbClr val="000000"/>
                            </a:solidFill>
                            <a:latin typeface="Cambria Math" panose="02040503050406030204" pitchFamily="18" charset="0"/>
                            <a:cs typeface="Arial" panose="020B0604020202020204" pitchFamily="34" charset="0"/>
                          </a:rPr>
                        </m:ctrlPr>
                      </m:sSubSupPr>
                      <m:e>
                        <m:r>
                          <a:rPr lang="en-US" altLang="zh-CN" sz="2400" b="0" i="1" smtClean="0">
                            <a:solidFill>
                              <a:srgbClr val="000000"/>
                            </a:solidFill>
                            <a:latin typeface="Cambria Math" panose="02040503050406030204" pitchFamily="18" charset="0"/>
                            <a:cs typeface="Arial" panose="020B0604020202020204" pitchFamily="34" charset="0"/>
                          </a:rPr>
                          <m:t>𝑀𝑅𝑆</m:t>
                        </m:r>
                      </m:e>
                      <m:sub>
                        <m:r>
                          <a:rPr lang="en-US" altLang="zh-CN" sz="2400" b="0" i="1" smtClean="0">
                            <a:solidFill>
                              <a:srgbClr val="000000"/>
                            </a:solidFill>
                            <a:latin typeface="Cambria Math" panose="02040503050406030204" pitchFamily="18" charset="0"/>
                            <a:cs typeface="Arial" panose="020B0604020202020204" pitchFamily="34" charset="0"/>
                          </a:rPr>
                          <m:t>𝑋𝑌</m:t>
                        </m:r>
                      </m:sub>
                      <m:sup>
                        <m:r>
                          <a:rPr lang="en-US" altLang="zh-CN" sz="2400" b="0" i="1" smtClean="0">
                            <a:solidFill>
                              <a:srgbClr val="000000"/>
                            </a:solidFill>
                            <a:latin typeface="Cambria Math" panose="02040503050406030204" pitchFamily="18" charset="0"/>
                            <a:cs typeface="Arial" panose="020B0604020202020204" pitchFamily="34" charset="0"/>
                          </a:rPr>
                          <m:t>𝐴</m:t>
                        </m:r>
                      </m:sup>
                    </m:sSubSup>
                    <m:r>
                      <a:rPr lang="en-US" altLang="zh-CN" sz="2400" b="1" i="1" smtClean="0">
                        <a:solidFill>
                          <a:srgbClr val="000000"/>
                        </a:solidFill>
                        <a:latin typeface="Cambria Math" panose="02040503050406030204" pitchFamily="18" charset="0"/>
                        <a:cs typeface="Arial" panose="020B0604020202020204" pitchFamily="34" charset="0"/>
                      </a:rPr>
                      <m:t>=</m:t>
                    </m:r>
                    <m:sSubSup>
                      <m:sSubSupPr>
                        <m:ctrlPr>
                          <a:rPr lang="en-US" altLang="zh-CN" sz="2400" i="1" smtClean="0">
                            <a:solidFill>
                              <a:srgbClr val="000000"/>
                            </a:solidFill>
                            <a:latin typeface="Cambria Math" panose="02040503050406030204" pitchFamily="18" charset="0"/>
                            <a:cs typeface="Arial" panose="020B0604020202020204" pitchFamily="34" charset="0"/>
                          </a:rPr>
                        </m:ctrlPr>
                      </m:sSubSupPr>
                      <m:e>
                        <m:r>
                          <a:rPr lang="en-US" altLang="zh-CN" sz="2400" b="0" i="1" smtClean="0">
                            <a:solidFill>
                              <a:srgbClr val="000000"/>
                            </a:solidFill>
                            <a:latin typeface="Cambria Math" panose="02040503050406030204" pitchFamily="18" charset="0"/>
                            <a:cs typeface="Arial" panose="020B0604020202020204" pitchFamily="34" charset="0"/>
                          </a:rPr>
                          <m:t>𝑀𝑅𝑆</m:t>
                        </m:r>
                      </m:e>
                      <m:sub>
                        <m:r>
                          <a:rPr lang="en-US" altLang="zh-CN" sz="2400" b="0" i="1" smtClean="0">
                            <a:solidFill>
                              <a:srgbClr val="000000"/>
                            </a:solidFill>
                            <a:latin typeface="Cambria Math" panose="02040503050406030204" pitchFamily="18" charset="0"/>
                            <a:cs typeface="Arial" panose="020B0604020202020204" pitchFamily="34" charset="0"/>
                          </a:rPr>
                          <m:t>𝑋𝑌</m:t>
                        </m:r>
                      </m:sub>
                      <m:sup>
                        <m:r>
                          <a:rPr lang="en-US" altLang="zh-CN" sz="2400" b="0" i="1" smtClean="0">
                            <a:solidFill>
                              <a:srgbClr val="000000"/>
                            </a:solidFill>
                            <a:latin typeface="Cambria Math" panose="02040503050406030204" pitchFamily="18" charset="0"/>
                            <a:cs typeface="Arial" panose="020B0604020202020204" pitchFamily="34" charset="0"/>
                          </a:rPr>
                          <m:t>𝐵</m:t>
                        </m:r>
                      </m:sup>
                    </m:sSubSup>
                  </m:oMath>
                </a14:m>
                <a:r>
                  <a:rPr lang="zh-CN" altLang="en-US" sz="2400" dirty="0" smtClean="0">
                    <a:solidFill>
                      <a:srgbClr val="000000"/>
                    </a:solidFill>
                  </a:rPr>
                  <a:t>，表明存在交换空间，没有实现交换效率，可以进一步交换；对于任何生产配置，如果不符合</a:t>
                </a:r>
                <a14:m>
                  <m:oMath xmlns:m="http://schemas.openxmlformats.org/officeDocument/2006/math">
                    <m:sSubSup>
                      <m:sSubSupPr>
                        <m:ctrlPr>
                          <a:rPr lang="en-US" altLang="zh-CN" sz="2400" i="1">
                            <a:solidFill>
                              <a:srgbClr val="000000"/>
                            </a:solidFill>
                            <a:latin typeface="Cambria Math" panose="02040503050406030204" pitchFamily="18" charset="0"/>
                            <a:cs typeface="Arial" panose="020B0604020202020204" pitchFamily="34" charset="0"/>
                          </a:rPr>
                        </m:ctrlPr>
                      </m:sSubSupPr>
                      <m:e>
                        <m:r>
                          <a:rPr lang="en-US" altLang="zh-CN" sz="2400" i="1">
                            <a:solidFill>
                              <a:srgbClr val="000000"/>
                            </a:solidFill>
                            <a:latin typeface="Cambria Math" panose="02040503050406030204" pitchFamily="18" charset="0"/>
                            <a:cs typeface="Arial" panose="020B0604020202020204" pitchFamily="34" charset="0"/>
                          </a:rPr>
                          <m:t>𝑀𝑅𝑆</m:t>
                        </m:r>
                        <m:r>
                          <a:rPr lang="en-US" altLang="zh-CN" sz="2400" b="0" i="1" smtClean="0">
                            <a:solidFill>
                              <a:srgbClr val="000000"/>
                            </a:solidFill>
                            <a:latin typeface="Cambria Math" panose="02040503050406030204" pitchFamily="18" charset="0"/>
                            <a:cs typeface="Arial" panose="020B0604020202020204" pitchFamily="34" charset="0"/>
                          </a:rPr>
                          <m:t>𝑇</m:t>
                        </m:r>
                      </m:e>
                      <m:sub>
                        <m:r>
                          <a:rPr lang="en-US" altLang="zh-CN" sz="2400" b="0" i="1" smtClean="0">
                            <a:solidFill>
                              <a:srgbClr val="000000"/>
                            </a:solidFill>
                            <a:latin typeface="Cambria Math" panose="02040503050406030204" pitchFamily="18" charset="0"/>
                            <a:cs typeface="Arial" panose="020B0604020202020204" pitchFamily="34" charset="0"/>
                          </a:rPr>
                          <m:t>𝐿𝐾</m:t>
                        </m:r>
                      </m:sub>
                      <m:sup>
                        <m:r>
                          <a:rPr lang="en-US" altLang="zh-CN" sz="2400" b="0" i="1" smtClean="0">
                            <a:solidFill>
                              <a:srgbClr val="000000"/>
                            </a:solidFill>
                            <a:latin typeface="Cambria Math" panose="02040503050406030204" pitchFamily="18" charset="0"/>
                            <a:cs typeface="Arial" panose="020B0604020202020204" pitchFamily="34" charset="0"/>
                          </a:rPr>
                          <m:t>𝑋</m:t>
                        </m:r>
                      </m:sup>
                    </m:sSubSup>
                    <m:r>
                      <a:rPr lang="en-US" altLang="zh-CN" sz="2400" b="1" i="1">
                        <a:solidFill>
                          <a:srgbClr val="000000"/>
                        </a:solidFill>
                        <a:latin typeface="Cambria Math" panose="02040503050406030204" pitchFamily="18" charset="0"/>
                        <a:cs typeface="Arial" panose="020B0604020202020204" pitchFamily="34" charset="0"/>
                      </a:rPr>
                      <m:t>=</m:t>
                    </m:r>
                    <m:sSubSup>
                      <m:sSubSupPr>
                        <m:ctrlPr>
                          <a:rPr lang="en-US" altLang="zh-CN" sz="2400" i="1">
                            <a:solidFill>
                              <a:srgbClr val="000000"/>
                            </a:solidFill>
                            <a:latin typeface="Cambria Math" panose="02040503050406030204" pitchFamily="18" charset="0"/>
                            <a:cs typeface="Arial" panose="020B0604020202020204" pitchFamily="34" charset="0"/>
                          </a:rPr>
                        </m:ctrlPr>
                      </m:sSubSupPr>
                      <m:e>
                        <m:r>
                          <a:rPr lang="en-US" altLang="zh-CN" sz="2400" i="1">
                            <a:solidFill>
                              <a:srgbClr val="000000"/>
                            </a:solidFill>
                            <a:latin typeface="Cambria Math" panose="02040503050406030204" pitchFamily="18" charset="0"/>
                            <a:cs typeface="Arial" panose="020B0604020202020204" pitchFamily="34" charset="0"/>
                          </a:rPr>
                          <m:t>𝑀𝑅𝑆</m:t>
                        </m:r>
                        <m:r>
                          <a:rPr lang="en-US" altLang="zh-CN" sz="2400" b="0" i="1" smtClean="0">
                            <a:solidFill>
                              <a:srgbClr val="000000"/>
                            </a:solidFill>
                            <a:latin typeface="Cambria Math" panose="02040503050406030204" pitchFamily="18" charset="0"/>
                            <a:cs typeface="Arial" panose="020B0604020202020204" pitchFamily="34" charset="0"/>
                          </a:rPr>
                          <m:t>𝑇</m:t>
                        </m:r>
                      </m:e>
                      <m:sub>
                        <m:r>
                          <a:rPr lang="en-US" altLang="zh-CN" sz="2400" b="0" i="1" smtClean="0">
                            <a:solidFill>
                              <a:srgbClr val="000000"/>
                            </a:solidFill>
                            <a:latin typeface="Cambria Math" panose="02040503050406030204" pitchFamily="18" charset="0"/>
                            <a:cs typeface="Arial" panose="020B0604020202020204" pitchFamily="34" charset="0"/>
                          </a:rPr>
                          <m:t>𝐿𝐾</m:t>
                        </m:r>
                      </m:sub>
                      <m:sup>
                        <m:r>
                          <a:rPr lang="en-US" altLang="zh-CN" sz="2400" b="0" i="1" smtClean="0">
                            <a:solidFill>
                              <a:srgbClr val="000000"/>
                            </a:solidFill>
                            <a:latin typeface="Cambria Math" panose="02040503050406030204" pitchFamily="18" charset="0"/>
                            <a:cs typeface="Arial" panose="020B0604020202020204" pitchFamily="34" charset="0"/>
                          </a:rPr>
                          <m:t>𝑌</m:t>
                        </m:r>
                      </m:sup>
                    </m:sSubSup>
                  </m:oMath>
                </a14:m>
                <a:r>
                  <a:rPr lang="zh-CN" altLang="en-US" sz="2400" dirty="0" smtClean="0">
                    <a:solidFill>
                      <a:srgbClr val="000000"/>
                    </a:solidFill>
                  </a:rPr>
                  <a:t>，可以重新安排生产，提高生产效率；如果生产不是最优满足消费，即不满足</a:t>
                </a:r>
                <a14:m>
                  <m:oMath xmlns:m="http://schemas.openxmlformats.org/officeDocument/2006/math">
                    <m:sSubSup>
                      <m:sSubSupPr>
                        <m:ctrlPr>
                          <a:rPr lang="en-US" altLang="zh-CN" sz="2400" i="1">
                            <a:solidFill>
                              <a:srgbClr val="000000"/>
                            </a:solidFill>
                            <a:latin typeface="Cambria Math" panose="02040503050406030204" pitchFamily="18" charset="0"/>
                            <a:cs typeface="Arial" panose="020B0604020202020204" pitchFamily="34" charset="0"/>
                          </a:rPr>
                        </m:ctrlPr>
                      </m:sSubSupPr>
                      <m:e>
                        <m:r>
                          <a:rPr lang="en-US" altLang="zh-CN" sz="2400" i="1">
                            <a:solidFill>
                              <a:srgbClr val="000000"/>
                            </a:solidFill>
                            <a:latin typeface="Cambria Math" panose="02040503050406030204" pitchFamily="18" charset="0"/>
                            <a:cs typeface="Arial" panose="020B0604020202020204" pitchFamily="34" charset="0"/>
                          </a:rPr>
                          <m:t>𝑀𝑅𝑆</m:t>
                        </m:r>
                      </m:e>
                      <m:sub>
                        <m:r>
                          <a:rPr lang="en-US" altLang="zh-CN" sz="2400" i="1">
                            <a:solidFill>
                              <a:srgbClr val="000000"/>
                            </a:solidFill>
                            <a:latin typeface="Cambria Math" panose="02040503050406030204" pitchFamily="18" charset="0"/>
                            <a:cs typeface="Arial" panose="020B0604020202020204" pitchFamily="34" charset="0"/>
                          </a:rPr>
                          <m:t>𝑋𝑌</m:t>
                        </m:r>
                      </m:sub>
                      <m:sup/>
                    </m:sSubSup>
                    <m:r>
                      <a:rPr lang="en-US" altLang="zh-CN" sz="2400" b="1" i="1">
                        <a:solidFill>
                          <a:srgbClr val="000000"/>
                        </a:solidFill>
                        <a:latin typeface="Cambria Math" panose="02040503050406030204" pitchFamily="18" charset="0"/>
                        <a:cs typeface="Arial" panose="020B0604020202020204" pitchFamily="34" charset="0"/>
                      </a:rPr>
                      <m:t>=</m:t>
                    </m:r>
                    <m:sSubSup>
                      <m:sSubSupPr>
                        <m:ctrlPr>
                          <a:rPr lang="en-US" altLang="zh-CN" sz="2400" i="1">
                            <a:solidFill>
                              <a:srgbClr val="000000"/>
                            </a:solidFill>
                            <a:latin typeface="Cambria Math" panose="02040503050406030204" pitchFamily="18" charset="0"/>
                            <a:cs typeface="Arial" panose="020B0604020202020204" pitchFamily="34" charset="0"/>
                          </a:rPr>
                        </m:ctrlPr>
                      </m:sSubSupPr>
                      <m:e>
                        <m:r>
                          <a:rPr lang="en-US" altLang="zh-CN" sz="2400" i="1">
                            <a:solidFill>
                              <a:srgbClr val="000000"/>
                            </a:solidFill>
                            <a:latin typeface="Cambria Math" panose="02040503050406030204" pitchFamily="18" charset="0"/>
                            <a:cs typeface="Arial" panose="020B0604020202020204" pitchFamily="34" charset="0"/>
                          </a:rPr>
                          <m:t>𝑀𝑅</m:t>
                        </m:r>
                        <m:r>
                          <a:rPr lang="en-US" altLang="zh-CN" sz="2400" b="0" i="1" smtClean="0">
                            <a:solidFill>
                              <a:srgbClr val="000000"/>
                            </a:solidFill>
                            <a:latin typeface="Cambria Math" panose="02040503050406030204" pitchFamily="18" charset="0"/>
                            <a:cs typeface="Arial" panose="020B0604020202020204" pitchFamily="34" charset="0"/>
                          </a:rPr>
                          <m:t>𝑇</m:t>
                        </m:r>
                      </m:e>
                      <m:sub>
                        <m:r>
                          <a:rPr lang="en-US" altLang="zh-CN" sz="2400" i="1">
                            <a:solidFill>
                              <a:srgbClr val="000000"/>
                            </a:solidFill>
                            <a:latin typeface="Cambria Math" panose="02040503050406030204" pitchFamily="18" charset="0"/>
                            <a:cs typeface="Arial" panose="020B0604020202020204" pitchFamily="34" charset="0"/>
                          </a:rPr>
                          <m:t>𝑋𝑌</m:t>
                        </m:r>
                      </m:sub>
                      <m:sup/>
                    </m:sSubSup>
                  </m:oMath>
                </a14:m>
                <a:r>
                  <a:rPr lang="zh-CN" altLang="en-US" sz="2400" dirty="0" smtClean="0">
                    <a:solidFill>
                      <a:srgbClr val="000000"/>
                    </a:solidFill>
                  </a:rPr>
                  <a:t>，则可以重新安排生产，进一步提高消费者效用。</a:t>
                </a:r>
                <a:endParaRPr lang="en-US" altLang="zh-CN" sz="2400" dirty="0" smtClean="0">
                  <a:solidFill>
                    <a:srgbClr val="000000"/>
                  </a:solidFill>
                </a:endParaRPr>
              </a:p>
            </p:txBody>
          </p:sp>
        </mc:Choice>
        <mc:Fallback xmlns="">
          <p:sp>
            <p:nvSpPr>
              <p:cNvPr id="10" name="矩形 9"/>
              <p:cNvSpPr>
                <a:spLocks noRot="1" noChangeAspect="1" noMove="1" noResize="1" noEditPoints="1" noAdjustHandles="1" noChangeArrowheads="1" noChangeShapeType="1" noTextEdit="1"/>
              </p:cNvSpPr>
              <p:nvPr/>
            </p:nvSpPr>
            <p:spPr>
              <a:xfrm>
                <a:off x="398438" y="1512059"/>
                <a:ext cx="8134002" cy="2358851"/>
              </a:xfrm>
              <a:prstGeom prst="rect">
                <a:avLst/>
              </a:prstGeom>
              <a:blipFill rotWithShape="0">
                <a:blip r:embed="rId5"/>
                <a:stretch>
                  <a:fillRect l="-1124" t="-2842" b="-387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矩形 10"/>
              <p:cNvSpPr/>
              <p:nvPr/>
            </p:nvSpPr>
            <p:spPr>
              <a:xfrm>
                <a:off x="517794" y="3838997"/>
                <a:ext cx="8158662" cy="461665"/>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♦产品市场不满足</a:t>
                </a:r>
                <a14:m>
                  <m:oMath xmlns:m="http://schemas.openxmlformats.org/officeDocument/2006/math">
                    <m:r>
                      <m:rPr>
                        <m:sty m:val="p"/>
                      </m:rPr>
                      <a:rPr lang="en-US" altLang="zh-CN" sz="2400" b="0" i="0" smtClean="0">
                        <a:solidFill>
                          <a:srgbClr val="000000"/>
                        </a:solidFill>
                        <a:latin typeface="Cambria Math" panose="02040503050406030204" pitchFamily="18" charset="0"/>
                        <a:cs typeface="Arial" panose="020B0604020202020204" pitchFamily="34" charset="0"/>
                      </a:rPr>
                      <m:t>MSC</m:t>
                    </m:r>
                    <m:r>
                      <a:rPr lang="en-US" altLang="zh-CN" sz="2400" b="0" i="0" smtClean="0">
                        <a:solidFill>
                          <a:srgbClr val="000000"/>
                        </a:solidFill>
                        <a:latin typeface="Cambria Math" panose="02040503050406030204" pitchFamily="18" charset="0"/>
                        <a:cs typeface="Arial" panose="020B0604020202020204" pitchFamily="34" charset="0"/>
                      </a:rPr>
                      <m:t>(</m:t>
                    </m:r>
                    <m:r>
                      <m:rPr>
                        <m:sty m:val="p"/>
                      </m:rPr>
                      <a:rPr lang="en-US" altLang="zh-CN" sz="2400" b="0" i="0" smtClean="0">
                        <a:solidFill>
                          <a:srgbClr val="000000"/>
                        </a:solidFill>
                        <a:latin typeface="Cambria Math" panose="02040503050406030204" pitchFamily="18" charset="0"/>
                        <a:cs typeface="Arial" panose="020B0604020202020204" pitchFamily="34" charset="0"/>
                      </a:rPr>
                      <m:t>Q</m:t>
                    </m:r>
                    <m:r>
                      <a:rPr lang="en-US" altLang="zh-CN" sz="2400" b="0" i="0" smtClean="0">
                        <a:solidFill>
                          <a:srgbClr val="000000"/>
                        </a:solidFill>
                        <a:latin typeface="Cambria Math" panose="02040503050406030204" pitchFamily="18" charset="0"/>
                        <a:cs typeface="Arial" panose="020B0604020202020204" pitchFamily="34" charset="0"/>
                      </a:rPr>
                      <m:t>)</m:t>
                    </m:r>
                    <m:r>
                      <a:rPr lang="en-US" altLang="zh-CN" sz="2400" b="0" i="1">
                        <a:solidFill>
                          <a:srgbClr val="000000"/>
                        </a:solidFill>
                        <a:latin typeface="Cambria Math" panose="02040503050406030204" pitchFamily="18" charset="0"/>
                        <a:cs typeface="Arial" panose="020B0604020202020204" pitchFamily="34" charset="0"/>
                      </a:rPr>
                      <m:t>=</m:t>
                    </m:r>
                    <m:r>
                      <a:rPr lang="en-US" altLang="zh-CN" sz="2400" b="0" i="1" smtClean="0">
                        <a:solidFill>
                          <a:srgbClr val="000000"/>
                        </a:solidFill>
                        <a:latin typeface="Cambria Math" panose="02040503050406030204" pitchFamily="18" charset="0"/>
                        <a:cs typeface="Arial" panose="020B0604020202020204" pitchFamily="34" charset="0"/>
                      </a:rPr>
                      <m:t>𝑀𝑆𝐵</m:t>
                    </m:r>
                    <m:r>
                      <a:rPr lang="en-US" altLang="zh-CN" sz="2400" b="0" i="1" smtClean="0">
                        <a:solidFill>
                          <a:srgbClr val="000000"/>
                        </a:solidFill>
                        <a:latin typeface="Cambria Math" panose="02040503050406030204" pitchFamily="18" charset="0"/>
                        <a:cs typeface="Arial" panose="020B0604020202020204" pitchFamily="34" charset="0"/>
                      </a:rPr>
                      <m:t>(</m:t>
                    </m:r>
                    <m:r>
                      <a:rPr lang="en-US" altLang="zh-CN" sz="2400" b="0" i="1" smtClean="0">
                        <a:solidFill>
                          <a:srgbClr val="000000"/>
                        </a:solidFill>
                        <a:latin typeface="Cambria Math" panose="02040503050406030204" pitchFamily="18" charset="0"/>
                        <a:cs typeface="Arial" panose="020B0604020202020204" pitchFamily="34" charset="0"/>
                      </a:rPr>
                      <m:t>𝑄</m:t>
                    </m:r>
                    <m:r>
                      <a:rPr lang="en-US" altLang="zh-CN" sz="2400" b="0" i="1" smtClean="0">
                        <a:solidFill>
                          <a:srgbClr val="000000"/>
                        </a:solidFill>
                        <a:latin typeface="Cambria Math" panose="02040503050406030204" pitchFamily="18" charset="0"/>
                        <a:cs typeface="Arial" panose="020B0604020202020204" pitchFamily="34" charset="0"/>
                      </a:rPr>
                      <m:t>)</m:t>
                    </m:r>
                  </m:oMath>
                </a14:m>
                <a:r>
                  <a:rPr lang="zh-CN" altLang="en-US" sz="2400" b="1" dirty="0" smtClean="0">
                    <a:solidFill>
                      <a:srgbClr val="000000"/>
                    </a:solidFill>
                    <a:latin typeface="Arial" panose="020B0604020202020204" pitchFamily="34" charset="0"/>
                    <a:cs typeface="Arial" panose="020B0604020202020204" pitchFamily="34" charset="0"/>
                  </a:rPr>
                  <a:t>，产量过多或者不足。</a:t>
                </a:r>
                <a:endParaRPr lang="zh-CN" altLang="en-US" sz="2400" dirty="0"/>
              </a:p>
            </p:txBody>
          </p:sp>
        </mc:Choice>
        <mc:Fallback xmlns="">
          <p:sp>
            <p:nvSpPr>
              <p:cNvPr id="11" name="矩形 10"/>
              <p:cNvSpPr>
                <a:spLocks noRot="1" noChangeAspect="1" noMove="1" noResize="1" noEditPoints="1" noAdjustHandles="1" noChangeArrowheads="1" noChangeShapeType="1" noTextEdit="1"/>
              </p:cNvSpPr>
              <p:nvPr/>
            </p:nvSpPr>
            <p:spPr>
              <a:xfrm>
                <a:off x="517794" y="3838997"/>
                <a:ext cx="8158662" cy="461665"/>
              </a:xfrm>
              <a:prstGeom prst="rect">
                <a:avLst/>
              </a:prstGeom>
              <a:blipFill rotWithShape="0">
                <a:blip r:embed="rId6"/>
                <a:stretch>
                  <a:fillRect l="-1196" t="-16000" r="-897" b="-30667"/>
                </a:stretch>
              </a:blipFill>
            </p:spPr>
            <p:txBody>
              <a:bodyPr/>
              <a:lstStyle/>
              <a:p>
                <a:r>
                  <a:rPr lang="zh-CN" altLang="en-US">
                    <a:noFill/>
                  </a:rPr>
                  <a:t> </a:t>
                </a:r>
              </a:p>
            </p:txBody>
          </p:sp>
        </mc:Fallback>
      </mc:AlternateContent>
      <p:sp>
        <p:nvSpPr>
          <p:cNvPr id="12" name="矩形 11"/>
          <p:cNvSpPr/>
          <p:nvPr/>
        </p:nvSpPr>
        <p:spPr>
          <a:xfrm>
            <a:off x="534138" y="4300662"/>
            <a:ext cx="8070310" cy="461665"/>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♦产品市场不能实现市场总剩余最大化</a:t>
            </a:r>
            <a:r>
              <a:rPr lang="zh-CN" altLang="en-US" sz="2400" dirty="0" smtClean="0">
                <a:solidFill>
                  <a:srgbClr val="000000"/>
                </a:solidFill>
              </a:rPr>
              <a:t>。</a:t>
            </a:r>
            <a:endParaRPr lang="zh-CN" altLang="en-US" sz="2400" dirty="0"/>
          </a:p>
        </p:txBody>
      </p:sp>
      <p:sp>
        <p:nvSpPr>
          <p:cNvPr id="20" name="矩形 19"/>
          <p:cNvSpPr/>
          <p:nvPr/>
        </p:nvSpPr>
        <p:spPr>
          <a:xfrm>
            <a:off x="534138" y="4780650"/>
            <a:ext cx="8070310" cy="461665"/>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♦没有在平均成本最低处（平均产品最高处）进行生产</a:t>
            </a:r>
            <a:r>
              <a:rPr lang="zh-CN" altLang="en-US" sz="2400" dirty="0" smtClean="0">
                <a:solidFill>
                  <a:srgbClr val="000000"/>
                </a:solidFill>
              </a:rPr>
              <a:t>。</a:t>
            </a:r>
            <a:endParaRPr lang="zh-CN" altLang="en-US" sz="2400" dirty="0"/>
          </a:p>
        </p:txBody>
      </p:sp>
      <p:sp>
        <p:nvSpPr>
          <p:cNvPr id="21" name="矩形 20"/>
          <p:cNvSpPr/>
          <p:nvPr/>
        </p:nvSpPr>
        <p:spPr>
          <a:xfrm>
            <a:off x="534138" y="5224601"/>
            <a:ext cx="8070310" cy="830997"/>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♦产品没有按照边际成本定价，生产要素没有按照边际生产力定价</a:t>
            </a:r>
            <a:r>
              <a:rPr lang="zh-CN" altLang="en-US" sz="2400" dirty="0" smtClean="0">
                <a:solidFill>
                  <a:srgbClr val="000000"/>
                </a:solidFill>
              </a:rPr>
              <a:t>。</a:t>
            </a:r>
            <a:endParaRPr lang="zh-CN" altLang="en-US" sz="2400" dirty="0"/>
          </a:p>
        </p:txBody>
      </p:sp>
      <p:sp>
        <p:nvSpPr>
          <p:cNvPr id="22" name="矩形 21"/>
          <p:cNvSpPr/>
          <p:nvPr/>
        </p:nvSpPr>
        <p:spPr>
          <a:xfrm>
            <a:off x="534138" y="5991671"/>
            <a:ext cx="8070310" cy="461665"/>
          </a:xfrm>
          <a:prstGeom prst="rect">
            <a:avLst/>
          </a:prstGeom>
        </p:spPr>
        <p:txBody>
          <a:bodyPr wrap="square">
            <a:spAutoFit/>
          </a:bodyPr>
          <a:lstStyle/>
          <a:p>
            <a:r>
              <a:rPr lang="zh-CN" altLang="en-US" sz="2400" b="1" dirty="0" smtClean="0">
                <a:solidFill>
                  <a:srgbClr val="000000"/>
                </a:solidFill>
                <a:latin typeface="Arial" panose="020B0604020202020204" pitchFamily="34" charset="0"/>
                <a:cs typeface="Arial" panose="020B0604020202020204" pitchFamily="34" charset="0"/>
              </a:rPr>
              <a:t>♦不能很好产生降低成本、提高质量、技术进步的激励</a:t>
            </a:r>
            <a:r>
              <a:rPr lang="zh-CN" altLang="en-US" sz="2400" dirty="0" smtClean="0">
                <a:solidFill>
                  <a:srgbClr val="000000"/>
                </a:solidFill>
              </a:rPr>
              <a:t>。</a:t>
            </a:r>
            <a:endParaRPr lang="zh-CN" altLang="en-US" sz="2400" dirty="0"/>
          </a:p>
        </p:txBody>
      </p:sp>
    </p:spTree>
    <p:extLst>
      <p:ext uri="{BB962C8B-B14F-4D97-AF65-F5344CB8AC3E}">
        <p14:creationId xmlns:p14="http://schemas.microsoft.com/office/powerpoint/2010/main" val="281074672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2124075" y="1589088"/>
            <a:ext cx="0" cy="3352800"/>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5"/>
          <p:cNvSpPr>
            <a:spLocks noChangeShapeType="1"/>
          </p:cNvSpPr>
          <p:nvPr/>
        </p:nvSpPr>
        <p:spPr bwMode="auto">
          <a:xfrm>
            <a:off x="2124075" y="4941888"/>
            <a:ext cx="56896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4" name="Line 6"/>
          <p:cNvSpPr>
            <a:spLocks noChangeShapeType="1"/>
          </p:cNvSpPr>
          <p:nvPr/>
        </p:nvSpPr>
        <p:spPr bwMode="auto">
          <a:xfrm flipV="1">
            <a:off x="2124075" y="2351088"/>
            <a:ext cx="3614738" cy="1979612"/>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7"/>
          <p:cNvSpPr>
            <a:spLocks noChangeShapeType="1"/>
          </p:cNvSpPr>
          <p:nvPr/>
        </p:nvSpPr>
        <p:spPr bwMode="auto">
          <a:xfrm>
            <a:off x="2124075" y="3213100"/>
            <a:ext cx="2089150" cy="0"/>
          </a:xfrm>
          <a:prstGeom prst="line">
            <a:avLst/>
          </a:prstGeom>
          <a:noFill/>
          <a:ln w="28575">
            <a:solidFill>
              <a:schemeClr val="tx1"/>
            </a:solidFill>
            <a:prstDash val="dash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Text Box 8"/>
          <p:cNvSpPr txBox="1">
            <a:spLocks noChangeArrowheads="1"/>
          </p:cNvSpPr>
          <p:nvPr/>
        </p:nvSpPr>
        <p:spPr bwMode="auto">
          <a:xfrm>
            <a:off x="1528763" y="1584325"/>
            <a:ext cx="4572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P</a:t>
            </a:r>
          </a:p>
        </p:txBody>
      </p:sp>
      <p:sp>
        <p:nvSpPr>
          <p:cNvPr id="7" name="Text Box 9"/>
          <p:cNvSpPr txBox="1">
            <a:spLocks noChangeArrowheads="1"/>
          </p:cNvSpPr>
          <p:nvPr/>
        </p:nvSpPr>
        <p:spPr bwMode="auto">
          <a:xfrm>
            <a:off x="4572000" y="1628775"/>
            <a:ext cx="2395538" cy="5508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400" b="1">
                <a:solidFill>
                  <a:srgbClr val="000000"/>
                </a:solidFill>
                <a:latin typeface="Times New Roman" panose="02020603050405020304" pitchFamily="18" charset="0"/>
              </a:rPr>
              <a:t>边际社会成本</a:t>
            </a:r>
            <a:r>
              <a:rPr lang="en-US" altLang="zh-CN" sz="2400" b="1">
                <a:solidFill>
                  <a:srgbClr val="000000"/>
                </a:solidFill>
                <a:latin typeface="Times New Roman" panose="02020603050405020304" pitchFamily="18" charset="0"/>
              </a:rPr>
              <a:t>MSC</a:t>
            </a:r>
          </a:p>
        </p:txBody>
      </p:sp>
      <p:sp>
        <p:nvSpPr>
          <p:cNvPr id="8" name="Line 10"/>
          <p:cNvSpPr>
            <a:spLocks noChangeShapeType="1"/>
          </p:cNvSpPr>
          <p:nvPr/>
        </p:nvSpPr>
        <p:spPr bwMode="auto">
          <a:xfrm>
            <a:off x="2700338" y="1989138"/>
            <a:ext cx="3168650" cy="25923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Text Box 11"/>
          <p:cNvSpPr txBox="1">
            <a:spLocks noChangeArrowheads="1"/>
          </p:cNvSpPr>
          <p:nvPr/>
        </p:nvSpPr>
        <p:spPr bwMode="auto">
          <a:xfrm>
            <a:off x="5292725" y="3502025"/>
            <a:ext cx="2520950" cy="719138"/>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zh-CN" altLang="en-US" sz="2400" b="1">
                <a:solidFill>
                  <a:srgbClr val="000000"/>
                </a:solidFill>
                <a:latin typeface="Times New Roman" panose="02020603050405020304" pitchFamily="18" charset="0"/>
              </a:rPr>
              <a:t>边际社会收益</a:t>
            </a:r>
            <a:r>
              <a:rPr lang="en-US" altLang="zh-CN" sz="2400" b="1">
                <a:solidFill>
                  <a:srgbClr val="000000"/>
                </a:solidFill>
                <a:latin typeface="Times New Roman" panose="02020603050405020304" pitchFamily="18" charset="0"/>
              </a:rPr>
              <a:t>MSB</a:t>
            </a:r>
          </a:p>
        </p:txBody>
      </p:sp>
      <p:sp>
        <p:nvSpPr>
          <p:cNvPr id="10" name="Text Box 12"/>
          <p:cNvSpPr txBox="1">
            <a:spLocks noChangeArrowheads="1"/>
          </p:cNvSpPr>
          <p:nvPr/>
        </p:nvSpPr>
        <p:spPr bwMode="auto">
          <a:xfrm>
            <a:off x="7885113" y="4868863"/>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400">
                <a:solidFill>
                  <a:srgbClr val="000000"/>
                </a:solidFill>
                <a:latin typeface="Times New Roman" panose="02020603050405020304" pitchFamily="18" charset="0"/>
              </a:rPr>
              <a:t>Q</a:t>
            </a:r>
          </a:p>
        </p:txBody>
      </p:sp>
      <p:sp>
        <p:nvSpPr>
          <p:cNvPr id="11" name="Line 13"/>
          <p:cNvSpPr>
            <a:spLocks noChangeShapeType="1"/>
          </p:cNvSpPr>
          <p:nvPr/>
        </p:nvSpPr>
        <p:spPr bwMode="auto">
          <a:xfrm>
            <a:off x="4175125" y="3213100"/>
            <a:ext cx="0" cy="1711325"/>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Text Box 14"/>
          <p:cNvSpPr txBox="1">
            <a:spLocks noChangeArrowheads="1"/>
          </p:cNvSpPr>
          <p:nvPr/>
        </p:nvSpPr>
        <p:spPr bwMode="auto">
          <a:xfrm>
            <a:off x="768350" y="5299075"/>
            <a:ext cx="7262813" cy="831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a:solidFill>
                  <a:srgbClr val="000000"/>
                </a:solidFill>
              </a:rPr>
              <a:t>有效率的资源配置要求将全部成本和收益考虑进去，</a:t>
            </a:r>
          </a:p>
          <a:p>
            <a:pPr eaLnBrk="1" hangingPunct="1">
              <a:spcBef>
                <a:spcPct val="0"/>
              </a:spcBef>
              <a:buFontTx/>
              <a:buNone/>
            </a:pPr>
            <a:r>
              <a:rPr lang="zh-CN" altLang="en-US" sz="2400">
                <a:solidFill>
                  <a:srgbClr val="000000"/>
                </a:solidFill>
              </a:rPr>
              <a:t>用</a:t>
            </a:r>
            <a:r>
              <a:rPr lang="en-US" altLang="zh-CN" sz="2400">
                <a:solidFill>
                  <a:srgbClr val="000000"/>
                </a:solidFill>
              </a:rPr>
              <a:t>MSC=MSB</a:t>
            </a:r>
            <a:r>
              <a:rPr lang="zh-CN" altLang="en-US" sz="2400">
                <a:solidFill>
                  <a:srgbClr val="000000"/>
                </a:solidFill>
              </a:rPr>
              <a:t>决定产量和价格</a:t>
            </a:r>
          </a:p>
        </p:txBody>
      </p:sp>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84498177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1057986"/>
            <a:ext cx="3193503" cy="461665"/>
          </a:xfrm>
          <a:prstGeom prst="rect">
            <a:avLst/>
          </a:prstGeom>
        </p:spPr>
        <p:txBody>
          <a:bodyPr wrap="none">
            <a:spAutoFit/>
          </a:bodyPr>
          <a:lstStyle/>
          <a:p>
            <a:pPr>
              <a:spcBef>
                <a:spcPts val="0"/>
              </a:spcBef>
            </a:pPr>
            <a:r>
              <a:rPr lang="zh-CN" altLang="en-US" sz="2400" b="1" dirty="0" smtClean="0"/>
              <a:t>（</a:t>
            </a:r>
            <a:r>
              <a:rPr lang="en-US" altLang="zh-CN" sz="2400" b="1" dirty="0" smtClean="0"/>
              <a:t>3</a:t>
            </a:r>
            <a:r>
              <a:rPr lang="zh-CN" altLang="en-US" sz="2400" b="1" dirty="0" smtClean="0"/>
              <a:t>）</a:t>
            </a:r>
            <a:r>
              <a:rPr lang="en-US" altLang="zh-CN" sz="2400" b="1" dirty="0" smtClean="0"/>
              <a:t> </a:t>
            </a:r>
            <a:r>
              <a:rPr lang="zh-CN" altLang="en-US" sz="2400" b="1" dirty="0" smtClean="0"/>
              <a:t>市场失灵的情形</a:t>
            </a:r>
            <a:endParaRPr lang="zh-CN" altLang="en-US" sz="2400" b="1" dirty="0"/>
          </a:p>
        </p:txBody>
      </p:sp>
      <p:sp>
        <p:nvSpPr>
          <p:cNvPr id="10" name="矩形 9"/>
          <p:cNvSpPr/>
          <p:nvPr/>
        </p:nvSpPr>
        <p:spPr>
          <a:xfrm>
            <a:off x="517795" y="1519651"/>
            <a:ext cx="8070310" cy="830997"/>
          </a:xfrm>
          <a:prstGeom prst="rect">
            <a:avLst/>
          </a:prstGeom>
        </p:spPr>
        <p:txBody>
          <a:bodyPr wrap="square">
            <a:spAutoFit/>
          </a:bodyPr>
          <a:lstStyle/>
          <a:p>
            <a:r>
              <a:rPr lang="zh-CN" altLang="en-US" sz="2400" b="1" dirty="0">
                <a:solidFill>
                  <a:srgbClr val="000000"/>
                </a:solidFill>
                <a:latin typeface="Arial" panose="020B0604020202020204" pitchFamily="34" charset="0"/>
                <a:cs typeface="Arial" panose="020B0604020202020204" pitchFamily="34" charset="0"/>
              </a:rPr>
              <a:t> </a:t>
            </a:r>
            <a:r>
              <a:rPr lang="zh-CN" altLang="en-US" sz="2400" b="1" dirty="0" smtClean="0">
                <a:solidFill>
                  <a:srgbClr val="000000"/>
                </a:solidFill>
                <a:latin typeface="Arial" panose="020B0604020202020204" pitchFamily="34" charset="0"/>
                <a:cs typeface="Arial" panose="020B0604020202020204" pitchFamily="34" charset="0"/>
              </a:rPr>
              <a:t>      </a:t>
            </a:r>
            <a:r>
              <a:rPr lang="zh-CN" altLang="en-US" sz="2400" dirty="0" smtClean="0">
                <a:solidFill>
                  <a:srgbClr val="000000"/>
                </a:solidFill>
                <a:latin typeface="Arial" panose="020B0604020202020204" pitchFamily="34" charset="0"/>
                <a:cs typeface="Arial" panose="020B0604020202020204" pitchFamily="34" charset="0"/>
              </a:rPr>
              <a:t>前面已经阐述了存在市场垄断、信息不对称的条件下，存在市场配置资源低效率即市场失灵的情形</a:t>
            </a:r>
            <a:r>
              <a:rPr lang="zh-CN" altLang="en-US" sz="2400" dirty="0" smtClean="0">
                <a:solidFill>
                  <a:srgbClr val="000000"/>
                </a:solidFill>
              </a:rPr>
              <a:t>。</a:t>
            </a:r>
            <a:endParaRPr lang="zh-CN" altLang="en-US" sz="2400" dirty="0"/>
          </a:p>
        </p:txBody>
      </p:sp>
      <p:sp>
        <p:nvSpPr>
          <p:cNvPr id="11" name="矩形 10"/>
          <p:cNvSpPr/>
          <p:nvPr/>
        </p:nvSpPr>
        <p:spPr>
          <a:xfrm>
            <a:off x="541845" y="2396814"/>
            <a:ext cx="8070310" cy="830997"/>
          </a:xfrm>
          <a:prstGeom prst="rect">
            <a:avLst/>
          </a:prstGeom>
        </p:spPr>
        <p:txBody>
          <a:bodyPr wrap="square">
            <a:spAutoFit/>
          </a:bodyPr>
          <a:lstStyle/>
          <a:p>
            <a:r>
              <a:rPr lang="zh-CN" altLang="en-US" sz="2400" b="1" dirty="0">
                <a:solidFill>
                  <a:srgbClr val="000000"/>
                </a:solidFill>
                <a:latin typeface="Arial" panose="020B0604020202020204" pitchFamily="34" charset="0"/>
                <a:cs typeface="Arial" panose="020B0604020202020204" pitchFamily="34" charset="0"/>
              </a:rPr>
              <a:t> </a:t>
            </a:r>
            <a:r>
              <a:rPr lang="zh-CN" altLang="en-US" sz="2400" b="1" dirty="0" smtClean="0">
                <a:solidFill>
                  <a:srgbClr val="000000"/>
                </a:solidFill>
                <a:latin typeface="Arial" panose="020B0604020202020204" pitchFamily="34" charset="0"/>
                <a:cs typeface="Arial" panose="020B0604020202020204" pitchFamily="34" charset="0"/>
              </a:rPr>
              <a:t>      </a:t>
            </a:r>
            <a:r>
              <a:rPr lang="zh-CN" altLang="en-US" sz="2400" dirty="0" smtClean="0">
                <a:solidFill>
                  <a:srgbClr val="000000"/>
                </a:solidFill>
                <a:latin typeface="Arial" panose="020B0604020202020204" pitchFamily="34" charset="0"/>
                <a:cs typeface="Arial" panose="020B0604020202020204" pitchFamily="34" charset="0"/>
              </a:rPr>
              <a:t>此外，外部性、公共物品、公共资源和个人不理性也将导致市场失灵</a:t>
            </a:r>
            <a:r>
              <a:rPr lang="zh-CN" altLang="en-US" sz="2400" dirty="0" smtClean="0">
                <a:solidFill>
                  <a:srgbClr val="000000"/>
                </a:solidFill>
              </a:rPr>
              <a:t>。本节将分别介绍。</a:t>
            </a:r>
            <a:endParaRPr lang="zh-CN" altLang="en-US" sz="2400" dirty="0"/>
          </a:p>
        </p:txBody>
      </p:sp>
    </p:spTree>
    <p:extLst>
      <p:ext uri="{BB962C8B-B14F-4D97-AF65-F5344CB8AC3E}">
        <p14:creationId xmlns:p14="http://schemas.microsoft.com/office/powerpoint/2010/main" val="249013333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89995" y="1020487"/>
            <a:ext cx="3624710" cy="492443"/>
          </a:xfrm>
          <a:prstGeom prst="rect">
            <a:avLst/>
          </a:prstGeom>
        </p:spPr>
        <p:txBody>
          <a:bodyPr wrap="none">
            <a:spAutoFit/>
          </a:bodyPr>
          <a:lstStyle/>
          <a:p>
            <a:pPr>
              <a:spcBef>
                <a:spcPts val="0"/>
              </a:spcBef>
            </a:pPr>
            <a:r>
              <a:rPr lang="en-US" altLang="zh-CN" sz="2600" b="1" dirty="0" smtClean="0"/>
              <a:t>9.2.2 </a:t>
            </a:r>
            <a:r>
              <a:rPr lang="zh-CN" altLang="en-US" sz="2600" b="1" dirty="0" smtClean="0"/>
              <a:t>外部性与市场失灵</a:t>
            </a:r>
            <a:endParaRPr lang="zh-CN" altLang="en-US" sz="2600" b="1" dirty="0"/>
          </a:p>
        </p:txBody>
      </p:sp>
      <p:sp>
        <p:nvSpPr>
          <p:cNvPr id="2" name="矩形 1"/>
          <p:cNvSpPr/>
          <p:nvPr/>
        </p:nvSpPr>
        <p:spPr>
          <a:xfrm>
            <a:off x="420284" y="1915953"/>
            <a:ext cx="8184163" cy="4893647"/>
          </a:xfrm>
          <a:prstGeom prst="rect">
            <a:avLst/>
          </a:prstGeom>
        </p:spPr>
        <p:txBody>
          <a:bodyPr wrap="square">
            <a:spAutoFit/>
          </a:bodyPr>
          <a:lstStyle/>
          <a:p>
            <a:pPr eaLnBrk="1" hangingPunct="1"/>
            <a:r>
              <a:rPr lang="zh-CN" altLang="en-US" sz="2400" b="1" dirty="0" smtClean="0"/>
              <a:t>         外部</a:t>
            </a:r>
            <a:r>
              <a:rPr lang="zh-CN" altLang="en-US" sz="2400" b="1" dirty="0"/>
              <a:t>性</a:t>
            </a:r>
            <a:r>
              <a:rPr lang="zh-CN" altLang="en-US" sz="2400" dirty="0"/>
              <a:t>（</a:t>
            </a:r>
            <a:r>
              <a:rPr lang="en-US" altLang="zh-CN" sz="2400" dirty="0"/>
              <a:t>externality</a:t>
            </a:r>
            <a:r>
              <a:rPr lang="zh-CN" altLang="en-US" sz="2400" dirty="0"/>
              <a:t>）：也称外部效应，严格讲是指市场外部性、价格外部性，指市场价格虽然反映了经济主体付出的成本或者获得的收益，但是没有反映经济主体活动的全部成本或者收益，经济活动中出现了没有反映在市场价格中的成本或者</a:t>
            </a:r>
            <a:r>
              <a:rPr lang="zh-CN" altLang="en-US" sz="2400" dirty="0" smtClean="0"/>
              <a:t>收益。</a:t>
            </a:r>
            <a:endParaRPr lang="en-US" altLang="zh-CN" sz="2400" dirty="0" smtClean="0"/>
          </a:p>
          <a:p>
            <a:pPr eaLnBrk="1" hangingPunct="1"/>
            <a:r>
              <a:rPr lang="zh-CN" altLang="en-US" sz="2400" dirty="0" smtClean="0"/>
              <a:t>         如果市场主体活动产生的全部成本和利益成为社会成本（</a:t>
            </a:r>
            <a:r>
              <a:rPr lang="en-US" altLang="zh-CN" sz="2400" dirty="0" smtClean="0"/>
              <a:t>social cost</a:t>
            </a:r>
            <a:r>
              <a:rPr lang="zh-CN" altLang="en-US" sz="2400" dirty="0" smtClean="0"/>
              <a:t>）和</a:t>
            </a:r>
            <a:r>
              <a:rPr lang="zh-CN" altLang="en-US" sz="2400" dirty="0"/>
              <a:t>社会利益（</a:t>
            </a:r>
            <a:r>
              <a:rPr lang="en-US" altLang="zh-CN" sz="2400" dirty="0"/>
              <a:t>social </a:t>
            </a:r>
            <a:r>
              <a:rPr lang="en-US" altLang="zh-CN" sz="2400" dirty="0" smtClean="0"/>
              <a:t>benefit</a:t>
            </a:r>
            <a:r>
              <a:rPr lang="zh-CN" altLang="en-US" sz="2400" dirty="0" smtClean="0"/>
              <a:t>），而市场主体承担</a:t>
            </a:r>
            <a:r>
              <a:rPr lang="en-US" altLang="zh-CN" sz="2400" dirty="0" smtClean="0"/>
              <a:t>/</a:t>
            </a:r>
            <a:r>
              <a:rPr lang="zh-CN" altLang="en-US" sz="2400" dirty="0" smtClean="0"/>
              <a:t>获得的成本</a:t>
            </a:r>
            <a:r>
              <a:rPr lang="en-US" altLang="zh-CN" sz="2400" dirty="0" smtClean="0"/>
              <a:t>/</a:t>
            </a:r>
            <a:r>
              <a:rPr lang="zh-CN" altLang="en-US" sz="2400" dirty="0" smtClean="0"/>
              <a:t>利益为私人成本（</a:t>
            </a:r>
            <a:r>
              <a:rPr lang="en-US" altLang="zh-CN" sz="2400" dirty="0" smtClean="0"/>
              <a:t>private cost</a:t>
            </a:r>
            <a:r>
              <a:rPr lang="zh-CN" altLang="en-US" sz="2400" dirty="0" smtClean="0"/>
              <a:t>）和</a:t>
            </a:r>
            <a:r>
              <a:rPr lang="zh-CN" altLang="en-US" sz="2400" dirty="0"/>
              <a:t>私人利益</a:t>
            </a:r>
            <a:r>
              <a:rPr lang="zh-CN" altLang="en-US" sz="2400" dirty="0" smtClean="0"/>
              <a:t>（</a:t>
            </a:r>
            <a:r>
              <a:rPr lang="en-US" altLang="zh-CN" sz="2400" dirty="0" smtClean="0"/>
              <a:t>private </a:t>
            </a:r>
            <a:r>
              <a:rPr lang="en-US" altLang="zh-CN" sz="2400" dirty="0"/>
              <a:t>benefit</a:t>
            </a:r>
            <a:r>
              <a:rPr lang="zh-CN" altLang="en-US" sz="2400" dirty="0" smtClean="0"/>
              <a:t>）的话，外部性就是指出现了私人成本和社会成本、私人利益与社会利益的不一致。</a:t>
            </a:r>
            <a:endParaRPr lang="en-US" altLang="zh-CN" sz="2400" dirty="0" smtClean="0"/>
          </a:p>
          <a:p>
            <a:pPr eaLnBrk="1" hangingPunct="1"/>
            <a:r>
              <a:rPr lang="zh-CN" altLang="en-US" sz="2400" dirty="0"/>
              <a:t> </a:t>
            </a:r>
            <a:r>
              <a:rPr lang="zh-CN" altLang="en-US" sz="2400" dirty="0" smtClean="0"/>
              <a:t>       也可以这么看，外部性是指市场交易主体之外的第三方在没有参与市场交易的条件下，负担了市场主体活动产生的成本，或者获得了利益。</a:t>
            </a:r>
            <a:endParaRPr lang="zh-CN" altLang="en-US" sz="2400" dirty="0"/>
          </a:p>
        </p:txBody>
      </p:sp>
      <p:sp>
        <p:nvSpPr>
          <p:cNvPr id="11" name="矩形 10"/>
          <p:cNvSpPr/>
          <p:nvPr/>
        </p:nvSpPr>
        <p:spPr>
          <a:xfrm>
            <a:off x="259836" y="1455167"/>
            <a:ext cx="1955985" cy="461665"/>
          </a:xfrm>
          <a:prstGeom prst="rect">
            <a:avLst/>
          </a:prstGeom>
        </p:spPr>
        <p:txBody>
          <a:bodyPr wrap="none">
            <a:spAutoFit/>
          </a:bodyPr>
          <a:lstStyle/>
          <a:p>
            <a:pPr>
              <a:spcBef>
                <a:spcPts val="0"/>
              </a:spcBef>
            </a:pPr>
            <a:r>
              <a:rPr lang="zh-CN" altLang="en-US" sz="2400" b="1" dirty="0" smtClean="0"/>
              <a:t>（</a:t>
            </a:r>
            <a:r>
              <a:rPr lang="en-US" altLang="zh-CN" sz="2400" b="1" dirty="0" smtClean="0"/>
              <a:t>1</a:t>
            </a:r>
            <a:r>
              <a:rPr lang="zh-CN" altLang="en-US" sz="2400" b="1" dirty="0" smtClean="0"/>
              <a:t>）</a:t>
            </a:r>
            <a:r>
              <a:rPr lang="en-US" altLang="zh-CN" sz="2400" b="1" dirty="0" smtClean="0"/>
              <a:t> </a:t>
            </a:r>
            <a:r>
              <a:rPr lang="zh-CN" altLang="en-US" sz="2400" b="1" dirty="0" smtClean="0"/>
              <a:t>外部性</a:t>
            </a:r>
            <a:endParaRPr lang="zh-CN" altLang="en-US" sz="2400" b="1" dirty="0"/>
          </a:p>
        </p:txBody>
      </p:sp>
    </p:spTree>
    <p:extLst>
      <p:ext uri="{BB962C8B-B14F-4D97-AF65-F5344CB8AC3E}">
        <p14:creationId xmlns:p14="http://schemas.microsoft.com/office/powerpoint/2010/main" val="954292218"/>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048801"/>
            <a:ext cx="2884123" cy="461665"/>
          </a:xfrm>
          <a:prstGeom prst="rect">
            <a:avLst/>
          </a:prstGeom>
        </p:spPr>
        <p:txBody>
          <a:bodyPr wrap="none">
            <a:spAutoFit/>
          </a:bodyPr>
          <a:lstStyle/>
          <a:p>
            <a:pPr>
              <a:spcBef>
                <a:spcPts val="0"/>
              </a:spcBef>
            </a:pPr>
            <a:r>
              <a:rPr lang="zh-CN" altLang="en-US" sz="2400" b="1" dirty="0" smtClean="0"/>
              <a:t>（</a:t>
            </a:r>
            <a:r>
              <a:rPr lang="en-US" altLang="zh-CN" sz="2400" b="1" dirty="0"/>
              <a:t>2</a:t>
            </a:r>
            <a:r>
              <a:rPr lang="zh-CN" altLang="en-US" sz="2400" b="1" dirty="0" smtClean="0"/>
              <a:t>）</a:t>
            </a:r>
            <a:r>
              <a:rPr lang="en-US" altLang="zh-CN" sz="2400" b="1" dirty="0" smtClean="0"/>
              <a:t> </a:t>
            </a:r>
            <a:r>
              <a:rPr lang="zh-CN" altLang="en-US" sz="2400" b="1" dirty="0" smtClean="0"/>
              <a:t>外部性的种类</a:t>
            </a:r>
            <a:endParaRPr lang="zh-CN" altLang="en-US" sz="2400" b="1" dirty="0"/>
          </a:p>
        </p:txBody>
      </p:sp>
      <p:grpSp>
        <p:nvGrpSpPr>
          <p:cNvPr id="10" name="Group 4"/>
          <p:cNvGrpSpPr>
            <a:grpSpLocks/>
          </p:cNvGrpSpPr>
          <p:nvPr/>
        </p:nvGrpSpPr>
        <p:grpSpPr bwMode="auto">
          <a:xfrm>
            <a:off x="684213" y="1773238"/>
            <a:ext cx="7488237" cy="4319587"/>
            <a:chOff x="-3" y="-3"/>
            <a:chExt cx="2496" cy="1445"/>
          </a:xfrm>
        </p:grpSpPr>
        <p:grpSp>
          <p:nvGrpSpPr>
            <p:cNvPr id="11" name="Group 5"/>
            <p:cNvGrpSpPr>
              <a:grpSpLocks/>
            </p:cNvGrpSpPr>
            <p:nvPr/>
          </p:nvGrpSpPr>
          <p:grpSpPr bwMode="auto">
            <a:xfrm>
              <a:off x="0" y="0"/>
              <a:ext cx="2490" cy="1439"/>
              <a:chOff x="0" y="0"/>
              <a:chExt cx="2490" cy="1439"/>
            </a:xfrm>
          </p:grpSpPr>
          <p:grpSp>
            <p:nvGrpSpPr>
              <p:cNvPr id="20" name="Group 6"/>
              <p:cNvGrpSpPr>
                <a:grpSpLocks/>
              </p:cNvGrpSpPr>
              <p:nvPr/>
            </p:nvGrpSpPr>
            <p:grpSpPr bwMode="auto">
              <a:xfrm>
                <a:off x="0" y="0"/>
                <a:ext cx="734" cy="403"/>
                <a:chOff x="0" y="0"/>
                <a:chExt cx="734" cy="403"/>
              </a:xfrm>
            </p:grpSpPr>
            <p:sp>
              <p:nvSpPr>
                <p:cNvPr id="45" name="Rectangle 7"/>
                <p:cNvSpPr>
                  <a:spLocks noChangeArrowheads="1"/>
                </p:cNvSpPr>
                <p:nvPr/>
              </p:nvSpPr>
              <p:spPr bwMode="auto">
                <a:xfrm>
                  <a:off x="43" y="0"/>
                  <a:ext cx="648"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a:solidFill>
                        <a:srgbClr val="000000"/>
                      </a:solidFill>
                      <a:latin typeface="Courier New" panose="02070309020205020404" pitchFamily="49" charset="0"/>
                      <a:cs typeface="Times New Roman" panose="02020603050405020304" pitchFamily="18" charset="0"/>
                    </a:rPr>
                    <a:t> </a:t>
                  </a:r>
                  <a:endParaRPr kumimoji="1" lang="en-US" altLang="zh-CN" sz="20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6" name="Rectangle 8"/>
                <p:cNvSpPr>
                  <a:spLocks noChangeArrowheads="1"/>
                </p:cNvSpPr>
                <p:nvPr/>
              </p:nvSpPr>
              <p:spPr bwMode="auto">
                <a:xfrm>
                  <a:off x="0" y="0"/>
                  <a:ext cx="734"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1" name="Group 9"/>
              <p:cNvGrpSpPr>
                <a:grpSpLocks/>
              </p:cNvGrpSpPr>
              <p:nvPr/>
            </p:nvGrpSpPr>
            <p:grpSpPr bwMode="auto">
              <a:xfrm>
                <a:off x="734" y="0"/>
                <a:ext cx="806" cy="403"/>
                <a:chOff x="734" y="0"/>
                <a:chExt cx="806" cy="403"/>
              </a:xfrm>
            </p:grpSpPr>
            <p:sp>
              <p:nvSpPr>
                <p:cNvPr id="43" name="Rectangle 10"/>
                <p:cNvSpPr>
                  <a:spLocks noChangeArrowheads="1"/>
                </p:cNvSpPr>
                <p:nvPr/>
              </p:nvSpPr>
              <p:spPr bwMode="auto">
                <a:xfrm>
                  <a:off x="777" y="0"/>
                  <a:ext cx="720"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生产的外部性</a:t>
                  </a:r>
                  <a:endParaRPr kumimoji="1" lang="zh-CN" altLang="en-US" sz="20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4" name="Rectangle 11"/>
                <p:cNvSpPr>
                  <a:spLocks noChangeArrowheads="1"/>
                </p:cNvSpPr>
                <p:nvPr/>
              </p:nvSpPr>
              <p:spPr bwMode="auto">
                <a:xfrm>
                  <a:off x="734" y="0"/>
                  <a:ext cx="806"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2" name="Group 12"/>
              <p:cNvGrpSpPr>
                <a:grpSpLocks/>
              </p:cNvGrpSpPr>
              <p:nvPr/>
            </p:nvGrpSpPr>
            <p:grpSpPr bwMode="auto">
              <a:xfrm>
                <a:off x="1540" y="0"/>
                <a:ext cx="950" cy="403"/>
                <a:chOff x="1540" y="0"/>
                <a:chExt cx="950" cy="403"/>
              </a:xfrm>
            </p:grpSpPr>
            <p:sp>
              <p:nvSpPr>
                <p:cNvPr id="41" name="Rectangle 13"/>
                <p:cNvSpPr>
                  <a:spLocks noChangeArrowheads="1"/>
                </p:cNvSpPr>
                <p:nvPr/>
              </p:nvSpPr>
              <p:spPr bwMode="auto">
                <a:xfrm>
                  <a:off x="1583" y="0"/>
                  <a:ext cx="864"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消费的外部性</a:t>
                  </a:r>
                </a:p>
                <a:p>
                  <a:pPr algn="just" eaLnBrk="1" hangingPunct="1">
                    <a:spcBef>
                      <a:spcPct val="0"/>
                    </a:spcBef>
                    <a:buFontTx/>
                    <a:buNone/>
                  </a:pPr>
                  <a:endParaRPr kumimoji="1" lang="zh-CN" altLang="en-US" sz="2000" b="1">
                    <a:solidFill>
                      <a:srgbClr val="000000"/>
                    </a:solidFill>
                    <a:latin typeface="宋体" panose="02010600030101010101" pitchFamily="2" charset="-122"/>
                    <a:cs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2" name="Rectangle 14"/>
                <p:cNvSpPr>
                  <a:spLocks noChangeArrowheads="1"/>
                </p:cNvSpPr>
                <p:nvPr/>
              </p:nvSpPr>
              <p:spPr bwMode="auto">
                <a:xfrm>
                  <a:off x="1540" y="0"/>
                  <a:ext cx="950"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3" name="Group 15"/>
              <p:cNvGrpSpPr>
                <a:grpSpLocks/>
              </p:cNvGrpSpPr>
              <p:nvPr/>
            </p:nvGrpSpPr>
            <p:grpSpPr bwMode="auto">
              <a:xfrm>
                <a:off x="0" y="403"/>
                <a:ext cx="734" cy="518"/>
                <a:chOff x="0" y="403"/>
                <a:chExt cx="734" cy="518"/>
              </a:xfrm>
            </p:grpSpPr>
            <p:sp>
              <p:nvSpPr>
                <p:cNvPr id="39" name="Rectangle 16"/>
                <p:cNvSpPr>
                  <a:spLocks noChangeArrowheads="1"/>
                </p:cNvSpPr>
                <p:nvPr/>
              </p:nvSpPr>
              <p:spPr bwMode="auto">
                <a:xfrm>
                  <a:off x="43" y="403"/>
                  <a:ext cx="64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dirty="0">
                      <a:solidFill>
                        <a:srgbClr val="000000"/>
                      </a:solidFill>
                      <a:latin typeface="宋体" panose="02010600030101010101" pitchFamily="2" charset="-122"/>
                      <a:ea typeface="楷体_GB2312"/>
                      <a:cs typeface="楷体_GB2312"/>
                    </a:rPr>
                    <a:t>正外部</a:t>
                  </a:r>
                  <a:r>
                    <a:rPr kumimoji="1" lang="zh-CN" altLang="en-US" sz="2000" b="1" dirty="0" smtClean="0">
                      <a:solidFill>
                        <a:srgbClr val="000000"/>
                      </a:solidFill>
                      <a:latin typeface="宋体" panose="02010600030101010101" pitchFamily="2" charset="-122"/>
                      <a:ea typeface="楷体_GB2312"/>
                      <a:cs typeface="楷体_GB2312"/>
                    </a:rPr>
                    <a:t>性（积极的外部性）</a:t>
                  </a:r>
                  <a:endParaRPr kumimoji="1" lang="zh-CN" altLang="en-US" sz="2000" b="1" dirty="0">
                    <a:solidFill>
                      <a:srgbClr val="000000"/>
                    </a:solidFill>
                    <a:latin typeface="宋体" panose="02010600030101010101" pitchFamily="2" charset="-122"/>
                    <a:ea typeface="楷体_GB2312"/>
                    <a:cs typeface="楷体_GB2312"/>
                  </a:endParaRPr>
                </a:p>
                <a:p>
                  <a:pPr algn="just" eaLnBrk="1" hangingPunct="1">
                    <a:spcBef>
                      <a:spcPct val="0"/>
                    </a:spcBef>
                    <a:buFontTx/>
                    <a:buNone/>
                  </a:pPr>
                  <a:endParaRPr kumimoji="1" lang="en-US" altLang="zh-CN" sz="2000" b="1" dirty="0">
                    <a:solidFill>
                      <a:srgbClr val="000000"/>
                    </a:solidFill>
                    <a:latin typeface="Times New Roman" panose="02020603050405020304" pitchFamily="18" charset="0"/>
                  </a:endParaRPr>
                </a:p>
              </p:txBody>
            </p:sp>
            <p:sp>
              <p:nvSpPr>
                <p:cNvPr id="40" name="Rectangle 17"/>
                <p:cNvSpPr>
                  <a:spLocks noChangeArrowheads="1"/>
                </p:cNvSpPr>
                <p:nvPr/>
              </p:nvSpPr>
              <p:spPr bwMode="auto">
                <a:xfrm>
                  <a:off x="0" y="403"/>
                  <a:ext cx="734"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4" name="Group 18"/>
              <p:cNvGrpSpPr>
                <a:grpSpLocks/>
              </p:cNvGrpSpPr>
              <p:nvPr/>
            </p:nvGrpSpPr>
            <p:grpSpPr bwMode="auto">
              <a:xfrm>
                <a:off x="734" y="403"/>
                <a:ext cx="806" cy="518"/>
                <a:chOff x="734" y="403"/>
                <a:chExt cx="806" cy="518"/>
              </a:xfrm>
            </p:grpSpPr>
            <p:sp>
              <p:nvSpPr>
                <p:cNvPr id="37" name="Rectangle 19"/>
                <p:cNvSpPr>
                  <a:spLocks noChangeArrowheads="1"/>
                </p:cNvSpPr>
                <p:nvPr/>
              </p:nvSpPr>
              <p:spPr bwMode="auto">
                <a:xfrm>
                  <a:off x="777" y="403"/>
                  <a:ext cx="720"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dirty="0">
                      <a:solidFill>
                        <a:srgbClr val="000000"/>
                      </a:solidFill>
                      <a:latin typeface="宋体" panose="02010600030101010101" pitchFamily="2" charset="-122"/>
                      <a:ea typeface="楷体_GB2312"/>
                      <a:cs typeface="楷体_GB2312"/>
                    </a:rPr>
                    <a:t>生产的正外部性：果园和养蜂人</a:t>
                  </a:r>
                  <a:endParaRPr kumimoji="1" lang="zh-CN" altLang="en-US" sz="2000" b="1" dirty="0">
                    <a:solidFill>
                      <a:srgbClr val="000000"/>
                    </a:solidFill>
                    <a:latin typeface="宋体" panose="02010600030101010101" pitchFamily="2" charset="-122"/>
                    <a:cs typeface="Times New Roman" panose="02020603050405020304" pitchFamily="18" charset="0"/>
                  </a:endParaRPr>
                </a:p>
                <a:p>
                  <a:pPr algn="just">
                    <a:spcBef>
                      <a:spcPct val="0"/>
                    </a:spcBef>
                    <a:buFontTx/>
                    <a:buNone/>
                  </a:pPr>
                  <a:endParaRPr kumimoji="1" lang="en-US" altLang="zh-CN" sz="2000" b="1" dirty="0">
                    <a:solidFill>
                      <a:srgbClr val="000000"/>
                    </a:solidFill>
                    <a:latin typeface="Times New Roman" panose="02020603050405020304" pitchFamily="18" charset="0"/>
                  </a:endParaRPr>
                </a:p>
              </p:txBody>
            </p:sp>
            <p:sp>
              <p:nvSpPr>
                <p:cNvPr id="38" name="Rectangle 20"/>
                <p:cNvSpPr>
                  <a:spLocks noChangeArrowheads="1"/>
                </p:cNvSpPr>
                <p:nvPr/>
              </p:nvSpPr>
              <p:spPr bwMode="auto">
                <a:xfrm>
                  <a:off x="734" y="403"/>
                  <a:ext cx="806"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5" name="Group 21"/>
              <p:cNvGrpSpPr>
                <a:grpSpLocks/>
              </p:cNvGrpSpPr>
              <p:nvPr/>
            </p:nvGrpSpPr>
            <p:grpSpPr bwMode="auto">
              <a:xfrm>
                <a:off x="1540" y="403"/>
                <a:ext cx="950" cy="518"/>
                <a:chOff x="1540" y="403"/>
                <a:chExt cx="950" cy="518"/>
              </a:xfrm>
            </p:grpSpPr>
            <p:sp>
              <p:nvSpPr>
                <p:cNvPr id="35" name="Rectangle 22"/>
                <p:cNvSpPr>
                  <a:spLocks noChangeArrowheads="1"/>
                </p:cNvSpPr>
                <p:nvPr/>
              </p:nvSpPr>
              <p:spPr bwMode="auto">
                <a:xfrm>
                  <a:off x="1583" y="403"/>
                  <a:ext cx="86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消费的正外部性：</a:t>
                  </a:r>
                </a:p>
                <a:p>
                  <a:pPr algn="just" eaLnBrk="1" hangingPunct="1">
                    <a:spcBef>
                      <a:spcPct val="0"/>
                    </a:spcBef>
                    <a:buFontTx/>
                    <a:buNone/>
                  </a:pPr>
                  <a:r>
                    <a:rPr lang="zh-CN" altLang="en-US" sz="2000" b="1">
                      <a:solidFill>
                        <a:srgbClr val="000000"/>
                      </a:solidFill>
                      <a:latin typeface="楷体_GB2312"/>
                      <a:ea typeface="楷体_GB2312"/>
                      <a:cs typeface="Times New Roman" panose="02020603050405020304" pitchFamily="18" charset="0"/>
                    </a:rPr>
                    <a:t>注射疫苗的人对其他人</a:t>
                  </a:r>
                  <a:endParaRPr kumimoji="1" lang="zh-CN" altLang="en-US" sz="2000" b="1">
                    <a:solidFill>
                      <a:srgbClr val="000000"/>
                    </a:solidFill>
                    <a:latin typeface="楷体_GB2312"/>
                    <a:ea typeface="楷体_GB2312"/>
                    <a:cs typeface="楷体_GB2312"/>
                  </a:endParaRPr>
                </a:p>
              </p:txBody>
            </p:sp>
            <p:sp>
              <p:nvSpPr>
                <p:cNvPr id="36" name="Rectangle 23"/>
                <p:cNvSpPr>
                  <a:spLocks noChangeArrowheads="1"/>
                </p:cNvSpPr>
                <p:nvPr/>
              </p:nvSpPr>
              <p:spPr bwMode="auto">
                <a:xfrm>
                  <a:off x="1540" y="403"/>
                  <a:ext cx="950"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6" name="Group 24"/>
              <p:cNvGrpSpPr>
                <a:grpSpLocks/>
              </p:cNvGrpSpPr>
              <p:nvPr/>
            </p:nvGrpSpPr>
            <p:grpSpPr bwMode="auto">
              <a:xfrm>
                <a:off x="0" y="921"/>
                <a:ext cx="734" cy="518"/>
                <a:chOff x="0" y="921"/>
                <a:chExt cx="734" cy="518"/>
              </a:xfrm>
            </p:grpSpPr>
            <p:sp>
              <p:nvSpPr>
                <p:cNvPr id="33" name="Rectangle 25"/>
                <p:cNvSpPr>
                  <a:spLocks noChangeArrowheads="1"/>
                </p:cNvSpPr>
                <p:nvPr/>
              </p:nvSpPr>
              <p:spPr bwMode="auto">
                <a:xfrm>
                  <a:off x="43" y="921"/>
                  <a:ext cx="64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dirty="0">
                      <a:solidFill>
                        <a:srgbClr val="000000"/>
                      </a:solidFill>
                      <a:latin typeface="宋体" panose="02010600030101010101" pitchFamily="2" charset="-122"/>
                      <a:ea typeface="楷体_GB2312"/>
                      <a:cs typeface="楷体_GB2312"/>
                    </a:rPr>
                    <a:t>负外部</a:t>
                  </a:r>
                  <a:r>
                    <a:rPr kumimoji="1" lang="zh-CN" altLang="en-US" sz="2000" b="1" dirty="0" smtClean="0">
                      <a:solidFill>
                        <a:srgbClr val="000000"/>
                      </a:solidFill>
                      <a:latin typeface="宋体" panose="02010600030101010101" pitchFamily="2" charset="-122"/>
                      <a:ea typeface="楷体_GB2312"/>
                      <a:cs typeface="楷体_GB2312"/>
                    </a:rPr>
                    <a:t>性（消极的外部性）</a:t>
                  </a:r>
                  <a:endParaRPr kumimoji="1" lang="zh-CN" altLang="en-US" sz="2000" b="1" dirty="0">
                    <a:solidFill>
                      <a:srgbClr val="000000"/>
                    </a:solidFill>
                    <a:latin typeface="宋体" panose="02010600030101010101" pitchFamily="2" charset="-122"/>
                    <a:cs typeface="Times New Roman" panose="02020603050405020304" pitchFamily="18" charset="0"/>
                  </a:endParaRPr>
                </a:p>
              </p:txBody>
            </p:sp>
            <p:sp>
              <p:nvSpPr>
                <p:cNvPr id="34" name="Rectangle 26"/>
                <p:cNvSpPr>
                  <a:spLocks noChangeArrowheads="1"/>
                </p:cNvSpPr>
                <p:nvPr/>
              </p:nvSpPr>
              <p:spPr bwMode="auto">
                <a:xfrm>
                  <a:off x="0" y="921"/>
                  <a:ext cx="734"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7" name="Group 27"/>
              <p:cNvGrpSpPr>
                <a:grpSpLocks/>
              </p:cNvGrpSpPr>
              <p:nvPr/>
            </p:nvGrpSpPr>
            <p:grpSpPr bwMode="auto">
              <a:xfrm>
                <a:off x="734" y="921"/>
                <a:ext cx="806" cy="518"/>
                <a:chOff x="734" y="921"/>
                <a:chExt cx="806" cy="518"/>
              </a:xfrm>
            </p:grpSpPr>
            <p:sp>
              <p:nvSpPr>
                <p:cNvPr id="31" name="Rectangle 28"/>
                <p:cNvSpPr>
                  <a:spLocks noChangeArrowheads="1"/>
                </p:cNvSpPr>
                <p:nvPr/>
              </p:nvSpPr>
              <p:spPr bwMode="auto">
                <a:xfrm>
                  <a:off x="777" y="921"/>
                  <a:ext cx="720"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生产的负外部性：工厂对渔场</a:t>
                  </a:r>
                  <a:endParaRPr kumimoji="1" lang="zh-CN" altLang="en-US" sz="2000" b="1">
                    <a:solidFill>
                      <a:srgbClr val="000000"/>
                    </a:solidFill>
                    <a:latin typeface="Times New Roman" panose="02020603050405020304" pitchFamily="18" charset="0"/>
                  </a:endParaRPr>
                </a:p>
              </p:txBody>
            </p:sp>
            <p:sp>
              <p:nvSpPr>
                <p:cNvPr id="32" name="Rectangle 29"/>
                <p:cNvSpPr>
                  <a:spLocks noChangeArrowheads="1"/>
                </p:cNvSpPr>
                <p:nvPr/>
              </p:nvSpPr>
              <p:spPr bwMode="auto">
                <a:xfrm>
                  <a:off x="734" y="921"/>
                  <a:ext cx="806"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8" name="Group 30"/>
              <p:cNvGrpSpPr>
                <a:grpSpLocks/>
              </p:cNvGrpSpPr>
              <p:nvPr/>
            </p:nvGrpSpPr>
            <p:grpSpPr bwMode="auto">
              <a:xfrm>
                <a:off x="1540" y="921"/>
                <a:ext cx="950" cy="518"/>
                <a:chOff x="1540" y="921"/>
                <a:chExt cx="950" cy="518"/>
              </a:xfrm>
            </p:grpSpPr>
            <p:sp>
              <p:nvSpPr>
                <p:cNvPr id="29" name="Rectangle 31"/>
                <p:cNvSpPr>
                  <a:spLocks noChangeArrowheads="1"/>
                </p:cNvSpPr>
                <p:nvPr/>
              </p:nvSpPr>
              <p:spPr bwMode="auto">
                <a:xfrm>
                  <a:off x="1583" y="921"/>
                  <a:ext cx="864"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消费的负外部性</a:t>
                  </a:r>
                </a:p>
                <a:p>
                  <a:pPr algn="just" eaLnBrk="1" hangingPunct="1">
                    <a:spcBef>
                      <a:spcPct val="0"/>
                    </a:spcBef>
                    <a:buFontTx/>
                    <a:buNone/>
                  </a:pPr>
                  <a:r>
                    <a:rPr kumimoji="1" lang="zh-CN" altLang="en-US" sz="2000" b="1">
                      <a:solidFill>
                        <a:srgbClr val="000000"/>
                      </a:solidFill>
                      <a:latin typeface="宋体" panose="02010600030101010101" pitchFamily="2" charset="-122"/>
                      <a:ea typeface="楷体_GB2312"/>
                      <a:cs typeface="楷体_GB2312"/>
                    </a:rPr>
                    <a:t>抽烟者对不抽烟者</a:t>
                  </a:r>
                  <a:endParaRPr kumimoji="1" lang="zh-CN" altLang="en-US" sz="2000" b="1">
                    <a:solidFill>
                      <a:srgbClr val="000000"/>
                    </a:solidFill>
                    <a:latin typeface="Times New Roman" panose="02020603050405020304" pitchFamily="18" charset="0"/>
                  </a:endParaRPr>
                </a:p>
              </p:txBody>
            </p:sp>
            <p:sp>
              <p:nvSpPr>
                <p:cNvPr id="30" name="Rectangle 32"/>
                <p:cNvSpPr>
                  <a:spLocks noChangeArrowheads="1"/>
                </p:cNvSpPr>
                <p:nvPr/>
              </p:nvSpPr>
              <p:spPr bwMode="auto">
                <a:xfrm>
                  <a:off x="1540" y="921"/>
                  <a:ext cx="950" cy="518"/>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sp>
          <p:nvSpPr>
            <p:cNvPr id="12" name="Rectangle 33"/>
            <p:cNvSpPr>
              <a:spLocks noChangeArrowheads="1"/>
            </p:cNvSpPr>
            <p:nvPr/>
          </p:nvSpPr>
          <p:spPr bwMode="auto">
            <a:xfrm>
              <a:off x="-3" y="-3"/>
              <a:ext cx="2496" cy="1445"/>
            </a:xfrm>
            <a:prstGeom prst="rect">
              <a:avLst/>
            </a:prstGeom>
            <a:noFill/>
            <a:ln w="9525">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spTree>
    <p:extLst>
      <p:ext uri="{BB962C8B-B14F-4D97-AF65-F5344CB8AC3E}">
        <p14:creationId xmlns:p14="http://schemas.microsoft.com/office/powerpoint/2010/main" val="3023768314"/>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8034" y="1016499"/>
            <a:ext cx="3502882" cy="461665"/>
          </a:xfrm>
          <a:prstGeom prst="rect">
            <a:avLst/>
          </a:prstGeom>
        </p:spPr>
        <p:txBody>
          <a:bodyPr wrap="none">
            <a:spAutoFit/>
          </a:bodyPr>
          <a:lstStyle/>
          <a:p>
            <a:pPr>
              <a:spcBef>
                <a:spcPts val="0"/>
              </a:spcBef>
            </a:pPr>
            <a:r>
              <a:rPr lang="zh-CN" altLang="en-US" sz="2400" b="1" dirty="0" smtClean="0"/>
              <a:t>（</a:t>
            </a:r>
            <a:r>
              <a:rPr lang="en-US" altLang="zh-CN" sz="2400" b="1" dirty="0" smtClean="0"/>
              <a:t>3</a:t>
            </a:r>
            <a:r>
              <a:rPr lang="zh-CN" altLang="en-US" sz="2400" b="1" dirty="0" smtClean="0"/>
              <a:t>）</a:t>
            </a:r>
            <a:r>
              <a:rPr lang="en-US" altLang="zh-CN" sz="2400" b="1" dirty="0" smtClean="0"/>
              <a:t> </a:t>
            </a:r>
            <a:r>
              <a:rPr lang="zh-CN" altLang="en-US" sz="2400" b="1" dirty="0" smtClean="0"/>
              <a:t>外部性与市场失灵</a:t>
            </a:r>
            <a:endParaRPr lang="zh-CN" altLang="en-US" sz="2400" b="1" dirty="0"/>
          </a:p>
        </p:txBody>
      </p:sp>
      <p:sp>
        <p:nvSpPr>
          <p:cNvPr id="10" name="矩形 1"/>
          <p:cNvSpPr>
            <a:spLocks noChangeArrowheads="1"/>
          </p:cNvSpPr>
          <p:nvPr/>
        </p:nvSpPr>
        <p:spPr bwMode="auto">
          <a:xfrm>
            <a:off x="589128" y="1434266"/>
            <a:ext cx="565571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smtClean="0">
                <a:cs typeface="Arial" panose="020B0604020202020204" pitchFamily="34" charset="0"/>
              </a:rPr>
              <a:t>♦</a:t>
            </a:r>
            <a:r>
              <a:rPr lang="zh-CN" altLang="en-US" sz="2400" b="1" dirty="0" smtClean="0"/>
              <a:t>生产</a:t>
            </a:r>
            <a:r>
              <a:rPr lang="zh-CN" altLang="en-US" sz="2400" b="1" dirty="0"/>
              <a:t>负外部性条件下的</a:t>
            </a:r>
            <a:r>
              <a:rPr lang="zh-CN" altLang="en-US" sz="2400" b="1" dirty="0" smtClean="0"/>
              <a:t>市场与市场失灵</a:t>
            </a:r>
            <a:endParaRPr lang="zh-CN" altLang="en-US" sz="2400" b="1" dirty="0"/>
          </a:p>
        </p:txBody>
      </p:sp>
      <p:sp>
        <p:nvSpPr>
          <p:cNvPr id="11" name="Text Box 18"/>
          <p:cNvSpPr txBox="1">
            <a:spLocks noChangeArrowheads="1"/>
          </p:cNvSpPr>
          <p:nvPr/>
        </p:nvSpPr>
        <p:spPr bwMode="auto">
          <a:xfrm>
            <a:off x="553523" y="1886480"/>
            <a:ext cx="8142318"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Arial" charset="0"/>
                <a:ea typeface="宋体" pitchFamily="2" charset="-122"/>
              </a:defRPr>
            </a:lvl1pPr>
            <a:lvl2pPr marL="742950" indent="-285750" eaLnBrk="0" hangingPunct="0">
              <a:spcBef>
                <a:spcPct val="20000"/>
              </a:spcBef>
              <a:buChar char="–"/>
              <a:defRPr sz="2800">
                <a:solidFill>
                  <a:schemeClr val="tx1"/>
                </a:solidFill>
                <a:latin typeface="Arial" charset="0"/>
                <a:ea typeface="宋体" pitchFamily="2" charset="-122"/>
              </a:defRPr>
            </a:lvl2pPr>
            <a:lvl3pPr marL="1143000" indent="-228600" eaLnBrk="0" hangingPunct="0">
              <a:spcBef>
                <a:spcPct val="20000"/>
              </a:spcBef>
              <a:buChar char="•"/>
              <a:defRPr sz="2400">
                <a:solidFill>
                  <a:schemeClr val="tx1"/>
                </a:solidFill>
                <a:latin typeface="Arial" charset="0"/>
                <a:ea typeface="宋体" pitchFamily="2" charset="-122"/>
              </a:defRPr>
            </a:lvl3pPr>
            <a:lvl4pPr marL="1600200" indent="-228600" eaLnBrk="0" hangingPunct="0">
              <a:spcBef>
                <a:spcPct val="20000"/>
              </a:spcBef>
              <a:buChar char="–"/>
              <a:defRPr sz="2000">
                <a:solidFill>
                  <a:schemeClr val="tx1"/>
                </a:solidFill>
                <a:latin typeface="Arial" charset="0"/>
                <a:ea typeface="宋体" pitchFamily="2" charset="-122"/>
              </a:defRPr>
            </a:lvl4pPr>
            <a:lvl5pPr marL="2057400" indent="-228600" eaLnBrk="0" hangingPunct="0">
              <a:spcBef>
                <a:spcPct val="20000"/>
              </a:spcBef>
              <a:buChar char="»"/>
              <a:defRPr sz="2000">
                <a:solidFill>
                  <a:schemeClr val="tx1"/>
                </a:solidFill>
                <a:latin typeface="Arial" charset="0"/>
                <a:ea typeface="宋体" pitchFamily="2" charset="-122"/>
              </a:defRPr>
            </a:lvl5pPr>
            <a:lvl6pPr marL="2514600" indent="-228600" eaLnBrk="0" fontAlgn="base" hangingPunct="0">
              <a:spcBef>
                <a:spcPct val="20000"/>
              </a:spcBef>
              <a:spcAft>
                <a:spcPct val="0"/>
              </a:spcAft>
              <a:buChar char="»"/>
              <a:defRPr sz="2000">
                <a:solidFill>
                  <a:schemeClr val="tx1"/>
                </a:solidFill>
                <a:latin typeface="Arial" charset="0"/>
                <a:ea typeface="宋体" pitchFamily="2" charset="-122"/>
              </a:defRPr>
            </a:lvl6pPr>
            <a:lvl7pPr marL="2971800" indent="-228600" eaLnBrk="0" fontAlgn="base" hangingPunct="0">
              <a:spcBef>
                <a:spcPct val="20000"/>
              </a:spcBef>
              <a:spcAft>
                <a:spcPct val="0"/>
              </a:spcAft>
              <a:buChar char="»"/>
              <a:defRPr sz="2000">
                <a:solidFill>
                  <a:schemeClr val="tx1"/>
                </a:solidFill>
                <a:latin typeface="Arial" charset="0"/>
                <a:ea typeface="宋体" pitchFamily="2" charset="-122"/>
              </a:defRPr>
            </a:lvl7pPr>
            <a:lvl8pPr marL="3429000" indent="-228600" eaLnBrk="0" fontAlgn="base" hangingPunct="0">
              <a:spcBef>
                <a:spcPct val="20000"/>
              </a:spcBef>
              <a:spcAft>
                <a:spcPct val="0"/>
              </a:spcAft>
              <a:buChar char="»"/>
              <a:defRPr sz="2000">
                <a:solidFill>
                  <a:schemeClr val="tx1"/>
                </a:solidFill>
                <a:latin typeface="Arial" charset="0"/>
                <a:ea typeface="宋体" pitchFamily="2" charset="-122"/>
              </a:defRPr>
            </a:lvl8pPr>
            <a:lvl9pPr marL="3886200" indent="-228600" eaLnBrk="0" fontAlgn="base" hangingPunct="0">
              <a:spcBef>
                <a:spcPct val="20000"/>
              </a:spcBef>
              <a:spcAft>
                <a:spcPct val="0"/>
              </a:spcAft>
              <a:buChar char="»"/>
              <a:defRPr sz="2000">
                <a:solidFill>
                  <a:schemeClr val="tx1"/>
                </a:solidFill>
                <a:latin typeface="Arial" charset="0"/>
                <a:ea typeface="宋体" pitchFamily="2" charset="-122"/>
              </a:defRPr>
            </a:lvl9pPr>
          </a:lstStyle>
          <a:p>
            <a:pPr eaLnBrk="1" hangingPunct="1">
              <a:spcBef>
                <a:spcPct val="0"/>
              </a:spcBef>
              <a:buFontTx/>
              <a:buNone/>
              <a:defRPr/>
            </a:pPr>
            <a:r>
              <a:rPr kumimoji="1" lang="zh-CN" altLang="en-US" sz="2400" dirty="0" smtClean="0">
                <a:solidFill>
                  <a:srgbClr val="000000"/>
                </a:solidFill>
                <a:latin typeface="Times New Roman" pitchFamily="18" charset="0"/>
              </a:rPr>
              <a:t>有效率的产量应为</a:t>
            </a:r>
            <a:r>
              <a:rPr kumimoji="1" lang="en-US" altLang="zh-CN" sz="2400" dirty="0" smtClean="0">
                <a:solidFill>
                  <a:srgbClr val="000000"/>
                </a:solidFill>
                <a:latin typeface="Times New Roman" pitchFamily="18" charset="0"/>
              </a:rPr>
              <a:t>Q</a:t>
            </a:r>
            <a:r>
              <a:rPr kumimoji="1" lang="en-US" altLang="zh-CN" sz="2400" baseline="-25000" dirty="0" smtClean="0">
                <a:solidFill>
                  <a:srgbClr val="000000"/>
                </a:solidFill>
                <a:latin typeface="Times New Roman" pitchFamily="18" charset="0"/>
              </a:rPr>
              <a:t>1</a:t>
            </a:r>
            <a:r>
              <a:rPr kumimoji="1" lang="zh-CN" altLang="en-US" sz="2400" dirty="0" smtClean="0">
                <a:solidFill>
                  <a:srgbClr val="000000"/>
                </a:solidFill>
                <a:latin typeface="Times New Roman" pitchFamily="18" charset="0"/>
              </a:rPr>
              <a:t>，价格</a:t>
            </a:r>
            <a:r>
              <a:rPr kumimoji="1" lang="zh-CN" altLang="en-US" sz="2400" dirty="0">
                <a:solidFill>
                  <a:srgbClr val="000000"/>
                </a:solidFill>
                <a:latin typeface="+mn-lt"/>
              </a:rPr>
              <a:t>Ｐ</a:t>
            </a:r>
            <a:r>
              <a:rPr kumimoji="1" lang="zh-CN" altLang="en-US" sz="2400" baseline="-25000" dirty="0">
                <a:solidFill>
                  <a:srgbClr val="000000"/>
                </a:solidFill>
                <a:latin typeface="+mn-lt"/>
              </a:rPr>
              <a:t>１</a:t>
            </a:r>
            <a:r>
              <a:rPr kumimoji="1" lang="zh-CN" altLang="en-US" sz="2400" dirty="0" smtClean="0">
                <a:solidFill>
                  <a:srgbClr val="000000"/>
                </a:solidFill>
                <a:latin typeface="Times New Roman" pitchFamily="18" charset="0"/>
              </a:rPr>
              <a:t>；但是私人不考虑额外成本，产量为Ｑ，使产量高于有效率的产量，导致生产过度，市场价格过低。</a:t>
            </a:r>
          </a:p>
        </p:txBody>
      </p:sp>
      <p:sp>
        <p:nvSpPr>
          <p:cNvPr id="12" name="Text Box 4"/>
          <p:cNvSpPr txBox="1">
            <a:spLocks noChangeArrowheads="1"/>
          </p:cNvSpPr>
          <p:nvPr/>
        </p:nvSpPr>
        <p:spPr bwMode="auto">
          <a:xfrm>
            <a:off x="5494338" y="3902918"/>
            <a:ext cx="762000" cy="458788"/>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MEC</a:t>
            </a:r>
          </a:p>
        </p:txBody>
      </p:sp>
      <p:sp>
        <p:nvSpPr>
          <p:cNvPr id="20" name="Line 5"/>
          <p:cNvSpPr>
            <a:spLocks noChangeShapeType="1"/>
          </p:cNvSpPr>
          <p:nvPr/>
        </p:nvSpPr>
        <p:spPr bwMode="auto">
          <a:xfrm>
            <a:off x="1878012" y="3109034"/>
            <a:ext cx="19051" cy="3156084"/>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6"/>
          <p:cNvSpPr>
            <a:spLocks noChangeShapeType="1"/>
          </p:cNvSpPr>
          <p:nvPr/>
        </p:nvSpPr>
        <p:spPr bwMode="auto">
          <a:xfrm>
            <a:off x="1897063" y="6265118"/>
            <a:ext cx="39592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 name="Line 7"/>
          <p:cNvSpPr>
            <a:spLocks noChangeShapeType="1"/>
          </p:cNvSpPr>
          <p:nvPr/>
        </p:nvSpPr>
        <p:spPr bwMode="auto">
          <a:xfrm flipV="1">
            <a:off x="1897063" y="3674318"/>
            <a:ext cx="3614737" cy="1979613"/>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8"/>
          <p:cNvSpPr>
            <a:spLocks noChangeShapeType="1"/>
          </p:cNvSpPr>
          <p:nvPr/>
        </p:nvSpPr>
        <p:spPr bwMode="auto">
          <a:xfrm>
            <a:off x="1897063" y="3520331"/>
            <a:ext cx="3673475" cy="24399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9"/>
          <p:cNvSpPr>
            <a:spLocks noChangeShapeType="1"/>
          </p:cNvSpPr>
          <p:nvPr/>
        </p:nvSpPr>
        <p:spPr bwMode="auto">
          <a:xfrm>
            <a:off x="1911350" y="4696668"/>
            <a:ext cx="1720850" cy="0"/>
          </a:xfrm>
          <a:prstGeom prst="line">
            <a:avLst/>
          </a:prstGeom>
          <a:noFill/>
          <a:ln w="28575">
            <a:solidFill>
              <a:schemeClr val="tx1"/>
            </a:solidFill>
            <a:prstDash val="dash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Text Box 10"/>
          <p:cNvSpPr txBox="1">
            <a:spLocks noChangeArrowheads="1"/>
          </p:cNvSpPr>
          <p:nvPr/>
        </p:nvSpPr>
        <p:spPr bwMode="auto">
          <a:xfrm>
            <a:off x="1303338" y="5045918"/>
            <a:ext cx="457200" cy="4556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P</a:t>
            </a:r>
          </a:p>
        </p:txBody>
      </p:sp>
      <p:sp>
        <p:nvSpPr>
          <p:cNvPr id="26" name="Text Box 11"/>
          <p:cNvSpPr txBox="1">
            <a:spLocks noChangeArrowheads="1"/>
          </p:cNvSpPr>
          <p:nvPr/>
        </p:nvSpPr>
        <p:spPr bwMode="auto">
          <a:xfrm>
            <a:off x="2370138" y="3521918"/>
            <a:ext cx="1452562" cy="38100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MB=MSB</a:t>
            </a:r>
          </a:p>
        </p:txBody>
      </p:sp>
      <p:sp>
        <p:nvSpPr>
          <p:cNvPr id="27" name="Text Box 12"/>
          <p:cNvSpPr txBox="1">
            <a:spLocks noChangeArrowheads="1"/>
          </p:cNvSpPr>
          <p:nvPr/>
        </p:nvSpPr>
        <p:spPr bwMode="auto">
          <a:xfrm>
            <a:off x="5570538" y="3293318"/>
            <a:ext cx="860425" cy="45720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MSC</a:t>
            </a:r>
          </a:p>
        </p:txBody>
      </p:sp>
      <p:sp>
        <p:nvSpPr>
          <p:cNvPr id="28" name="Line 13"/>
          <p:cNvSpPr>
            <a:spLocks noChangeShapeType="1"/>
          </p:cNvSpPr>
          <p:nvPr/>
        </p:nvSpPr>
        <p:spPr bwMode="auto">
          <a:xfrm>
            <a:off x="3675063" y="4718893"/>
            <a:ext cx="0" cy="1524000"/>
          </a:xfrm>
          <a:prstGeom prst="line">
            <a:avLst/>
          </a:prstGeom>
          <a:noFill/>
          <a:ln w="28575">
            <a:solidFill>
              <a:schemeClr val="tx1"/>
            </a:solidFill>
            <a:prstDash val="dash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9" name="Line 14"/>
          <p:cNvSpPr>
            <a:spLocks noChangeShapeType="1"/>
          </p:cNvSpPr>
          <p:nvPr/>
        </p:nvSpPr>
        <p:spPr bwMode="auto">
          <a:xfrm flipV="1">
            <a:off x="2928938" y="4436318"/>
            <a:ext cx="3098800" cy="16748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Text Box 15"/>
          <p:cNvSpPr txBox="1">
            <a:spLocks noChangeArrowheads="1"/>
          </p:cNvSpPr>
          <p:nvPr/>
        </p:nvSpPr>
        <p:spPr bwMode="auto">
          <a:xfrm>
            <a:off x="6075363" y="4344243"/>
            <a:ext cx="688975" cy="4556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MC</a:t>
            </a:r>
          </a:p>
        </p:txBody>
      </p:sp>
      <p:sp>
        <p:nvSpPr>
          <p:cNvPr id="31" name="Text Box 16"/>
          <p:cNvSpPr txBox="1">
            <a:spLocks noChangeArrowheads="1"/>
          </p:cNvSpPr>
          <p:nvPr/>
        </p:nvSpPr>
        <p:spPr bwMode="auto">
          <a:xfrm>
            <a:off x="6027738" y="6341318"/>
            <a:ext cx="533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a:solidFill>
                  <a:srgbClr val="000000"/>
                </a:solidFill>
                <a:latin typeface="Times New Roman" panose="02020603050405020304" pitchFamily="18" charset="0"/>
              </a:rPr>
              <a:t>Q</a:t>
            </a:r>
          </a:p>
        </p:txBody>
      </p:sp>
      <p:sp>
        <p:nvSpPr>
          <p:cNvPr id="32" name="Text Box 17"/>
          <p:cNvSpPr txBox="1">
            <a:spLocks noChangeArrowheads="1"/>
          </p:cNvSpPr>
          <p:nvPr/>
        </p:nvSpPr>
        <p:spPr bwMode="auto">
          <a:xfrm>
            <a:off x="3360738" y="634131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a:solidFill>
                  <a:srgbClr val="000000"/>
                </a:solidFill>
                <a:latin typeface="Times New Roman" panose="02020603050405020304" pitchFamily="18" charset="0"/>
              </a:rPr>
              <a:t>Q</a:t>
            </a:r>
            <a:r>
              <a:rPr kumimoji="1" lang="en-US" altLang="zh-CN" sz="2000" baseline="-25000">
                <a:solidFill>
                  <a:srgbClr val="000000"/>
                </a:solidFill>
                <a:latin typeface="Times New Roman" panose="02020603050405020304" pitchFamily="18" charset="0"/>
              </a:rPr>
              <a:t>1</a:t>
            </a:r>
          </a:p>
        </p:txBody>
      </p:sp>
      <p:sp>
        <p:nvSpPr>
          <p:cNvPr id="33" name="Line 19"/>
          <p:cNvSpPr>
            <a:spLocks noChangeShapeType="1"/>
          </p:cNvSpPr>
          <p:nvPr/>
        </p:nvSpPr>
        <p:spPr bwMode="auto">
          <a:xfrm>
            <a:off x="4532313" y="5274518"/>
            <a:ext cx="0" cy="99060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Text Box 20"/>
          <p:cNvSpPr txBox="1">
            <a:spLocks noChangeArrowheads="1"/>
          </p:cNvSpPr>
          <p:nvPr/>
        </p:nvSpPr>
        <p:spPr bwMode="auto">
          <a:xfrm>
            <a:off x="4427538" y="6341318"/>
            <a:ext cx="381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a:solidFill>
                  <a:srgbClr val="000000"/>
                </a:solidFill>
                <a:latin typeface="Times New Roman" panose="02020603050405020304" pitchFamily="18" charset="0"/>
              </a:rPr>
              <a:t>Q</a:t>
            </a:r>
            <a:endParaRPr kumimoji="1" lang="en-US" altLang="zh-CN" sz="2000" baseline="-25000">
              <a:solidFill>
                <a:srgbClr val="000000"/>
              </a:solidFill>
              <a:latin typeface="Times New Roman" panose="02020603050405020304" pitchFamily="18" charset="0"/>
            </a:endParaRPr>
          </a:p>
        </p:txBody>
      </p:sp>
      <p:sp>
        <p:nvSpPr>
          <p:cNvPr id="35" name="AutoShape 21"/>
          <p:cNvSpPr>
            <a:spLocks/>
          </p:cNvSpPr>
          <p:nvPr/>
        </p:nvSpPr>
        <p:spPr bwMode="auto">
          <a:xfrm>
            <a:off x="5189538" y="3750518"/>
            <a:ext cx="228600" cy="990600"/>
          </a:xfrm>
          <a:prstGeom prst="leftBrace">
            <a:avLst>
              <a:gd name="adj1" fmla="val 36111"/>
              <a:gd name="adj2" fmla="val 50000"/>
            </a:avLst>
          </a:prstGeom>
          <a:noFill/>
          <a:ln w="28575">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36" name="Line 22"/>
          <p:cNvSpPr>
            <a:spLocks noChangeShapeType="1"/>
          </p:cNvSpPr>
          <p:nvPr/>
        </p:nvSpPr>
        <p:spPr bwMode="auto">
          <a:xfrm flipH="1">
            <a:off x="1912938" y="5260231"/>
            <a:ext cx="2590800"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23"/>
          <p:cNvSpPr>
            <a:spLocks noChangeShapeType="1"/>
          </p:cNvSpPr>
          <p:nvPr/>
        </p:nvSpPr>
        <p:spPr bwMode="auto">
          <a:xfrm>
            <a:off x="5418138" y="3750518"/>
            <a:ext cx="0" cy="9144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Text Box 24"/>
          <p:cNvSpPr txBox="1">
            <a:spLocks noChangeArrowheads="1"/>
          </p:cNvSpPr>
          <p:nvPr/>
        </p:nvSpPr>
        <p:spPr bwMode="auto">
          <a:xfrm>
            <a:off x="1273175" y="4436318"/>
            <a:ext cx="590550" cy="45720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kumimoji="1" lang="en-US" altLang="zh-CN" sz="2000">
                <a:solidFill>
                  <a:srgbClr val="000000"/>
                </a:solidFill>
                <a:latin typeface="Times New Roman" panose="02020603050405020304" pitchFamily="18" charset="0"/>
              </a:rPr>
              <a:t>P</a:t>
            </a:r>
            <a:r>
              <a:rPr kumimoji="1" lang="en-US" altLang="zh-CN" sz="2000" baseline="-25000">
                <a:solidFill>
                  <a:srgbClr val="000000"/>
                </a:solidFill>
                <a:latin typeface="Times New Roman" panose="02020603050405020304" pitchFamily="18" charset="0"/>
              </a:rPr>
              <a:t>1</a:t>
            </a:r>
          </a:p>
        </p:txBody>
      </p:sp>
      <p:sp>
        <p:nvSpPr>
          <p:cNvPr id="39" name="Text Box 25"/>
          <p:cNvSpPr txBox="1">
            <a:spLocks noChangeArrowheads="1"/>
          </p:cNvSpPr>
          <p:nvPr/>
        </p:nvSpPr>
        <p:spPr bwMode="auto">
          <a:xfrm>
            <a:off x="2149475" y="3001878"/>
            <a:ext cx="49371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a:latin typeface="Tahoma" panose="020B0604030504040204" pitchFamily="34" charset="0"/>
              </a:rPr>
              <a:t>注意：市场价格</a:t>
            </a:r>
            <a:r>
              <a:rPr kumimoji="1" lang="en-US" altLang="zh-CN" sz="2000" b="1" dirty="0">
                <a:latin typeface="Tahoma" panose="020B0604030504040204" pitchFamily="34" charset="0"/>
              </a:rPr>
              <a:t>P=MB=MSB=MC&lt;MSC</a:t>
            </a:r>
          </a:p>
        </p:txBody>
      </p:sp>
    </p:spTree>
    <p:extLst>
      <p:ext uri="{BB962C8B-B14F-4D97-AF65-F5344CB8AC3E}">
        <p14:creationId xmlns:p14="http://schemas.microsoft.com/office/powerpoint/2010/main" val="10839604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21697" y="1051851"/>
            <a:ext cx="5655715"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t>消费</a:t>
            </a:r>
            <a:r>
              <a:rPr lang="zh-CN" altLang="en-US" sz="2400" b="1" dirty="0"/>
              <a:t>正外部性条件下的</a:t>
            </a:r>
            <a:r>
              <a:rPr lang="zh-CN" altLang="en-US" sz="2400" b="1" dirty="0" smtClean="0"/>
              <a:t>市场和市场失灵</a:t>
            </a:r>
            <a:endParaRPr lang="zh-CN" altLang="en-US" sz="2400" dirty="0"/>
          </a:p>
        </p:txBody>
      </p:sp>
      <p:sp>
        <p:nvSpPr>
          <p:cNvPr id="10" name="Line 4"/>
          <p:cNvSpPr>
            <a:spLocks noChangeShapeType="1"/>
          </p:cNvSpPr>
          <p:nvPr/>
        </p:nvSpPr>
        <p:spPr bwMode="auto">
          <a:xfrm>
            <a:off x="2197100" y="2984326"/>
            <a:ext cx="0" cy="3352800"/>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11" name="Line 5"/>
          <p:cNvSpPr>
            <a:spLocks noChangeShapeType="1"/>
          </p:cNvSpPr>
          <p:nvPr/>
        </p:nvSpPr>
        <p:spPr bwMode="auto">
          <a:xfrm>
            <a:off x="2197100" y="6337126"/>
            <a:ext cx="39592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2" name="Line 6"/>
          <p:cNvSpPr>
            <a:spLocks noChangeShapeType="1"/>
          </p:cNvSpPr>
          <p:nvPr/>
        </p:nvSpPr>
        <p:spPr bwMode="auto">
          <a:xfrm>
            <a:off x="2197100" y="3592339"/>
            <a:ext cx="3673475" cy="243998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 name="Text Box 7"/>
          <p:cNvSpPr txBox="1">
            <a:spLocks noChangeArrowheads="1"/>
          </p:cNvSpPr>
          <p:nvPr/>
        </p:nvSpPr>
        <p:spPr bwMode="auto">
          <a:xfrm>
            <a:off x="1670845" y="5137482"/>
            <a:ext cx="457200" cy="4556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P</a:t>
            </a:r>
          </a:p>
        </p:txBody>
      </p:sp>
      <p:sp>
        <p:nvSpPr>
          <p:cNvPr id="21" name="Text Box 8"/>
          <p:cNvSpPr txBox="1">
            <a:spLocks noChangeArrowheads="1"/>
          </p:cNvSpPr>
          <p:nvPr/>
        </p:nvSpPr>
        <p:spPr bwMode="auto">
          <a:xfrm>
            <a:off x="1637621" y="4736926"/>
            <a:ext cx="533400" cy="45720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kumimoji="1" lang="en-US" altLang="zh-CN" sz="2000">
                <a:solidFill>
                  <a:srgbClr val="000000"/>
                </a:solidFill>
                <a:latin typeface="Times New Roman" panose="02020603050405020304" pitchFamily="18" charset="0"/>
              </a:rPr>
              <a:t>P</a:t>
            </a:r>
            <a:r>
              <a:rPr kumimoji="1" lang="en-US" altLang="zh-CN" sz="2000" baseline="-25000">
                <a:solidFill>
                  <a:srgbClr val="000000"/>
                </a:solidFill>
                <a:latin typeface="Times New Roman" panose="02020603050405020304" pitchFamily="18" charset="0"/>
              </a:rPr>
              <a:t>2</a:t>
            </a:r>
          </a:p>
        </p:txBody>
      </p:sp>
      <p:sp>
        <p:nvSpPr>
          <p:cNvPr id="22" name="Text Box 9"/>
          <p:cNvSpPr txBox="1">
            <a:spLocks noChangeArrowheads="1"/>
          </p:cNvSpPr>
          <p:nvPr/>
        </p:nvSpPr>
        <p:spPr bwMode="auto">
          <a:xfrm>
            <a:off x="2670175" y="3593926"/>
            <a:ext cx="685800" cy="38100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MB</a:t>
            </a:r>
          </a:p>
        </p:txBody>
      </p:sp>
      <p:sp>
        <p:nvSpPr>
          <p:cNvPr id="23" name="Text Box 10"/>
          <p:cNvSpPr txBox="1">
            <a:spLocks noChangeArrowheads="1"/>
          </p:cNvSpPr>
          <p:nvPr/>
        </p:nvSpPr>
        <p:spPr bwMode="auto">
          <a:xfrm>
            <a:off x="3584575" y="3365326"/>
            <a:ext cx="860425" cy="4556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MSB</a:t>
            </a:r>
          </a:p>
        </p:txBody>
      </p:sp>
      <p:sp>
        <p:nvSpPr>
          <p:cNvPr id="24" name="Line 11"/>
          <p:cNvSpPr>
            <a:spLocks noChangeShapeType="1"/>
          </p:cNvSpPr>
          <p:nvPr/>
        </p:nvSpPr>
        <p:spPr bwMode="auto">
          <a:xfrm>
            <a:off x="2971800" y="3230389"/>
            <a:ext cx="3270250" cy="228600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2"/>
          <p:cNvSpPr>
            <a:spLocks noChangeShapeType="1"/>
          </p:cNvSpPr>
          <p:nvPr/>
        </p:nvSpPr>
        <p:spPr bwMode="auto">
          <a:xfrm flipV="1">
            <a:off x="3228975" y="4508326"/>
            <a:ext cx="3098800" cy="16748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13"/>
          <p:cNvSpPr>
            <a:spLocks noChangeShapeType="1"/>
          </p:cNvSpPr>
          <p:nvPr/>
        </p:nvSpPr>
        <p:spPr bwMode="auto">
          <a:xfrm>
            <a:off x="2179638" y="4965526"/>
            <a:ext cx="3270250" cy="0"/>
          </a:xfrm>
          <a:prstGeom prst="line">
            <a:avLst/>
          </a:prstGeom>
          <a:noFill/>
          <a:ln w="28575">
            <a:solidFill>
              <a:schemeClr val="tx1"/>
            </a:solidFill>
            <a:prstDash val="dash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Text Box 14"/>
          <p:cNvSpPr txBox="1">
            <a:spLocks noChangeArrowheads="1"/>
          </p:cNvSpPr>
          <p:nvPr/>
        </p:nvSpPr>
        <p:spPr bwMode="auto">
          <a:xfrm>
            <a:off x="5634038" y="4059064"/>
            <a:ext cx="1512887" cy="455612"/>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MC=MSC</a:t>
            </a:r>
          </a:p>
        </p:txBody>
      </p:sp>
      <p:sp>
        <p:nvSpPr>
          <p:cNvPr id="28" name="Line 15"/>
          <p:cNvSpPr>
            <a:spLocks noChangeShapeType="1"/>
          </p:cNvSpPr>
          <p:nvPr/>
        </p:nvSpPr>
        <p:spPr bwMode="auto">
          <a:xfrm>
            <a:off x="5489575" y="4965526"/>
            <a:ext cx="0" cy="137160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Text Box 16"/>
          <p:cNvSpPr txBox="1">
            <a:spLocks noChangeArrowheads="1"/>
          </p:cNvSpPr>
          <p:nvPr/>
        </p:nvSpPr>
        <p:spPr bwMode="auto">
          <a:xfrm>
            <a:off x="5337175" y="6344493"/>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dirty="0">
                <a:solidFill>
                  <a:srgbClr val="000000"/>
                </a:solidFill>
                <a:latin typeface="Times New Roman" panose="02020603050405020304" pitchFamily="18" charset="0"/>
              </a:rPr>
              <a:t>Q</a:t>
            </a:r>
            <a:r>
              <a:rPr kumimoji="1" lang="en-US" altLang="zh-CN" sz="2000" baseline="-25000" dirty="0">
                <a:solidFill>
                  <a:srgbClr val="000000"/>
                </a:solidFill>
                <a:latin typeface="Times New Roman" panose="02020603050405020304" pitchFamily="18" charset="0"/>
              </a:rPr>
              <a:t>2</a:t>
            </a:r>
          </a:p>
        </p:txBody>
      </p:sp>
      <p:sp>
        <p:nvSpPr>
          <p:cNvPr id="30" name="Line 17"/>
          <p:cNvSpPr>
            <a:spLocks noChangeShapeType="1"/>
          </p:cNvSpPr>
          <p:nvPr/>
        </p:nvSpPr>
        <p:spPr bwMode="auto">
          <a:xfrm>
            <a:off x="5718175" y="5117926"/>
            <a:ext cx="0" cy="838200"/>
          </a:xfrm>
          <a:prstGeom prst="line">
            <a:avLst/>
          </a:prstGeom>
          <a:noFill/>
          <a:ln w="2857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AutoShape 18"/>
          <p:cNvSpPr>
            <a:spLocks/>
          </p:cNvSpPr>
          <p:nvPr/>
        </p:nvSpPr>
        <p:spPr bwMode="auto">
          <a:xfrm>
            <a:off x="5565775" y="5117926"/>
            <a:ext cx="152400" cy="762000"/>
          </a:xfrm>
          <a:prstGeom prst="leftBrace">
            <a:avLst>
              <a:gd name="adj1" fmla="val 41667"/>
              <a:gd name="adj2" fmla="val 50000"/>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32" name="Text Box 19"/>
          <p:cNvSpPr txBox="1">
            <a:spLocks noChangeArrowheads="1"/>
          </p:cNvSpPr>
          <p:nvPr/>
        </p:nvSpPr>
        <p:spPr bwMode="auto">
          <a:xfrm>
            <a:off x="6107685" y="6334803"/>
            <a:ext cx="533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a:solidFill>
                  <a:srgbClr val="000000"/>
                </a:solidFill>
                <a:latin typeface="Times New Roman" panose="02020603050405020304" pitchFamily="18" charset="0"/>
              </a:rPr>
              <a:t>Q</a:t>
            </a:r>
          </a:p>
        </p:txBody>
      </p:sp>
      <p:sp>
        <p:nvSpPr>
          <p:cNvPr id="33" name="Line 21"/>
          <p:cNvSpPr>
            <a:spLocks noChangeShapeType="1"/>
          </p:cNvSpPr>
          <p:nvPr/>
        </p:nvSpPr>
        <p:spPr bwMode="auto">
          <a:xfrm>
            <a:off x="4832350" y="5346526"/>
            <a:ext cx="0" cy="99060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Text Box 22"/>
          <p:cNvSpPr txBox="1">
            <a:spLocks noChangeArrowheads="1"/>
          </p:cNvSpPr>
          <p:nvPr/>
        </p:nvSpPr>
        <p:spPr bwMode="auto">
          <a:xfrm>
            <a:off x="4689475" y="6367288"/>
            <a:ext cx="381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en-US" altLang="zh-CN" sz="2000">
                <a:solidFill>
                  <a:srgbClr val="000000"/>
                </a:solidFill>
                <a:latin typeface="Times New Roman" panose="02020603050405020304" pitchFamily="18" charset="0"/>
              </a:rPr>
              <a:t>Q</a:t>
            </a:r>
            <a:endParaRPr kumimoji="1" lang="en-US" altLang="zh-CN" sz="2000" baseline="-25000">
              <a:solidFill>
                <a:srgbClr val="000000"/>
              </a:solidFill>
              <a:latin typeface="Times New Roman" panose="02020603050405020304" pitchFamily="18" charset="0"/>
            </a:endParaRPr>
          </a:p>
        </p:txBody>
      </p:sp>
      <p:sp>
        <p:nvSpPr>
          <p:cNvPr id="35" name="Line 23"/>
          <p:cNvSpPr>
            <a:spLocks noChangeShapeType="1"/>
          </p:cNvSpPr>
          <p:nvPr/>
        </p:nvSpPr>
        <p:spPr bwMode="auto">
          <a:xfrm flipH="1">
            <a:off x="2212975" y="5332239"/>
            <a:ext cx="2590800" cy="0"/>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24"/>
          <p:cNvSpPr txBox="1">
            <a:spLocks noChangeArrowheads="1"/>
          </p:cNvSpPr>
          <p:nvPr/>
        </p:nvSpPr>
        <p:spPr bwMode="auto">
          <a:xfrm>
            <a:off x="5794375" y="5498926"/>
            <a:ext cx="762000" cy="458788"/>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MEB</a:t>
            </a:r>
          </a:p>
        </p:txBody>
      </p:sp>
      <p:sp>
        <p:nvSpPr>
          <p:cNvPr id="37" name="Text Box 25"/>
          <p:cNvSpPr txBox="1">
            <a:spLocks noChangeArrowheads="1"/>
          </p:cNvSpPr>
          <p:nvPr/>
        </p:nvSpPr>
        <p:spPr bwMode="auto">
          <a:xfrm>
            <a:off x="4176712" y="3162127"/>
            <a:ext cx="35210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dirty="0">
                <a:solidFill>
                  <a:srgbClr val="333399"/>
                </a:solidFill>
                <a:latin typeface="Tahoma" panose="020B0604030504040204" pitchFamily="34" charset="0"/>
              </a:rPr>
              <a:t>注意：</a:t>
            </a:r>
            <a:r>
              <a:rPr kumimoji="1" lang="en-US" altLang="zh-CN" sz="2000" dirty="0">
                <a:solidFill>
                  <a:srgbClr val="333399"/>
                </a:solidFill>
                <a:latin typeface="Tahoma" panose="020B0604030504040204" pitchFamily="34" charset="0"/>
              </a:rPr>
              <a:t>P=MC=MB=MSC&lt;MSB</a:t>
            </a:r>
          </a:p>
        </p:txBody>
      </p:sp>
      <p:sp>
        <p:nvSpPr>
          <p:cNvPr id="38" name="Text Box 20"/>
          <p:cNvSpPr txBox="1">
            <a:spLocks noChangeArrowheads="1"/>
          </p:cNvSpPr>
          <p:nvPr/>
        </p:nvSpPr>
        <p:spPr bwMode="auto">
          <a:xfrm>
            <a:off x="501650" y="1580978"/>
            <a:ext cx="810279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kumimoji="1" lang="zh-CN" altLang="en-US" sz="2400" dirty="0" smtClean="0">
                <a:solidFill>
                  <a:srgbClr val="000000"/>
                </a:solidFill>
                <a:latin typeface="Times New Roman" panose="02020603050405020304" pitchFamily="18" charset="0"/>
              </a:rPr>
              <a:t>有效率</a:t>
            </a:r>
            <a:r>
              <a:rPr kumimoji="1" lang="zh-CN" altLang="en-US" sz="2400" dirty="0">
                <a:solidFill>
                  <a:srgbClr val="000000"/>
                </a:solidFill>
                <a:latin typeface="Times New Roman" panose="02020603050405020304" pitchFamily="18" charset="0"/>
              </a:rPr>
              <a:t>产量应为</a:t>
            </a:r>
            <a:r>
              <a:rPr kumimoji="1" lang="en-US" altLang="zh-CN" sz="2400" dirty="0">
                <a:solidFill>
                  <a:srgbClr val="000000"/>
                </a:solidFill>
                <a:latin typeface="Times New Roman" panose="02020603050405020304" pitchFamily="18" charset="0"/>
              </a:rPr>
              <a:t>Q</a:t>
            </a:r>
            <a:r>
              <a:rPr kumimoji="1" lang="en-US" altLang="zh-CN" sz="2400" baseline="-25000" dirty="0">
                <a:solidFill>
                  <a:srgbClr val="000000"/>
                </a:solidFill>
                <a:latin typeface="Times New Roman" panose="02020603050405020304" pitchFamily="18" charset="0"/>
              </a:rPr>
              <a:t>2</a:t>
            </a:r>
            <a:r>
              <a:rPr kumimoji="1" lang="en-US" altLang="zh-CN" sz="2400" dirty="0">
                <a:solidFill>
                  <a:srgbClr val="000000"/>
                </a:solidFill>
                <a:latin typeface="Times New Roman" panose="02020603050405020304" pitchFamily="18" charset="0"/>
              </a:rPr>
              <a:t> </a:t>
            </a:r>
            <a:r>
              <a:rPr kumimoji="1" lang="zh-CN" altLang="en-US" sz="2400" dirty="0">
                <a:solidFill>
                  <a:srgbClr val="000000"/>
                </a:solidFill>
                <a:latin typeface="Times New Roman" panose="02020603050405020304" pitchFamily="18" charset="0"/>
              </a:rPr>
              <a:t>，但是私人决策时不考虑</a:t>
            </a:r>
            <a:r>
              <a:rPr kumimoji="1" lang="zh-CN" altLang="en-US" sz="2400" dirty="0" smtClean="0">
                <a:solidFill>
                  <a:srgbClr val="000000"/>
                </a:solidFill>
                <a:latin typeface="Times New Roman" panose="02020603050405020304" pitchFamily="18" charset="0"/>
              </a:rPr>
              <a:t>额外利益，提供</a:t>
            </a:r>
            <a:r>
              <a:rPr kumimoji="1" lang="zh-CN" altLang="en-US" sz="2400" dirty="0">
                <a:solidFill>
                  <a:srgbClr val="000000"/>
                </a:solidFill>
                <a:latin typeface="Times New Roman" panose="02020603050405020304" pitchFamily="18" charset="0"/>
              </a:rPr>
              <a:t>的产量Ｑ低于有效率的</a:t>
            </a:r>
            <a:r>
              <a:rPr kumimoji="1" lang="zh-CN" altLang="en-US" sz="2400" dirty="0" smtClean="0">
                <a:solidFill>
                  <a:srgbClr val="000000"/>
                </a:solidFill>
                <a:latin typeface="Times New Roman" panose="02020603050405020304" pitchFamily="18" charset="0"/>
              </a:rPr>
              <a:t>产量，产量不足</a:t>
            </a:r>
            <a:r>
              <a:rPr kumimoji="1" lang="zh-CN" altLang="en-US" sz="2400" dirty="0">
                <a:solidFill>
                  <a:srgbClr val="000000"/>
                </a:solidFill>
                <a:latin typeface="Times New Roman" panose="02020603050405020304" pitchFamily="18" charset="0"/>
              </a:rPr>
              <a:t>，价格过低。</a:t>
            </a:r>
          </a:p>
        </p:txBody>
      </p:sp>
    </p:spTree>
    <p:extLst>
      <p:ext uri="{BB962C8B-B14F-4D97-AF65-F5344CB8AC3E}">
        <p14:creationId xmlns:p14="http://schemas.microsoft.com/office/powerpoint/2010/main" val="144506166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525145" y="1118700"/>
            <a:ext cx="4727576" cy="461665"/>
          </a:xfrm>
          <a:prstGeom prst="rect">
            <a:avLst/>
          </a:prstGeom>
        </p:spPr>
        <p:txBody>
          <a:bodyPr wrap="none">
            <a:spAutoFit/>
          </a:bodyPr>
          <a:lstStyle/>
          <a:p>
            <a:r>
              <a:rPr lang="zh-CN" altLang="en-US" sz="2400" b="1" dirty="0" smtClean="0">
                <a:latin typeface="Arial" panose="020B0604020202020204" pitchFamily="34" charset="0"/>
                <a:cs typeface="Arial" panose="020B0604020202020204" pitchFamily="34" charset="0"/>
              </a:rPr>
              <a:t>♦</a:t>
            </a:r>
            <a:r>
              <a:rPr lang="zh-CN" altLang="en-US" sz="2400" b="1" dirty="0" smtClean="0"/>
              <a:t>外部性条件下的市场和市场失灵</a:t>
            </a:r>
            <a:endParaRPr lang="zh-CN" altLang="en-US" sz="2400" dirty="0"/>
          </a:p>
        </p:txBody>
      </p:sp>
      <p:graphicFrame>
        <p:nvGraphicFramePr>
          <p:cNvPr id="10" name="Group 44"/>
          <p:cNvGraphicFramePr>
            <a:graphicFrameLocks noGrp="1"/>
          </p:cNvGraphicFramePr>
          <p:nvPr>
            <p:extLst>
              <p:ext uri="{D42A27DB-BD31-4B8C-83A1-F6EECF244321}">
                <p14:modId xmlns:p14="http://schemas.microsoft.com/office/powerpoint/2010/main" val="2533985390"/>
              </p:ext>
            </p:extLst>
          </p:nvPr>
        </p:nvGraphicFramePr>
        <p:xfrm>
          <a:off x="693835" y="1748374"/>
          <a:ext cx="7489824" cy="2791130"/>
        </p:xfrm>
        <a:graphic>
          <a:graphicData uri="http://schemas.openxmlformats.org/drawingml/2006/table">
            <a:tbl>
              <a:tblPr/>
              <a:tblGrid>
                <a:gridCol w="1323708"/>
                <a:gridCol w="1556994"/>
                <a:gridCol w="1612900"/>
                <a:gridCol w="1498841"/>
                <a:gridCol w="1497381"/>
              </a:tblGrid>
              <a:tr h="54381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0" i="0" u="none" strike="noStrike" cap="none" normalizeH="0" baseline="0" dirty="0" smtClean="0">
                        <a:ln>
                          <a:noFill/>
                        </a:ln>
                        <a:solidFill>
                          <a:schemeClr val="tx1"/>
                        </a:solidFill>
                        <a:effectLst/>
                        <a:latin typeface="Arial" pitchFamily="34" charset="0"/>
                        <a:ea typeface="宋体" pitchFamily="2" charset="-122"/>
                      </a:endParaRPr>
                    </a:p>
                  </a:txBody>
                  <a:tcPr marL="91452" marR="91452" marT="45714" marB="4571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正生产</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负生产</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正消费</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负消费</a:t>
                      </a:r>
                    </a:p>
                  </a:txBody>
                  <a:tcPr marL="91452" marR="91452" marT="45714" marB="4571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51911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特征</a:t>
                      </a:r>
                    </a:p>
                  </a:txBody>
                  <a:tcPr marL="91452" marR="91452" marT="45714" marB="4571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MC&gt;MSC</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MC&lt;MSC</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MB&lt;MSB</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smtClean="0">
                          <a:ln>
                            <a:noFill/>
                          </a:ln>
                          <a:solidFill>
                            <a:schemeClr val="tx1"/>
                          </a:solidFill>
                          <a:effectLst/>
                          <a:latin typeface="Arial" pitchFamily="34" charset="0"/>
                          <a:ea typeface="宋体" pitchFamily="2" charset="-122"/>
                        </a:rPr>
                        <a:t>MB&gt;MSB</a:t>
                      </a:r>
                    </a:p>
                  </a:txBody>
                  <a:tcPr marL="91452" marR="91452" marT="45714" marB="4571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100811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私人市场决策的价格</a:t>
                      </a:r>
                    </a:p>
                  </a:txBody>
                  <a:tcPr marL="91452" marR="91452" marT="45714" marB="4571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MSC&lt;MSB=MB=MC=P</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MSC&gt;MSB=MB=MC=P</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MC=MSC=MB=P&lt;MSB</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000" b="0" i="0" u="none" strike="noStrike" cap="none" normalizeH="0" baseline="0" dirty="0" smtClean="0">
                          <a:ln>
                            <a:noFill/>
                          </a:ln>
                          <a:solidFill>
                            <a:schemeClr val="tx1"/>
                          </a:solidFill>
                          <a:effectLst/>
                          <a:latin typeface="Arial" pitchFamily="34" charset="0"/>
                          <a:ea typeface="宋体" pitchFamily="2" charset="-122"/>
                        </a:rPr>
                        <a:t>MC=MB=MSC=P&gt;MSB</a:t>
                      </a:r>
                    </a:p>
                  </a:txBody>
                  <a:tcPr marL="91452" marR="91452" marT="45714" marB="4571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72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与有效率产量相比</a:t>
                      </a:r>
                    </a:p>
                  </a:txBody>
                  <a:tcPr marL="91452" marR="91452" marT="45714" marB="4571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生产不足</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生产过度</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生产不足</a:t>
                      </a:r>
                    </a:p>
                  </a:txBody>
                  <a:tcPr marL="91452" marR="91452" marT="45714" marB="4571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生产过度</a:t>
                      </a:r>
                    </a:p>
                  </a:txBody>
                  <a:tcPr marL="91452" marR="91452" marT="45714" marB="4571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8581921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Box 1"/>
          <p:cNvSpPr txBox="1">
            <a:spLocks noChangeArrowheads="1"/>
          </p:cNvSpPr>
          <p:nvPr/>
        </p:nvSpPr>
        <p:spPr bwMode="auto">
          <a:xfrm>
            <a:off x="399566" y="1060667"/>
            <a:ext cx="82974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b="1" dirty="0" smtClean="0"/>
              <a:t>1.5.5</a:t>
            </a:r>
            <a:r>
              <a:rPr lang="zh-CN" altLang="en-US" sz="2800" b="1" dirty="0" smtClean="0"/>
              <a:t> 经济学研究</a:t>
            </a:r>
            <a:r>
              <a:rPr lang="zh-CN" altLang="en-US" sz="2800" b="1" dirty="0"/>
              <a:t>的</a:t>
            </a:r>
            <a:r>
              <a:rPr lang="zh-CN" altLang="en-US" sz="2800" b="1" dirty="0" smtClean="0"/>
              <a:t>基本方法：经济理论与经济模型</a:t>
            </a:r>
            <a:endParaRPr lang="zh-CN" altLang="en-US" sz="2800" b="1" dirty="0"/>
          </a:p>
        </p:txBody>
      </p:sp>
      <p:sp>
        <p:nvSpPr>
          <p:cNvPr id="11" name="Text Box 5"/>
          <p:cNvSpPr txBox="1">
            <a:spLocks noChangeArrowheads="1"/>
          </p:cNvSpPr>
          <p:nvPr/>
        </p:nvSpPr>
        <p:spPr bwMode="auto">
          <a:xfrm>
            <a:off x="468313" y="1573485"/>
            <a:ext cx="78787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en-US" altLang="zh-CN" sz="2400" dirty="0">
                <a:latin typeface="宋体" panose="02010600030101010101" pitchFamily="2" charset="-122"/>
              </a:rPr>
              <a:t>◆</a:t>
            </a:r>
            <a:r>
              <a:rPr lang="zh-CN" altLang="en-US" sz="2400" b="1" dirty="0">
                <a:latin typeface="宋体" panose="02010600030101010101" pitchFamily="2" charset="-122"/>
              </a:rPr>
              <a:t>经济理论</a:t>
            </a:r>
            <a:r>
              <a:rPr lang="zh-CN" altLang="en-US" sz="2400" dirty="0">
                <a:latin typeface="宋体" panose="02010600030101010101" pitchFamily="2" charset="-122"/>
              </a:rPr>
              <a:t>：关于经济行为、经济指标之间关系的陈述。</a:t>
            </a:r>
          </a:p>
          <a:p>
            <a:pPr eaLnBrk="1" hangingPunct="1">
              <a:spcBef>
                <a:spcPct val="0"/>
              </a:spcBef>
              <a:buFontTx/>
              <a:buNone/>
            </a:pPr>
            <a:r>
              <a:rPr lang="zh-CN" altLang="en-US" sz="2400" dirty="0">
                <a:latin typeface="宋体" panose="02010600030101010101" pitchFamily="2" charset="-122"/>
              </a:rPr>
              <a:t>例如：低利率导致新建住宅数量扩张</a:t>
            </a:r>
            <a:r>
              <a:rPr lang="zh-CN" altLang="en-US" sz="2400" dirty="0" smtClean="0">
                <a:latin typeface="宋体" panose="02010600030101010101" pitchFamily="2" charset="-122"/>
              </a:rPr>
              <a:t>和投资高峰。</a:t>
            </a:r>
            <a:endParaRPr lang="zh-CN" altLang="en-US" sz="2400" dirty="0">
              <a:latin typeface="Arial" panose="020B0604020202020204" pitchFamily="34" charset="0"/>
            </a:endParaRPr>
          </a:p>
        </p:txBody>
      </p:sp>
      <p:sp>
        <p:nvSpPr>
          <p:cNvPr id="12" name="Text Box 6"/>
          <p:cNvSpPr txBox="1">
            <a:spLocks noChangeArrowheads="1"/>
          </p:cNvSpPr>
          <p:nvPr/>
        </p:nvSpPr>
        <p:spPr bwMode="auto">
          <a:xfrm>
            <a:off x="467544" y="2421210"/>
            <a:ext cx="726281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en-US" altLang="zh-CN" sz="2400" dirty="0">
                <a:latin typeface="宋体" panose="02010600030101010101" pitchFamily="2" charset="-122"/>
              </a:rPr>
              <a:t>◆</a:t>
            </a:r>
            <a:r>
              <a:rPr lang="zh-CN" altLang="en-US" sz="2400" b="1" dirty="0">
                <a:latin typeface="宋体" panose="02010600030101010101" pitchFamily="2" charset="-122"/>
              </a:rPr>
              <a:t>好的经济理论的标准</a:t>
            </a:r>
            <a:endParaRPr lang="zh-CN" altLang="en-US" sz="2400" dirty="0">
              <a:latin typeface="宋体" panose="02010600030101010101" pitchFamily="2" charset="-122"/>
            </a:endParaRP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能够从逻辑上进行分析，提出假设；</a:t>
            </a: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能够得到事实的检验，并经得起事实的检验；</a:t>
            </a: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能够帮助人们提高认识或者解决实际问题。</a:t>
            </a:r>
            <a:endParaRPr lang="zh-CN" altLang="en-US" sz="2400" dirty="0">
              <a:latin typeface="Arial" panose="020B0604020202020204" pitchFamily="34" charset="0"/>
            </a:endParaRPr>
          </a:p>
        </p:txBody>
      </p:sp>
      <p:sp>
        <p:nvSpPr>
          <p:cNvPr id="13" name="Text Box 7"/>
          <p:cNvSpPr txBox="1">
            <a:spLocks noChangeArrowheads="1"/>
          </p:cNvSpPr>
          <p:nvPr/>
        </p:nvSpPr>
        <p:spPr bwMode="auto">
          <a:xfrm>
            <a:off x="467544" y="3933056"/>
            <a:ext cx="7769225" cy="267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en-US" altLang="zh-CN" sz="2400" dirty="0">
                <a:latin typeface="宋体" panose="02010600030101010101" pitchFamily="2" charset="-122"/>
              </a:rPr>
              <a:t>◆</a:t>
            </a:r>
            <a:r>
              <a:rPr lang="zh-CN" altLang="en-US" sz="2400" b="1" dirty="0">
                <a:latin typeface="宋体" panose="02010600030101010101" pitchFamily="2" charset="-122"/>
              </a:rPr>
              <a:t>经济模型</a:t>
            </a:r>
            <a:r>
              <a:rPr lang="zh-CN" altLang="en-US" sz="2400" dirty="0">
                <a:latin typeface="宋体" panose="02010600030101010101" pitchFamily="2" charset="-122"/>
              </a:rPr>
              <a:t>：经济模型是发现、建立经济理论，分析</a:t>
            </a:r>
          </a:p>
          <a:p>
            <a:pPr eaLnBrk="1" hangingPunct="1">
              <a:spcBef>
                <a:spcPct val="0"/>
              </a:spcBef>
              <a:buFontTx/>
              <a:buNone/>
            </a:pPr>
            <a:r>
              <a:rPr lang="zh-CN" altLang="en-US" sz="2400" dirty="0">
                <a:latin typeface="宋体" panose="02010600030101010101" pitchFamily="2" charset="-122"/>
              </a:rPr>
              <a:t>经济问题的方法。</a:t>
            </a: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经济模型首先要确定研究的问题；</a:t>
            </a: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经济模型要找出研究的关键变量，并表示出来；</a:t>
            </a:r>
          </a:p>
          <a:p>
            <a:pPr eaLnBrk="1" hangingPunct="1">
              <a:spcBef>
                <a:spcPct val="0"/>
              </a:spcBef>
              <a:buFontTx/>
              <a:buNone/>
            </a:pPr>
            <a:r>
              <a:rPr lang="zh-CN" altLang="en-US" sz="2400" dirty="0">
                <a:latin typeface="宋体" panose="02010600030101010101" pitchFamily="2" charset="-122"/>
              </a:rPr>
              <a:t>  </a:t>
            </a:r>
            <a:r>
              <a:rPr lang="en-US" altLang="zh-CN" sz="2400" dirty="0">
                <a:latin typeface="Arial" panose="020B0604020202020204" pitchFamily="34" charset="0"/>
              </a:rPr>
              <a:t>——</a:t>
            </a:r>
            <a:r>
              <a:rPr lang="zh-CN" altLang="en-US" sz="2400" dirty="0">
                <a:latin typeface="宋体" panose="02010600030101010101" pitchFamily="2" charset="-122"/>
              </a:rPr>
              <a:t>经济变量区分为内生变量和外生变量，首先建立</a:t>
            </a:r>
          </a:p>
          <a:p>
            <a:pPr eaLnBrk="1" hangingPunct="1">
              <a:spcBef>
                <a:spcPct val="0"/>
              </a:spcBef>
              <a:buFontTx/>
              <a:buNone/>
            </a:pPr>
            <a:r>
              <a:rPr lang="zh-CN" altLang="en-US" sz="2400" dirty="0">
                <a:latin typeface="Arial" panose="020B0604020202020204" pitchFamily="34" charset="0"/>
              </a:rPr>
              <a:t>内生变量之间的关系，再考察外生变量的影响；</a:t>
            </a:r>
          </a:p>
          <a:p>
            <a:pPr eaLnBrk="1" hangingPunct="1">
              <a:spcBef>
                <a:spcPct val="0"/>
              </a:spcBef>
              <a:buFontTx/>
              <a:buNone/>
            </a:pPr>
            <a:r>
              <a:rPr lang="zh-CN" altLang="en-US" sz="2400" dirty="0">
                <a:latin typeface="Arial" panose="020B0604020202020204" pitchFamily="34" charset="0"/>
              </a:rPr>
              <a:t>    </a:t>
            </a:r>
            <a:r>
              <a:rPr lang="en-US" altLang="zh-CN" sz="2400" dirty="0">
                <a:latin typeface="Arial" panose="020B0604020202020204" pitchFamily="34" charset="0"/>
              </a:rPr>
              <a:t>——</a:t>
            </a:r>
            <a:r>
              <a:rPr lang="zh-CN" altLang="en-US" sz="2400" dirty="0">
                <a:latin typeface="Arial" panose="020B0604020202020204" pitchFamily="34" charset="0"/>
              </a:rPr>
              <a:t>进行理论阐述，寻找事实支持，建立理论。</a:t>
            </a:r>
          </a:p>
        </p:txBody>
      </p:sp>
    </p:spTree>
    <p:extLst>
      <p:ext uri="{BB962C8B-B14F-4D97-AF65-F5344CB8AC3E}">
        <p14:creationId xmlns:p14="http://schemas.microsoft.com/office/powerpoint/2010/main" val="3808952039"/>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矩形 10"/>
          <p:cNvSpPr/>
          <p:nvPr/>
        </p:nvSpPr>
        <p:spPr>
          <a:xfrm>
            <a:off x="398034" y="1016499"/>
            <a:ext cx="2884123" cy="461665"/>
          </a:xfrm>
          <a:prstGeom prst="rect">
            <a:avLst/>
          </a:prstGeom>
        </p:spPr>
        <p:txBody>
          <a:bodyPr wrap="none">
            <a:spAutoFit/>
          </a:bodyPr>
          <a:lstStyle/>
          <a:p>
            <a:pPr>
              <a:spcBef>
                <a:spcPts val="0"/>
              </a:spcBef>
            </a:pPr>
            <a:r>
              <a:rPr lang="zh-CN" altLang="en-US" sz="2400" b="1" dirty="0" smtClean="0"/>
              <a:t>（</a:t>
            </a:r>
            <a:r>
              <a:rPr lang="en-US" altLang="zh-CN" sz="2400" b="1" dirty="0"/>
              <a:t>4</a:t>
            </a:r>
            <a:r>
              <a:rPr lang="zh-CN" altLang="en-US" sz="2400" b="1" dirty="0" smtClean="0"/>
              <a:t>）</a:t>
            </a:r>
            <a:r>
              <a:rPr lang="en-US" altLang="zh-CN" sz="2400" b="1" dirty="0" smtClean="0"/>
              <a:t> </a:t>
            </a:r>
            <a:r>
              <a:rPr lang="zh-CN" altLang="en-US" sz="2400" b="1" dirty="0" smtClean="0"/>
              <a:t>外部性的成因</a:t>
            </a:r>
            <a:endParaRPr lang="zh-CN" altLang="en-US" sz="2400" b="1" dirty="0"/>
          </a:p>
        </p:txBody>
      </p:sp>
      <p:sp>
        <p:nvSpPr>
          <p:cNvPr id="2" name="矩形 1"/>
          <p:cNvSpPr/>
          <p:nvPr/>
        </p:nvSpPr>
        <p:spPr>
          <a:xfrm>
            <a:off x="632712" y="1513588"/>
            <a:ext cx="7971735" cy="4524315"/>
          </a:xfrm>
          <a:prstGeom prst="rect">
            <a:avLst/>
          </a:prstGeom>
        </p:spPr>
        <p:txBody>
          <a:bodyPr wrap="square">
            <a:spAutoFit/>
          </a:bodyPr>
          <a:lstStyle/>
          <a:p>
            <a:pPr eaLnBrk="1" hangingPunct="1">
              <a:defRPr/>
            </a:pPr>
            <a:r>
              <a:rPr lang="zh-CN" altLang="en-US" sz="2400" dirty="0">
                <a:sym typeface="Symbol" pitchFamily="18" charset="2"/>
              </a:rPr>
              <a:t></a:t>
            </a:r>
            <a:r>
              <a:rPr lang="zh-CN" altLang="en-US" sz="2400" b="1" dirty="0" smtClean="0"/>
              <a:t>产权</a:t>
            </a:r>
            <a:r>
              <a:rPr lang="zh-CN" altLang="en-US" sz="2400" b="1" dirty="0"/>
              <a:t>界定不清</a:t>
            </a:r>
          </a:p>
          <a:p>
            <a:pPr eaLnBrk="1" hangingPunct="1">
              <a:buFontTx/>
              <a:buNone/>
              <a:defRPr/>
            </a:pPr>
            <a:r>
              <a:rPr lang="zh-CN" altLang="en-US" sz="2400" dirty="0" smtClean="0"/>
              <a:t>         公共资源，指使用权开放的资源，具有非排他性。由于产权不</a:t>
            </a:r>
            <a:r>
              <a:rPr lang="zh-CN" altLang="en-US" sz="2400" dirty="0"/>
              <a:t>清晰，缺乏有效的约束和激励</a:t>
            </a:r>
            <a:r>
              <a:rPr lang="zh-CN" altLang="en-US" sz="2400" dirty="0" smtClean="0"/>
              <a:t>机制，形成</a:t>
            </a:r>
            <a:r>
              <a:rPr lang="zh-CN" altLang="en-US" sz="2400" dirty="0"/>
              <a:t>外部</a:t>
            </a:r>
            <a:r>
              <a:rPr lang="zh-CN" altLang="en-US" sz="2400" dirty="0" smtClean="0"/>
              <a:t>性，即“公</a:t>
            </a:r>
            <a:r>
              <a:rPr lang="zh-CN" altLang="en-US" sz="2400" dirty="0"/>
              <a:t>地的</a:t>
            </a:r>
            <a:r>
              <a:rPr lang="zh-CN" altLang="en-US" sz="2400" dirty="0" smtClean="0"/>
              <a:t>悲剧”。或者是，法律没有明确规定行为主体是否承担外部成本和获得外部利益，也导致外部性。</a:t>
            </a:r>
            <a:endParaRPr lang="zh-CN" altLang="en-US" sz="2400" dirty="0"/>
          </a:p>
          <a:p>
            <a:pPr eaLnBrk="1" hangingPunct="1">
              <a:defRPr/>
            </a:pPr>
            <a:r>
              <a:rPr lang="zh-CN" altLang="en-US" sz="2400" dirty="0">
                <a:cs typeface="Arial" charset="0"/>
              </a:rPr>
              <a:t>♦</a:t>
            </a:r>
            <a:r>
              <a:rPr lang="zh-CN" altLang="en-US" sz="2400" b="1" dirty="0" smtClean="0"/>
              <a:t>存在过高的交易成本</a:t>
            </a:r>
            <a:endParaRPr lang="en-US" altLang="zh-CN" sz="2400" b="1" dirty="0" smtClean="0"/>
          </a:p>
          <a:p>
            <a:pPr eaLnBrk="1" hangingPunct="1">
              <a:defRPr/>
            </a:pPr>
            <a:r>
              <a:rPr lang="zh-CN" altLang="en-US" sz="2400" b="1" dirty="0"/>
              <a:t> </a:t>
            </a:r>
            <a:r>
              <a:rPr lang="zh-CN" altLang="en-US" sz="2400" b="1" dirty="0" smtClean="0"/>
              <a:t>     </a:t>
            </a:r>
            <a:r>
              <a:rPr lang="zh-CN" altLang="en-US" sz="2400" dirty="0" smtClean="0"/>
              <a:t>交易</a:t>
            </a:r>
            <a:r>
              <a:rPr lang="zh-CN" altLang="en-US" sz="2400" dirty="0"/>
              <a:t>成本：经济主体为协商、交易确定价格和为履行协议所发生的</a:t>
            </a:r>
            <a:r>
              <a:rPr lang="zh-CN" altLang="en-US" sz="2400" dirty="0" smtClean="0"/>
              <a:t>成本。如果有产权界定，但</a:t>
            </a:r>
            <a:r>
              <a:rPr lang="zh-CN" altLang="en-US" sz="2400" dirty="0" smtClean="0">
                <a:sym typeface="Symbol" pitchFamily="18" charset="2"/>
              </a:rPr>
              <a:t>部分</a:t>
            </a:r>
            <a:r>
              <a:rPr lang="zh-CN" altLang="en-US" sz="2400" dirty="0"/>
              <a:t>成本</a:t>
            </a:r>
            <a:r>
              <a:rPr lang="zh-CN" altLang="en-US" sz="2400" dirty="0" smtClean="0"/>
              <a:t>和利益不</a:t>
            </a:r>
            <a:r>
              <a:rPr lang="zh-CN" altLang="en-US" sz="2400" dirty="0"/>
              <a:t>容易确定，或者确定的成本过高，形成</a:t>
            </a:r>
            <a:r>
              <a:rPr lang="zh-CN" altLang="en-US" sz="2400" dirty="0" smtClean="0"/>
              <a:t>外部性。</a:t>
            </a:r>
            <a:endParaRPr lang="en-US" altLang="zh-CN" sz="2400" dirty="0" smtClean="0"/>
          </a:p>
          <a:p>
            <a:pPr eaLnBrk="1" hangingPunct="1">
              <a:defRPr/>
            </a:pPr>
            <a:r>
              <a:rPr lang="zh-CN" altLang="en-US" sz="2400" dirty="0" smtClean="0">
                <a:cs typeface="Arial" charset="0"/>
              </a:rPr>
              <a:t>♦</a:t>
            </a:r>
            <a:r>
              <a:rPr lang="zh-CN" altLang="en-US" sz="2400" b="1" dirty="0" smtClean="0"/>
              <a:t>没有市场</a:t>
            </a:r>
            <a:endParaRPr lang="zh-CN" altLang="en-US" sz="2400" dirty="0"/>
          </a:p>
          <a:p>
            <a:pPr eaLnBrk="1" hangingPunct="1">
              <a:buFontTx/>
              <a:buNone/>
              <a:defRPr/>
            </a:pPr>
            <a:r>
              <a:rPr lang="zh-CN" altLang="en-US" sz="2400" dirty="0" smtClean="0"/>
              <a:t>       有</a:t>
            </a:r>
            <a:r>
              <a:rPr lang="zh-CN" altLang="en-US" sz="2400" dirty="0"/>
              <a:t>的成本</a:t>
            </a:r>
            <a:r>
              <a:rPr lang="zh-CN" altLang="en-US" sz="2400" dirty="0" smtClean="0"/>
              <a:t>和利益无法</a:t>
            </a:r>
            <a:r>
              <a:rPr lang="zh-CN" altLang="en-US" sz="2400" dirty="0"/>
              <a:t>形成市场交易，无法形成市场价格，缺乏有效的市场价格机制，有产权也可能没有</a:t>
            </a:r>
            <a:r>
              <a:rPr lang="zh-CN" altLang="en-US" sz="2400" dirty="0" smtClean="0"/>
              <a:t>市场。</a:t>
            </a:r>
            <a:endParaRPr lang="zh-CN" altLang="en-US" sz="2400" dirty="0"/>
          </a:p>
        </p:txBody>
      </p:sp>
    </p:spTree>
    <p:extLst>
      <p:ext uri="{BB962C8B-B14F-4D97-AF65-F5344CB8AC3E}">
        <p14:creationId xmlns:p14="http://schemas.microsoft.com/office/powerpoint/2010/main" val="221200776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76739" y="1048801"/>
            <a:ext cx="3237862" cy="461665"/>
          </a:xfrm>
          <a:prstGeom prst="rect">
            <a:avLst/>
          </a:prstGeom>
        </p:spPr>
        <p:txBody>
          <a:bodyPr wrap="square">
            <a:spAutoFit/>
          </a:bodyPr>
          <a:lstStyle/>
          <a:p>
            <a:pPr>
              <a:spcBef>
                <a:spcPts val="0"/>
              </a:spcBef>
            </a:pPr>
            <a:r>
              <a:rPr lang="zh-CN" altLang="en-US" sz="2400" b="1" dirty="0" smtClean="0"/>
              <a:t>（</a:t>
            </a:r>
            <a:r>
              <a:rPr lang="en-US" altLang="zh-CN" sz="2400" b="1" dirty="0"/>
              <a:t>5</a:t>
            </a:r>
            <a:r>
              <a:rPr lang="zh-CN" altLang="en-US" sz="2400" b="1" dirty="0"/>
              <a:t>）</a:t>
            </a:r>
            <a:r>
              <a:rPr lang="zh-CN" altLang="en-US" sz="2400" b="1" dirty="0" smtClean="0"/>
              <a:t>典型的</a:t>
            </a:r>
            <a:r>
              <a:rPr lang="zh-CN" altLang="en-US" sz="2400" b="1" dirty="0"/>
              <a:t>外部性</a:t>
            </a:r>
          </a:p>
        </p:txBody>
      </p:sp>
      <p:sp>
        <p:nvSpPr>
          <p:cNvPr id="2" name="文本框 1"/>
          <p:cNvSpPr txBox="1"/>
          <p:nvPr/>
        </p:nvSpPr>
        <p:spPr>
          <a:xfrm>
            <a:off x="539536" y="1580829"/>
            <a:ext cx="8064912" cy="461665"/>
          </a:xfrm>
          <a:prstGeom prst="rect">
            <a:avLst/>
          </a:prstGeom>
          <a:noFill/>
        </p:spPr>
        <p:txBody>
          <a:bodyPr wrap="square" rtlCol="0">
            <a:spAutoFit/>
          </a:bodyPr>
          <a:lstStyle/>
          <a:p>
            <a:r>
              <a:rPr lang="zh-CN" altLang="en-US" sz="2400" dirty="0" smtClean="0">
                <a:latin typeface="Arial" panose="020B0604020202020204" pitchFamily="34" charset="0"/>
                <a:cs typeface="Arial" panose="020B0604020202020204" pitchFamily="34" charset="0"/>
              </a:rPr>
              <a:t>♦环境污染：大气污染、水污染、噪音、生态污染</a:t>
            </a:r>
            <a:endParaRPr lang="zh-CN" altLang="en-US" sz="2400" dirty="0"/>
          </a:p>
        </p:txBody>
      </p:sp>
      <p:sp>
        <p:nvSpPr>
          <p:cNvPr id="11" name="文本框 10"/>
          <p:cNvSpPr txBox="1"/>
          <p:nvPr/>
        </p:nvSpPr>
        <p:spPr>
          <a:xfrm>
            <a:off x="539536" y="2492896"/>
            <a:ext cx="1010213"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♦教育</a:t>
            </a:r>
            <a:endParaRPr lang="zh-CN" altLang="en-US" sz="2400" dirty="0"/>
          </a:p>
        </p:txBody>
      </p:sp>
      <p:sp>
        <p:nvSpPr>
          <p:cNvPr id="12" name="文本框 11"/>
          <p:cNvSpPr txBox="1"/>
          <p:nvPr/>
        </p:nvSpPr>
        <p:spPr>
          <a:xfrm>
            <a:off x="539536" y="3003933"/>
            <a:ext cx="5011308"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♦环境卫生、传染病防治等公共卫生</a:t>
            </a:r>
            <a:endParaRPr lang="zh-CN" altLang="en-US" sz="2400" dirty="0"/>
          </a:p>
        </p:txBody>
      </p:sp>
      <p:sp>
        <p:nvSpPr>
          <p:cNvPr id="20" name="文本框 19"/>
          <p:cNvSpPr txBox="1"/>
          <p:nvPr/>
        </p:nvSpPr>
        <p:spPr>
          <a:xfrm>
            <a:off x="539738" y="3465598"/>
            <a:ext cx="3780202"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♦科学技术尤其是基础科学</a:t>
            </a:r>
            <a:endParaRPr lang="zh-CN" altLang="en-US" sz="2400" dirty="0"/>
          </a:p>
        </p:txBody>
      </p:sp>
      <p:sp>
        <p:nvSpPr>
          <p:cNvPr id="21" name="文本框 20"/>
          <p:cNvSpPr txBox="1"/>
          <p:nvPr/>
        </p:nvSpPr>
        <p:spPr>
          <a:xfrm>
            <a:off x="539738" y="3927263"/>
            <a:ext cx="3164649"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♦道路等公共基础设施</a:t>
            </a:r>
            <a:endParaRPr lang="zh-CN" altLang="en-US" sz="2400" dirty="0"/>
          </a:p>
        </p:txBody>
      </p:sp>
      <p:sp>
        <p:nvSpPr>
          <p:cNvPr id="22" name="文本框 21"/>
          <p:cNvSpPr txBox="1"/>
          <p:nvPr/>
        </p:nvSpPr>
        <p:spPr>
          <a:xfrm>
            <a:off x="528785" y="2005804"/>
            <a:ext cx="5011308"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♦丢弃垃圾、废物排放、吸烟等行为</a:t>
            </a:r>
            <a:endParaRPr lang="zh-CN" altLang="en-US" sz="2400" dirty="0"/>
          </a:p>
        </p:txBody>
      </p:sp>
      <p:sp>
        <p:nvSpPr>
          <p:cNvPr id="23" name="文本框 22"/>
          <p:cNvSpPr txBox="1"/>
          <p:nvPr/>
        </p:nvSpPr>
        <p:spPr>
          <a:xfrm>
            <a:off x="539552" y="4365104"/>
            <a:ext cx="2549096"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♦公共资源的使用</a:t>
            </a:r>
            <a:endParaRPr lang="zh-CN" altLang="en-US" sz="2400" dirty="0"/>
          </a:p>
        </p:txBody>
      </p:sp>
    </p:spTree>
    <p:extLst>
      <p:ext uri="{BB962C8B-B14F-4D97-AF65-F5344CB8AC3E}">
        <p14:creationId xmlns:p14="http://schemas.microsoft.com/office/powerpoint/2010/main" val="1114622188"/>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89995" y="1020487"/>
            <a:ext cx="3959738" cy="492443"/>
          </a:xfrm>
          <a:prstGeom prst="rect">
            <a:avLst/>
          </a:prstGeom>
        </p:spPr>
        <p:txBody>
          <a:bodyPr wrap="none">
            <a:spAutoFit/>
          </a:bodyPr>
          <a:lstStyle/>
          <a:p>
            <a:pPr>
              <a:spcBef>
                <a:spcPts val="0"/>
              </a:spcBef>
            </a:pPr>
            <a:r>
              <a:rPr lang="en-US" altLang="zh-CN" sz="2600" b="1" dirty="0" smtClean="0"/>
              <a:t>9.2.3 </a:t>
            </a:r>
            <a:r>
              <a:rPr lang="zh-CN" altLang="en-US" sz="2600" b="1" dirty="0" smtClean="0"/>
              <a:t>公共物品与市场失灵</a:t>
            </a:r>
            <a:endParaRPr lang="zh-CN" altLang="en-US" sz="2600" b="1" dirty="0"/>
          </a:p>
        </p:txBody>
      </p:sp>
      <p:sp>
        <p:nvSpPr>
          <p:cNvPr id="10" name="矩形 9"/>
          <p:cNvSpPr/>
          <p:nvPr/>
        </p:nvSpPr>
        <p:spPr>
          <a:xfrm>
            <a:off x="259836" y="1475284"/>
            <a:ext cx="3237862" cy="461665"/>
          </a:xfrm>
          <a:prstGeom prst="rect">
            <a:avLst/>
          </a:prstGeom>
        </p:spPr>
        <p:txBody>
          <a:bodyPr wrap="square">
            <a:spAutoFit/>
          </a:bodyPr>
          <a:lstStyle/>
          <a:p>
            <a:pPr>
              <a:spcBef>
                <a:spcPts val="0"/>
              </a:spcBef>
            </a:pPr>
            <a:r>
              <a:rPr lang="zh-CN" altLang="en-US" sz="2400" b="1" dirty="0" smtClean="0"/>
              <a:t>（</a:t>
            </a:r>
            <a:r>
              <a:rPr lang="en-US" altLang="zh-CN" sz="2400" b="1" dirty="0"/>
              <a:t>1</a:t>
            </a:r>
            <a:r>
              <a:rPr lang="zh-CN" altLang="en-US" sz="2400" b="1" dirty="0" smtClean="0"/>
              <a:t>）公共物品的概念</a:t>
            </a:r>
            <a:endParaRPr lang="zh-CN" altLang="en-US" sz="2400" b="1" dirty="0"/>
          </a:p>
        </p:txBody>
      </p:sp>
      <p:sp>
        <p:nvSpPr>
          <p:cNvPr id="11" name="文本框 10"/>
          <p:cNvSpPr txBox="1"/>
          <p:nvPr/>
        </p:nvSpPr>
        <p:spPr>
          <a:xfrm>
            <a:off x="389995" y="1914972"/>
            <a:ext cx="3472425"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物品的竞争性和排他性</a:t>
            </a:r>
            <a:endParaRPr lang="zh-CN" altLang="en-US" sz="2400" b="1" dirty="0"/>
          </a:p>
        </p:txBody>
      </p:sp>
      <p:sp>
        <p:nvSpPr>
          <p:cNvPr id="2" name="矩形 1"/>
          <p:cNvSpPr/>
          <p:nvPr/>
        </p:nvSpPr>
        <p:spPr>
          <a:xfrm>
            <a:off x="486661" y="2320863"/>
            <a:ext cx="8132577" cy="830997"/>
          </a:xfrm>
          <a:prstGeom prst="rect">
            <a:avLst/>
          </a:prstGeom>
        </p:spPr>
        <p:txBody>
          <a:bodyPr wrap="square">
            <a:spAutoFit/>
          </a:bodyPr>
          <a:lstStyle/>
          <a:p>
            <a:r>
              <a:rPr lang="zh-CN" altLang="en-US" sz="2400" dirty="0" smtClean="0">
                <a:solidFill>
                  <a:srgbClr val="000000"/>
                </a:solidFill>
              </a:rPr>
              <a:t>        从物品或者服务的消费和使用的</a:t>
            </a:r>
            <a:r>
              <a:rPr lang="zh-CN" altLang="en-US" sz="2400" dirty="0">
                <a:solidFill>
                  <a:srgbClr val="000000"/>
                </a:solidFill>
              </a:rPr>
              <a:t>角度看，不同物品具有两个方面的不同特征：</a:t>
            </a:r>
            <a:endParaRPr lang="zh-CN" altLang="en-US" sz="2400" dirty="0"/>
          </a:p>
        </p:txBody>
      </p:sp>
      <p:graphicFrame>
        <p:nvGraphicFramePr>
          <p:cNvPr id="20" name="Group 27"/>
          <p:cNvGraphicFramePr>
            <a:graphicFrameLocks noGrp="1"/>
          </p:cNvGraphicFramePr>
          <p:nvPr>
            <p:extLst>
              <p:ext uri="{D42A27DB-BD31-4B8C-83A1-F6EECF244321}">
                <p14:modId xmlns:p14="http://schemas.microsoft.com/office/powerpoint/2010/main" val="2238862262"/>
              </p:ext>
            </p:extLst>
          </p:nvPr>
        </p:nvGraphicFramePr>
        <p:xfrm>
          <a:off x="534138" y="3170371"/>
          <a:ext cx="7835117" cy="2850917"/>
        </p:xfrm>
        <a:graphic>
          <a:graphicData uri="http://schemas.openxmlformats.org/drawingml/2006/table">
            <a:tbl>
              <a:tblPr/>
              <a:tblGrid>
                <a:gridCol w="1641820"/>
                <a:gridCol w="6193297"/>
              </a:tblGrid>
              <a:tr h="690677">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消费的竞争性</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增加其他消费者对该物品的消费，将减少原消费者消费的数量和效用</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0970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消费的非竞争性</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增加其他消费者对该物品的消费，并不减少原消费者消费的数量和效用</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消费的排他性</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物品的所有者或者使用人可以不花成本地排除不付费的人的消费</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008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smtClean="0">
                          <a:ln>
                            <a:noFill/>
                          </a:ln>
                          <a:solidFill>
                            <a:schemeClr val="tx1"/>
                          </a:solidFill>
                          <a:effectLst/>
                          <a:latin typeface="Arial" pitchFamily="34" charset="0"/>
                          <a:ea typeface="宋体" pitchFamily="2" charset="-122"/>
                        </a:rPr>
                        <a:t>消费的非排他性</a:t>
                      </a:r>
                    </a:p>
                  </a:txBody>
                  <a:tcPr marT="45728" marB="457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0" i="0" u="none" strike="noStrike" cap="none" normalizeH="0" baseline="0" dirty="0" smtClean="0">
                          <a:ln>
                            <a:noFill/>
                          </a:ln>
                          <a:solidFill>
                            <a:schemeClr val="tx1"/>
                          </a:solidFill>
                          <a:effectLst/>
                          <a:latin typeface="Arial" pitchFamily="34" charset="0"/>
                          <a:ea typeface="宋体" pitchFamily="2" charset="-122"/>
                        </a:rPr>
                        <a:t>物品的所有者或者使用人无法不花成本而排除不付费的人的消费，甚至花巨大成本也不容易做到</a:t>
                      </a:r>
                    </a:p>
                  </a:txBody>
                  <a:tcPr marT="45728" marB="457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328608474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484498" y="996518"/>
            <a:ext cx="1941557" cy="461665"/>
          </a:xfrm>
          <a:prstGeom prst="rect">
            <a:avLst/>
          </a:prstGeom>
          <a:noFill/>
        </p:spPr>
        <p:txBody>
          <a:bodyPr wrap="none" rtlCol="0">
            <a:spAutoFit/>
          </a:bodyPr>
          <a:lstStyle/>
          <a:p>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物品的分类</a:t>
            </a:r>
            <a:endParaRPr lang="zh-CN" altLang="en-US" sz="2400" b="1" dirty="0"/>
          </a:p>
        </p:txBody>
      </p:sp>
      <p:graphicFrame>
        <p:nvGraphicFramePr>
          <p:cNvPr id="10" name="Group 27"/>
          <p:cNvGraphicFramePr>
            <a:graphicFrameLocks noGrp="1"/>
          </p:cNvGraphicFramePr>
          <p:nvPr>
            <p:extLst>
              <p:ext uri="{D42A27DB-BD31-4B8C-83A1-F6EECF244321}">
                <p14:modId xmlns:p14="http://schemas.microsoft.com/office/powerpoint/2010/main" val="3238564981"/>
              </p:ext>
            </p:extLst>
          </p:nvPr>
        </p:nvGraphicFramePr>
        <p:xfrm>
          <a:off x="586746" y="3573015"/>
          <a:ext cx="7814399" cy="3048008"/>
        </p:xfrm>
        <a:graphic>
          <a:graphicData uri="http://schemas.openxmlformats.org/drawingml/2006/table">
            <a:tbl>
              <a:tblPr/>
              <a:tblGrid>
                <a:gridCol w="978397"/>
                <a:gridCol w="812488"/>
                <a:gridCol w="3000317"/>
                <a:gridCol w="3023197"/>
              </a:tblGrid>
              <a:tr h="249566">
                <a:tc rowSpan="2" grid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zh-CN" sz="2000" b="1" i="0" u="none" strike="noStrike" cap="none" normalizeH="0" baseline="0" dirty="0" smtClean="0">
                        <a:ln>
                          <a:noFill/>
                        </a:ln>
                        <a:solidFill>
                          <a:schemeClr val="tx1"/>
                        </a:solidFill>
                        <a:effectLst/>
                        <a:latin typeface="Arial" pitchFamily="34" charset="0"/>
                        <a:ea typeface="宋体" pitchFamily="2" charset="-122"/>
                      </a:endParaRPr>
                    </a:p>
                  </a:txBody>
                  <a:tcPr marL="91450" marR="91450" marT="45721" marB="45721"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rowSpan="2"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竞争性</a:t>
                      </a:r>
                    </a:p>
                  </a:txBody>
                  <a:tcPr marL="91450" marR="91450" marT="45721" marB="45721"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hMerge="1">
                  <a:txBody>
                    <a:bodyPr/>
                    <a:lstStyle/>
                    <a:p>
                      <a:endParaRPr lang="zh-CN" altLang="en-US"/>
                    </a:p>
                  </a:txBody>
                  <a:tcPr/>
                </a:tc>
              </a:tr>
              <a:tr h="360040">
                <a:tc gridSpan="2" vMerge="1">
                  <a:txBody>
                    <a:bodyPr/>
                    <a:lstStyle/>
                    <a:p>
                      <a:endParaRPr lang="zh-CN" altLang="en-US"/>
                    </a:p>
                  </a:txBody>
                  <a:tcPr/>
                </a:tc>
                <a:tc hMerge="1"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有</a:t>
                      </a:r>
                    </a:p>
                  </a:txBody>
                  <a:tcPr marL="91450" marR="91450" marT="45721" marB="4572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无</a:t>
                      </a:r>
                    </a:p>
                  </a:txBody>
                  <a:tcPr marL="91450" marR="91450" marT="45721" marB="45721"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1115926">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dirty="0" smtClean="0">
                        <a:ln>
                          <a:noFill/>
                        </a:ln>
                        <a:solidFill>
                          <a:schemeClr val="tx1"/>
                        </a:solidFill>
                        <a:effectLst/>
                        <a:latin typeface="Arial" pitchFamily="34" charset="0"/>
                        <a:ea typeface="宋体" pitchFamily="2" charset="-122"/>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dirty="0" smtClean="0">
                        <a:ln>
                          <a:noFill/>
                        </a:ln>
                        <a:solidFill>
                          <a:schemeClr val="tx1"/>
                        </a:solidFill>
                        <a:effectLst/>
                        <a:latin typeface="Arial" pitchFamily="34" charset="0"/>
                        <a:ea typeface="宋体" pitchFamily="2"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排他性</a:t>
                      </a:r>
                    </a:p>
                  </a:txBody>
                  <a:tcPr marL="91450" marR="91450" marT="45721" marB="45721"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smtClean="0">
                        <a:ln>
                          <a:noFill/>
                        </a:ln>
                        <a:solidFill>
                          <a:schemeClr val="tx1"/>
                        </a:solidFill>
                        <a:effectLst/>
                        <a:latin typeface="Arial" pitchFamily="34" charset="0"/>
                        <a:ea typeface="宋体" pitchFamily="2"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pitchFamily="34" charset="0"/>
                          <a:ea typeface="宋体" pitchFamily="2" charset="-122"/>
                        </a:rPr>
                        <a:t>有</a:t>
                      </a:r>
                    </a:p>
                  </a:txBody>
                  <a:tcPr marL="91450" marR="91450" marT="45721" marB="4572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sng" strike="noStrike" cap="none" normalizeH="0" baseline="0" dirty="0" smtClean="0">
                          <a:ln>
                            <a:noFill/>
                          </a:ln>
                          <a:solidFill>
                            <a:schemeClr val="tx1"/>
                          </a:solidFill>
                          <a:effectLst/>
                          <a:latin typeface="Arial" pitchFamily="34" charset="0"/>
                          <a:ea typeface="宋体" pitchFamily="2" charset="-122"/>
                        </a:rPr>
                        <a:t>私人物品</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 </a:t>
                      </a: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冰淇淋</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 衣服</a:t>
                      </a:r>
                    </a:p>
                  </a:txBody>
                  <a:tcPr marL="91450" marR="91450" marT="45721" marB="4572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sng" strike="noStrike" cap="none" normalizeH="0" baseline="0" dirty="0" smtClean="0">
                          <a:ln>
                            <a:noFill/>
                          </a:ln>
                          <a:solidFill>
                            <a:schemeClr val="tx1"/>
                          </a:solidFill>
                          <a:effectLst/>
                          <a:latin typeface="Arial" pitchFamily="34" charset="0"/>
                          <a:ea typeface="宋体" pitchFamily="2" charset="-122"/>
                        </a:rPr>
                        <a:t>准公共物品：俱乐部产品</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电影院</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有线电视信号</a:t>
                      </a:r>
                    </a:p>
                  </a:txBody>
                  <a:tcPr marL="91450" marR="91450" marT="45721" marB="45721"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r>
              <a:tr h="1103747">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smtClean="0">
                        <a:ln>
                          <a:noFill/>
                        </a:ln>
                        <a:solidFill>
                          <a:schemeClr val="tx1"/>
                        </a:solidFill>
                        <a:effectLst/>
                        <a:latin typeface="Arial" pitchFamily="34" charset="0"/>
                        <a:ea typeface="宋体" pitchFamily="2"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smtClean="0">
                          <a:ln>
                            <a:noFill/>
                          </a:ln>
                          <a:solidFill>
                            <a:schemeClr val="tx1"/>
                          </a:solidFill>
                          <a:effectLst/>
                          <a:latin typeface="Arial" pitchFamily="34" charset="0"/>
                          <a:ea typeface="宋体" pitchFamily="2" charset="-122"/>
                        </a:rPr>
                        <a:t>无</a:t>
                      </a:r>
                    </a:p>
                  </a:txBody>
                  <a:tcPr marL="91450" marR="91450" marT="45721" marB="4572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sng" strike="noStrike" cap="none" normalizeH="0" baseline="0" dirty="0" smtClean="0">
                          <a:ln>
                            <a:noFill/>
                          </a:ln>
                          <a:solidFill>
                            <a:schemeClr val="tx1"/>
                          </a:solidFill>
                          <a:effectLst/>
                          <a:latin typeface="Arial" pitchFamily="34" charset="0"/>
                          <a:ea typeface="宋体" pitchFamily="2" charset="-122"/>
                        </a:rPr>
                        <a:t>准公共物品：公共资源</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rPr>
                        <a:t> </a:t>
                      </a: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公共牧场</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 海洋中的鱼</a:t>
                      </a:r>
                    </a:p>
                  </a:txBody>
                  <a:tcPr marL="91450" marR="91450" marT="45721" marB="45721"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sng" strike="noStrike" cap="none" normalizeH="0" baseline="0" dirty="0" smtClean="0">
                          <a:ln>
                            <a:noFill/>
                          </a:ln>
                          <a:solidFill>
                            <a:schemeClr val="tx1"/>
                          </a:solidFill>
                          <a:effectLst/>
                          <a:latin typeface="Arial" pitchFamily="34" charset="0"/>
                          <a:ea typeface="宋体" pitchFamily="2" charset="-122"/>
                        </a:rPr>
                        <a:t>（纯）公共物品</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国防</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dirty="0" smtClean="0">
                          <a:ln>
                            <a:noFill/>
                          </a:ln>
                          <a:solidFill>
                            <a:schemeClr val="tx1"/>
                          </a:solidFill>
                          <a:effectLst/>
                          <a:latin typeface="Arial" pitchFamily="34" charset="0"/>
                          <a:ea typeface="宋体" pitchFamily="2" charset="-122"/>
                          <a:sym typeface="Symbol" pitchFamily="18" charset="2"/>
                        </a:rPr>
                        <a:t>城市道路</a:t>
                      </a:r>
                    </a:p>
                  </a:txBody>
                  <a:tcPr marL="91450" marR="91450" marT="45721" marB="45721"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r>
            </a:tbl>
          </a:graphicData>
        </a:graphic>
      </p:graphicFrame>
      <mc:AlternateContent xmlns:mc="http://schemas.openxmlformats.org/markup-compatibility/2006" xmlns:a14="http://schemas.microsoft.com/office/drawing/2010/main">
        <mc:Choice Requires="a14">
          <p:sp>
            <p:nvSpPr>
              <p:cNvPr id="2" name="文本框 1"/>
              <p:cNvSpPr txBox="1"/>
              <p:nvPr/>
            </p:nvSpPr>
            <p:spPr>
              <a:xfrm>
                <a:off x="484498" y="1379058"/>
                <a:ext cx="8136904" cy="2217210"/>
              </a:xfrm>
              <a:prstGeom prst="rect">
                <a:avLst/>
              </a:prstGeom>
              <a:noFill/>
            </p:spPr>
            <p:txBody>
              <a:bodyPr wrap="square" rtlCol="0">
                <a:spAutoFit/>
              </a:bodyPr>
              <a:lstStyle/>
              <a:p>
                <a:r>
                  <a:rPr lang="zh-CN" altLang="en-US" sz="2300" dirty="0" smtClean="0"/>
                  <a:t>         根据竞争性和排他性，所有的物品和服务划分为私人物品、俱乐部物品、公共资源、公共物品四类，其中俱乐部物品、公共资源也称为准公共物品。公共物品是指没有竞争性也没有排他性的物品和服务。按照萨缪尔逊的定义，公共物品符合</a:t>
                </a:r>
                <a14:m>
                  <m:oMath xmlns:m="http://schemas.openxmlformats.org/officeDocument/2006/math">
                    <m:sSub>
                      <m:sSubPr>
                        <m:ctrlPr>
                          <a:rPr lang="en-US" altLang="zh-CN" sz="2300" i="1" smtClean="0">
                            <a:latin typeface="Cambria Math" panose="02040503050406030204" pitchFamily="18" charset="0"/>
                          </a:rPr>
                        </m:ctrlPr>
                      </m:sSubPr>
                      <m:e>
                        <m:r>
                          <a:rPr lang="en-US" altLang="zh-CN" sz="2300" b="0" i="1" smtClean="0">
                            <a:latin typeface="Cambria Math" panose="02040503050406030204" pitchFamily="18" charset="0"/>
                          </a:rPr>
                          <m:t>𝑋</m:t>
                        </m:r>
                      </m:e>
                      <m:sub>
                        <m:r>
                          <a:rPr lang="en-US" altLang="zh-CN" sz="2300" b="0" i="1" smtClean="0">
                            <a:latin typeface="Cambria Math" panose="02040503050406030204" pitchFamily="18" charset="0"/>
                          </a:rPr>
                          <m:t>𝑖</m:t>
                        </m:r>
                      </m:sub>
                    </m:sSub>
                    <m:r>
                      <a:rPr lang="en-US" altLang="zh-CN" sz="2300" i="1" smtClean="0">
                        <a:latin typeface="Cambria Math" panose="02040503050406030204" pitchFamily="18" charset="0"/>
                      </a:rPr>
                      <m:t>=</m:t>
                    </m:r>
                    <m:sSub>
                      <m:sSubPr>
                        <m:ctrlPr>
                          <a:rPr lang="en-US" altLang="zh-CN" sz="2300" i="1" smtClean="0">
                            <a:latin typeface="Cambria Math" panose="02040503050406030204" pitchFamily="18" charset="0"/>
                          </a:rPr>
                        </m:ctrlPr>
                      </m:sSubPr>
                      <m:e>
                        <m:r>
                          <a:rPr lang="en-US" altLang="zh-CN" sz="2300" b="0" i="1" smtClean="0">
                            <a:latin typeface="Cambria Math" panose="02040503050406030204" pitchFamily="18" charset="0"/>
                          </a:rPr>
                          <m:t>𝑋</m:t>
                        </m:r>
                      </m:e>
                      <m:sub>
                        <m:r>
                          <a:rPr lang="en-US" altLang="zh-CN" sz="2300" b="0" i="1" smtClean="0">
                            <a:latin typeface="Cambria Math" panose="02040503050406030204" pitchFamily="18" charset="0"/>
                          </a:rPr>
                          <m:t>𝐺</m:t>
                        </m:r>
                      </m:sub>
                    </m:sSub>
                  </m:oMath>
                </a14:m>
                <a:r>
                  <a:rPr lang="zh-CN" altLang="en-US" sz="2300" dirty="0" smtClean="0"/>
                  <a:t>条件，每个人消费量等于公共物品数量；而私人物品符合</a:t>
                </a:r>
                <a14:m>
                  <m:oMath xmlns:m="http://schemas.openxmlformats.org/officeDocument/2006/math">
                    <m:nary>
                      <m:naryPr>
                        <m:chr m:val="∑"/>
                        <m:ctrlPr>
                          <a:rPr lang="en-US" altLang="zh-CN" sz="2300" i="1" smtClean="0">
                            <a:latin typeface="Cambria Math" panose="02040503050406030204" pitchFamily="18" charset="0"/>
                          </a:rPr>
                        </m:ctrlPr>
                      </m:naryPr>
                      <m:sub>
                        <m:r>
                          <m:rPr>
                            <m:brk m:alnAt="23"/>
                          </m:rPr>
                          <a:rPr lang="en-US" altLang="zh-CN" sz="2300" b="0" i="1" smtClean="0">
                            <a:latin typeface="Cambria Math" panose="02040503050406030204" pitchFamily="18" charset="0"/>
                          </a:rPr>
                          <m:t>𝑖</m:t>
                        </m:r>
                        <m:r>
                          <a:rPr lang="en-US" altLang="zh-CN" sz="2300" b="0" i="1" smtClean="0">
                            <a:latin typeface="Cambria Math" panose="02040503050406030204" pitchFamily="18" charset="0"/>
                          </a:rPr>
                          <m:t>=1</m:t>
                        </m:r>
                      </m:sub>
                      <m:sup>
                        <m:r>
                          <a:rPr lang="en-US" altLang="zh-CN" sz="2300" b="0" i="1" smtClean="0">
                            <a:latin typeface="Cambria Math" panose="02040503050406030204" pitchFamily="18" charset="0"/>
                          </a:rPr>
                          <m:t>𝑛</m:t>
                        </m:r>
                      </m:sup>
                      <m:e>
                        <m:sSub>
                          <m:sSubPr>
                            <m:ctrlPr>
                              <a:rPr lang="en-US" altLang="zh-CN" sz="2300" i="1" smtClean="0">
                                <a:latin typeface="Cambria Math" panose="02040503050406030204" pitchFamily="18" charset="0"/>
                              </a:rPr>
                            </m:ctrlPr>
                          </m:sSubPr>
                          <m:e>
                            <m:r>
                              <a:rPr lang="en-US" altLang="zh-CN" sz="2300" b="0" i="1" smtClean="0">
                                <a:latin typeface="Cambria Math" panose="02040503050406030204" pitchFamily="18" charset="0"/>
                              </a:rPr>
                              <m:t>𝑋</m:t>
                            </m:r>
                          </m:e>
                          <m:sub>
                            <m:r>
                              <a:rPr lang="en-US" altLang="zh-CN" sz="2300" b="0" i="1" smtClean="0">
                                <a:latin typeface="Cambria Math" panose="02040503050406030204" pitchFamily="18" charset="0"/>
                              </a:rPr>
                              <m:t>𝑖</m:t>
                            </m:r>
                          </m:sub>
                        </m:sSub>
                      </m:e>
                    </m:nary>
                    <m:r>
                      <a:rPr lang="en-US" altLang="zh-CN" sz="2300" i="1" smtClean="0">
                        <a:latin typeface="Cambria Math" panose="02040503050406030204" pitchFamily="18" charset="0"/>
                      </a:rPr>
                      <m:t>=</m:t>
                    </m:r>
                    <m:r>
                      <a:rPr lang="en-US" altLang="zh-CN" sz="2300" b="0" i="1" smtClean="0">
                        <a:latin typeface="Cambria Math" panose="02040503050406030204" pitchFamily="18" charset="0"/>
                      </a:rPr>
                      <m:t>𝑋</m:t>
                    </m:r>
                  </m:oMath>
                </a14:m>
                <a:r>
                  <a:rPr lang="zh-CN" altLang="en-US" sz="2300" dirty="0" smtClean="0"/>
                  <a:t>，每个人消费量之和为私人物品总量。</a:t>
                </a:r>
                <a:endParaRPr lang="zh-CN" altLang="en-US" sz="2300" dirty="0"/>
              </a:p>
            </p:txBody>
          </p:sp>
        </mc:Choice>
        <mc:Fallback xmlns="">
          <p:sp>
            <p:nvSpPr>
              <p:cNvPr id="2" name="文本框 1"/>
              <p:cNvSpPr txBox="1">
                <a:spLocks noRot="1" noChangeAspect="1" noMove="1" noResize="1" noEditPoints="1" noAdjustHandles="1" noChangeArrowheads="1" noChangeShapeType="1" noTextEdit="1"/>
              </p:cNvSpPr>
              <p:nvPr/>
            </p:nvSpPr>
            <p:spPr>
              <a:xfrm>
                <a:off x="484498" y="1379058"/>
                <a:ext cx="8136904" cy="2217210"/>
              </a:xfrm>
              <a:prstGeom prst="rect">
                <a:avLst/>
              </a:prstGeom>
              <a:blipFill rotWithShape="0">
                <a:blip r:embed="rId5"/>
                <a:stretch>
                  <a:fillRect l="-1049" t="-3022" r="-599" b="-3818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820704386"/>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1035876"/>
            <a:ext cx="8344612" cy="461665"/>
          </a:xfrm>
          <a:prstGeom prst="rect">
            <a:avLst/>
          </a:prstGeom>
        </p:spPr>
        <p:txBody>
          <a:bodyPr wrap="square">
            <a:spAutoFit/>
          </a:bodyPr>
          <a:lstStyle/>
          <a:p>
            <a:pPr>
              <a:spcBef>
                <a:spcPts val="0"/>
              </a:spcBef>
            </a:pPr>
            <a:r>
              <a:rPr lang="zh-CN" altLang="en-US" sz="2400" b="1" dirty="0" smtClean="0"/>
              <a:t>（</a:t>
            </a:r>
            <a:r>
              <a:rPr lang="en-US" altLang="zh-CN" sz="2400" b="1" dirty="0"/>
              <a:t>2</a:t>
            </a:r>
            <a:r>
              <a:rPr lang="zh-CN" altLang="en-US" sz="2400" b="1" dirty="0" smtClean="0"/>
              <a:t>）公共物品的私人需求和社会需求、市场供给低效率</a:t>
            </a:r>
            <a:endParaRPr lang="zh-CN" altLang="en-US" sz="2400" b="1" dirty="0"/>
          </a:p>
        </p:txBody>
      </p:sp>
      <p:sp>
        <p:nvSpPr>
          <p:cNvPr id="3" name="矩形 2"/>
          <p:cNvSpPr/>
          <p:nvPr/>
        </p:nvSpPr>
        <p:spPr>
          <a:xfrm>
            <a:off x="527578" y="2060848"/>
            <a:ext cx="8076870" cy="1569660"/>
          </a:xfrm>
          <a:prstGeom prst="rect">
            <a:avLst/>
          </a:prstGeom>
        </p:spPr>
        <p:txBody>
          <a:bodyPr wrap="square">
            <a:spAutoFit/>
          </a:bodyPr>
          <a:lstStyle/>
          <a:p>
            <a:pPr eaLnBrk="1" hangingPunct="1"/>
            <a:r>
              <a:rPr lang="zh-CN" altLang="en-US" sz="2400" dirty="0"/>
              <a:t>假定对一个单位的公共物品有 </a:t>
            </a:r>
            <a:r>
              <a:rPr lang="en-US" altLang="zh-CN" sz="2400" dirty="0"/>
              <a:t>n</a:t>
            </a:r>
            <a:r>
              <a:rPr lang="zh-CN" altLang="en-US" sz="2400" dirty="0"/>
              <a:t>个消费者，其边际利益分别为</a:t>
            </a:r>
            <a:r>
              <a:rPr lang="en-US" altLang="zh-CN" sz="2400" i="1" dirty="0" err="1"/>
              <a:t>MB</a:t>
            </a:r>
            <a:r>
              <a:rPr lang="en-US" altLang="zh-CN" sz="2400" i="1" baseline="-25000" dirty="0" err="1"/>
              <a:t>i</a:t>
            </a:r>
            <a:r>
              <a:rPr lang="zh-CN" altLang="en-US" sz="2400" dirty="0"/>
              <a:t>，各自的需求价格为</a:t>
            </a:r>
            <a:r>
              <a:rPr lang="en-US" altLang="zh-CN" sz="2400" i="1" dirty="0"/>
              <a:t>P</a:t>
            </a:r>
            <a:r>
              <a:rPr lang="en-US" altLang="zh-CN" sz="2400" i="1" baseline="-25000" dirty="0"/>
              <a:t>i</a:t>
            </a:r>
            <a:r>
              <a:rPr lang="en-US" altLang="zh-CN" sz="2400" i="1" dirty="0"/>
              <a:t> = </a:t>
            </a:r>
            <a:r>
              <a:rPr lang="en-US" altLang="zh-CN" sz="2400" i="1" dirty="0" err="1"/>
              <a:t>MB</a:t>
            </a:r>
            <a:r>
              <a:rPr lang="en-US" altLang="zh-CN" sz="2400" i="1" baseline="-25000" dirty="0" err="1"/>
              <a:t>i</a:t>
            </a:r>
            <a:r>
              <a:rPr lang="en-US" altLang="zh-CN" sz="2400" i="1" dirty="0"/>
              <a:t> </a:t>
            </a:r>
            <a:r>
              <a:rPr lang="zh-CN" altLang="en-US" sz="2400" dirty="0" smtClean="0"/>
              <a:t>，形成各自的个人需求曲线；总</a:t>
            </a:r>
            <a:r>
              <a:rPr lang="zh-CN" altLang="en-US" sz="2400" dirty="0"/>
              <a:t>需求价格应当</a:t>
            </a:r>
            <a:r>
              <a:rPr lang="zh-CN" altLang="en-US" sz="2400" dirty="0" smtClean="0"/>
              <a:t>为</a:t>
            </a:r>
            <a:r>
              <a:rPr lang="en-US" altLang="zh-CN" sz="2400" i="1" dirty="0" smtClean="0"/>
              <a:t>P=</a:t>
            </a:r>
            <a:r>
              <a:rPr lang="zh-CN" altLang="en-US" sz="2400" i="1" dirty="0" smtClean="0">
                <a:cs typeface="Arial" panose="020B0604020202020204" pitchFamily="34" charset="0"/>
              </a:rPr>
              <a:t>∑</a:t>
            </a:r>
            <a:r>
              <a:rPr lang="en-US" altLang="zh-CN" sz="2400" i="1" dirty="0" err="1"/>
              <a:t>MB</a:t>
            </a:r>
            <a:r>
              <a:rPr lang="en-US" altLang="zh-CN" sz="2400" i="1" baseline="-25000" dirty="0" err="1"/>
              <a:t>i</a:t>
            </a:r>
            <a:r>
              <a:rPr lang="en-US" altLang="zh-CN" sz="2400" i="1" dirty="0"/>
              <a:t> </a:t>
            </a:r>
            <a:r>
              <a:rPr lang="zh-CN" altLang="en-US" sz="2400" i="1" dirty="0" smtClean="0"/>
              <a:t>，</a:t>
            </a:r>
            <a:r>
              <a:rPr lang="zh-CN" altLang="en-US" sz="2400" dirty="0" smtClean="0"/>
              <a:t>构成公共物品的社会需求曲线</a:t>
            </a:r>
            <a:r>
              <a:rPr lang="zh-CN" altLang="en-US" sz="2400" i="1" dirty="0" smtClean="0"/>
              <a:t>，</a:t>
            </a:r>
            <a:r>
              <a:rPr lang="zh-CN" altLang="en-US" sz="2400" dirty="0" smtClean="0"/>
              <a:t>社会需求曲线是个人需求曲线的垂直相加。</a:t>
            </a:r>
            <a:endParaRPr lang="en-US" altLang="zh-CN" sz="2400" dirty="0"/>
          </a:p>
        </p:txBody>
      </p:sp>
      <p:sp>
        <p:nvSpPr>
          <p:cNvPr id="4" name="文本框 3"/>
          <p:cNvSpPr txBox="1"/>
          <p:nvPr/>
        </p:nvSpPr>
        <p:spPr>
          <a:xfrm>
            <a:off x="534138" y="1563708"/>
            <a:ext cx="4727576"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♦公共物品的</a:t>
            </a:r>
            <a:r>
              <a:rPr lang="zh-CN" altLang="en-US" sz="2400" b="1" dirty="0">
                <a:latin typeface="Arial" panose="020B0604020202020204" pitchFamily="34" charset="0"/>
                <a:cs typeface="Arial" panose="020B0604020202020204" pitchFamily="34" charset="0"/>
              </a:rPr>
              <a:t>个</a:t>
            </a:r>
            <a:r>
              <a:rPr lang="zh-CN" altLang="en-US" sz="2400" b="1" dirty="0" smtClean="0">
                <a:latin typeface="Arial" panose="020B0604020202020204" pitchFamily="34" charset="0"/>
                <a:cs typeface="Arial" panose="020B0604020202020204" pitchFamily="34" charset="0"/>
              </a:rPr>
              <a:t>人需求和社会需求</a:t>
            </a:r>
            <a:endParaRPr lang="zh-CN" altLang="en-US" sz="2400" b="1" dirty="0"/>
          </a:p>
        </p:txBody>
      </p:sp>
      <mc:AlternateContent xmlns:mc="http://schemas.openxmlformats.org/markup-compatibility/2006" xmlns:a14="http://schemas.microsoft.com/office/drawing/2010/main">
        <mc:Choice Requires="a14">
          <p:sp>
            <p:nvSpPr>
              <p:cNvPr id="5" name="文本框 4"/>
              <p:cNvSpPr txBox="1"/>
              <p:nvPr/>
            </p:nvSpPr>
            <p:spPr>
              <a:xfrm>
                <a:off x="548237" y="3665983"/>
                <a:ext cx="8056211" cy="2696123"/>
              </a:xfrm>
              <a:prstGeom prst="rect">
                <a:avLst/>
              </a:prstGeom>
              <a:noFill/>
            </p:spPr>
            <p:txBody>
              <a:bodyPr wrap="square" rtlCol="0">
                <a:spAutoFit/>
              </a:bodyPr>
              <a:lstStyle/>
              <a:p>
                <a:r>
                  <a:rPr lang="zh-CN" altLang="en-US" sz="2400" b="1" dirty="0" smtClean="0"/>
                  <a:t>例子</a:t>
                </a:r>
                <a:r>
                  <a:rPr lang="zh-CN" altLang="en-US" sz="2400" dirty="0"/>
                  <a:t>：假定有一个居民小区有</a:t>
                </a:r>
                <a:r>
                  <a:rPr lang="en-US" altLang="zh-CN" sz="2400" dirty="0"/>
                  <a:t>7</a:t>
                </a:r>
                <a:r>
                  <a:rPr lang="zh-CN" altLang="en-US" sz="2400" dirty="0"/>
                  <a:t>个居民（</a:t>
                </a:r>
                <a:r>
                  <a:rPr lang="en-US" altLang="zh-CN" sz="2400" dirty="0"/>
                  <a:t>N=7</a:t>
                </a:r>
                <a:r>
                  <a:rPr lang="zh-CN" altLang="en-US" sz="2400" dirty="0"/>
                  <a:t>个</a:t>
                </a:r>
                <a:r>
                  <a:rPr lang="zh-CN" altLang="en-US" sz="2400" dirty="0" smtClean="0"/>
                  <a:t>），对小区警察的边际利益曲线（需求曲线）分别</a:t>
                </a:r>
                <a:r>
                  <a:rPr lang="zh-CN" altLang="en-US" sz="2400" dirty="0"/>
                  <a:t>是</a:t>
                </a:r>
                <a:r>
                  <a:rPr lang="en-US" altLang="zh-CN" sz="2400" dirty="0" err="1"/>
                  <a:t>MBi</a:t>
                </a:r>
                <a:r>
                  <a:rPr lang="zh-CN" altLang="en-US" sz="2400" dirty="0"/>
                  <a:t>，每个人的</a:t>
                </a:r>
                <a:r>
                  <a:rPr lang="zh-CN" altLang="en-US" sz="2400" dirty="0" smtClean="0"/>
                  <a:t>边际利益</a:t>
                </a:r>
                <a:r>
                  <a:rPr lang="zh-CN" altLang="en-US" sz="2400" dirty="0"/>
                  <a:t>曲线不同，越</a:t>
                </a:r>
                <a:r>
                  <a:rPr lang="zh-CN" altLang="en-US" sz="2400" dirty="0" smtClean="0"/>
                  <a:t>远离原点</a:t>
                </a:r>
                <a:r>
                  <a:rPr lang="zh-CN" altLang="en-US" sz="2400" dirty="0"/>
                  <a:t>的居民对</a:t>
                </a:r>
                <a:r>
                  <a:rPr lang="zh-CN" altLang="en-US" sz="2400" dirty="0" smtClean="0"/>
                  <a:t>雇用警察</a:t>
                </a:r>
                <a:r>
                  <a:rPr lang="zh-CN" altLang="en-US" sz="2400" dirty="0"/>
                  <a:t>的评价越高，越愿意</a:t>
                </a:r>
                <a:r>
                  <a:rPr lang="zh-CN" altLang="en-US" sz="2400" dirty="0" smtClean="0"/>
                  <a:t>雇用更多</a:t>
                </a:r>
                <a:r>
                  <a:rPr lang="zh-CN" altLang="en-US" sz="2400" dirty="0"/>
                  <a:t>的警察，具体情况如图所示</a:t>
                </a:r>
                <a:r>
                  <a:rPr lang="zh-CN" altLang="en-US" sz="2400" dirty="0" smtClean="0"/>
                  <a:t>。警察提供的公共物品（服务），那么，小区警察的社会需求曲线为</a:t>
                </a:r>
                <a14:m>
                  <m:oMath xmlns:m="http://schemas.openxmlformats.org/officeDocument/2006/math">
                    <m:r>
                      <a:rPr lang="en-US" altLang="zh-CN" sz="2400" b="0" i="1" smtClean="0">
                        <a:latin typeface="Cambria Math" panose="02040503050406030204" pitchFamily="18" charset="0"/>
                      </a:rPr>
                      <m:t>𝑀𝑆𝐵</m:t>
                    </m:r>
                    <m:r>
                      <a:rPr lang="en-US" altLang="zh-CN" sz="2400" i="1" smtClean="0">
                        <a:latin typeface="Cambria Math" panose="02040503050406030204" pitchFamily="18" charset="0"/>
                      </a:rPr>
                      <m:t>=</m:t>
                    </m:r>
                    <m:nary>
                      <m:naryPr>
                        <m:chr m:val="∑"/>
                        <m:ctrlPr>
                          <a:rPr lang="en-US" altLang="zh-CN" sz="2400" i="1" smtClean="0">
                            <a:latin typeface="Cambria Math" panose="02040503050406030204" pitchFamily="18" charset="0"/>
                          </a:rPr>
                        </m:ctrlPr>
                      </m:naryPr>
                      <m:sub>
                        <m:r>
                          <m:rPr>
                            <m:brk m:alnAt="23"/>
                          </m:rPr>
                          <a:rPr lang="en-US" altLang="zh-CN" sz="2400" b="0" i="1" smtClean="0">
                            <a:latin typeface="Cambria Math" panose="02040503050406030204" pitchFamily="18" charset="0"/>
                          </a:rPr>
                          <m:t>𝑖</m:t>
                        </m:r>
                        <m:r>
                          <a:rPr lang="en-US" altLang="zh-CN" sz="2400" b="0" i="1" smtClean="0">
                            <a:latin typeface="Cambria Math" panose="02040503050406030204" pitchFamily="18" charset="0"/>
                          </a:rPr>
                          <m:t>=1</m:t>
                        </m:r>
                      </m:sub>
                      <m:sup>
                        <m:r>
                          <a:rPr lang="en-US" altLang="zh-CN" sz="2400" b="0" i="1" smtClean="0">
                            <a:latin typeface="Cambria Math" panose="02040503050406030204" pitchFamily="18" charset="0"/>
                          </a:rPr>
                          <m:t>7</m:t>
                        </m:r>
                      </m:sup>
                      <m:e>
                        <m:sSub>
                          <m:sSubPr>
                            <m:ctrlPr>
                              <a:rPr lang="en-US" altLang="zh-CN" sz="2400" i="1" smtClean="0">
                                <a:latin typeface="Cambria Math" panose="02040503050406030204" pitchFamily="18" charset="0"/>
                              </a:rPr>
                            </m:ctrlPr>
                          </m:sSubPr>
                          <m:e>
                            <m:r>
                              <a:rPr lang="en-US" altLang="zh-CN" sz="2400" b="0" i="1" smtClean="0">
                                <a:latin typeface="Cambria Math" panose="02040503050406030204" pitchFamily="18" charset="0"/>
                              </a:rPr>
                              <m:t>𝑀𝐵</m:t>
                            </m:r>
                          </m:e>
                          <m:sub>
                            <m:r>
                              <a:rPr lang="en-US" altLang="zh-CN" sz="2400" b="0" i="1" smtClean="0">
                                <a:latin typeface="Cambria Math" panose="02040503050406030204" pitchFamily="18" charset="0"/>
                              </a:rPr>
                              <m:t>𝑖</m:t>
                            </m:r>
                          </m:sub>
                        </m:sSub>
                      </m:e>
                    </m:nary>
                  </m:oMath>
                </a14:m>
                <a:r>
                  <a:rPr lang="zh-CN" altLang="en-US" sz="2400" dirty="0" smtClean="0"/>
                  <a:t>。也就是说，每个警察的价值是所有个人的边际利益（愿意支付的最高价格）之和。</a:t>
                </a:r>
                <a:endParaRPr lang="zh-CN" altLang="en-US" sz="2400" dirty="0"/>
              </a:p>
            </p:txBody>
          </p:sp>
        </mc:Choice>
        <mc:Fallback xmlns="">
          <p:sp>
            <p:nvSpPr>
              <p:cNvPr id="5" name="文本框 4"/>
              <p:cNvSpPr txBox="1">
                <a:spLocks noRot="1" noChangeAspect="1" noMove="1" noResize="1" noEditPoints="1" noAdjustHandles="1" noChangeArrowheads="1" noChangeShapeType="1" noTextEdit="1"/>
              </p:cNvSpPr>
              <p:nvPr/>
            </p:nvSpPr>
            <p:spPr>
              <a:xfrm>
                <a:off x="548237" y="3665983"/>
                <a:ext cx="8056211" cy="2696123"/>
              </a:xfrm>
              <a:prstGeom prst="rect">
                <a:avLst/>
              </a:prstGeom>
              <a:blipFill rotWithShape="0">
                <a:blip r:embed="rId5"/>
                <a:stretch>
                  <a:fillRect l="-1211" t="-2709" r="-379" b="-3160"/>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7773132"/>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3" name="Line 4"/>
          <p:cNvSpPr>
            <a:spLocks noChangeShapeType="1"/>
          </p:cNvSpPr>
          <p:nvPr/>
        </p:nvSpPr>
        <p:spPr bwMode="auto">
          <a:xfrm>
            <a:off x="971550" y="5648919"/>
            <a:ext cx="6912818" cy="15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54" name="Line 5"/>
          <p:cNvSpPr>
            <a:spLocks noChangeShapeType="1"/>
          </p:cNvSpPr>
          <p:nvPr/>
        </p:nvSpPr>
        <p:spPr bwMode="auto">
          <a:xfrm flipV="1">
            <a:off x="971550" y="1542058"/>
            <a:ext cx="0" cy="41068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55" name="Line 6"/>
          <p:cNvSpPr>
            <a:spLocks noChangeShapeType="1"/>
          </p:cNvSpPr>
          <p:nvPr/>
        </p:nvSpPr>
        <p:spPr bwMode="auto">
          <a:xfrm>
            <a:off x="971550" y="4582120"/>
            <a:ext cx="1800225" cy="9921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56" name="Line 7"/>
          <p:cNvSpPr>
            <a:spLocks noChangeShapeType="1"/>
          </p:cNvSpPr>
          <p:nvPr/>
        </p:nvSpPr>
        <p:spPr bwMode="auto">
          <a:xfrm>
            <a:off x="990600" y="4023320"/>
            <a:ext cx="2717800" cy="1550988"/>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57" name="Line 8"/>
          <p:cNvSpPr>
            <a:spLocks noChangeShapeType="1"/>
          </p:cNvSpPr>
          <p:nvPr/>
        </p:nvSpPr>
        <p:spPr bwMode="auto">
          <a:xfrm>
            <a:off x="1279525" y="3664545"/>
            <a:ext cx="3292475" cy="1909763"/>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58" name="Line 9"/>
          <p:cNvSpPr>
            <a:spLocks noChangeShapeType="1"/>
          </p:cNvSpPr>
          <p:nvPr/>
        </p:nvSpPr>
        <p:spPr bwMode="auto">
          <a:xfrm>
            <a:off x="2339975" y="3774083"/>
            <a:ext cx="3019425" cy="17573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59" name="Line 10"/>
          <p:cNvSpPr>
            <a:spLocks noChangeShapeType="1"/>
          </p:cNvSpPr>
          <p:nvPr/>
        </p:nvSpPr>
        <p:spPr bwMode="auto">
          <a:xfrm>
            <a:off x="3271385" y="3848129"/>
            <a:ext cx="2729366" cy="157219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0" name="Line 11"/>
          <p:cNvSpPr>
            <a:spLocks noChangeShapeType="1"/>
          </p:cNvSpPr>
          <p:nvPr/>
        </p:nvSpPr>
        <p:spPr bwMode="auto">
          <a:xfrm>
            <a:off x="4175013" y="3925040"/>
            <a:ext cx="2511537" cy="14952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1" name="Line 12"/>
          <p:cNvSpPr>
            <a:spLocks noChangeShapeType="1"/>
          </p:cNvSpPr>
          <p:nvPr/>
        </p:nvSpPr>
        <p:spPr bwMode="auto">
          <a:xfrm>
            <a:off x="4802300" y="3878858"/>
            <a:ext cx="2417650" cy="13890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2" name="Line 13"/>
          <p:cNvSpPr>
            <a:spLocks noChangeShapeType="1"/>
          </p:cNvSpPr>
          <p:nvPr/>
        </p:nvSpPr>
        <p:spPr bwMode="auto">
          <a:xfrm>
            <a:off x="2628900" y="1686520"/>
            <a:ext cx="4727574" cy="23749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3" name="Line 14"/>
          <p:cNvSpPr>
            <a:spLocks noChangeShapeType="1"/>
          </p:cNvSpPr>
          <p:nvPr/>
        </p:nvSpPr>
        <p:spPr bwMode="auto">
          <a:xfrm>
            <a:off x="971550" y="2621558"/>
            <a:ext cx="7489825" cy="1587"/>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4" name="Text Box 15"/>
          <p:cNvSpPr txBox="1">
            <a:spLocks noChangeArrowheads="1"/>
          </p:cNvSpPr>
          <p:nvPr/>
        </p:nvSpPr>
        <p:spPr bwMode="auto">
          <a:xfrm>
            <a:off x="5510891" y="1886215"/>
            <a:ext cx="23796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b="1" dirty="0" smtClean="0">
                <a:latin typeface="Times New Roman" panose="02020603050405020304" pitchFamily="18" charset="0"/>
              </a:rPr>
              <a:t>警察的</a:t>
            </a:r>
            <a:r>
              <a:rPr lang="zh-CN" altLang="en-US" sz="2000" b="1" dirty="0">
                <a:latin typeface="Times New Roman" panose="02020603050405020304" pitchFamily="18" charset="0"/>
              </a:rPr>
              <a:t>边际成本</a:t>
            </a:r>
            <a:r>
              <a:rPr lang="en-US" altLang="zh-CN" sz="2000" b="1" dirty="0">
                <a:latin typeface="Times New Roman" panose="02020603050405020304" pitchFamily="18" charset="0"/>
              </a:rPr>
              <a:t>MC=</a:t>
            </a:r>
            <a:r>
              <a:rPr lang="zh-CN" altLang="en-US" sz="2000" b="1" dirty="0">
                <a:latin typeface="Times New Roman" panose="02020603050405020304" pitchFamily="18" charset="0"/>
              </a:rPr>
              <a:t>3</a:t>
            </a:r>
            <a:r>
              <a:rPr lang="en-US" altLang="zh-CN" sz="2000" b="1" dirty="0">
                <a:latin typeface="Times New Roman" panose="02020603050405020304" pitchFamily="18" charset="0"/>
              </a:rPr>
              <a:t>50</a:t>
            </a:r>
          </a:p>
        </p:txBody>
      </p:sp>
      <p:sp>
        <p:nvSpPr>
          <p:cNvPr id="65" name="Line 16"/>
          <p:cNvSpPr>
            <a:spLocks noChangeShapeType="1"/>
          </p:cNvSpPr>
          <p:nvPr/>
        </p:nvSpPr>
        <p:spPr bwMode="auto">
          <a:xfrm>
            <a:off x="971550" y="5039320"/>
            <a:ext cx="6248400" cy="0"/>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66" name="Text Box 17"/>
          <p:cNvSpPr txBox="1">
            <a:spLocks noChangeArrowheads="1"/>
          </p:cNvSpPr>
          <p:nvPr/>
        </p:nvSpPr>
        <p:spPr bwMode="auto">
          <a:xfrm>
            <a:off x="492125" y="4835354"/>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a:latin typeface="Times New Roman" panose="02020603050405020304" pitchFamily="18" charset="0"/>
              </a:rPr>
              <a:t>50</a:t>
            </a:r>
          </a:p>
        </p:txBody>
      </p:sp>
      <p:sp>
        <p:nvSpPr>
          <p:cNvPr id="67" name="Text Box 18"/>
          <p:cNvSpPr txBox="1">
            <a:spLocks noChangeArrowheads="1"/>
          </p:cNvSpPr>
          <p:nvPr/>
        </p:nvSpPr>
        <p:spPr bwMode="auto">
          <a:xfrm>
            <a:off x="15049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68" name="Text Box 19"/>
          <p:cNvSpPr txBox="1">
            <a:spLocks noChangeArrowheads="1"/>
          </p:cNvSpPr>
          <p:nvPr/>
        </p:nvSpPr>
        <p:spPr bwMode="auto">
          <a:xfrm>
            <a:off x="24193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69" name="Text Box 20"/>
          <p:cNvSpPr txBox="1">
            <a:spLocks noChangeArrowheads="1"/>
          </p:cNvSpPr>
          <p:nvPr/>
        </p:nvSpPr>
        <p:spPr bwMode="auto">
          <a:xfrm>
            <a:off x="15811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0" name="Text Box 21"/>
          <p:cNvSpPr txBox="1">
            <a:spLocks noChangeArrowheads="1"/>
          </p:cNvSpPr>
          <p:nvPr/>
        </p:nvSpPr>
        <p:spPr bwMode="auto">
          <a:xfrm>
            <a:off x="23431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1" name="Text Box 22"/>
          <p:cNvSpPr txBox="1">
            <a:spLocks noChangeArrowheads="1"/>
          </p:cNvSpPr>
          <p:nvPr/>
        </p:nvSpPr>
        <p:spPr bwMode="auto">
          <a:xfrm>
            <a:off x="1691680" y="56956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2" name="Text Box 23"/>
          <p:cNvSpPr txBox="1">
            <a:spLocks noChangeArrowheads="1"/>
          </p:cNvSpPr>
          <p:nvPr/>
        </p:nvSpPr>
        <p:spPr bwMode="auto">
          <a:xfrm>
            <a:off x="2453680" y="56956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3" name="Text Box 24"/>
          <p:cNvSpPr txBox="1">
            <a:spLocks noChangeArrowheads="1"/>
          </p:cNvSpPr>
          <p:nvPr/>
        </p:nvSpPr>
        <p:spPr bwMode="auto">
          <a:xfrm>
            <a:off x="14287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4" name="Text Box 25"/>
          <p:cNvSpPr txBox="1">
            <a:spLocks noChangeArrowheads="1"/>
          </p:cNvSpPr>
          <p:nvPr/>
        </p:nvSpPr>
        <p:spPr bwMode="auto">
          <a:xfrm>
            <a:off x="2190750" y="572512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6" name="Text Box 27"/>
          <p:cNvSpPr txBox="1">
            <a:spLocks noChangeArrowheads="1"/>
          </p:cNvSpPr>
          <p:nvPr/>
        </p:nvSpPr>
        <p:spPr bwMode="auto">
          <a:xfrm>
            <a:off x="4231680"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7" name="Text Box 28"/>
          <p:cNvSpPr txBox="1">
            <a:spLocks noChangeArrowheads="1"/>
          </p:cNvSpPr>
          <p:nvPr/>
        </p:nvSpPr>
        <p:spPr bwMode="auto">
          <a:xfrm>
            <a:off x="3241080"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latin typeface="Times New Roman" panose="02020603050405020304" pitchFamily="18" charset="0"/>
            </a:endParaRPr>
          </a:p>
        </p:txBody>
      </p:sp>
      <p:sp>
        <p:nvSpPr>
          <p:cNvPr id="78" name="Text Box 29"/>
          <p:cNvSpPr txBox="1">
            <a:spLocks noChangeArrowheads="1"/>
          </p:cNvSpPr>
          <p:nvPr/>
        </p:nvSpPr>
        <p:spPr bwMode="auto">
          <a:xfrm>
            <a:off x="1717080"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1</a:t>
            </a:r>
          </a:p>
        </p:txBody>
      </p:sp>
      <p:sp>
        <p:nvSpPr>
          <p:cNvPr id="79" name="Text Box 30"/>
          <p:cNvSpPr txBox="1">
            <a:spLocks noChangeArrowheads="1"/>
          </p:cNvSpPr>
          <p:nvPr/>
        </p:nvSpPr>
        <p:spPr bwMode="auto">
          <a:xfrm>
            <a:off x="2555280"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2</a:t>
            </a:r>
          </a:p>
        </p:txBody>
      </p:sp>
      <p:sp>
        <p:nvSpPr>
          <p:cNvPr id="80" name="Text Box 31"/>
          <p:cNvSpPr txBox="1">
            <a:spLocks noChangeArrowheads="1"/>
          </p:cNvSpPr>
          <p:nvPr/>
        </p:nvSpPr>
        <p:spPr bwMode="auto">
          <a:xfrm>
            <a:off x="3503075"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3</a:t>
            </a:r>
          </a:p>
        </p:txBody>
      </p:sp>
      <p:sp>
        <p:nvSpPr>
          <p:cNvPr id="81" name="Text Box 32"/>
          <p:cNvSpPr txBox="1">
            <a:spLocks noChangeArrowheads="1"/>
          </p:cNvSpPr>
          <p:nvPr/>
        </p:nvSpPr>
        <p:spPr bwMode="auto">
          <a:xfrm>
            <a:off x="4300992" y="5634511"/>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4</a:t>
            </a:r>
          </a:p>
        </p:txBody>
      </p:sp>
      <p:sp>
        <p:nvSpPr>
          <p:cNvPr id="82" name="Text Box 33"/>
          <p:cNvSpPr txBox="1">
            <a:spLocks noChangeArrowheads="1"/>
          </p:cNvSpPr>
          <p:nvPr/>
        </p:nvSpPr>
        <p:spPr bwMode="auto">
          <a:xfrm>
            <a:off x="5124393" y="5644802"/>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5</a:t>
            </a:r>
          </a:p>
        </p:txBody>
      </p:sp>
      <p:sp>
        <p:nvSpPr>
          <p:cNvPr id="83" name="Text Box 34"/>
          <p:cNvSpPr txBox="1">
            <a:spLocks noChangeArrowheads="1"/>
          </p:cNvSpPr>
          <p:nvPr/>
        </p:nvSpPr>
        <p:spPr bwMode="auto">
          <a:xfrm>
            <a:off x="5837847" y="5624286"/>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6</a:t>
            </a:r>
          </a:p>
        </p:txBody>
      </p:sp>
      <p:sp>
        <p:nvSpPr>
          <p:cNvPr id="84" name="Text Box 35"/>
          <p:cNvSpPr txBox="1">
            <a:spLocks noChangeArrowheads="1"/>
          </p:cNvSpPr>
          <p:nvPr/>
        </p:nvSpPr>
        <p:spPr bwMode="auto">
          <a:xfrm>
            <a:off x="6674948" y="5610730"/>
            <a:ext cx="533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Times New Roman" panose="02020603050405020304" pitchFamily="18" charset="0"/>
              </a:rPr>
              <a:t>7</a:t>
            </a:r>
          </a:p>
        </p:txBody>
      </p:sp>
      <p:sp>
        <p:nvSpPr>
          <p:cNvPr id="85" name="Line 38"/>
          <p:cNvSpPr>
            <a:spLocks noChangeShapeType="1"/>
          </p:cNvSpPr>
          <p:nvPr/>
        </p:nvSpPr>
        <p:spPr bwMode="auto">
          <a:xfrm flipH="1">
            <a:off x="4476750" y="2623145"/>
            <a:ext cx="23813" cy="3025775"/>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86" name="Line 39"/>
          <p:cNvSpPr>
            <a:spLocks noChangeShapeType="1"/>
          </p:cNvSpPr>
          <p:nvPr/>
        </p:nvSpPr>
        <p:spPr bwMode="auto">
          <a:xfrm>
            <a:off x="5314950" y="5039320"/>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87" name="Line 40"/>
          <p:cNvSpPr>
            <a:spLocks noChangeShapeType="1"/>
          </p:cNvSpPr>
          <p:nvPr/>
        </p:nvSpPr>
        <p:spPr bwMode="auto">
          <a:xfrm>
            <a:off x="6013450" y="5039320"/>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88" name="Line 41"/>
          <p:cNvSpPr>
            <a:spLocks noChangeShapeType="1"/>
          </p:cNvSpPr>
          <p:nvPr/>
        </p:nvSpPr>
        <p:spPr bwMode="auto">
          <a:xfrm>
            <a:off x="6838950" y="5039320"/>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89" name="Text Box 42"/>
          <p:cNvSpPr txBox="1">
            <a:spLocks noChangeArrowheads="1"/>
          </p:cNvSpPr>
          <p:nvPr/>
        </p:nvSpPr>
        <p:spPr bwMode="auto">
          <a:xfrm>
            <a:off x="6213473" y="3159661"/>
            <a:ext cx="24288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b="1" dirty="0" smtClean="0">
                <a:latin typeface="Times New Roman" panose="02020603050405020304" pitchFamily="18" charset="0"/>
              </a:rPr>
              <a:t>社会需求曲线</a:t>
            </a:r>
            <a:r>
              <a:rPr lang="en-US" altLang="zh-CN" sz="2000" b="1" dirty="0" smtClean="0">
                <a:latin typeface="Times New Roman" panose="02020603050405020304" pitchFamily="18" charset="0"/>
              </a:rPr>
              <a:t>MSB</a:t>
            </a:r>
            <a:endParaRPr lang="zh-CN" altLang="en-US" sz="2000" b="1" dirty="0">
              <a:latin typeface="Times New Roman" panose="02020603050405020304" pitchFamily="18" charset="0"/>
            </a:endParaRPr>
          </a:p>
        </p:txBody>
      </p:sp>
      <p:sp>
        <p:nvSpPr>
          <p:cNvPr id="91" name="Text Box 44"/>
          <p:cNvSpPr txBox="1">
            <a:spLocks noChangeArrowheads="1"/>
          </p:cNvSpPr>
          <p:nvPr/>
        </p:nvSpPr>
        <p:spPr bwMode="auto">
          <a:xfrm>
            <a:off x="7248447" y="5692569"/>
            <a:ext cx="12105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b="1" dirty="0" smtClean="0">
                <a:latin typeface="Tahoma" panose="020B0604030504040204" pitchFamily="34" charset="0"/>
              </a:rPr>
              <a:t>警察数量</a:t>
            </a:r>
            <a:endParaRPr lang="zh-CN" altLang="en-US" sz="2000" b="1" dirty="0">
              <a:latin typeface="Tahoma" panose="020B0604030504040204" pitchFamily="34" charset="0"/>
            </a:endParaRPr>
          </a:p>
        </p:txBody>
      </p:sp>
      <p:sp>
        <p:nvSpPr>
          <p:cNvPr id="92" name="Text Box 46"/>
          <p:cNvSpPr txBox="1">
            <a:spLocks noChangeArrowheads="1"/>
          </p:cNvSpPr>
          <p:nvPr/>
        </p:nvSpPr>
        <p:spPr bwMode="auto">
          <a:xfrm>
            <a:off x="381324" y="1689070"/>
            <a:ext cx="59022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dirty="0" smtClean="0">
                <a:latin typeface="Tahoma" panose="020B0604030504040204" pitchFamily="34" charset="0"/>
              </a:rPr>
              <a:t>MB</a:t>
            </a:r>
            <a:endParaRPr lang="zh-CN" altLang="en-US" sz="2000" b="1" dirty="0">
              <a:latin typeface="Tahoma" panose="020B0604030504040204" pitchFamily="34" charset="0"/>
            </a:endParaRPr>
          </a:p>
        </p:txBody>
      </p:sp>
      <p:sp>
        <p:nvSpPr>
          <p:cNvPr id="93" name="Text Box 47"/>
          <p:cNvSpPr txBox="1">
            <a:spLocks noChangeArrowheads="1"/>
          </p:cNvSpPr>
          <p:nvPr/>
        </p:nvSpPr>
        <p:spPr bwMode="auto">
          <a:xfrm>
            <a:off x="1206499" y="4455120"/>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A</a:t>
            </a:r>
            <a:endParaRPr lang="en-US" altLang="zh-CN" sz="2000" baseline="-25000" dirty="0">
              <a:latin typeface="Times New Roman" panose="02020603050405020304" pitchFamily="18" charset="0"/>
            </a:endParaRPr>
          </a:p>
        </p:txBody>
      </p:sp>
      <p:sp>
        <p:nvSpPr>
          <p:cNvPr id="100" name="Line 39"/>
          <p:cNvSpPr>
            <a:spLocks noChangeShapeType="1"/>
          </p:cNvSpPr>
          <p:nvPr/>
        </p:nvSpPr>
        <p:spPr bwMode="auto">
          <a:xfrm>
            <a:off x="2706688" y="4999633"/>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01" name="Line 39"/>
          <p:cNvSpPr>
            <a:spLocks noChangeShapeType="1"/>
          </p:cNvSpPr>
          <p:nvPr/>
        </p:nvSpPr>
        <p:spPr bwMode="auto">
          <a:xfrm>
            <a:off x="1852613" y="5052020"/>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02" name="Line 39"/>
          <p:cNvSpPr>
            <a:spLocks noChangeShapeType="1"/>
          </p:cNvSpPr>
          <p:nvPr/>
        </p:nvSpPr>
        <p:spPr bwMode="auto">
          <a:xfrm>
            <a:off x="3633788" y="5039320"/>
            <a:ext cx="0" cy="6096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03" name="Text Box 52"/>
          <p:cNvSpPr txBox="1">
            <a:spLocks noChangeArrowheads="1"/>
          </p:cNvSpPr>
          <p:nvPr/>
        </p:nvSpPr>
        <p:spPr bwMode="auto">
          <a:xfrm>
            <a:off x="3418704" y="1860520"/>
            <a:ext cx="16113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dirty="0" smtClean="0"/>
              <a:t>M</a:t>
            </a:r>
            <a:r>
              <a:rPr lang="en-US" altLang="zh-CN" sz="2000" dirty="0" smtClean="0"/>
              <a:t>SB</a:t>
            </a:r>
            <a:r>
              <a:rPr lang="zh-CN" altLang="en-US" sz="2000" dirty="0" smtClean="0"/>
              <a:t>=</a:t>
            </a:r>
            <a:r>
              <a:rPr lang="zh-CN" altLang="en-US" sz="2000" dirty="0"/>
              <a:t>∑MBi</a:t>
            </a:r>
          </a:p>
        </p:txBody>
      </p:sp>
      <p:sp>
        <p:nvSpPr>
          <p:cNvPr id="155" name="Text Box 47"/>
          <p:cNvSpPr txBox="1">
            <a:spLocks noChangeArrowheads="1"/>
          </p:cNvSpPr>
          <p:nvPr/>
        </p:nvSpPr>
        <p:spPr bwMode="auto">
          <a:xfrm>
            <a:off x="1576386" y="4118510"/>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B</a:t>
            </a:r>
            <a:endParaRPr lang="en-US" altLang="zh-CN" sz="2000" baseline="-25000" dirty="0">
              <a:latin typeface="Times New Roman" panose="02020603050405020304" pitchFamily="18" charset="0"/>
            </a:endParaRPr>
          </a:p>
        </p:txBody>
      </p:sp>
      <p:sp>
        <p:nvSpPr>
          <p:cNvPr id="156" name="Text Box 47"/>
          <p:cNvSpPr txBox="1">
            <a:spLocks noChangeArrowheads="1"/>
          </p:cNvSpPr>
          <p:nvPr/>
        </p:nvSpPr>
        <p:spPr bwMode="auto">
          <a:xfrm>
            <a:off x="2225900" y="3977192"/>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C</a:t>
            </a:r>
            <a:endParaRPr lang="en-US" altLang="zh-CN" sz="2000" baseline="-25000" dirty="0">
              <a:latin typeface="Times New Roman" panose="02020603050405020304" pitchFamily="18" charset="0"/>
            </a:endParaRPr>
          </a:p>
        </p:txBody>
      </p:sp>
      <p:sp>
        <p:nvSpPr>
          <p:cNvPr id="157" name="Text Box 47"/>
          <p:cNvSpPr txBox="1">
            <a:spLocks noChangeArrowheads="1"/>
          </p:cNvSpPr>
          <p:nvPr/>
        </p:nvSpPr>
        <p:spPr bwMode="auto">
          <a:xfrm>
            <a:off x="2875984" y="3791334"/>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D</a:t>
            </a:r>
            <a:endParaRPr lang="en-US" altLang="zh-CN" sz="2000" baseline="-25000" dirty="0">
              <a:latin typeface="Times New Roman" panose="02020603050405020304" pitchFamily="18" charset="0"/>
            </a:endParaRPr>
          </a:p>
        </p:txBody>
      </p:sp>
      <p:sp>
        <p:nvSpPr>
          <p:cNvPr id="158" name="Text Box 47"/>
          <p:cNvSpPr txBox="1">
            <a:spLocks noChangeArrowheads="1"/>
          </p:cNvSpPr>
          <p:nvPr/>
        </p:nvSpPr>
        <p:spPr bwMode="auto">
          <a:xfrm>
            <a:off x="3485014" y="3748651"/>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E</a:t>
            </a:r>
            <a:endParaRPr lang="en-US" altLang="zh-CN" sz="2000" baseline="-25000" dirty="0">
              <a:latin typeface="Times New Roman" panose="02020603050405020304" pitchFamily="18" charset="0"/>
            </a:endParaRPr>
          </a:p>
        </p:txBody>
      </p:sp>
      <p:sp>
        <p:nvSpPr>
          <p:cNvPr id="159" name="Text Box 47"/>
          <p:cNvSpPr txBox="1">
            <a:spLocks noChangeArrowheads="1"/>
          </p:cNvSpPr>
          <p:nvPr/>
        </p:nvSpPr>
        <p:spPr bwMode="auto">
          <a:xfrm>
            <a:off x="4540475" y="3935411"/>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F</a:t>
            </a:r>
            <a:endParaRPr lang="en-US" altLang="zh-CN" sz="2000" baseline="-25000" dirty="0">
              <a:latin typeface="Times New Roman" panose="02020603050405020304" pitchFamily="18" charset="0"/>
            </a:endParaRPr>
          </a:p>
        </p:txBody>
      </p:sp>
      <p:sp>
        <p:nvSpPr>
          <p:cNvPr id="160" name="Text Box 47"/>
          <p:cNvSpPr txBox="1">
            <a:spLocks noChangeArrowheads="1"/>
          </p:cNvSpPr>
          <p:nvPr/>
        </p:nvSpPr>
        <p:spPr bwMode="auto">
          <a:xfrm>
            <a:off x="5478234" y="3946296"/>
            <a:ext cx="8329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Times New Roman" panose="02020603050405020304" pitchFamily="18" charset="0"/>
              </a:rPr>
              <a:t>MB</a:t>
            </a:r>
            <a:r>
              <a:rPr lang="en-US" altLang="zh-CN" sz="2000" baseline="-25000" dirty="0" smtClean="0">
                <a:latin typeface="Times New Roman" panose="02020603050405020304" pitchFamily="18" charset="0"/>
              </a:rPr>
              <a:t>G</a:t>
            </a:r>
            <a:endParaRPr lang="en-US" altLang="zh-CN" sz="2000" baseline="-25000" dirty="0">
              <a:latin typeface="Times New Roman" panose="02020603050405020304" pitchFamily="18" charset="0"/>
            </a:endParaRPr>
          </a:p>
        </p:txBody>
      </p:sp>
    </p:spTree>
    <p:extLst>
      <p:ext uri="{BB962C8B-B14F-4D97-AF65-F5344CB8AC3E}">
        <p14:creationId xmlns:p14="http://schemas.microsoft.com/office/powerpoint/2010/main" val="286942175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518384" y="1067102"/>
            <a:ext cx="3490058"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♦有效率</a:t>
            </a:r>
            <a:r>
              <a:rPr lang="zh-CN" altLang="en-US" sz="2400" b="1" dirty="0">
                <a:latin typeface="Arial" panose="020B0604020202020204" pitchFamily="34" charset="0"/>
                <a:cs typeface="Arial" panose="020B0604020202020204" pitchFamily="34" charset="0"/>
              </a:rPr>
              <a:t>的</a:t>
            </a:r>
            <a:r>
              <a:rPr lang="zh-CN" altLang="en-US" sz="2400" b="1" dirty="0" smtClean="0">
                <a:latin typeface="Arial" panose="020B0604020202020204" pitchFamily="34" charset="0"/>
                <a:cs typeface="Arial" panose="020B0604020202020204" pitchFamily="34" charset="0"/>
              </a:rPr>
              <a:t>公共物品供给</a:t>
            </a:r>
            <a:endParaRPr lang="zh-CN" altLang="en-US" sz="2400" b="1" dirty="0"/>
          </a:p>
        </p:txBody>
      </p:sp>
      <p:sp>
        <p:nvSpPr>
          <p:cNvPr id="2" name="矩形 1"/>
          <p:cNvSpPr/>
          <p:nvPr/>
        </p:nvSpPr>
        <p:spPr>
          <a:xfrm>
            <a:off x="534138" y="1562301"/>
            <a:ext cx="8070310" cy="1200329"/>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假定警察的边际成本不变，是</a:t>
            </a:r>
            <a:r>
              <a:rPr lang="en-US" altLang="zh-CN" sz="2400" dirty="0">
                <a:latin typeface="Arial" panose="020B0604020202020204" pitchFamily="34" charset="0"/>
                <a:cs typeface="Arial" panose="020B0604020202020204" pitchFamily="34" charset="0"/>
              </a:rPr>
              <a:t>M</a:t>
            </a:r>
            <a:r>
              <a:rPr lang="en-US" altLang="zh-CN" sz="2400" dirty="0" smtClean="0">
                <a:latin typeface="Arial" panose="020B0604020202020204" pitchFamily="34" charset="0"/>
                <a:cs typeface="Arial" panose="020B0604020202020204" pitchFamily="34" charset="0"/>
              </a:rPr>
              <a:t>C=350</a:t>
            </a:r>
            <a:r>
              <a:rPr lang="zh-CN" altLang="en-US" sz="2400" dirty="0" smtClean="0">
                <a:latin typeface="Arial" panose="020B0604020202020204" pitchFamily="34" charset="0"/>
                <a:cs typeface="Arial" panose="020B0604020202020204" pitchFamily="34" charset="0"/>
              </a:rPr>
              <a:t>美元，没有外部性，那么，从社会的角度看，最优的警察雇用数量是</a:t>
            </a:r>
            <a:r>
              <a:rPr lang="en-US" altLang="zh-CN" sz="2400" dirty="0" smtClean="0">
                <a:latin typeface="Arial" panose="020B0604020202020204" pitchFamily="34" charset="0"/>
                <a:cs typeface="Arial" panose="020B0604020202020204" pitchFamily="34" charset="0"/>
              </a:rPr>
              <a:t>4</a:t>
            </a:r>
            <a:r>
              <a:rPr lang="zh-CN" altLang="en-US" sz="2400" dirty="0" smtClean="0">
                <a:latin typeface="Arial" panose="020B0604020202020204" pitchFamily="34" charset="0"/>
                <a:cs typeface="Arial" panose="020B0604020202020204" pitchFamily="34" charset="0"/>
              </a:rPr>
              <a:t>个，此时</a:t>
            </a:r>
            <a:r>
              <a:rPr lang="en-US" altLang="zh-CN" sz="2400" dirty="0" smtClean="0">
                <a:latin typeface="Arial" panose="020B0604020202020204" pitchFamily="34" charset="0"/>
                <a:cs typeface="Arial" panose="020B0604020202020204" pitchFamily="34" charset="0"/>
              </a:rPr>
              <a:t>MSB=MC</a:t>
            </a:r>
            <a:r>
              <a:rPr lang="zh-CN" altLang="en-US" sz="2400" dirty="0" smtClean="0">
                <a:latin typeface="Arial" panose="020B0604020202020204" pitchFamily="34" charset="0"/>
                <a:cs typeface="Arial" panose="020B0604020202020204" pitchFamily="34" charset="0"/>
              </a:rPr>
              <a:t>。</a:t>
            </a:r>
            <a:endParaRPr lang="zh-CN" altLang="en-US" sz="2400" dirty="0">
              <a:latin typeface="Arial" panose="020B0604020202020204" pitchFamily="34" charset="0"/>
              <a:cs typeface="Arial" panose="020B0604020202020204" pitchFamily="34" charset="0"/>
            </a:endParaRPr>
          </a:p>
        </p:txBody>
      </p:sp>
      <p:sp>
        <p:nvSpPr>
          <p:cNvPr id="11" name="文本框 10"/>
          <p:cNvSpPr txBox="1"/>
          <p:nvPr/>
        </p:nvSpPr>
        <p:spPr>
          <a:xfrm>
            <a:off x="521021" y="2840590"/>
            <a:ext cx="5965095" cy="461665"/>
          </a:xfrm>
          <a:prstGeom prst="rect">
            <a:avLst/>
          </a:prstGeom>
          <a:noFill/>
        </p:spPr>
        <p:txBody>
          <a:bodyPr wrap="none" rtlCol="0">
            <a:spAutoFit/>
          </a:bodyPr>
          <a:lstStyle/>
          <a:p>
            <a:r>
              <a:rPr lang="zh-CN" altLang="en-US" sz="2400" b="1" dirty="0" smtClean="0">
                <a:latin typeface="Arial" panose="020B0604020202020204" pitchFamily="34" charset="0"/>
                <a:cs typeface="Arial" panose="020B0604020202020204" pitchFamily="34" charset="0"/>
              </a:rPr>
              <a:t>♦公共物品的市场需求和市场供给的低效率</a:t>
            </a:r>
            <a:endParaRPr lang="zh-CN" altLang="en-US" sz="2400" b="1" dirty="0"/>
          </a:p>
        </p:txBody>
      </p:sp>
      <p:sp>
        <p:nvSpPr>
          <p:cNvPr id="3" name="矩形 2"/>
          <p:cNvSpPr/>
          <p:nvPr/>
        </p:nvSpPr>
        <p:spPr>
          <a:xfrm>
            <a:off x="518384" y="3343856"/>
            <a:ext cx="8086064" cy="2677656"/>
          </a:xfrm>
          <a:prstGeom prst="rect">
            <a:avLst/>
          </a:prstGeom>
        </p:spPr>
        <p:txBody>
          <a:bodyPr wrap="square">
            <a:spAutoFit/>
          </a:bodyPr>
          <a:lstStyle/>
          <a:p>
            <a:pPr eaLnBrk="1" hangingPunct="1"/>
            <a:r>
              <a:rPr lang="zh-CN" altLang="en-US" sz="2400" dirty="0"/>
              <a:t>但是</a:t>
            </a:r>
            <a:r>
              <a:rPr lang="zh-CN" altLang="en-US" sz="2400" dirty="0" smtClean="0"/>
              <a:t>，由于警察作为公共物品，具有使用的非排他性，不支付价格仍然可以得到服务，作为理性人的消费者将选择不表露而隐藏自己</a:t>
            </a:r>
            <a:r>
              <a:rPr lang="zh-CN" altLang="en-US" sz="2400" dirty="0"/>
              <a:t>的偏好</a:t>
            </a:r>
            <a:r>
              <a:rPr lang="zh-CN" altLang="en-US" sz="2400" i="1" dirty="0"/>
              <a:t>（ </a:t>
            </a:r>
            <a:r>
              <a:rPr lang="en-US" altLang="zh-CN" sz="2400" i="1" dirty="0"/>
              <a:t>P</a:t>
            </a:r>
            <a:r>
              <a:rPr lang="en-US" altLang="zh-CN" sz="2400" i="1" baseline="-25000" dirty="0"/>
              <a:t>i</a:t>
            </a:r>
            <a:r>
              <a:rPr lang="en-US" altLang="zh-CN" sz="2400" i="1" dirty="0"/>
              <a:t> = </a:t>
            </a:r>
            <a:r>
              <a:rPr lang="en-US" altLang="zh-CN" sz="2400" i="1" dirty="0" err="1"/>
              <a:t>MB</a:t>
            </a:r>
            <a:r>
              <a:rPr lang="en-US" altLang="zh-CN" sz="2400" i="1" baseline="-25000" dirty="0" err="1"/>
              <a:t>i</a:t>
            </a:r>
            <a:r>
              <a:rPr lang="en-US" altLang="zh-CN" sz="2400" i="1" dirty="0"/>
              <a:t> </a:t>
            </a:r>
            <a:r>
              <a:rPr lang="zh-CN" altLang="en-US" sz="2400" dirty="0" smtClean="0"/>
              <a:t>），需求价格不能反映消费者的真实偏好，导致市场需求</a:t>
            </a:r>
            <a:r>
              <a:rPr lang="zh-CN" altLang="en-US" sz="2400" dirty="0"/>
              <a:t>价格为</a:t>
            </a:r>
            <a:r>
              <a:rPr lang="en-US" altLang="zh-CN" sz="2400" dirty="0"/>
              <a:t>0</a:t>
            </a:r>
            <a:r>
              <a:rPr lang="zh-CN" altLang="en-US" sz="2400" dirty="0" smtClean="0"/>
              <a:t>，这种情形被称为“搭便车”（</a:t>
            </a:r>
            <a:r>
              <a:rPr lang="en-US" altLang="zh-CN" sz="2400" dirty="0" smtClean="0"/>
              <a:t>free rider</a:t>
            </a:r>
            <a:r>
              <a:rPr lang="zh-CN" altLang="en-US" sz="2400" dirty="0" smtClean="0"/>
              <a:t>）。那么，即</a:t>
            </a:r>
            <a:r>
              <a:rPr lang="zh-CN" altLang="en-US" sz="2400" dirty="0"/>
              <a:t>市场根据</a:t>
            </a:r>
            <a:r>
              <a:rPr lang="en-US" altLang="zh-CN" sz="2400" i="1" dirty="0"/>
              <a:t>MC</a:t>
            </a:r>
            <a:r>
              <a:rPr lang="zh-CN" altLang="en-US" sz="2400" i="1" dirty="0"/>
              <a:t>（</a:t>
            </a:r>
            <a:r>
              <a:rPr lang="en-US" altLang="zh-CN" sz="2400" i="1" dirty="0"/>
              <a:t>Q</a:t>
            </a:r>
            <a:r>
              <a:rPr lang="zh-CN" altLang="en-US" sz="2400" i="1" dirty="0"/>
              <a:t>）</a:t>
            </a:r>
            <a:r>
              <a:rPr lang="en-US" altLang="zh-CN" sz="2400" i="1" dirty="0"/>
              <a:t>= 0</a:t>
            </a:r>
            <a:r>
              <a:rPr lang="zh-CN" altLang="en-US" sz="2400" dirty="0"/>
              <a:t>提供产量</a:t>
            </a:r>
            <a:r>
              <a:rPr lang="zh-CN" altLang="en-US" sz="2400" dirty="0" smtClean="0"/>
              <a:t>，市场提供警察的</a:t>
            </a:r>
            <a:r>
              <a:rPr lang="zh-CN" altLang="en-US" sz="2400" dirty="0"/>
              <a:t>数量为</a:t>
            </a:r>
            <a:r>
              <a:rPr lang="en-US" altLang="zh-CN" sz="2400" dirty="0"/>
              <a:t>0</a:t>
            </a:r>
            <a:r>
              <a:rPr lang="zh-CN" altLang="en-US" sz="2400" dirty="0" smtClean="0"/>
              <a:t>，不能实现公共物品的有效率供给。</a:t>
            </a:r>
            <a:endParaRPr lang="en-US" altLang="zh-CN" sz="2400" dirty="0"/>
          </a:p>
        </p:txBody>
      </p:sp>
    </p:spTree>
    <p:extLst>
      <p:ext uri="{BB962C8B-B14F-4D97-AF65-F5344CB8AC3E}">
        <p14:creationId xmlns:p14="http://schemas.microsoft.com/office/powerpoint/2010/main" val="272184648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46516" y="1094123"/>
            <a:ext cx="4454287" cy="461665"/>
          </a:xfrm>
          <a:prstGeom prst="rect">
            <a:avLst/>
          </a:prstGeom>
        </p:spPr>
        <p:txBody>
          <a:bodyPr wrap="square">
            <a:spAutoFit/>
          </a:bodyPr>
          <a:lstStyle/>
          <a:p>
            <a:pPr>
              <a:spcBef>
                <a:spcPts val="0"/>
              </a:spcBef>
            </a:pPr>
            <a:r>
              <a:rPr lang="zh-CN" altLang="en-US" sz="2400" b="1" dirty="0" smtClean="0"/>
              <a:t>（</a:t>
            </a:r>
            <a:r>
              <a:rPr lang="en-US" altLang="zh-CN" sz="2400" b="1" dirty="0"/>
              <a:t>3</a:t>
            </a:r>
            <a:r>
              <a:rPr lang="zh-CN" altLang="en-US" sz="2400" b="1" dirty="0" smtClean="0"/>
              <a:t>）公共物品供给博弈</a:t>
            </a:r>
            <a:endParaRPr lang="zh-CN" altLang="en-US" sz="2400" b="1" dirty="0"/>
          </a:p>
        </p:txBody>
      </p:sp>
      <p:sp>
        <p:nvSpPr>
          <p:cNvPr id="10" name="矩形 9"/>
          <p:cNvSpPr/>
          <p:nvPr/>
        </p:nvSpPr>
        <p:spPr>
          <a:xfrm>
            <a:off x="534138" y="1562301"/>
            <a:ext cx="8070310" cy="4154984"/>
          </a:xfrm>
          <a:prstGeom prst="rect">
            <a:avLst/>
          </a:prstGeom>
        </p:spPr>
        <p:txBody>
          <a:bodyPr wrap="square">
            <a:spAutoFit/>
          </a:bodyPr>
          <a:lstStyle/>
          <a:p>
            <a:r>
              <a:rPr lang="zh-CN" altLang="en-US" sz="2400" dirty="0" smtClean="0">
                <a:latin typeface="Arial" panose="020B0604020202020204" pitchFamily="34" charset="0"/>
                <a:cs typeface="Arial" panose="020B0604020202020204" pitchFamily="34" charset="0"/>
              </a:rPr>
              <a:t>       一般地说，公共物品供给存在三种情形，</a:t>
            </a:r>
            <a:r>
              <a:rPr lang="zh-CN" altLang="en-US" sz="2400" b="1" dirty="0" smtClean="0">
                <a:latin typeface="Arial" panose="020B0604020202020204" pitchFamily="34" charset="0"/>
                <a:cs typeface="Arial" panose="020B0604020202020204" pitchFamily="34" charset="0"/>
              </a:rPr>
              <a:t>第一种</a:t>
            </a:r>
            <a:r>
              <a:rPr lang="zh-CN" altLang="en-US" sz="2400" dirty="0" smtClean="0">
                <a:latin typeface="Arial" panose="020B0604020202020204" pitchFamily="34" charset="0"/>
                <a:cs typeface="Arial" panose="020B0604020202020204" pitchFamily="34" charset="0"/>
              </a:rPr>
              <a:t>是“</a:t>
            </a:r>
            <a:r>
              <a:rPr lang="zh-CN" altLang="en-US" sz="2400" b="1" dirty="0" smtClean="0">
                <a:latin typeface="Arial" panose="020B0604020202020204" pitchFamily="34" charset="0"/>
                <a:cs typeface="Arial" panose="020B0604020202020204" pitchFamily="34" charset="0"/>
              </a:rPr>
              <a:t>斗鸡博弈</a:t>
            </a:r>
            <a:r>
              <a:rPr lang="zh-CN" altLang="en-US" sz="2400" dirty="0" smtClean="0">
                <a:latin typeface="Arial" panose="020B0604020202020204" pitchFamily="34" charset="0"/>
                <a:cs typeface="Arial" panose="020B0604020202020204" pitchFamily="34" charset="0"/>
              </a:rPr>
              <a:t>”，公共物品供给成本很低，低于任何一个参与人的个人利益，这时，该所有参与人将可能为公共物品筹集，能够提供公共物品；第二种是</a:t>
            </a:r>
            <a:r>
              <a:rPr lang="zh-CN" altLang="en-US" sz="2400" b="1" dirty="0" smtClean="0">
                <a:latin typeface="Arial" panose="020B0604020202020204" pitchFamily="34" charset="0"/>
                <a:cs typeface="Arial" panose="020B0604020202020204" pitchFamily="34" charset="0"/>
              </a:rPr>
              <a:t>“智猪博弈”，</a:t>
            </a:r>
            <a:r>
              <a:rPr lang="zh-CN" altLang="en-US" sz="2400" dirty="0" smtClean="0">
                <a:latin typeface="Arial" panose="020B0604020202020204" pitchFamily="34" charset="0"/>
                <a:cs typeface="Arial" panose="020B0604020202020204" pitchFamily="34" charset="0"/>
              </a:rPr>
              <a:t>公共</a:t>
            </a:r>
            <a:r>
              <a:rPr lang="zh-CN" altLang="en-US" sz="2400" dirty="0">
                <a:latin typeface="Arial" panose="020B0604020202020204" pitchFamily="34" charset="0"/>
                <a:cs typeface="Arial" panose="020B0604020202020204" pitchFamily="34" charset="0"/>
              </a:rPr>
              <a:t>物品供给成本较低，低于某一个参与人个人利益，这时，该参与人将积极为公共物品筹集</a:t>
            </a:r>
            <a:r>
              <a:rPr lang="zh-CN" altLang="en-US" sz="2400" dirty="0" smtClean="0">
                <a:latin typeface="Arial" panose="020B0604020202020204" pitchFamily="34" charset="0"/>
                <a:cs typeface="Arial" panose="020B0604020202020204" pitchFamily="34" charset="0"/>
              </a:rPr>
              <a:t>，从而提供公共物品；第三种</a:t>
            </a:r>
            <a:r>
              <a:rPr lang="zh-CN" altLang="en-US" sz="2400" dirty="0">
                <a:latin typeface="Arial" panose="020B0604020202020204" pitchFamily="34" charset="0"/>
                <a:cs typeface="Arial" panose="020B0604020202020204" pitchFamily="34" charset="0"/>
              </a:rPr>
              <a:t>为</a:t>
            </a:r>
            <a:r>
              <a:rPr lang="zh-CN" altLang="en-US" sz="2400" dirty="0" smtClean="0">
                <a:latin typeface="Arial" panose="020B0604020202020204" pitchFamily="34" charset="0"/>
                <a:cs typeface="Arial" panose="020B0604020202020204" pitchFamily="34" charset="0"/>
              </a:rPr>
              <a:t>“囚徒困境”，公共物品的供给成本低于所有参与人个人利益之和，但高于任何单个参与人的利益，这时参与人都将选择不为公共物品筹集，不能提供公共物品。从实际情况下，社会较大范围的公共物品都属于第三种情形，依靠个人独立决策和市场机制，不能提供公共物品。</a:t>
            </a:r>
            <a:endParaRPr lang="zh-CN" altLang="en-US" sz="2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647956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17795" y="1048801"/>
            <a:ext cx="8070310" cy="2677656"/>
          </a:xfrm>
          <a:prstGeom prst="rect">
            <a:avLst/>
          </a:prstGeom>
        </p:spPr>
        <p:txBody>
          <a:bodyPr wrap="square">
            <a:spAutoFit/>
          </a:bodyPr>
          <a:lstStyle/>
          <a:p>
            <a:pPr eaLnBrk="1" hangingPunct="1"/>
            <a:r>
              <a:rPr lang="zh-CN" altLang="en-US" sz="2400" b="1" dirty="0" smtClean="0"/>
              <a:t>例子</a:t>
            </a:r>
            <a:r>
              <a:rPr lang="zh-CN" altLang="en-US" sz="2400" dirty="0" smtClean="0"/>
              <a:t>：假定</a:t>
            </a:r>
            <a:r>
              <a:rPr lang="zh-CN" altLang="en-US" sz="2400" dirty="0"/>
              <a:t>张三和李四同住一村，通往公路有一段距离需要修路。修路的成本是</a:t>
            </a:r>
            <a:r>
              <a:rPr lang="en-US" altLang="zh-CN" sz="2400" dirty="0"/>
              <a:t>4</a:t>
            </a:r>
            <a:r>
              <a:rPr lang="zh-CN" altLang="en-US" sz="2400" dirty="0"/>
              <a:t>，如果两个人同时修，可以</a:t>
            </a:r>
            <a:r>
              <a:rPr lang="zh-CN" altLang="en-US" sz="2400" dirty="0" smtClean="0"/>
              <a:t>平摊成本</a:t>
            </a:r>
            <a:r>
              <a:rPr lang="zh-CN" altLang="en-US" sz="2400" dirty="0"/>
              <a:t>。张三和李四都存在出钱修路和不出钱修路的选择。考虑以下情况的博弈均衡</a:t>
            </a:r>
            <a:r>
              <a:rPr lang="zh-CN" altLang="en-US" sz="2400" dirty="0" smtClean="0"/>
              <a:t>战略</a:t>
            </a:r>
            <a:r>
              <a:rPr lang="zh-CN" altLang="en-US" sz="2400" dirty="0">
                <a:sym typeface="Wingdings" panose="05000000000000000000" pitchFamily="2" charset="2"/>
              </a:rPr>
              <a:t>：</a:t>
            </a:r>
            <a:r>
              <a:rPr lang="zh-CN" altLang="en-US" sz="2400" dirty="0" smtClean="0">
                <a:sym typeface="Wingdings" panose="05000000000000000000" pitchFamily="2" charset="2"/>
              </a:rPr>
              <a:t>（</a:t>
            </a:r>
            <a:r>
              <a:rPr lang="en-US" altLang="zh-CN" sz="2400" dirty="0" smtClean="0">
                <a:sym typeface="Wingdings" panose="05000000000000000000" pitchFamily="2" charset="2"/>
              </a:rPr>
              <a:t>1</a:t>
            </a:r>
            <a:r>
              <a:rPr lang="zh-CN" altLang="en-US" sz="2400" dirty="0" smtClean="0"/>
              <a:t>）</a:t>
            </a:r>
            <a:r>
              <a:rPr lang="zh-CN" altLang="en-US" sz="2400" dirty="0" smtClean="0">
                <a:cs typeface="Arial" panose="020B0604020202020204" pitchFamily="34" charset="0"/>
              </a:rPr>
              <a:t>张三</a:t>
            </a:r>
            <a:r>
              <a:rPr lang="zh-CN" altLang="en-US" sz="2400" dirty="0">
                <a:cs typeface="Arial" panose="020B0604020202020204" pitchFamily="34" charset="0"/>
              </a:rPr>
              <a:t>的收益是</a:t>
            </a:r>
            <a:r>
              <a:rPr lang="en-US" altLang="zh-CN" sz="2400" dirty="0">
                <a:cs typeface="Arial" panose="020B0604020202020204" pitchFamily="34" charset="0"/>
              </a:rPr>
              <a:t>5</a:t>
            </a:r>
            <a:r>
              <a:rPr lang="zh-CN" altLang="en-US" sz="2400" dirty="0">
                <a:cs typeface="Arial" panose="020B0604020202020204" pitchFamily="34" charset="0"/>
              </a:rPr>
              <a:t>，李四的收益是</a:t>
            </a:r>
            <a:r>
              <a:rPr lang="en-US" altLang="zh-CN" sz="2400" dirty="0" smtClean="0">
                <a:cs typeface="Arial" panose="020B0604020202020204" pitchFamily="34" charset="0"/>
              </a:rPr>
              <a:t>3</a:t>
            </a:r>
            <a:r>
              <a:rPr lang="zh-CN" altLang="en-US" sz="2400" dirty="0" smtClean="0">
                <a:cs typeface="Arial" panose="020B0604020202020204" pitchFamily="34" charset="0"/>
              </a:rPr>
              <a:t>；</a:t>
            </a:r>
            <a:r>
              <a:rPr lang="zh-CN" altLang="en-US" sz="2400" dirty="0">
                <a:cs typeface="Arial" panose="020B0604020202020204" pitchFamily="34" charset="0"/>
              </a:rPr>
              <a:t>（</a:t>
            </a:r>
            <a:r>
              <a:rPr lang="en-US" altLang="zh-CN" sz="2400" dirty="0">
                <a:cs typeface="Arial" panose="020B0604020202020204" pitchFamily="34" charset="0"/>
              </a:rPr>
              <a:t>2</a:t>
            </a:r>
            <a:r>
              <a:rPr lang="zh-CN" altLang="en-US" sz="2400" dirty="0">
                <a:cs typeface="Arial" panose="020B0604020202020204" pitchFamily="34" charset="0"/>
              </a:rPr>
              <a:t>）张三和李四的收益都是</a:t>
            </a:r>
            <a:r>
              <a:rPr lang="en-US" altLang="zh-CN" sz="2400" dirty="0" smtClean="0">
                <a:cs typeface="Arial" panose="020B0604020202020204" pitchFamily="34" charset="0"/>
              </a:rPr>
              <a:t>5</a:t>
            </a:r>
            <a:r>
              <a:rPr lang="zh-CN" altLang="en-US" sz="2400" dirty="0" smtClean="0">
                <a:cs typeface="Arial" panose="020B0604020202020204" pitchFamily="34" charset="0"/>
              </a:rPr>
              <a:t>；（</a:t>
            </a:r>
            <a:r>
              <a:rPr lang="en-US" altLang="zh-CN" sz="2400" dirty="0" smtClean="0">
                <a:cs typeface="Arial" panose="020B0604020202020204" pitchFamily="34" charset="0"/>
              </a:rPr>
              <a:t>3</a:t>
            </a:r>
            <a:r>
              <a:rPr lang="zh-CN" altLang="en-US" sz="2400" dirty="0" smtClean="0">
                <a:cs typeface="Arial" panose="020B0604020202020204" pitchFamily="34" charset="0"/>
              </a:rPr>
              <a:t>）张三</a:t>
            </a:r>
            <a:r>
              <a:rPr lang="zh-CN" altLang="en-US" sz="2400" dirty="0">
                <a:cs typeface="Arial" panose="020B0604020202020204" pitchFamily="34" charset="0"/>
              </a:rPr>
              <a:t>和李四的收益都是</a:t>
            </a:r>
            <a:r>
              <a:rPr lang="en-US" altLang="zh-CN" sz="2400" dirty="0" smtClean="0">
                <a:cs typeface="Arial" panose="020B0604020202020204" pitchFamily="34" charset="0"/>
              </a:rPr>
              <a:t>3</a:t>
            </a:r>
            <a:r>
              <a:rPr lang="zh-CN" altLang="en-US" sz="2400" dirty="0" smtClean="0">
                <a:cs typeface="Arial" panose="020B0604020202020204" pitchFamily="34" charset="0"/>
              </a:rPr>
              <a:t>。</a:t>
            </a:r>
            <a:r>
              <a:rPr lang="zh-CN" altLang="en-US" sz="2400" dirty="0" smtClean="0"/>
              <a:t>求解</a:t>
            </a:r>
            <a:r>
              <a:rPr lang="zh-CN" altLang="en-US" sz="2400" dirty="0"/>
              <a:t>三种情形下的</a:t>
            </a:r>
            <a:r>
              <a:rPr lang="en-US" altLang="zh-CN" sz="2400" dirty="0"/>
              <a:t>NE</a:t>
            </a:r>
            <a:r>
              <a:rPr lang="zh-CN" altLang="en-US" sz="2400" dirty="0"/>
              <a:t>，</a:t>
            </a:r>
            <a:r>
              <a:rPr lang="zh-CN" altLang="en-US" sz="2400" dirty="0" smtClean="0"/>
              <a:t>说明在非合作博弈条件下，参与人能否修路。</a:t>
            </a:r>
            <a:endParaRPr lang="zh-CN" altLang="en-US" sz="2400" dirty="0"/>
          </a:p>
        </p:txBody>
      </p:sp>
      <p:sp>
        <p:nvSpPr>
          <p:cNvPr id="3" name="文本框 2"/>
          <p:cNvSpPr txBox="1"/>
          <p:nvPr/>
        </p:nvSpPr>
        <p:spPr>
          <a:xfrm>
            <a:off x="534138" y="3726457"/>
            <a:ext cx="2186817"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）斗鸡博弈</a:t>
            </a:r>
            <a:endParaRPr lang="zh-CN" altLang="en-US" sz="2400" b="1" dirty="0"/>
          </a:p>
        </p:txBody>
      </p:sp>
      <p:grpSp>
        <p:nvGrpSpPr>
          <p:cNvPr id="11" name="Group 77"/>
          <p:cNvGrpSpPr>
            <a:grpSpLocks/>
          </p:cNvGrpSpPr>
          <p:nvPr/>
        </p:nvGrpSpPr>
        <p:grpSpPr bwMode="auto">
          <a:xfrm>
            <a:off x="2627784" y="4172088"/>
            <a:ext cx="4176713" cy="2232025"/>
            <a:chOff x="0" y="0"/>
            <a:chExt cx="2876" cy="1618"/>
          </a:xfrm>
        </p:grpSpPr>
        <p:grpSp>
          <p:nvGrpSpPr>
            <p:cNvPr id="12" name="Group 78"/>
            <p:cNvGrpSpPr>
              <a:grpSpLocks/>
            </p:cNvGrpSpPr>
            <p:nvPr/>
          </p:nvGrpSpPr>
          <p:grpSpPr bwMode="auto">
            <a:xfrm>
              <a:off x="3" y="3"/>
              <a:ext cx="2870" cy="1612"/>
              <a:chOff x="0" y="0"/>
              <a:chExt cx="2870" cy="1612"/>
            </a:xfrm>
          </p:grpSpPr>
          <p:grpSp>
            <p:nvGrpSpPr>
              <p:cNvPr id="21" name="Group 79"/>
              <p:cNvGrpSpPr>
                <a:grpSpLocks/>
              </p:cNvGrpSpPr>
              <p:nvPr/>
            </p:nvGrpSpPr>
            <p:grpSpPr bwMode="auto">
              <a:xfrm>
                <a:off x="0" y="0"/>
                <a:ext cx="2870" cy="403"/>
                <a:chOff x="0" y="0"/>
                <a:chExt cx="2870" cy="403"/>
              </a:xfrm>
            </p:grpSpPr>
            <p:sp>
              <p:nvSpPr>
                <p:cNvPr id="52" name="Rectangle 80"/>
                <p:cNvSpPr>
                  <a:spLocks noChangeArrowheads="1"/>
                </p:cNvSpPr>
                <p:nvPr/>
              </p:nvSpPr>
              <p:spPr bwMode="auto">
                <a:xfrm>
                  <a:off x="43" y="0"/>
                  <a:ext cx="278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李四</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53" name="Rectangle 81"/>
                <p:cNvSpPr>
                  <a:spLocks noChangeArrowheads="1"/>
                </p:cNvSpPr>
                <p:nvPr/>
              </p:nvSpPr>
              <p:spPr bwMode="auto">
                <a:xfrm>
                  <a:off x="0" y="0"/>
                  <a:ext cx="287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2" name="Group 82"/>
              <p:cNvGrpSpPr>
                <a:grpSpLocks/>
              </p:cNvGrpSpPr>
              <p:nvPr/>
            </p:nvGrpSpPr>
            <p:grpSpPr bwMode="auto">
              <a:xfrm>
                <a:off x="0" y="403"/>
                <a:ext cx="514" cy="1209"/>
                <a:chOff x="0" y="0"/>
                <a:chExt cx="514" cy="1209"/>
              </a:xfrm>
            </p:grpSpPr>
            <p:sp>
              <p:nvSpPr>
                <p:cNvPr id="50" name="Rectangle 83"/>
                <p:cNvSpPr>
                  <a:spLocks noChangeArrowheads="1"/>
                </p:cNvSpPr>
                <p:nvPr/>
              </p:nvSpPr>
              <p:spPr bwMode="auto">
                <a:xfrm>
                  <a:off x="43" y="0"/>
                  <a:ext cx="428" cy="1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r>
                    <a:rPr lang="zh-CN" altLang="en-US" sz="2200" b="1">
                      <a:latin typeface="宋体" panose="02010600030101010101" pitchFamily="2" charset="-122"/>
                    </a:rPr>
                    <a:t>张三</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51" name="Rectangle 84"/>
                <p:cNvSpPr>
                  <a:spLocks noChangeArrowheads="1"/>
                </p:cNvSpPr>
                <p:nvPr/>
              </p:nvSpPr>
              <p:spPr bwMode="auto">
                <a:xfrm>
                  <a:off x="0" y="0"/>
                  <a:ext cx="514" cy="1209"/>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3" name="Group 85"/>
              <p:cNvGrpSpPr>
                <a:grpSpLocks/>
              </p:cNvGrpSpPr>
              <p:nvPr/>
            </p:nvGrpSpPr>
            <p:grpSpPr bwMode="auto">
              <a:xfrm>
                <a:off x="514" y="403"/>
                <a:ext cx="823" cy="403"/>
                <a:chOff x="0" y="0"/>
                <a:chExt cx="823" cy="403"/>
              </a:xfrm>
            </p:grpSpPr>
            <p:sp>
              <p:nvSpPr>
                <p:cNvPr id="48" name="Rectangle 86"/>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9" name="Rectangle 87"/>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4" name="Group 88"/>
              <p:cNvGrpSpPr>
                <a:grpSpLocks/>
              </p:cNvGrpSpPr>
              <p:nvPr/>
            </p:nvGrpSpPr>
            <p:grpSpPr bwMode="auto">
              <a:xfrm>
                <a:off x="1337" y="403"/>
                <a:ext cx="823" cy="403"/>
                <a:chOff x="0" y="0"/>
                <a:chExt cx="823" cy="403"/>
              </a:xfrm>
            </p:grpSpPr>
            <p:sp>
              <p:nvSpPr>
                <p:cNvPr id="46" name="Rectangle 89"/>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7" name="Rectangle 90"/>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5" name="Group 91"/>
              <p:cNvGrpSpPr>
                <a:grpSpLocks/>
              </p:cNvGrpSpPr>
              <p:nvPr/>
            </p:nvGrpSpPr>
            <p:grpSpPr bwMode="auto">
              <a:xfrm>
                <a:off x="2160" y="403"/>
                <a:ext cx="710" cy="403"/>
                <a:chOff x="0" y="0"/>
                <a:chExt cx="710" cy="403"/>
              </a:xfrm>
            </p:grpSpPr>
            <p:sp>
              <p:nvSpPr>
                <p:cNvPr id="44" name="Rectangle 92"/>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5" name="Rectangle 93"/>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6" name="Group 94"/>
              <p:cNvGrpSpPr>
                <a:grpSpLocks/>
              </p:cNvGrpSpPr>
              <p:nvPr/>
            </p:nvGrpSpPr>
            <p:grpSpPr bwMode="auto">
              <a:xfrm>
                <a:off x="514" y="806"/>
                <a:ext cx="823" cy="403"/>
                <a:chOff x="0" y="0"/>
                <a:chExt cx="823" cy="403"/>
              </a:xfrm>
            </p:grpSpPr>
            <p:sp>
              <p:nvSpPr>
                <p:cNvPr id="42" name="Rectangle 95"/>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3" name="Rectangle 96"/>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7" name="Group 97"/>
              <p:cNvGrpSpPr>
                <a:grpSpLocks/>
              </p:cNvGrpSpPr>
              <p:nvPr/>
            </p:nvGrpSpPr>
            <p:grpSpPr bwMode="auto">
              <a:xfrm>
                <a:off x="1337" y="806"/>
                <a:ext cx="823" cy="403"/>
                <a:chOff x="0" y="0"/>
                <a:chExt cx="823" cy="403"/>
              </a:xfrm>
            </p:grpSpPr>
            <p:sp>
              <p:nvSpPr>
                <p:cNvPr id="40" name="Rectangle 98"/>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cs typeface="Times New Roman" panose="02020603050405020304" pitchFamily="18" charset="0"/>
                    </a:rPr>
                    <a:t>3</a:t>
                  </a:r>
                  <a:r>
                    <a:rPr lang="zh-CN" altLang="en-US" sz="2200" b="1">
                      <a:latin typeface="宋体" panose="02010600030101010101" pitchFamily="2" charset="-122"/>
                    </a:rPr>
                    <a:t>，</a:t>
                  </a:r>
                  <a:r>
                    <a:rPr lang="en-US" altLang="zh-CN" sz="2200" b="1">
                      <a:latin typeface="宋体" panose="02010600030101010101" pitchFamily="2" charset="-122"/>
                    </a:rPr>
                    <a:t>3</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1" name="Rectangle 99"/>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8" name="Group 100"/>
              <p:cNvGrpSpPr>
                <a:grpSpLocks/>
              </p:cNvGrpSpPr>
              <p:nvPr/>
            </p:nvGrpSpPr>
            <p:grpSpPr bwMode="auto">
              <a:xfrm>
                <a:off x="2160" y="806"/>
                <a:ext cx="710" cy="403"/>
                <a:chOff x="0" y="0"/>
                <a:chExt cx="710" cy="403"/>
              </a:xfrm>
            </p:grpSpPr>
            <p:sp>
              <p:nvSpPr>
                <p:cNvPr id="38" name="Rectangle 101"/>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u="sng" dirty="0">
                      <a:latin typeface="宋体" panose="02010600030101010101" pitchFamily="2" charset="-122"/>
                      <a:cs typeface="Times New Roman" panose="02020603050405020304" pitchFamily="18" charset="0"/>
                    </a:rPr>
                    <a:t>1</a:t>
                  </a:r>
                  <a:r>
                    <a:rPr lang="zh-CN" altLang="en-US" sz="2200" b="1" u="sng" dirty="0">
                      <a:latin typeface="宋体" panose="02010600030101010101" pitchFamily="2" charset="-122"/>
                    </a:rPr>
                    <a:t>，</a:t>
                  </a:r>
                  <a:r>
                    <a:rPr lang="en-US" altLang="zh-CN" sz="2200" b="1" u="sng" dirty="0">
                      <a:latin typeface="宋体" panose="02010600030101010101" pitchFamily="2" charset="-122"/>
                    </a:rPr>
                    <a:t>5</a:t>
                  </a:r>
                  <a:endParaRPr lang="en-US" altLang="zh-CN" sz="2200" b="1" u="sng" dirty="0">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u="sng" dirty="0">
                    <a:solidFill>
                      <a:schemeClr val="hlink"/>
                    </a:solidFill>
                    <a:latin typeface="Times New Roman" panose="02020603050405020304" pitchFamily="18" charset="0"/>
                  </a:endParaRPr>
                </a:p>
              </p:txBody>
            </p:sp>
            <p:sp>
              <p:nvSpPr>
                <p:cNvPr id="39" name="Rectangle 102"/>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9" name="Group 103"/>
              <p:cNvGrpSpPr>
                <a:grpSpLocks/>
              </p:cNvGrpSpPr>
              <p:nvPr/>
            </p:nvGrpSpPr>
            <p:grpSpPr bwMode="auto">
              <a:xfrm>
                <a:off x="514" y="1209"/>
                <a:ext cx="823" cy="403"/>
                <a:chOff x="0" y="0"/>
                <a:chExt cx="823" cy="403"/>
              </a:xfrm>
            </p:grpSpPr>
            <p:sp>
              <p:nvSpPr>
                <p:cNvPr id="36" name="Rectangle 104"/>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37" name="Rectangle 105"/>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30" name="Group 106"/>
              <p:cNvGrpSpPr>
                <a:grpSpLocks/>
              </p:cNvGrpSpPr>
              <p:nvPr/>
            </p:nvGrpSpPr>
            <p:grpSpPr bwMode="auto">
              <a:xfrm>
                <a:off x="1337" y="1209"/>
                <a:ext cx="823" cy="403"/>
                <a:chOff x="0" y="0"/>
                <a:chExt cx="823" cy="403"/>
              </a:xfrm>
            </p:grpSpPr>
            <p:sp>
              <p:nvSpPr>
                <p:cNvPr id="34" name="Rectangle 107"/>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u="sng" dirty="0">
                      <a:latin typeface="宋体" panose="02010600030101010101" pitchFamily="2" charset="-122"/>
                      <a:cs typeface="Times New Roman" panose="02020603050405020304" pitchFamily="18" charset="0"/>
                    </a:rPr>
                    <a:t>5</a:t>
                  </a:r>
                  <a:r>
                    <a:rPr lang="zh-CN" altLang="en-US" sz="2200" b="1" u="sng" dirty="0">
                      <a:latin typeface="宋体" panose="02010600030101010101" pitchFamily="2" charset="-122"/>
                    </a:rPr>
                    <a:t>，</a:t>
                  </a:r>
                  <a:r>
                    <a:rPr lang="en-US" altLang="zh-CN" sz="2200" b="1" u="sng" dirty="0">
                      <a:latin typeface="宋体" panose="02010600030101010101" pitchFamily="2" charset="-122"/>
                      <a:cs typeface="Times New Roman" panose="02020603050405020304" pitchFamily="18" charset="0"/>
                    </a:rPr>
                    <a:t>1</a:t>
                  </a:r>
                </a:p>
                <a:p>
                  <a:pPr algn="ctr">
                    <a:spcBef>
                      <a:spcPct val="0"/>
                    </a:spcBef>
                    <a:buClrTx/>
                    <a:buSzTx/>
                    <a:buFont typeface="Arial" panose="020B0604020202020204" pitchFamily="34" charset="0"/>
                    <a:buNone/>
                  </a:pPr>
                  <a:endParaRPr lang="en-US" altLang="zh-CN" sz="2200" b="1" u="sng" dirty="0">
                    <a:solidFill>
                      <a:schemeClr val="hlink"/>
                    </a:solidFill>
                    <a:latin typeface="Times New Roman" panose="02020603050405020304" pitchFamily="18" charset="0"/>
                  </a:endParaRPr>
                </a:p>
              </p:txBody>
            </p:sp>
            <p:sp>
              <p:nvSpPr>
                <p:cNvPr id="35" name="Rectangle 108"/>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31" name="Group 109"/>
              <p:cNvGrpSpPr>
                <a:grpSpLocks/>
              </p:cNvGrpSpPr>
              <p:nvPr/>
            </p:nvGrpSpPr>
            <p:grpSpPr bwMode="auto">
              <a:xfrm>
                <a:off x="2160" y="1209"/>
                <a:ext cx="710" cy="403"/>
                <a:chOff x="0" y="0"/>
                <a:chExt cx="710" cy="403"/>
              </a:xfrm>
            </p:grpSpPr>
            <p:sp>
              <p:nvSpPr>
                <p:cNvPr id="32" name="Rectangle 110"/>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rPr>
                    <a:t>0</a:t>
                  </a:r>
                  <a:r>
                    <a:rPr lang="zh-CN" altLang="en-US"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0</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33" name="Rectangle 111"/>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sp>
          <p:nvSpPr>
            <p:cNvPr id="20" name="Rectangle 112"/>
            <p:cNvSpPr>
              <a:spLocks noChangeArrowheads="1"/>
            </p:cNvSpPr>
            <p:nvPr/>
          </p:nvSpPr>
          <p:spPr bwMode="auto">
            <a:xfrm>
              <a:off x="0" y="0"/>
              <a:ext cx="2876" cy="1618"/>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spTree>
    <p:extLst>
      <p:ext uri="{BB962C8B-B14F-4D97-AF65-F5344CB8AC3E}">
        <p14:creationId xmlns:p14="http://schemas.microsoft.com/office/powerpoint/2010/main" val="384991554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114"/>
          <p:cNvSpPr>
            <a:spLocks noChangeArrowheads="1"/>
          </p:cNvSpPr>
          <p:nvPr/>
        </p:nvSpPr>
        <p:spPr bwMode="auto">
          <a:xfrm>
            <a:off x="515881" y="998138"/>
            <a:ext cx="2212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400" b="1" dirty="0" smtClean="0">
                <a:latin typeface="Arial" panose="020B0604020202020204" pitchFamily="34" charset="0"/>
              </a:rPr>
              <a:t>（</a:t>
            </a:r>
            <a:r>
              <a:rPr lang="en-US" altLang="zh-CN" sz="2400" b="1" dirty="0" smtClean="0">
                <a:latin typeface="Arial" panose="020B0604020202020204" pitchFamily="34" charset="0"/>
              </a:rPr>
              <a:t>2</a:t>
            </a:r>
            <a:r>
              <a:rPr lang="zh-CN" altLang="en-US" sz="2400" b="1" dirty="0" smtClean="0">
                <a:latin typeface="Arial" panose="020B0604020202020204" pitchFamily="34" charset="0"/>
              </a:rPr>
              <a:t>）智</a:t>
            </a:r>
            <a:r>
              <a:rPr lang="zh-CN" altLang="en-US" sz="2400" b="1" dirty="0">
                <a:latin typeface="Arial" panose="020B0604020202020204" pitchFamily="34" charset="0"/>
              </a:rPr>
              <a:t>猪博弈</a:t>
            </a:r>
          </a:p>
        </p:txBody>
      </p:sp>
      <p:grpSp>
        <p:nvGrpSpPr>
          <p:cNvPr id="10" name="Group 41"/>
          <p:cNvGrpSpPr>
            <a:grpSpLocks/>
          </p:cNvGrpSpPr>
          <p:nvPr/>
        </p:nvGrpSpPr>
        <p:grpSpPr bwMode="auto">
          <a:xfrm>
            <a:off x="1907704" y="1459803"/>
            <a:ext cx="4248150" cy="2233612"/>
            <a:chOff x="0" y="0"/>
            <a:chExt cx="2876" cy="1618"/>
          </a:xfrm>
        </p:grpSpPr>
        <p:grpSp>
          <p:nvGrpSpPr>
            <p:cNvPr id="11" name="Group 42"/>
            <p:cNvGrpSpPr>
              <a:grpSpLocks/>
            </p:cNvGrpSpPr>
            <p:nvPr/>
          </p:nvGrpSpPr>
          <p:grpSpPr bwMode="auto">
            <a:xfrm>
              <a:off x="3" y="3"/>
              <a:ext cx="2870" cy="1612"/>
              <a:chOff x="0" y="0"/>
              <a:chExt cx="2870" cy="1612"/>
            </a:xfrm>
          </p:grpSpPr>
          <p:grpSp>
            <p:nvGrpSpPr>
              <p:cNvPr id="20" name="Group 43"/>
              <p:cNvGrpSpPr>
                <a:grpSpLocks/>
              </p:cNvGrpSpPr>
              <p:nvPr/>
            </p:nvGrpSpPr>
            <p:grpSpPr bwMode="auto">
              <a:xfrm>
                <a:off x="0" y="0"/>
                <a:ext cx="2870" cy="403"/>
                <a:chOff x="0" y="0"/>
                <a:chExt cx="2870" cy="403"/>
              </a:xfrm>
            </p:grpSpPr>
            <p:sp>
              <p:nvSpPr>
                <p:cNvPr id="51" name="Rectangle 44"/>
                <p:cNvSpPr>
                  <a:spLocks noChangeArrowheads="1"/>
                </p:cNvSpPr>
                <p:nvPr/>
              </p:nvSpPr>
              <p:spPr bwMode="auto">
                <a:xfrm>
                  <a:off x="43" y="0"/>
                  <a:ext cx="278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李四</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52" name="Rectangle 45"/>
                <p:cNvSpPr>
                  <a:spLocks noChangeArrowheads="1"/>
                </p:cNvSpPr>
                <p:nvPr/>
              </p:nvSpPr>
              <p:spPr bwMode="auto">
                <a:xfrm>
                  <a:off x="0" y="0"/>
                  <a:ext cx="287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1" name="Group 46"/>
              <p:cNvGrpSpPr>
                <a:grpSpLocks/>
              </p:cNvGrpSpPr>
              <p:nvPr/>
            </p:nvGrpSpPr>
            <p:grpSpPr bwMode="auto">
              <a:xfrm>
                <a:off x="0" y="403"/>
                <a:ext cx="514" cy="1209"/>
                <a:chOff x="0" y="0"/>
                <a:chExt cx="514" cy="1209"/>
              </a:xfrm>
            </p:grpSpPr>
            <p:sp>
              <p:nvSpPr>
                <p:cNvPr id="49" name="Rectangle 47"/>
                <p:cNvSpPr>
                  <a:spLocks noChangeArrowheads="1"/>
                </p:cNvSpPr>
                <p:nvPr/>
              </p:nvSpPr>
              <p:spPr bwMode="auto">
                <a:xfrm>
                  <a:off x="43" y="0"/>
                  <a:ext cx="428" cy="1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r>
                    <a:rPr lang="zh-CN" altLang="en-US" sz="2200" b="1">
                      <a:latin typeface="宋体" panose="02010600030101010101" pitchFamily="2" charset="-122"/>
                    </a:rPr>
                    <a:t>张三</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50" name="Rectangle 48"/>
                <p:cNvSpPr>
                  <a:spLocks noChangeArrowheads="1"/>
                </p:cNvSpPr>
                <p:nvPr/>
              </p:nvSpPr>
              <p:spPr bwMode="auto">
                <a:xfrm>
                  <a:off x="0" y="0"/>
                  <a:ext cx="514" cy="1209"/>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2" name="Group 49"/>
              <p:cNvGrpSpPr>
                <a:grpSpLocks/>
              </p:cNvGrpSpPr>
              <p:nvPr/>
            </p:nvGrpSpPr>
            <p:grpSpPr bwMode="auto">
              <a:xfrm>
                <a:off x="514" y="403"/>
                <a:ext cx="823" cy="403"/>
                <a:chOff x="0" y="0"/>
                <a:chExt cx="823" cy="403"/>
              </a:xfrm>
            </p:grpSpPr>
            <p:sp>
              <p:nvSpPr>
                <p:cNvPr id="47" name="Rectangle 50"/>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8" name="Rectangle 51"/>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3" name="Group 52"/>
              <p:cNvGrpSpPr>
                <a:grpSpLocks/>
              </p:cNvGrpSpPr>
              <p:nvPr/>
            </p:nvGrpSpPr>
            <p:grpSpPr bwMode="auto">
              <a:xfrm>
                <a:off x="1337" y="403"/>
                <a:ext cx="823" cy="403"/>
                <a:chOff x="0" y="0"/>
                <a:chExt cx="823" cy="403"/>
              </a:xfrm>
            </p:grpSpPr>
            <p:sp>
              <p:nvSpPr>
                <p:cNvPr id="45" name="Rectangle 53"/>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6" name="Rectangle 54"/>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4" name="Group 55"/>
              <p:cNvGrpSpPr>
                <a:grpSpLocks/>
              </p:cNvGrpSpPr>
              <p:nvPr/>
            </p:nvGrpSpPr>
            <p:grpSpPr bwMode="auto">
              <a:xfrm>
                <a:off x="2160" y="403"/>
                <a:ext cx="710" cy="403"/>
                <a:chOff x="0" y="0"/>
                <a:chExt cx="710" cy="403"/>
              </a:xfrm>
            </p:grpSpPr>
            <p:sp>
              <p:nvSpPr>
                <p:cNvPr id="43" name="Rectangle 56"/>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4" name="Rectangle 57"/>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5" name="Group 58"/>
              <p:cNvGrpSpPr>
                <a:grpSpLocks/>
              </p:cNvGrpSpPr>
              <p:nvPr/>
            </p:nvGrpSpPr>
            <p:grpSpPr bwMode="auto">
              <a:xfrm>
                <a:off x="514" y="806"/>
                <a:ext cx="823" cy="403"/>
                <a:chOff x="0" y="0"/>
                <a:chExt cx="823" cy="403"/>
              </a:xfrm>
            </p:grpSpPr>
            <p:sp>
              <p:nvSpPr>
                <p:cNvPr id="41" name="Rectangle 59"/>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2" name="Rectangle 60"/>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6" name="Group 61"/>
              <p:cNvGrpSpPr>
                <a:grpSpLocks/>
              </p:cNvGrpSpPr>
              <p:nvPr/>
            </p:nvGrpSpPr>
            <p:grpSpPr bwMode="auto">
              <a:xfrm>
                <a:off x="1337" y="806"/>
                <a:ext cx="823" cy="403"/>
                <a:chOff x="0" y="0"/>
                <a:chExt cx="823" cy="403"/>
              </a:xfrm>
            </p:grpSpPr>
            <p:sp>
              <p:nvSpPr>
                <p:cNvPr id="39" name="Rectangle 62"/>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cs typeface="Times New Roman" panose="02020603050405020304" pitchFamily="18" charset="0"/>
                    </a:rPr>
                    <a:t>３</a:t>
                  </a:r>
                  <a:r>
                    <a:rPr lang="zh-CN" altLang="en-US" sz="2200" b="1">
                      <a:latin typeface="宋体" panose="02010600030101010101" pitchFamily="2" charset="-122"/>
                    </a:rPr>
                    <a:t>，１</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40" name="Rectangle 63"/>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7" name="Group 64"/>
              <p:cNvGrpSpPr>
                <a:grpSpLocks/>
              </p:cNvGrpSpPr>
              <p:nvPr/>
            </p:nvGrpSpPr>
            <p:grpSpPr bwMode="auto">
              <a:xfrm>
                <a:off x="2160" y="806"/>
                <a:ext cx="710" cy="403"/>
                <a:chOff x="0" y="0"/>
                <a:chExt cx="710" cy="403"/>
              </a:xfrm>
            </p:grpSpPr>
            <p:sp>
              <p:nvSpPr>
                <p:cNvPr id="37" name="Rectangle 65"/>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u="sng" dirty="0">
                      <a:latin typeface="宋体" panose="02010600030101010101" pitchFamily="2" charset="-122"/>
                      <a:cs typeface="Times New Roman" panose="02020603050405020304" pitchFamily="18" charset="0"/>
                    </a:rPr>
                    <a:t>1</a:t>
                  </a:r>
                  <a:r>
                    <a:rPr lang="zh-CN" altLang="en-US" sz="2200" b="1" u="sng" dirty="0">
                      <a:latin typeface="宋体" panose="02010600030101010101" pitchFamily="2" charset="-122"/>
                    </a:rPr>
                    <a:t>，</a:t>
                  </a:r>
                  <a:r>
                    <a:rPr lang="en-US" altLang="zh-CN" sz="2200" b="1" u="sng" dirty="0">
                      <a:latin typeface="宋体" panose="02010600030101010101" pitchFamily="2" charset="-122"/>
                    </a:rPr>
                    <a:t>3</a:t>
                  </a:r>
                  <a:endParaRPr lang="en-US" altLang="zh-CN" sz="2200" b="1" u="sng" dirty="0">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u="sng" dirty="0">
                    <a:solidFill>
                      <a:schemeClr val="hlink"/>
                    </a:solidFill>
                    <a:latin typeface="Times New Roman" panose="02020603050405020304" pitchFamily="18" charset="0"/>
                  </a:endParaRPr>
                </a:p>
              </p:txBody>
            </p:sp>
            <p:sp>
              <p:nvSpPr>
                <p:cNvPr id="38" name="Rectangle 66"/>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8" name="Group 67"/>
              <p:cNvGrpSpPr>
                <a:grpSpLocks/>
              </p:cNvGrpSpPr>
              <p:nvPr/>
            </p:nvGrpSpPr>
            <p:grpSpPr bwMode="auto">
              <a:xfrm>
                <a:off x="514" y="1209"/>
                <a:ext cx="823" cy="403"/>
                <a:chOff x="0" y="0"/>
                <a:chExt cx="823" cy="403"/>
              </a:xfrm>
            </p:grpSpPr>
            <p:sp>
              <p:nvSpPr>
                <p:cNvPr id="35" name="Rectangle 68"/>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36" name="Rectangle 69"/>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29" name="Group 70"/>
              <p:cNvGrpSpPr>
                <a:grpSpLocks/>
              </p:cNvGrpSpPr>
              <p:nvPr/>
            </p:nvGrpSpPr>
            <p:grpSpPr bwMode="auto">
              <a:xfrm>
                <a:off x="1337" y="1209"/>
                <a:ext cx="823" cy="403"/>
                <a:chOff x="0" y="0"/>
                <a:chExt cx="823" cy="403"/>
              </a:xfrm>
            </p:grpSpPr>
            <p:sp>
              <p:nvSpPr>
                <p:cNvPr id="33" name="Rectangle 71"/>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cs typeface="Times New Roman" panose="02020603050405020304" pitchFamily="18" charset="0"/>
                    </a:rPr>
                    <a:t>5</a:t>
                  </a:r>
                  <a:r>
                    <a:rPr lang="zh-CN" altLang="en-US" sz="2200" b="1">
                      <a:latin typeface="宋体" panose="02010600030101010101" pitchFamily="2" charset="-122"/>
                    </a:rPr>
                    <a:t>，</a:t>
                  </a:r>
                  <a:r>
                    <a:rPr lang="en-US" altLang="zh-CN"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1</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34" name="Rectangle 72"/>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30" name="Group 73"/>
              <p:cNvGrpSpPr>
                <a:grpSpLocks/>
              </p:cNvGrpSpPr>
              <p:nvPr/>
            </p:nvGrpSpPr>
            <p:grpSpPr bwMode="auto">
              <a:xfrm>
                <a:off x="2160" y="1209"/>
                <a:ext cx="710" cy="403"/>
                <a:chOff x="0" y="0"/>
                <a:chExt cx="710" cy="403"/>
              </a:xfrm>
            </p:grpSpPr>
            <p:sp>
              <p:nvSpPr>
                <p:cNvPr id="31" name="Rectangle 74"/>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rPr>
                    <a:t>0</a:t>
                  </a:r>
                  <a:r>
                    <a:rPr lang="zh-CN" altLang="en-US"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0</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32" name="Rectangle 75"/>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sp>
          <p:nvSpPr>
            <p:cNvPr id="12" name="Rectangle 76"/>
            <p:cNvSpPr>
              <a:spLocks noChangeArrowheads="1"/>
            </p:cNvSpPr>
            <p:nvPr/>
          </p:nvSpPr>
          <p:spPr bwMode="auto">
            <a:xfrm>
              <a:off x="0" y="0"/>
              <a:ext cx="2876" cy="1618"/>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sp>
        <p:nvSpPr>
          <p:cNvPr id="53" name="Rectangle 40"/>
          <p:cNvSpPr>
            <a:spLocks noChangeArrowheads="1"/>
          </p:cNvSpPr>
          <p:nvPr/>
        </p:nvSpPr>
        <p:spPr bwMode="auto">
          <a:xfrm>
            <a:off x="583899" y="3718315"/>
            <a:ext cx="31353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400" b="1" dirty="0" smtClean="0">
                <a:latin typeface="Arial" panose="020B0604020202020204" pitchFamily="34" charset="0"/>
              </a:rPr>
              <a:t>（</a:t>
            </a:r>
            <a:r>
              <a:rPr lang="en-US" altLang="zh-CN" sz="2400" b="1" dirty="0" smtClean="0">
                <a:latin typeface="Arial" panose="020B0604020202020204" pitchFamily="34" charset="0"/>
              </a:rPr>
              <a:t>3</a:t>
            </a:r>
            <a:r>
              <a:rPr lang="zh-CN" altLang="en-US" sz="2400" b="1" dirty="0" smtClean="0">
                <a:latin typeface="Arial" panose="020B0604020202020204" pitchFamily="34" charset="0"/>
              </a:rPr>
              <a:t>）囚徒困境</a:t>
            </a:r>
            <a:endParaRPr lang="zh-CN" altLang="en-US" sz="2400" b="1" dirty="0">
              <a:latin typeface="Arial" panose="020B0604020202020204" pitchFamily="34" charset="0"/>
            </a:endParaRPr>
          </a:p>
        </p:txBody>
      </p:sp>
      <p:grpSp>
        <p:nvGrpSpPr>
          <p:cNvPr id="54" name="Group 4"/>
          <p:cNvGrpSpPr>
            <a:grpSpLocks/>
          </p:cNvGrpSpPr>
          <p:nvPr/>
        </p:nvGrpSpPr>
        <p:grpSpPr bwMode="auto">
          <a:xfrm>
            <a:off x="1877839" y="4138110"/>
            <a:ext cx="4422353" cy="2433974"/>
            <a:chOff x="0" y="0"/>
            <a:chExt cx="2876" cy="1618"/>
          </a:xfrm>
        </p:grpSpPr>
        <p:grpSp>
          <p:nvGrpSpPr>
            <p:cNvPr id="55" name="Group 5"/>
            <p:cNvGrpSpPr>
              <a:grpSpLocks/>
            </p:cNvGrpSpPr>
            <p:nvPr/>
          </p:nvGrpSpPr>
          <p:grpSpPr bwMode="auto">
            <a:xfrm>
              <a:off x="3" y="3"/>
              <a:ext cx="2870" cy="1612"/>
              <a:chOff x="0" y="0"/>
              <a:chExt cx="2870" cy="1612"/>
            </a:xfrm>
          </p:grpSpPr>
          <p:grpSp>
            <p:nvGrpSpPr>
              <p:cNvPr id="57" name="Group 6"/>
              <p:cNvGrpSpPr>
                <a:grpSpLocks/>
              </p:cNvGrpSpPr>
              <p:nvPr/>
            </p:nvGrpSpPr>
            <p:grpSpPr bwMode="auto">
              <a:xfrm>
                <a:off x="0" y="0"/>
                <a:ext cx="2870" cy="403"/>
                <a:chOff x="0" y="0"/>
                <a:chExt cx="2870" cy="403"/>
              </a:xfrm>
            </p:grpSpPr>
            <p:sp>
              <p:nvSpPr>
                <p:cNvPr id="88" name="Rectangle 7"/>
                <p:cNvSpPr>
                  <a:spLocks noChangeArrowheads="1"/>
                </p:cNvSpPr>
                <p:nvPr/>
              </p:nvSpPr>
              <p:spPr bwMode="auto">
                <a:xfrm>
                  <a:off x="43" y="0"/>
                  <a:ext cx="278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dirty="0">
                      <a:latin typeface="宋体" panose="02010600030101010101" pitchFamily="2" charset="-122"/>
                    </a:rPr>
                    <a:t>李四</a:t>
                  </a:r>
                  <a:endParaRPr lang="zh-CN" altLang="en-US" sz="2200" b="1" dirty="0">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dirty="0">
                    <a:latin typeface="Times New Roman" panose="02020603050405020304" pitchFamily="18" charset="0"/>
                  </a:endParaRPr>
                </a:p>
              </p:txBody>
            </p:sp>
            <p:sp>
              <p:nvSpPr>
                <p:cNvPr id="89" name="Rectangle 8"/>
                <p:cNvSpPr>
                  <a:spLocks noChangeArrowheads="1"/>
                </p:cNvSpPr>
                <p:nvPr/>
              </p:nvSpPr>
              <p:spPr bwMode="auto">
                <a:xfrm>
                  <a:off x="0" y="0"/>
                  <a:ext cx="287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58" name="Group 9"/>
              <p:cNvGrpSpPr>
                <a:grpSpLocks/>
              </p:cNvGrpSpPr>
              <p:nvPr/>
            </p:nvGrpSpPr>
            <p:grpSpPr bwMode="auto">
              <a:xfrm>
                <a:off x="0" y="403"/>
                <a:ext cx="514" cy="1209"/>
                <a:chOff x="0" y="0"/>
                <a:chExt cx="514" cy="1209"/>
              </a:xfrm>
            </p:grpSpPr>
            <p:sp>
              <p:nvSpPr>
                <p:cNvPr id="86" name="Rectangle 10"/>
                <p:cNvSpPr>
                  <a:spLocks noChangeArrowheads="1"/>
                </p:cNvSpPr>
                <p:nvPr/>
              </p:nvSpPr>
              <p:spPr bwMode="auto">
                <a:xfrm>
                  <a:off x="43" y="0"/>
                  <a:ext cx="428" cy="1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r>
                    <a:rPr lang="zh-CN" altLang="en-US" sz="2200" b="1">
                      <a:latin typeface="宋体" panose="02010600030101010101" pitchFamily="2" charset="-122"/>
                    </a:rPr>
                    <a:t>张三</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87" name="Rectangle 11"/>
                <p:cNvSpPr>
                  <a:spLocks noChangeArrowheads="1"/>
                </p:cNvSpPr>
                <p:nvPr/>
              </p:nvSpPr>
              <p:spPr bwMode="auto">
                <a:xfrm>
                  <a:off x="0" y="0"/>
                  <a:ext cx="514" cy="1209"/>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59" name="Group 12"/>
              <p:cNvGrpSpPr>
                <a:grpSpLocks/>
              </p:cNvGrpSpPr>
              <p:nvPr/>
            </p:nvGrpSpPr>
            <p:grpSpPr bwMode="auto">
              <a:xfrm>
                <a:off x="514" y="403"/>
                <a:ext cx="823" cy="403"/>
                <a:chOff x="0" y="0"/>
                <a:chExt cx="823" cy="403"/>
              </a:xfrm>
            </p:grpSpPr>
            <p:sp>
              <p:nvSpPr>
                <p:cNvPr id="84" name="Rectangle 13"/>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Times New Roman" panose="02020603050405020304" pitchFamily="18" charset="0"/>
                      <a:cs typeface="Times New Roman" panose="02020603050405020304" pitchFamily="18" charset="0"/>
                    </a:rPr>
                    <a:t> </a:t>
                  </a:r>
                  <a:endParaRPr lang="en-US" altLang="zh-CN"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85" name="Rectangle 14"/>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0" name="Group 15"/>
              <p:cNvGrpSpPr>
                <a:grpSpLocks/>
              </p:cNvGrpSpPr>
              <p:nvPr/>
            </p:nvGrpSpPr>
            <p:grpSpPr bwMode="auto">
              <a:xfrm>
                <a:off x="1337" y="403"/>
                <a:ext cx="823" cy="403"/>
                <a:chOff x="0" y="0"/>
                <a:chExt cx="823" cy="403"/>
              </a:xfrm>
            </p:grpSpPr>
            <p:sp>
              <p:nvSpPr>
                <p:cNvPr id="82" name="Rectangle 16"/>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83" name="Rectangle 17"/>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1" name="Group 18"/>
              <p:cNvGrpSpPr>
                <a:grpSpLocks/>
              </p:cNvGrpSpPr>
              <p:nvPr/>
            </p:nvGrpSpPr>
            <p:grpSpPr bwMode="auto">
              <a:xfrm>
                <a:off x="2160" y="403"/>
                <a:ext cx="710" cy="403"/>
                <a:chOff x="0" y="0"/>
                <a:chExt cx="710" cy="403"/>
              </a:xfrm>
            </p:grpSpPr>
            <p:sp>
              <p:nvSpPr>
                <p:cNvPr id="80" name="Rectangle 19"/>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81" name="Rectangle 20"/>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2" name="Group 21"/>
              <p:cNvGrpSpPr>
                <a:grpSpLocks/>
              </p:cNvGrpSpPr>
              <p:nvPr/>
            </p:nvGrpSpPr>
            <p:grpSpPr bwMode="auto">
              <a:xfrm>
                <a:off x="514" y="806"/>
                <a:ext cx="823" cy="403"/>
                <a:chOff x="0" y="0"/>
                <a:chExt cx="823" cy="403"/>
              </a:xfrm>
            </p:grpSpPr>
            <p:sp>
              <p:nvSpPr>
                <p:cNvPr id="78" name="Rectangle 22"/>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79" name="Rectangle 23"/>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3" name="Group 24"/>
              <p:cNvGrpSpPr>
                <a:grpSpLocks/>
              </p:cNvGrpSpPr>
              <p:nvPr/>
            </p:nvGrpSpPr>
            <p:grpSpPr bwMode="auto">
              <a:xfrm>
                <a:off x="1337" y="806"/>
                <a:ext cx="823" cy="403"/>
                <a:chOff x="0" y="0"/>
                <a:chExt cx="823" cy="403"/>
              </a:xfrm>
            </p:grpSpPr>
            <p:sp>
              <p:nvSpPr>
                <p:cNvPr id="76" name="Rectangle 25"/>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cs typeface="Times New Roman" panose="02020603050405020304" pitchFamily="18" charset="0"/>
                    </a:rPr>
                    <a:t>1</a:t>
                  </a:r>
                  <a:r>
                    <a:rPr lang="zh-CN" altLang="en-US"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1</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77" name="Rectangle 26"/>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4" name="Group 27"/>
              <p:cNvGrpSpPr>
                <a:grpSpLocks/>
              </p:cNvGrpSpPr>
              <p:nvPr/>
            </p:nvGrpSpPr>
            <p:grpSpPr bwMode="auto">
              <a:xfrm>
                <a:off x="2160" y="806"/>
                <a:ext cx="710" cy="403"/>
                <a:chOff x="0" y="0"/>
                <a:chExt cx="710" cy="403"/>
              </a:xfrm>
            </p:grpSpPr>
            <p:sp>
              <p:nvSpPr>
                <p:cNvPr id="74" name="Rectangle 28"/>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cs typeface="Times New Roman" panose="02020603050405020304" pitchFamily="18" charset="0"/>
                    </a:rPr>
                    <a:t>-1</a:t>
                  </a:r>
                  <a:r>
                    <a:rPr lang="zh-CN" altLang="en-US"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3</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75" name="Rectangle 29"/>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5" name="Group 30"/>
              <p:cNvGrpSpPr>
                <a:grpSpLocks/>
              </p:cNvGrpSpPr>
              <p:nvPr/>
            </p:nvGrpSpPr>
            <p:grpSpPr bwMode="auto">
              <a:xfrm>
                <a:off x="514" y="1209"/>
                <a:ext cx="823" cy="403"/>
                <a:chOff x="0" y="0"/>
                <a:chExt cx="823" cy="403"/>
              </a:xfrm>
            </p:grpSpPr>
            <p:sp>
              <p:nvSpPr>
                <p:cNvPr id="72" name="Rectangle 31"/>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zh-CN" altLang="en-US" sz="2200" b="1">
                      <a:latin typeface="宋体" panose="02010600030101010101" pitchFamily="2" charset="-122"/>
                    </a:rPr>
                    <a:t>不修</a:t>
                  </a:r>
                  <a:endParaRPr lang="zh-CN" altLang="en-US" sz="2200" b="1">
                    <a:latin typeface="宋体" panose="02010600030101010101" pitchFamily="2" charset="-122"/>
                    <a:cs typeface="Times New Roman" panose="02020603050405020304" pitchFamily="18" charset="0"/>
                  </a:endParaRP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73" name="Rectangle 32"/>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6" name="Group 33"/>
              <p:cNvGrpSpPr>
                <a:grpSpLocks/>
              </p:cNvGrpSpPr>
              <p:nvPr/>
            </p:nvGrpSpPr>
            <p:grpSpPr bwMode="auto">
              <a:xfrm>
                <a:off x="1337" y="1209"/>
                <a:ext cx="823" cy="403"/>
                <a:chOff x="0" y="0"/>
                <a:chExt cx="823" cy="403"/>
              </a:xfrm>
            </p:grpSpPr>
            <p:sp>
              <p:nvSpPr>
                <p:cNvPr id="70" name="Rectangle 34"/>
                <p:cNvSpPr>
                  <a:spLocks noChangeArrowheads="1"/>
                </p:cNvSpPr>
                <p:nvPr/>
              </p:nvSpPr>
              <p:spPr bwMode="auto">
                <a:xfrm>
                  <a:off x="43" y="0"/>
                  <a:ext cx="737"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a:latin typeface="宋体" panose="02010600030101010101" pitchFamily="2" charset="-122"/>
                      <a:cs typeface="Times New Roman" panose="02020603050405020304" pitchFamily="18" charset="0"/>
                    </a:rPr>
                    <a:t>3</a:t>
                  </a:r>
                  <a:r>
                    <a:rPr lang="zh-CN" altLang="en-US" sz="2200" b="1">
                      <a:latin typeface="宋体" panose="02010600030101010101" pitchFamily="2" charset="-122"/>
                    </a:rPr>
                    <a:t>，</a:t>
                  </a:r>
                  <a:r>
                    <a:rPr lang="en-US" altLang="zh-CN" sz="2200" b="1">
                      <a:latin typeface="宋体" panose="02010600030101010101" pitchFamily="2" charset="-122"/>
                      <a:cs typeface="Times New Roman" panose="02020603050405020304" pitchFamily="18" charset="0"/>
                    </a:rPr>
                    <a:t>-1</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71" name="Rectangle 35"/>
                <p:cNvSpPr>
                  <a:spLocks noChangeArrowheads="1"/>
                </p:cNvSpPr>
                <p:nvPr/>
              </p:nvSpPr>
              <p:spPr bwMode="auto">
                <a:xfrm>
                  <a:off x="0" y="0"/>
                  <a:ext cx="823"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nvGrpSpPr>
              <p:cNvPr id="67" name="Group 36"/>
              <p:cNvGrpSpPr>
                <a:grpSpLocks/>
              </p:cNvGrpSpPr>
              <p:nvPr/>
            </p:nvGrpSpPr>
            <p:grpSpPr bwMode="auto">
              <a:xfrm>
                <a:off x="2160" y="1209"/>
                <a:ext cx="710" cy="403"/>
                <a:chOff x="0" y="0"/>
                <a:chExt cx="710" cy="403"/>
              </a:xfrm>
            </p:grpSpPr>
            <p:sp>
              <p:nvSpPr>
                <p:cNvPr id="68" name="Rectangle 37"/>
                <p:cNvSpPr>
                  <a:spLocks noChangeArrowheads="1"/>
                </p:cNvSpPr>
                <p:nvPr/>
              </p:nvSpPr>
              <p:spPr bwMode="auto">
                <a:xfrm>
                  <a:off x="43" y="0"/>
                  <a:ext cx="62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algn="ctr" eaLnBrk="1" hangingPunct="1">
                    <a:spcBef>
                      <a:spcPct val="0"/>
                    </a:spcBef>
                    <a:buClrTx/>
                    <a:buSzTx/>
                    <a:buFont typeface="Arial" panose="020B0604020202020204" pitchFamily="34" charset="0"/>
                    <a:buNone/>
                  </a:pPr>
                  <a:r>
                    <a:rPr lang="en-US" altLang="zh-CN" sz="2200" b="1" u="sng">
                      <a:solidFill>
                        <a:srgbClr val="CC3300"/>
                      </a:solidFill>
                      <a:latin typeface="宋体" panose="02010600030101010101" pitchFamily="2" charset="-122"/>
                      <a:cs typeface="Times New Roman" panose="02020603050405020304" pitchFamily="18" charset="0"/>
                    </a:rPr>
                    <a:t>0</a:t>
                  </a:r>
                  <a:r>
                    <a:rPr lang="zh-CN" altLang="en-US" sz="2200" b="1" u="sng">
                      <a:solidFill>
                        <a:srgbClr val="CC3300"/>
                      </a:solidFill>
                      <a:latin typeface="宋体" panose="02010600030101010101" pitchFamily="2" charset="-122"/>
                    </a:rPr>
                    <a:t>，</a:t>
                  </a:r>
                  <a:r>
                    <a:rPr lang="en-US" altLang="zh-CN" sz="2200" b="1" u="sng">
                      <a:solidFill>
                        <a:srgbClr val="CC3300"/>
                      </a:solidFill>
                      <a:latin typeface="宋体" panose="02010600030101010101" pitchFamily="2" charset="-122"/>
                      <a:cs typeface="Times New Roman" panose="02020603050405020304" pitchFamily="18" charset="0"/>
                    </a:rPr>
                    <a:t>0</a:t>
                  </a:r>
                </a:p>
                <a:p>
                  <a:pPr algn="ctr">
                    <a:spcBef>
                      <a:spcPct val="0"/>
                    </a:spcBef>
                    <a:buClrTx/>
                    <a:buSzTx/>
                    <a:buFont typeface="Arial" panose="020B0604020202020204" pitchFamily="34" charset="0"/>
                    <a:buNone/>
                  </a:pPr>
                  <a:endParaRPr lang="en-US" altLang="zh-CN" sz="2200" b="1">
                    <a:latin typeface="Times New Roman" panose="02020603050405020304" pitchFamily="18" charset="0"/>
                  </a:endParaRPr>
                </a:p>
              </p:txBody>
            </p:sp>
            <p:sp>
              <p:nvSpPr>
                <p:cNvPr id="69" name="Rectangle 38"/>
                <p:cNvSpPr>
                  <a:spLocks noChangeArrowheads="1"/>
                </p:cNvSpPr>
                <p:nvPr/>
              </p:nvSpPr>
              <p:spPr bwMode="auto">
                <a:xfrm>
                  <a:off x="0" y="0"/>
                  <a:ext cx="710" cy="403"/>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grpSp>
        <p:sp>
          <p:nvSpPr>
            <p:cNvPr id="56" name="Rectangle 39"/>
            <p:cNvSpPr>
              <a:spLocks noChangeArrowheads="1"/>
            </p:cNvSpPr>
            <p:nvPr/>
          </p:nvSpPr>
          <p:spPr bwMode="auto">
            <a:xfrm>
              <a:off x="0" y="0"/>
              <a:ext cx="2876" cy="1618"/>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200"/>
            </a:p>
          </p:txBody>
        </p:sp>
      </p:grpSp>
    </p:spTree>
    <p:extLst>
      <p:ext uri="{BB962C8B-B14F-4D97-AF65-F5344CB8AC3E}">
        <p14:creationId xmlns:p14="http://schemas.microsoft.com/office/powerpoint/2010/main" val="12766641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 name="文本框 3"/>
          <p:cNvSpPr txBox="1"/>
          <p:nvPr/>
        </p:nvSpPr>
        <p:spPr>
          <a:xfrm>
            <a:off x="432574" y="1202352"/>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4" name="矩形 1"/>
          <p:cNvSpPr>
            <a:spLocks noChangeArrowheads="1"/>
          </p:cNvSpPr>
          <p:nvPr/>
        </p:nvSpPr>
        <p:spPr bwMode="auto">
          <a:xfrm>
            <a:off x="432574" y="1819317"/>
            <a:ext cx="817187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cs typeface="Arial" panose="020B0604020202020204" pitchFamily="34" charset="0"/>
              </a:rPr>
              <a:t>♦</a:t>
            </a:r>
            <a:r>
              <a:rPr lang="en-US" altLang="zh-CN" sz="2400" dirty="0" smtClean="0"/>
              <a:t> </a:t>
            </a:r>
            <a:r>
              <a:rPr lang="zh-CN" altLang="en-US" sz="2400" b="1" dirty="0" smtClean="0"/>
              <a:t>经济学研究对象：</a:t>
            </a:r>
            <a:r>
              <a:rPr lang="zh-CN" altLang="en-US" sz="2400" dirty="0" smtClean="0"/>
              <a:t>资源配置，机会成本，会计成本，基本</a:t>
            </a:r>
            <a:r>
              <a:rPr lang="zh-CN" altLang="en-US" sz="2400" dirty="0"/>
              <a:t>经济问题</a:t>
            </a:r>
            <a:r>
              <a:rPr lang="zh-CN" altLang="en-US" sz="2400" dirty="0" smtClean="0"/>
              <a:t>，经济学，效用，福利</a:t>
            </a:r>
            <a:endParaRPr lang="zh-CN" altLang="en-US" sz="2400" dirty="0"/>
          </a:p>
        </p:txBody>
      </p:sp>
      <p:sp>
        <p:nvSpPr>
          <p:cNvPr id="16" name="矩形 1"/>
          <p:cNvSpPr>
            <a:spLocks noChangeArrowheads="1"/>
          </p:cNvSpPr>
          <p:nvPr/>
        </p:nvSpPr>
        <p:spPr bwMode="auto">
          <a:xfrm>
            <a:off x="416842" y="2650314"/>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cs typeface="Arial" panose="020B0604020202020204" pitchFamily="34" charset="0"/>
              </a:rPr>
              <a:t>♦</a:t>
            </a:r>
            <a:r>
              <a:rPr lang="en-US" altLang="zh-CN" sz="2400" dirty="0" smtClean="0"/>
              <a:t> </a:t>
            </a:r>
            <a:r>
              <a:rPr lang="zh-CN" altLang="en-US" sz="2400" b="1" dirty="0" smtClean="0"/>
              <a:t>经济学基础概念：</a:t>
            </a:r>
            <a:r>
              <a:rPr lang="zh-CN" altLang="en-US" sz="2400" dirty="0" smtClean="0"/>
              <a:t>帕累托效率，平等，市场，政府资源机制的特点，混合经济，经济理性人，实证分析和规范分析，经济理论，经济模型</a:t>
            </a:r>
            <a:endParaRPr lang="zh-CN" altLang="en-US" sz="2400" dirty="0"/>
          </a:p>
        </p:txBody>
      </p:sp>
      <p:sp>
        <p:nvSpPr>
          <p:cNvPr id="17" name="矩形 1"/>
          <p:cNvSpPr>
            <a:spLocks noChangeArrowheads="1"/>
          </p:cNvSpPr>
          <p:nvPr/>
        </p:nvSpPr>
        <p:spPr bwMode="auto">
          <a:xfrm>
            <a:off x="396174" y="3850643"/>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dirty="0" smtClean="0">
                <a:cs typeface="Arial" panose="020B0604020202020204" pitchFamily="34" charset="0"/>
              </a:rPr>
              <a:t>♦</a:t>
            </a:r>
            <a:r>
              <a:rPr lang="en-US" altLang="zh-CN" sz="2400" dirty="0" smtClean="0"/>
              <a:t> </a:t>
            </a:r>
            <a:r>
              <a:rPr lang="zh-CN" altLang="en-US" sz="2400" b="1" dirty="0" smtClean="0"/>
              <a:t>经济学的基本方法：</a:t>
            </a:r>
            <a:r>
              <a:rPr lang="zh-CN" altLang="en-US" sz="2400" dirty="0" smtClean="0"/>
              <a:t>经济理性人假设，实证分析和规范分析，个体分析和总体分析，均衡分析，边际分析，经济理论，经济模型</a:t>
            </a:r>
            <a:endParaRPr lang="zh-CN" altLang="en-US" sz="2400" dirty="0"/>
          </a:p>
        </p:txBody>
      </p:sp>
    </p:spTree>
    <p:extLst>
      <p:ext uri="{BB962C8B-B14F-4D97-AF65-F5344CB8AC3E}">
        <p14:creationId xmlns:p14="http://schemas.microsoft.com/office/powerpoint/2010/main" val="6220632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1"/>
          <p:cNvSpPr>
            <a:spLocks noGrp="1"/>
          </p:cNvSpPr>
          <p:nvPr>
            <p:ph type="title"/>
          </p:nvPr>
        </p:nvSpPr>
        <p:spPr>
          <a:xfrm>
            <a:off x="357188" y="928688"/>
            <a:ext cx="8229600" cy="1143000"/>
          </a:xfrm>
        </p:spPr>
        <p:txBody>
          <a:bodyPr/>
          <a:lstStyle/>
          <a:p>
            <a:r>
              <a:rPr lang="zh-CN" altLang="en-US" sz="4000" b="1" dirty="0" smtClean="0"/>
              <a:t>第</a:t>
            </a:r>
            <a:r>
              <a:rPr lang="zh-CN" altLang="en-US" sz="4000" b="1" dirty="0"/>
              <a:t>二</a:t>
            </a:r>
            <a:r>
              <a:rPr lang="zh-CN" altLang="en-US" sz="4000" b="1" dirty="0" smtClean="0"/>
              <a:t>章 市场需求、供给与均衡价格</a:t>
            </a:r>
          </a:p>
        </p:txBody>
      </p:sp>
      <p:sp>
        <p:nvSpPr>
          <p:cNvPr id="4"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pPr>
            <a:r>
              <a:rPr lang="en-US" altLang="zh-CN" sz="2800" dirty="0"/>
              <a:t>2</a:t>
            </a:r>
            <a:r>
              <a:rPr lang="en-US" altLang="zh-CN" sz="2800" dirty="0" smtClean="0"/>
              <a:t>.1 </a:t>
            </a:r>
            <a:r>
              <a:rPr lang="zh-CN" altLang="en-US" sz="2800" dirty="0" smtClean="0"/>
              <a:t>市场需求</a:t>
            </a:r>
          </a:p>
          <a:p>
            <a:pPr>
              <a:lnSpc>
                <a:spcPct val="150000"/>
              </a:lnSpc>
            </a:pPr>
            <a:r>
              <a:rPr lang="en-US" altLang="zh-CN" sz="2800" dirty="0"/>
              <a:t>2</a:t>
            </a:r>
            <a:r>
              <a:rPr lang="en-US" altLang="zh-CN" sz="2800" dirty="0" smtClean="0"/>
              <a:t>.2 </a:t>
            </a:r>
            <a:r>
              <a:rPr lang="zh-CN" altLang="en-US" sz="2800" dirty="0" smtClean="0"/>
              <a:t>市场供给</a:t>
            </a:r>
          </a:p>
          <a:p>
            <a:pPr>
              <a:lnSpc>
                <a:spcPct val="150000"/>
              </a:lnSpc>
            </a:pPr>
            <a:r>
              <a:rPr lang="en-US" altLang="zh-CN" sz="2800" dirty="0"/>
              <a:t>2</a:t>
            </a:r>
            <a:r>
              <a:rPr lang="en-US" altLang="zh-CN" sz="2800" dirty="0" smtClean="0"/>
              <a:t>.3 </a:t>
            </a:r>
            <a:r>
              <a:rPr lang="zh-CN" altLang="en-US" sz="2800" dirty="0" smtClean="0"/>
              <a:t>市场均衡和均衡价格</a:t>
            </a:r>
            <a:endParaRPr lang="en-US" altLang="zh-CN" sz="2800" dirty="0" smtClean="0"/>
          </a:p>
          <a:p>
            <a:pPr>
              <a:lnSpc>
                <a:spcPct val="150000"/>
              </a:lnSpc>
            </a:pPr>
            <a:r>
              <a:rPr lang="en-US" altLang="zh-CN" sz="2800" dirty="0"/>
              <a:t>2</a:t>
            </a:r>
            <a:r>
              <a:rPr lang="en-US" altLang="zh-CN" sz="2800" dirty="0" smtClean="0"/>
              <a:t>.4 </a:t>
            </a:r>
            <a:r>
              <a:rPr lang="zh-CN" altLang="en-US" sz="2800" dirty="0" smtClean="0"/>
              <a:t>市场福利衡量和市场效率</a:t>
            </a:r>
          </a:p>
          <a:p>
            <a:pPr>
              <a:lnSpc>
                <a:spcPct val="150000"/>
              </a:lnSpc>
            </a:pPr>
            <a:r>
              <a:rPr lang="en-US" altLang="zh-CN" sz="2800" dirty="0"/>
              <a:t>2</a:t>
            </a:r>
            <a:r>
              <a:rPr lang="en-US" altLang="zh-CN" sz="2800" dirty="0" smtClean="0"/>
              <a:t>.5 </a:t>
            </a:r>
            <a:r>
              <a:rPr lang="zh-CN" altLang="en-US" sz="2800" dirty="0" smtClean="0"/>
              <a:t>供求弹性及其应用</a:t>
            </a:r>
          </a:p>
          <a:p>
            <a:endParaRPr lang="zh-CN" altLang="en-US" dirty="0" smtClean="0"/>
          </a:p>
        </p:txBody>
      </p:sp>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95290969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0" name="矩形 89"/>
          <p:cNvSpPr/>
          <p:nvPr/>
        </p:nvSpPr>
        <p:spPr>
          <a:xfrm>
            <a:off x="389995" y="1020487"/>
            <a:ext cx="3959738" cy="492443"/>
          </a:xfrm>
          <a:prstGeom prst="rect">
            <a:avLst/>
          </a:prstGeom>
        </p:spPr>
        <p:txBody>
          <a:bodyPr wrap="none">
            <a:spAutoFit/>
          </a:bodyPr>
          <a:lstStyle/>
          <a:p>
            <a:pPr>
              <a:spcBef>
                <a:spcPts val="0"/>
              </a:spcBef>
            </a:pPr>
            <a:r>
              <a:rPr lang="en-US" altLang="zh-CN" sz="2600" b="1" dirty="0" smtClean="0"/>
              <a:t>9.2.4 </a:t>
            </a:r>
            <a:r>
              <a:rPr lang="zh-CN" altLang="en-US" sz="2600" b="1" dirty="0" smtClean="0"/>
              <a:t>产权不清与市场失灵</a:t>
            </a:r>
            <a:endParaRPr lang="zh-CN" altLang="en-US" sz="2600" b="1" dirty="0"/>
          </a:p>
        </p:txBody>
      </p:sp>
      <p:sp>
        <p:nvSpPr>
          <p:cNvPr id="10" name="Text Box 20"/>
          <p:cNvSpPr txBox="1">
            <a:spLocks noChangeArrowheads="1"/>
          </p:cNvSpPr>
          <p:nvPr/>
        </p:nvSpPr>
        <p:spPr bwMode="auto">
          <a:xfrm>
            <a:off x="389995" y="1552342"/>
            <a:ext cx="832541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400" dirty="0" smtClean="0">
                <a:latin typeface="Arial" panose="020B0604020202020204" pitchFamily="34" charset="0"/>
                <a:ea typeface="楷体_GB2312" pitchFamily="49" charset="-122"/>
              </a:rPr>
              <a:t>       产权</a:t>
            </a:r>
            <a:r>
              <a:rPr lang="zh-CN" altLang="en-US" sz="2400" dirty="0">
                <a:latin typeface="Arial" panose="020B0604020202020204" pitchFamily="34" charset="0"/>
                <a:ea typeface="楷体_GB2312" pitchFamily="49" charset="-122"/>
              </a:rPr>
              <a:t>的存在能够通过赋予人们恰当的激励去管理原先</a:t>
            </a:r>
            <a:r>
              <a:rPr lang="zh-CN" altLang="en-US" sz="2400" dirty="0" smtClean="0">
                <a:latin typeface="Arial" panose="020B0604020202020204" pitchFamily="34" charset="0"/>
                <a:ea typeface="楷体_GB2312" pitchFamily="49" charset="-122"/>
              </a:rPr>
              <a:t>的公共</a:t>
            </a:r>
            <a:r>
              <a:rPr lang="zh-CN" altLang="en-US" sz="2400" dirty="0">
                <a:latin typeface="Arial" panose="020B0604020202020204" pitchFamily="34" charset="0"/>
                <a:ea typeface="楷体_GB2312" pitchFamily="49" charset="-122"/>
              </a:rPr>
              <a:t>资源以提高经济活动的效率，而这正是人们建立</a:t>
            </a:r>
            <a:r>
              <a:rPr lang="zh-CN" altLang="en-US" sz="2400" dirty="0" smtClean="0">
                <a:latin typeface="Arial" panose="020B0604020202020204" pitchFamily="34" charset="0"/>
                <a:ea typeface="楷体_GB2312" pitchFamily="49" charset="-122"/>
              </a:rPr>
              <a:t>维护</a:t>
            </a:r>
            <a:r>
              <a:rPr lang="zh-CN" altLang="en-US" sz="2400" dirty="0">
                <a:latin typeface="Arial" panose="020B0604020202020204" pitchFamily="34" charset="0"/>
                <a:ea typeface="楷体_GB2312" pitchFamily="49" charset="-122"/>
              </a:rPr>
              <a:t>私人产权的国家所获得的主要好处</a:t>
            </a:r>
            <a:r>
              <a:rPr lang="zh-CN" altLang="en-US" sz="2400" dirty="0" smtClean="0">
                <a:latin typeface="Arial" panose="020B0604020202020204" pitchFamily="34" charset="0"/>
                <a:ea typeface="楷体_GB2312" pitchFamily="49" charset="-122"/>
              </a:rPr>
              <a:t>之一。但产权</a:t>
            </a:r>
            <a:r>
              <a:rPr lang="zh-CN" altLang="en-US" sz="2400" dirty="0">
                <a:latin typeface="Arial" panose="020B0604020202020204" pitchFamily="34" charset="0"/>
                <a:ea typeface="楷体_GB2312" pitchFamily="49" charset="-122"/>
              </a:rPr>
              <a:t>不清晰的时候，市场就不能有效作用。</a:t>
            </a:r>
          </a:p>
        </p:txBody>
      </p:sp>
      <p:sp>
        <p:nvSpPr>
          <p:cNvPr id="11" name="Rectangle 3"/>
          <p:cNvSpPr>
            <a:spLocks noChangeArrowheads="1"/>
          </p:cNvSpPr>
          <p:nvPr/>
        </p:nvSpPr>
        <p:spPr bwMode="auto">
          <a:xfrm>
            <a:off x="354971" y="3070585"/>
            <a:ext cx="8249477" cy="3416320"/>
          </a:xfrm>
          <a:prstGeom prst="rect">
            <a:avLst/>
          </a:prstGeom>
          <a:noFill/>
          <a:ln>
            <a:noFill/>
          </a:ln>
          <a:extLst/>
        </p:spPr>
        <p:txBody>
          <a:bodyPr wrap="square">
            <a:spAutoFit/>
          </a:bodyPr>
          <a:lstStyle/>
          <a:p>
            <a:pPr>
              <a:defRPr/>
            </a:pPr>
            <a:r>
              <a:rPr lang="zh-CN" altLang="en-US" sz="2400" dirty="0"/>
              <a:t>        </a:t>
            </a:r>
            <a:r>
              <a:rPr lang="zh-CN" altLang="en-US" sz="2400" dirty="0" smtClean="0"/>
              <a:t> </a:t>
            </a:r>
            <a:r>
              <a:rPr lang="zh-CN" altLang="en-US" sz="2400" dirty="0" smtClean="0">
                <a:latin typeface="+mn-lt"/>
              </a:rPr>
              <a:t>哈</a:t>
            </a:r>
            <a:r>
              <a:rPr lang="zh-CN" altLang="en-US" sz="2400" dirty="0">
                <a:latin typeface="+mn-lt"/>
              </a:rPr>
              <a:t>丁（Garrit Hadin）于 1968 年《科学》杂志发表文章“The Tragedy of the Commons”，</a:t>
            </a:r>
            <a:r>
              <a:rPr lang="zh-CN" altLang="en-US" sz="2400" dirty="0"/>
              <a:t>总结出一个著名论断“公共资源的自由使用会毁灭所有的公共资源</a:t>
            </a:r>
            <a:r>
              <a:rPr lang="zh-CN" altLang="en-US" sz="2400" dirty="0" smtClean="0"/>
              <a:t>”，即</a:t>
            </a:r>
            <a:r>
              <a:rPr lang="zh-CN" altLang="en-US" sz="2400" dirty="0"/>
              <a:t>“公地悲剧”。哈丁在文章中设想，古老的英国村庄有一片牧民可以自由放牧的公用地，每个牧民直接利益大小取决于其放牧的牲畜数量，但增加放牧导致草地承受能力的成本却不是由某个放牧人自己承担，放牧人只考虑自己收益和成本的比较，而草地毁坏的成本则不能全部考虑，这时便发生了“公用地悲剧”</a:t>
            </a:r>
            <a:r>
              <a:rPr lang="zh-CN" altLang="en-US" sz="2400" dirty="0" smtClean="0"/>
              <a:t>。</a:t>
            </a:r>
            <a:endParaRPr lang="zh-CN" altLang="en-US" sz="2400" dirty="0"/>
          </a:p>
        </p:txBody>
      </p:sp>
    </p:spTree>
    <p:extLst>
      <p:ext uri="{BB962C8B-B14F-4D97-AF65-F5344CB8AC3E}">
        <p14:creationId xmlns:p14="http://schemas.microsoft.com/office/powerpoint/2010/main" val="200024153"/>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70533" y="1033656"/>
            <a:ext cx="8164833" cy="3416320"/>
          </a:xfrm>
          <a:prstGeom prst="rect">
            <a:avLst/>
          </a:prstGeom>
        </p:spPr>
        <p:txBody>
          <a:bodyPr wrap="square">
            <a:spAutoFit/>
          </a:bodyPr>
          <a:lstStyle/>
          <a:p>
            <a:r>
              <a:rPr lang="zh-CN" altLang="en-US" sz="2400" dirty="0" smtClean="0"/>
              <a:t>        对于公共牧场，依靠</a:t>
            </a:r>
            <a:r>
              <a:rPr lang="zh-CN" altLang="en-US" sz="2400" dirty="0"/>
              <a:t>个人决策，个人放牧数量最优点上的个人边际成本小于社会边际成本，而总饲养量大于社会最优饲养量。哈丁说：“这是悲剧的根本所在，每个人都被困在一个迫使他在有限范围内无节制地增加牲畜的制度中。毁灭是所有人都奔向的目的地，因为在信奉公有物自由的社会中，每个人均追求自己的最大利益。</a:t>
            </a:r>
            <a:r>
              <a:rPr lang="zh-CN" altLang="en-US" sz="2400" dirty="0" smtClean="0"/>
              <a:t>”在</a:t>
            </a:r>
            <a:r>
              <a:rPr lang="zh-CN" altLang="en-US" sz="2400" dirty="0"/>
              <a:t>几乎所有的公有资源例子中，都产生了与公用地悲剧一样</a:t>
            </a:r>
            <a:r>
              <a:rPr lang="zh-CN" altLang="en-US" sz="2400" dirty="0" smtClean="0"/>
              <a:t>的</a:t>
            </a:r>
            <a:r>
              <a:rPr lang="zh-CN" altLang="en-US" sz="2400" dirty="0"/>
              <a:t>过分地使用公有资源</a:t>
            </a:r>
            <a:r>
              <a:rPr lang="zh-CN" altLang="en-US" sz="2400" dirty="0" smtClean="0"/>
              <a:t>问题：过度</a:t>
            </a:r>
            <a:r>
              <a:rPr lang="zh-CN" altLang="en-US" sz="2400" dirty="0"/>
              <a:t>砍伐的森林、过度捕捞的渔业资源、污染严重的河流和</a:t>
            </a:r>
            <a:r>
              <a:rPr lang="zh-CN" altLang="en-US" sz="2400" dirty="0" smtClean="0"/>
              <a:t>空气。</a:t>
            </a:r>
            <a:endParaRPr lang="zh-CN" altLang="en-US" sz="2400" dirty="0"/>
          </a:p>
        </p:txBody>
      </p:sp>
      <p:sp>
        <p:nvSpPr>
          <p:cNvPr id="11" name="Text Box 5"/>
          <p:cNvSpPr txBox="1">
            <a:spLocks noChangeArrowheads="1"/>
          </p:cNvSpPr>
          <p:nvPr/>
        </p:nvSpPr>
        <p:spPr bwMode="auto">
          <a:xfrm>
            <a:off x="534138" y="5661248"/>
            <a:ext cx="777621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dirty="0" smtClean="0">
                <a:latin typeface="Arial" panose="020B0604020202020204" pitchFamily="34" charset="0"/>
              </a:rPr>
              <a:t>参考文献：</a:t>
            </a:r>
            <a:r>
              <a:rPr lang="en-US" altLang="zh-CN" sz="2000" dirty="0" smtClean="0">
                <a:latin typeface="Arial" panose="020B0604020202020204" pitchFamily="34" charset="0"/>
              </a:rPr>
              <a:t>Garrett </a:t>
            </a:r>
            <a:r>
              <a:rPr lang="en-US" altLang="zh-CN" sz="2000" dirty="0">
                <a:latin typeface="Arial" panose="020B0604020202020204" pitchFamily="34" charset="0"/>
              </a:rPr>
              <a:t>Hardin</a:t>
            </a:r>
            <a:r>
              <a:rPr lang="zh-CN" altLang="en-US" sz="2000" dirty="0">
                <a:latin typeface="Arial" panose="020B0604020202020204" pitchFamily="34" charset="0"/>
              </a:rPr>
              <a:t>，</a:t>
            </a:r>
            <a:r>
              <a:rPr lang="en-US" altLang="zh-CN" sz="2000" dirty="0">
                <a:latin typeface="Arial" panose="020B0604020202020204" pitchFamily="34" charset="0"/>
              </a:rPr>
              <a:t>The Tragedy of the </a:t>
            </a:r>
            <a:r>
              <a:rPr lang="en-US" altLang="zh-CN" sz="2000" dirty="0" smtClean="0">
                <a:latin typeface="Arial" panose="020B0604020202020204" pitchFamily="34" charset="0"/>
              </a:rPr>
              <a:t>Commons. </a:t>
            </a:r>
            <a:r>
              <a:rPr lang="en-US" altLang="zh-CN" sz="2000" i="1" dirty="0" smtClean="0">
                <a:latin typeface="Arial" panose="020B0604020202020204" pitchFamily="34" charset="0"/>
              </a:rPr>
              <a:t>Science</a:t>
            </a:r>
            <a:r>
              <a:rPr lang="en-US" altLang="zh-CN" sz="2000" i="1" dirty="0">
                <a:latin typeface="Arial" panose="020B0604020202020204" pitchFamily="34" charset="0"/>
              </a:rPr>
              <a:t>, </a:t>
            </a:r>
            <a:r>
              <a:rPr lang="en-US" altLang="zh-CN" sz="2000" dirty="0">
                <a:latin typeface="Arial" panose="020B0604020202020204" pitchFamily="34" charset="0"/>
              </a:rPr>
              <a:t>162(1968</a:t>
            </a:r>
            <a:r>
              <a:rPr lang="en-US" altLang="zh-CN" sz="2000" dirty="0" smtClean="0">
                <a:latin typeface="Arial" panose="020B0604020202020204" pitchFamily="34" charset="0"/>
              </a:rPr>
              <a:t>):1243-1248</a:t>
            </a:r>
            <a:r>
              <a:rPr lang="en-US" altLang="zh-CN" sz="2000" dirty="0">
                <a:latin typeface="Arial" panose="020B0604020202020204" pitchFamily="34" charset="0"/>
              </a:rPr>
              <a:t>.</a:t>
            </a:r>
            <a:endParaRPr lang="zh-CN" altLang="en-US" sz="2000" dirty="0">
              <a:latin typeface="Arial" panose="020B0604020202020204" pitchFamily="34" charset="0"/>
            </a:endParaRPr>
          </a:p>
        </p:txBody>
      </p:sp>
    </p:spTree>
    <p:extLst>
      <p:ext uri="{BB962C8B-B14F-4D97-AF65-F5344CB8AC3E}">
        <p14:creationId xmlns:p14="http://schemas.microsoft.com/office/powerpoint/2010/main" val="425598094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0" name="矩形 89"/>
          <p:cNvSpPr/>
          <p:nvPr/>
        </p:nvSpPr>
        <p:spPr>
          <a:xfrm>
            <a:off x="395536" y="1020487"/>
            <a:ext cx="4294765" cy="492443"/>
          </a:xfrm>
          <a:prstGeom prst="rect">
            <a:avLst/>
          </a:prstGeom>
        </p:spPr>
        <p:txBody>
          <a:bodyPr wrap="none">
            <a:spAutoFit/>
          </a:bodyPr>
          <a:lstStyle/>
          <a:p>
            <a:pPr>
              <a:spcBef>
                <a:spcPts val="0"/>
              </a:spcBef>
            </a:pPr>
            <a:r>
              <a:rPr lang="en-US" altLang="zh-CN" sz="2600" b="1" dirty="0" smtClean="0"/>
              <a:t>9.2.5 </a:t>
            </a:r>
            <a:r>
              <a:rPr lang="zh-CN" altLang="en-US" sz="2600" b="1" dirty="0" smtClean="0"/>
              <a:t>个人不理性与市场失灵</a:t>
            </a:r>
            <a:endParaRPr lang="zh-CN" altLang="en-US" sz="2600" b="1" dirty="0"/>
          </a:p>
        </p:txBody>
      </p:sp>
      <p:sp>
        <p:nvSpPr>
          <p:cNvPr id="10" name="矩形 5"/>
          <p:cNvSpPr>
            <a:spLocks noChangeArrowheads="1"/>
          </p:cNvSpPr>
          <p:nvPr/>
        </p:nvSpPr>
        <p:spPr bwMode="auto">
          <a:xfrm>
            <a:off x="395536" y="1889125"/>
            <a:ext cx="8208912"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latin typeface="Arial" panose="020B0604020202020204" pitchFamily="34" charset="0"/>
              </a:rPr>
              <a:t>        </a:t>
            </a:r>
            <a:r>
              <a:rPr lang="zh-CN" altLang="en-US" sz="2400" dirty="0" smtClean="0">
                <a:solidFill>
                  <a:srgbClr val="000000"/>
                </a:solidFill>
                <a:latin typeface="Arial" panose="020B0604020202020204" pitchFamily="34" charset="0"/>
              </a:rPr>
              <a:t>市场有效以完全</a:t>
            </a:r>
            <a:r>
              <a:rPr lang="zh-CN" altLang="en-US" sz="2400" dirty="0">
                <a:solidFill>
                  <a:srgbClr val="000000"/>
                </a:solidFill>
                <a:latin typeface="Arial" panose="020B0604020202020204" pitchFamily="34" charset="0"/>
              </a:rPr>
              <a:t>竞争</a:t>
            </a:r>
            <a:r>
              <a:rPr lang="zh-CN" altLang="en-US" sz="2400" dirty="0" smtClean="0">
                <a:solidFill>
                  <a:srgbClr val="000000"/>
                </a:solidFill>
                <a:latin typeface="Arial" panose="020B0604020202020204" pitchFamily="34" charset="0"/>
              </a:rPr>
              <a:t>市场并假定</a:t>
            </a:r>
            <a:r>
              <a:rPr lang="zh-CN" altLang="en-US" sz="2400" dirty="0">
                <a:solidFill>
                  <a:srgbClr val="000000"/>
                </a:solidFill>
                <a:latin typeface="Arial" panose="020B0604020202020204" pitchFamily="34" charset="0"/>
              </a:rPr>
              <a:t>经济</a:t>
            </a:r>
            <a:r>
              <a:rPr lang="zh-CN" altLang="en-US" sz="2400" dirty="0" smtClean="0">
                <a:solidFill>
                  <a:srgbClr val="000000"/>
                </a:solidFill>
                <a:latin typeface="Arial" panose="020B0604020202020204" pitchFamily="34" charset="0"/>
              </a:rPr>
              <a:t>主体理性为前提，</a:t>
            </a:r>
            <a:r>
              <a:rPr lang="zh-CN" altLang="en-US" sz="2400" dirty="0">
                <a:solidFill>
                  <a:srgbClr val="000000"/>
                </a:solidFill>
                <a:latin typeface="Arial" panose="020B0604020202020204" pitchFamily="34" charset="0"/>
              </a:rPr>
              <a:t>但实际上，经济</a:t>
            </a:r>
            <a:r>
              <a:rPr lang="zh-CN" altLang="en-US" sz="2400" dirty="0" smtClean="0">
                <a:solidFill>
                  <a:srgbClr val="000000"/>
                </a:solidFill>
                <a:latin typeface="Arial" panose="020B0604020202020204" pitchFamily="34" charset="0"/>
              </a:rPr>
              <a:t>主体的行为并非</a:t>
            </a:r>
            <a:r>
              <a:rPr lang="zh-CN" altLang="en-US" sz="2400" dirty="0">
                <a:solidFill>
                  <a:srgbClr val="000000"/>
                </a:solidFill>
                <a:latin typeface="Arial" panose="020B0604020202020204" pitchFamily="34" charset="0"/>
              </a:rPr>
              <a:t>都是理性的。</a:t>
            </a:r>
            <a:endParaRPr lang="en-US" altLang="zh-CN" sz="2400" dirty="0">
              <a:solidFill>
                <a:srgbClr val="000000"/>
              </a:solidFill>
              <a:latin typeface="Arial" panose="020B0604020202020204" pitchFamily="34" charset="0"/>
            </a:endParaRPr>
          </a:p>
          <a:p>
            <a:pPr eaLnBrk="1" hangingPunct="1">
              <a:spcBef>
                <a:spcPct val="0"/>
              </a:spcBef>
              <a:buFontTx/>
              <a:buNone/>
            </a:pPr>
            <a:r>
              <a:rPr lang="en-US" altLang="zh-CN" sz="2400" b="1" dirty="0">
                <a:solidFill>
                  <a:srgbClr val="000000"/>
                </a:solidFill>
                <a:latin typeface="Arial" panose="020B0604020202020204" pitchFamily="34" charset="0"/>
              </a:rPr>
              <a:t>        </a:t>
            </a:r>
            <a:r>
              <a:rPr lang="zh-CN" altLang="en-US" sz="2400" b="1" dirty="0">
                <a:solidFill>
                  <a:srgbClr val="000000"/>
                </a:solidFill>
                <a:latin typeface="Arial" panose="020B0604020202020204" pitchFamily="34" charset="0"/>
              </a:rPr>
              <a:t>一方面</a:t>
            </a:r>
            <a:r>
              <a:rPr lang="zh-CN" altLang="en-US" sz="2400" b="1" dirty="0" smtClean="0">
                <a:solidFill>
                  <a:srgbClr val="000000"/>
                </a:solidFill>
                <a:latin typeface="Arial" panose="020B0604020202020204" pitchFamily="34" charset="0"/>
              </a:rPr>
              <a:t>，经济主体难于做到理性</a:t>
            </a:r>
            <a:r>
              <a:rPr lang="zh-CN" altLang="en-US" sz="2400" dirty="0" smtClean="0">
                <a:solidFill>
                  <a:srgbClr val="000000"/>
                </a:solidFill>
                <a:latin typeface="Arial" panose="020B0604020202020204" pitchFamily="34" charset="0"/>
              </a:rPr>
              <a:t>。我们</a:t>
            </a:r>
            <a:r>
              <a:rPr lang="zh-CN" altLang="en-US" sz="2400" dirty="0">
                <a:solidFill>
                  <a:srgbClr val="000000"/>
                </a:solidFill>
                <a:latin typeface="Arial" panose="020B0604020202020204" pitchFamily="34" charset="0"/>
              </a:rPr>
              <a:t>面临的选择并非都像超市买东西那样简单，比方说花钱让孩子读书受教育、支付学费是一种投资，但是这种投资的回报具有长期性，而且面临很多不确定性</a:t>
            </a:r>
            <a:r>
              <a:rPr lang="zh-CN" altLang="en-US" sz="2400" dirty="0" smtClean="0">
                <a:solidFill>
                  <a:srgbClr val="000000"/>
                </a:solidFill>
                <a:latin typeface="Arial" panose="020B0604020202020204" pitchFamily="34" charset="0"/>
              </a:rPr>
              <a:t>，很多人</a:t>
            </a:r>
            <a:r>
              <a:rPr lang="zh-CN" altLang="en-US" sz="2400" dirty="0">
                <a:solidFill>
                  <a:srgbClr val="000000"/>
                </a:solidFill>
                <a:latin typeface="Arial" panose="020B0604020202020204" pitchFamily="34" charset="0"/>
              </a:rPr>
              <a:t>很难做出准确的计算。</a:t>
            </a:r>
            <a:endParaRPr lang="en-US" altLang="zh-CN" sz="2400" dirty="0">
              <a:solidFill>
                <a:srgbClr val="000000"/>
              </a:solidFill>
              <a:latin typeface="Arial" panose="020B0604020202020204" pitchFamily="34" charset="0"/>
            </a:endParaRPr>
          </a:p>
          <a:p>
            <a:pPr eaLnBrk="1" hangingPunct="1">
              <a:spcBef>
                <a:spcPct val="0"/>
              </a:spcBef>
              <a:buFontTx/>
              <a:buNone/>
            </a:pPr>
            <a:r>
              <a:rPr lang="en-US" altLang="zh-CN" sz="2400" dirty="0">
                <a:solidFill>
                  <a:srgbClr val="000000"/>
                </a:solidFill>
                <a:latin typeface="Arial" panose="020B0604020202020204" pitchFamily="34" charset="0"/>
              </a:rPr>
              <a:t>       </a:t>
            </a:r>
            <a:r>
              <a:rPr lang="zh-CN" altLang="en-US" sz="2400" b="1" dirty="0" smtClean="0">
                <a:solidFill>
                  <a:srgbClr val="000000"/>
                </a:solidFill>
                <a:latin typeface="Arial" panose="020B0604020202020204" pitchFamily="34" charset="0"/>
              </a:rPr>
              <a:t>另一方面，经济主体行为受非理性、不完全理性的驱动。</a:t>
            </a:r>
            <a:r>
              <a:rPr lang="zh-CN" altLang="en-US" sz="2400" dirty="0" smtClean="0">
                <a:solidFill>
                  <a:srgbClr val="000000"/>
                </a:solidFill>
                <a:latin typeface="Arial" panose="020B0604020202020204" pitchFamily="34" charset="0"/>
              </a:rPr>
              <a:t>理性经济人需要搜集决策信息和进行计算，这是有成本的，因此，人们可能根据习惯或者跟随他人采取行动，不进行充分的理性计算。再者，支配个人行动的，不仅有理智，还有情感。因此，很多</a:t>
            </a:r>
            <a:r>
              <a:rPr lang="zh-CN" altLang="en-US" sz="2400" dirty="0">
                <a:solidFill>
                  <a:srgbClr val="000000"/>
                </a:solidFill>
                <a:latin typeface="Arial" panose="020B0604020202020204" pitchFamily="34" charset="0"/>
              </a:rPr>
              <a:t>经济行为受非理性因素的驱动</a:t>
            </a:r>
            <a:r>
              <a:rPr lang="zh-CN" altLang="en-US" sz="2400" dirty="0" smtClean="0">
                <a:solidFill>
                  <a:srgbClr val="000000"/>
                </a:solidFill>
                <a:latin typeface="Arial" panose="020B0604020202020204" pitchFamily="34" charset="0"/>
              </a:rPr>
              <a:t>。有时，这些</a:t>
            </a:r>
            <a:r>
              <a:rPr lang="zh-CN" altLang="en-US" sz="2400" dirty="0">
                <a:solidFill>
                  <a:srgbClr val="000000"/>
                </a:solidFill>
                <a:latin typeface="Arial" panose="020B0604020202020204" pitchFamily="34" charset="0"/>
              </a:rPr>
              <a:t>不理性不仅不利于行为人，而且可能造成社会秩序、公共利益的损害。</a:t>
            </a:r>
            <a:endParaRPr lang="zh-CN" altLang="en-US" sz="2400" dirty="0">
              <a:latin typeface="Arial" panose="020B0604020202020204" pitchFamily="34" charset="0"/>
            </a:endParaRPr>
          </a:p>
        </p:txBody>
      </p:sp>
      <p:sp>
        <p:nvSpPr>
          <p:cNvPr id="11" name="矩形 5"/>
          <p:cNvSpPr>
            <a:spLocks noChangeArrowheads="1"/>
          </p:cNvSpPr>
          <p:nvPr/>
        </p:nvSpPr>
        <p:spPr bwMode="auto">
          <a:xfrm>
            <a:off x="259836" y="1432498"/>
            <a:ext cx="283719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latin typeface="Arial" panose="020B0604020202020204" pitchFamily="34" charset="0"/>
              </a:rPr>
              <a:t>（</a:t>
            </a:r>
            <a:r>
              <a:rPr lang="en-US" altLang="zh-CN" sz="2400" dirty="0" smtClean="0">
                <a:solidFill>
                  <a:srgbClr val="000000"/>
                </a:solidFill>
                <a:latin typeface="Arial" panose="020B0604020202020204" pitchFamily="34" charset="0"/>
              </a:rPr>
              <a:t>1</a:t>
            </a:r>
            <a:r>
              <a:rPr lang="zh-CN" altLang="en-US" sz="2400" dirty="0" smtClean="0">
                <a:solidFill>
                  <a:srgbClr val="000000"/>
                </a:solidFill>
                <a:latin typeface="Arial" panose="020B0604020202020204" pitchFamily="34" charset="0"/>
              </a:rPr>
              <a:t>）</a:t>
            </a:r>
            <a:r>
              <a:rPr lang="zh-CN" altLang="en-US" sz="2400" b="1" dirty="0">
                <a:solidFill>
                  <a:srgbClr val="000000"/>
                </a:solidFill>
                <a:latin typeface="Arial" panose="020B0604020202020204" pitchFamily="34" charset="0"/>
              </a:rPr>
              <a:t>不理性行为</a:t>
            </a:r>
            <a:endParaRPr lang="zh-CN" altLang="en-US" sz="2400" dirty="0">
              <a:latin typeface="Arial" panose="020B0604020202020204" pitchFamily="34" charset="0"/>
            </a:endParaRPr>
          </a:p>
        </p:txBody>
      </p:sp>
    </p:spTree>
    <p:extLst>
      <p:ext uri="{BB962C8B-B14F-4D97-AF65-F5344CB8AC3E}">
        <p14:creationId xmlns:p14="http://schemas.microsoft.com/office/powerpoint/2010/main" val="4135776012"/>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5"/>
          <p:cNvSpPr>
            <a:spLocks noChangeArrowheads="1"/>
          </p:cNvSpPr>
          <p:nvPr/>
        </p:nvSpPr>
        <p:spPr bwMode="auto">
          <a:xfrm>
            <a:off x="395536" y="1062737"/>
            <a:ext cx="43204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latin typeface="Arial" panose="020B0604020202020204" pitchFamily="34" charset="0"/>
              </a:rPr>
              <a:t>（</a:t>
            </a:r>
            <a:r>
              <a:rPr lang="en-US" altLang="zh-CN" sz="2400" dirty="0">
                <a:solidFill>
                  <a:srgbClr val="000000"/>
                </a:solidFill>
                <a:latin typeface="Arial" panose="020B0604020202020204" pitchFamily="34" charset="0"/>
              </a:rPr>
              <a:t>2</a:t>
            </a:r>
            <a:r>
              <a:rPr lang="zh-CN" altLang="en-US" sz="2400" dirty="0" smtClean="0">
                <a:solidFill>
                  <a:srgbClr val="000000"/>
                </a:solidFill>
                <a:latin typeface="Arial" panose="020B0604020202020204" pitchFamily="34" charset="0"/>
              </a:rPr>
              <a:t>）</a:t>
            </a:r>
            <a:r>
              <a:rPr lang="zh-CN" altLang="en-US" sz="2400" b="1" dirty="0">
                <a:solidFill>
                  <a:srgbClr val="000000"/>
                </a:solidFill>
                <a:latin typeface="Arial" panose="020B0604020202020204" pitchFamily="34" charset="0"/>
              </a:rPr>
              <a:t>不理性</a:t>
            </a:r>
            <a:r>
              <a:rPr lang="zh-CN" altLang="en-US" sz="2400" b="1" dirty="0" smtClean="0">
                <a:solidFill>
                  <a:srgbClr val="000000"/>
                </a:solidFill>
                <a:latin typeface="Arial" panose="020B0604020202020204" pitchFamily="34" charset="0"/>
              </a:rPr>
              <a:t>行为与市场</a:t>
            </a:r>
            <a:r>
              <a:rPr lang="zh-CN" altLang="en-US" sz="2400" b="1" dirty="0">
                <a:solidFill>
                  <a:srgbClr val="000000"/>
                </a:solidFill>
                <a:latin typeface="Arial" panose="020B0604020202020204" pitchFamily="34" charset="0"/>
              </a:rPr>
              <a:t>失灵</a:t>
            </a:r>
            <a:endParaRPr lang="zh-CN" altLang="en-US" sz="2400" dirty="0">
              <a:latin typeface="Arial" panose="020B0604020202020204" pitchFamily="34" charset="0"/>
            </a:endParaRPr>
          </a:p>
        </p:txBody>
      </p:sp>
      <p:sp>
        <p:nvSpPr>
          <p:cNvPr id="10" name="矩形 9"/>
          <p:cNvSpPr/>
          <p:nvPr/>
        </p:nvSpPr>
        <p:spPr>
          <a:xfrm>
            <a:off x="467544" y="1566560"/>
            <a:ext cx="8136904" cy="2677656"/>
          </a:xfrm>
          <a:prstGeom prst="rect">
            <a:avLst/>
          </a:prstGeom>
        </p:spPr>
        <p:txBody>
          <a:bodyPr wrap="square">
            <a:spAutoFit/>
          </a:bodyPr>
          <a:lstStyle/>
          <a:p>
            <a:pPr>
              <a:spcBef>
                <a:spcPts val="0"/>
              </a:spcBef>
            </a:pPr>
            <a:r>
              <a:rPr lang="zh-CN" altLang="en-US" sz="2400" b="1" dirty="0" smtClean="0"/>
              <a:t>         </a:t>
            </a:r>
            <a:r>
              <a:rPr lang="zh-CN" altLang="en-US" sz="2400" dirty="0" smtClean="0"/>
              <a:t>由于个人不理性，其行为不仅不利于自己，还不利于他人和社会，这时候政府就需要干预。</a:t>
            </a:r>
            <a:endParaRPr lang="en-US" altLang="zh-CN" sz="2400" dirty="0" smtClean="0"/>
          </a:p>
          <a:p>
            <a:pPr>
              <a:spcBef>
                <a:spcPts val="0"/>
              </a:spcBef>
            </a:pPr>
            <a:r>
              <a:rPr lang="zh-CN" altLang="en-US" sz="2400" dirty="0"/>
              <a:t> </a:t>
            </a:r>
            <a:r>
              <a:rPr lang="zh-CN" altLang="en-US" sz="2400" dirty="0" smtClean="0"/>
              <a:t>        比如，有的家长缺乏对子女教育的正确估计，不能让孩子接受社会必须的基础教育，导致孩子缺乏技能和道德品质，不仅不利于孩子，也不利于社会；也有的个人不能正确判断疾病、失业风险，不能处理好生命周期的收入和储蓄安排，承受更多的未来，且会增加政府财政和社会负担。</a:t>
            </a:r>
            <a:endParaRPr lang="zh-CN" altLang="en-US" sz="2400" dirty="0"/>
          </a:p>
        </p:txBody>
      </p:sp>
    </p:spTree>
    <p:extLst>
      <p:ext uri="{BB962C8B-B14F-4D97-AF65-F5344CB8AC3E}">
        <p14:creationId xmlns:p14="http://schemas.microsoft.com/office/powerpoint/2010/main" val="1090570360"/>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395536" y="1012793"/>
            <a:ext cx="3974165" cy="523220"/>
          </a:xfrm>
          <a:prstGeom prst="rect">
            <a:avLst/>
          </a:prstGeom>
        </p:spPr>
        <p:txBody>
          <a:bodyPr wrap="none">
            <a:spAutoFit/>
          </a:bodyPr>
          <a:lstStyle/>
          <a:p>
            <a:pPr>
              <a:spcBef>
                <a:spcPts val="0"/>
              </a:spcBef>
            </a:pPr>
            <a:r>
              <a:rPr lang="en-US" altLang="zh-CN" sz="2800" b="1" dirty="0" smtClean="0"/>
              <a:t>9.3 </a:t>
            </a:r>
            <a:r>
              <a:rPr lang="zh-CN" altLang="en-US" sz="2800" b="1" dirty="0" smtClean="0"/>
              <a:t>政府的微观经济行为</a:t>
            </a:r>
            <a:endParaRPr lang="zh-CN" altLang="en-US" sz="2800" b="1" dirty="0"/>
          </a:p>
        </p:txBody>
      </p:sp>
      <p:sp>
        <p:nvSpPr>
          <p:cNvPr id="12" name="矩形 11"/>
          <p:cNvSpPr/>
          <p:nvPr/>
        </p:nvSpPr>
        <p:spPr>
          <a:xfrm>
            <a:off x="395536" y="1502152"/>
            <a:ext cx="5131533" cy="492443"/>
          </a:xfrm>
          <a:prstGeom prst="rect">
            <a:avLst/>
          </a:prstGeom>
        </p:spPr>
        <p:txBody>
          <a:bodyPr wrap="none">
            <a:spAutoFit/>
          </a:bodyPr>
          <a:lstStyle/>
          <a:p>
            <a:pPr>
              <a:spcBef>
                <a:spcPts val="0"/>
              </a:spcBef>
            </a:pPr>
            <a:r>
              <a:rPr lang="en-US" altLang="zh-CN" sz="2600" b="1" dirty="0" smtClean="0"/>
              <a:t>9.3.1 </a:t>
            </a:r>
            <a:r>
              <a:rPr lang="zh-CN" altLang="en-US" sz="2600" b="1" dirty="0" smtClean="0"/>
              <a:t>公共选择</a:t>
            </a:r>
            <a:r>
              <a:rPr lang="en-US" altLang="zh-CN" sz="2600" b="1" dirty="0" smtClean="0"/>
              <a:t>:</a:t>
            </a:r>
            <a:r>
              <a:rPr lang="zh-CN" altLang="en-US" sz="2600" b="1" dirty="0" smtClean="0"/>
              <a:t> 公共物品供给决策</a:t>
            </a:r>
            <a:endParaRPr lang="zh-CN" altLang="en-US" sz="2600" b="1" dirty="0"/>
          </a:p>
        </p:txBody>
      </p:sp>
      <p:sp>
        <p:nvSpPr>
          <p:cNvPr id="2" name="文本框 1"/>
          <p:cNvSpPr txBox="1"/>
          <p:nvPr/>
        </p:nvSpPr>
        <p:spPr>
          <a:xfrm>
            <a:off x="378159" y="2348880"/>
            <a:ext cx="8352928" cy="2677656"/>
          </a:xfrm>
          <a:prstGeom prst="rect">
            <a:avLst/>
          </a:prstGeom>
          <a:noFill/>
        </p:spPr>
        <p:txBody>
          <a:bodyPr wrap="square" rtlCol="0">
            <a:spAutoFit/>
          </a:bodyPr>
          <a:lstStyle/>
          <a:p>
            <a:r>
              <a:rPr lang="zh-CN" altLang="en-US" sz="2400" dirty="0" smtClean="0"/>
              <a:t>        公共选择相对人个人选择而言，是一个合作的政治过程，是政府决策的基本机制。实际的表现就是直接民主和间接民主（代议制政府），直接民主的机制是投票，按照一定投票规则决定公共事务。直接民主的投票规则如简单多数（</a:t>
            </a:r>
            <a:r>
              <a:rPr lang="en-US" altLang="zh-CN" sz="2400" dirty="0" smtClean="0"/>
              <a:t>1/2</a:t>
            </a:r>
            <a:r>
              <a:rPr lang="zh-CN" altLang="en-US" sz="2400" dirty="0" smtClean="0"/>
              <a:t>票数）、复杂多数（</a:t>
            </a:r>
            <a:r>
              <a:rPr lang="en-US" altLang="zh-CN" sz="2400" dirty="0" smtClean="0"/>
              <a:t>2/3</a:t>
            </a:r>
            <a:r>
              <a:rPr lang="zh-CN" altLang="en-US" sz="2400" dirty="0" smtClean="0"/>
              <a:t>票数）和一致同意规则等。投票的实质是参与人显示偏好，并按照一定规则汇集成社会偏好。代议制政府则意味着政府有权对公共事务做出决策。</a:t>
            </a:r>
            <a:endParaRPr lang="zh-CN" altLang="en-US" sz="2400" dirty="0"/>
          </a:p>
        </p:txBody>
      </p:sp>
      <p:sp>
        <p:nvSpPr>
          <p:cNvPr id="20" name="文本框 19"/>
          <p:cNvSpPr txBox="1"/>
          <p:nvPr/>
        </p:nvSpPr>
        <p:spPr>
          <a:xfrm>
            <a:off x="378159" y="5013176"/>
            <a:ext cx="8199717" cy="1569660"/>
          </a:xfrm>
          <a:prstGeom prst="rect">
            <a:avLst/>
          </a:prstGeom>
          <a:noFill/>
        </p:spPr>
        <p:txBody>
          <a:bodyPr wrap="square" rtlCol="0">
            <a:spAutoFit/>
          </a:bodyPr>
          <a:lstStyle/>
          <a:p>
            <a:r>
              <a:rPr lang="zh-CN" altLang="en-US" sz="2400" dirty="0" smtClean="0"/>
              <a:t>        我们这里分析在直接民主的多数票制度下，是否能够形成有效率的公共物品供给决策。在小区雇用警察的例子中，考虑按照简单多数规则，决定的雇用警察数量是多少，以及这个数量是不是有效率的。</a:t>
            </a:r>
            <a:endParaRPr lang="zh-CN" altLang="en-US" sz="2400" dirty="0"/>
          </a:p>
        </p:txBody>
      </p:sp>
      <p:sp>
        <p:nvSpPr>
          <p:cNvPr id="21" name="矩形 5"/>
          <p:cNvSpPr>
            <a:spLocks noChangeArrowheads="1"/>
          </p:cNvSpPr>
          <p:nvPr/>
        </p:nvSpPr>
        <p:spPr bwMode="auto">
          <a:xfrm>
            <a:off x="251520" y="1916832"/>
            <a:ext cx="60486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solidFill>
                  <a:srgbClr val="000000"/>
                </a:solidFill>
                <a:latin typeface="Arial" panose="020B0604020202020204" pitchFamily="34" charset="0"/>
              </a:rPr>
              <a:t>（</a:t>
            </a:r>
            <a:r>
              <a:rPr lang="en-US" altLang="zh-CN" sz="2400" b="1" dirty="0">
                <a:solidFill>
                  <a:srgbClr val="000000"/>
                </a:solidFill>
                <a:latin typeface="Arial" panose="020B0604020202020204" pitchFamily="34" charset="0"/>
              </a:rPr>
              <a:t>1</a:t>
            </a:r>
            <a:r>
              <a:rPr lang="zh-CN" altLang="en-US" sz="2400" b="1" dirty="0" smtClean="0">
                <a:solidFill>
                  <a:srgbClr val="000000"/>
                </a:solidFill>
                <a:latin typeface="Arial" panose="020B0604020202020204" pitchFamily="34" charset="0"/>
              </a:rPr>
              <a:t>）公共选择、直接民主和投票规则</a:t>
            </a:r>
            <a:endParaRPr lang="zh-CN" altLang="en-US" sz="2400" b="1" dirty="0">
              <a:latin typeface="Arial" panose="020B0604020202020204" pitchFamily="34" charset="0"/>
            </a:endParaRPr>
          </a:p>
        </p:txBody>
      </p:sp>
    </p:spTree>
    <p:extLst>
      <p:ext uri="{BB962C8B-B14F-4D97-AF65-F5344CB8AC3E}">
        <p14:creationId xmlns:p14="http://schemas.microsoft.com/office/powerpoint/2010/main" val="2096190506"/>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562301"/>
            <a:ext cx="8383828" cy="1569660"/>
          </a:xfrm>
          <a:prstGeom prst="rect">
            <a:avLst/>
          </a:prstGeom>
        </p:spPr>
        <p:txBody>
          <a:bodyPr wrap="square">
            <a:spAutoFit/>
          </a:bodyPr>
          <a:lstStyle/>
          <a:p>
            <a:r>
              <a:rPr lang="zh-CN" altLang="en-US" sz="2400" dirty="0" smtClean="0"/>
              <a:t>        假定每位居民作为投票者如果必须</a:t>
            </a:r>
            <a:r>
              <a:rPr lang="zh-CN" altLang="en-US" sz="2400" dirty="0"/>
              <a:t>为每一个巡警平均</a:t>
            </a:r>
            <a:r>
              <a:rPr lang="zh-CN" altLang="en-US" sz="2400" dirty="0" smtClean="0"/>
              <a:t>承担税收是</a:t>
            </a:r>
            <a:r>
              <a:rPr lang="en-US" altLang="zh-CN" sz="2400" dirty="0"/>
              <a:t>50</a:t>
            </a:r>
            <a:r>
              <a:rPr lang="zh-CN" altLang="en-US" sz="2400" dirty="0" smtClean="0"/>
              <a:t>美元，根据</a:t>
            </a:r>
            <a:r>
              <a:rPr lang="zh-CN" altLang="en-US" sz="2400" dirty="0"/>
              <a:t>自己的</a:t>
            </a:r>
            <a:r>
              <a:rPr lang="en-US" altLang="zh-CN" sz="2400" dirty="0"/>
              <a:t>MB</a:t>
            </a:r>
            <a:r>
              <a:rPr lang="zh-CN" altLang="en-US" sz="2400" dirty="0" smtClean="0"/>
              <a:t>和的税收比较，做出</a:t>
            </a:r>
            <a:r>
              <a:rPr lang="zh-CN" altLang="en-US" sz="2400" dirty="0"/>
              <a:t>是否</a:t>
            </a:r>
            <a:r>
              <a:rPr lang="zh-CN" altLang="en-US" sz="2400" dirty="0" smtClean="0"/>
              <a:t>投赞成票</a:t>
            </a:r>
            <a:r>
              <a:rPr lang="zh-CN" altLang="en-US" sz="2400" dirty="0"/>
              <a:t>的选择</a:t>
            </a:r>
            <a:r>
              <a:rPr lang="zh-CN" altLang="en-US" sz="2400" dirty="0" smtClean="0"/>
              <a:t>。那么，根据</a:t>
            </a:r>
            <a:r>
              <a:rPr lang="en-US" altLang="zh-CN" sz="2400" dirty="0" smtClean="0"/>
              <a:t>1/2</a:t>
            </a:r>
            <a:r>
              <a:rPr lang="zh-CN" altLang="en-US" sz="2400" dirty="0" smtClean="0"/>
              <a:t>多数票规则，将决定雇用</a:t>
            </a:r>
            <a:r>
              <a:rPr lang="en-US" altLang="zh-CN" sz="2400" dirty="0" smtClean="0"/>
              <a:t>4</a:t>
            </a:r>
            <a:r>
              <a:rPr lang="zh-CN" altLang="en-US" sz="2400" dirty="0" smtClean="0"/>
              <a:t>个警察。这恰好是从整个小区来看最有效率的警察雇用数量。</a:t>
            </a:r>
            <a:endParaRPr lang="zh-CN" altLang="en-US" sz="2400" dirty="0"/>
          </a:p>
        </p:txBody>
      </p:sp>
      <p:graphicFrame>
        <p:nvGraphicFramePr>
          <p:cNvPr id="3" name="表格 2"/>
          <p:cNvGraphicFramePr>
            <a:graphicFrameLocks noGrp="1"/>
          </p:cNvGraphicFramePr>
          <p:nvPr>
            <p:extLst>
              <p:ext uri="{D42A27DB-BD31-4B8C-83A1-F6EECF244321}">
                <p14:modId xmlns:p14="http://schemas.microsoft.com/office/powerpoint/2010/main" val="1371029451"/>
              </p:ext>
            </p:extLst>
          </p:nvPr>
        </p:nvGraphicFramePr>
        <p:xfrm>
          <a:off x="1115616" y="3356992"/>
          <a:ext cx="6624736" cy="3169920"/>
        </p:xfrm>
        <a:graphic>
          <a:graphicData uri="http://schemas.openxmlformats.org/drawingml/2006/table">
            <a:tbl>
              <a:tblPr firstRow="1" bandRow="1">
                <a:tableStyleId>{5C22544A-7EE6-4342-B048-85BDC9FD1C3A}</a:tableStyleId>
              </a:tblPr>
              <a:tblGrid>
                <a:gridCol w="891099"/>
                <a:gridCol w="819091"/>
                <a:gridCol w="819091"/>
                <a:gridCol w="819091"/>
                <a:gridCol w="819091"/>
                <a:gridCol w="819091"/>
                <a:gridCol w="819091"/>
                <a:gridCol w="819091"/>
              </a:tblGrid>
              <a:tr h="0">
                <a:tc>
                  <a:txBody>
                    <a:bodyPr/>
                    <a:lstStyle/>
                    <a:p>
                      <a:endParaRPr lang="zh-CN" altLang="en-US" sz="2000" dirty="0"/>
                    </a:p>
                  </a:txBody>
                  <a:tcPr/>
                </a:tc>
                <a:tc>
                  <a:txBody>
                    <a:bodyPr/>
                    <a:lstStyle/>
                    <a:p>
                      <a:r>
                        <a:rPr lang="en-US" altLang="zh-CN" sz="2000" dirty="0" smtClean="0"/>
                        <a:t>A</a:t>
                      </a:r>
                      <a:endParaRPr lang="zh-CN" altLang="en-US" sz="2000" dirty="0"/>
                    </a:p>
                  </a:txBody>
                  <a:tcPr/>
                </a:tc>
                <a:tc>
                  <a:txBody>
                    <a:bodyPr/>
                    <a:lstStyle/>
                    <a:p>
                      <a:r>
                        <a:rPr lang="en-US" altLang="zh-CN" sz="2000" dirty="0" smtClean="0"/>
                        <a:t>B</a:t>
                      </a:r>
                      <a:endParaRPr lang="zh-CN" altLang="en-US" sz="2000" dirty="0"/>
                    </a:p>
                  </a:txBody>
                  <a:tcPr/>
                </a:tc>
                <a:tc>
                  <a:txBody>
                    <a:bodyPr/>
                    <a:lstStyle/>
                    <a:p>
                      <a:r>
                        <a:rPr lang="en-US" altLang="zh-CN" sz="2000" dirty="0" smtClean="0"/>
                        <a:t>C</a:t>
                      </a:r>
                      <a:endParaRPr lang="zh-CN" altLang="en-US" sz="2000" dirty="0"/>
                    </a:p>
                  </a:txBody>
                  <a:tcPr/>
                </a:tc>
                <a:tc>
                  <a:txBody>
                    <a:bodyPr/>
                    <a:lstStyle/>
                    <a:p>
                      <a:r>
                        <a:rPr lang="en-US" altLang="zh-CN" sz="2000" dirty="0" smtClean="0"/>
                        <a:t>D</a:t>
                      </a:r>
                      <a:endParaRPr lang="zh-CN" altLang="en-US" sz="2000" dirty="0"/>
                    </a:p>
                  </a:txBody>
                  <a:tcPr/>
                </a:tc>
                <a:tc>
                  <a:txBody>
                    <a:bodyPr/>
                    <a:lstStyle/>
                    <a:p>
                      <a:r>
                        <a:rPr lang="en-US" altLang="zh-CN" sz="2000" dirty="0" smtClean="0"/>
                        <a:t>E</a:t>
                      </a:r>
                      <a:endParaRPr lang="zh-CN" altLang="en-US" sz="2000" dirty="0"/>
                    </a:p>
                  </a:txBody>
                  <a:tcPr/>
                </a:tc>
                <a:tc>
                  <a:txBody>
                    <a:bodyPr/>
                    <a:lstStyle/>
                    <a:p>
                      <a:r>
                        <a:rPr lang="en-US" altLang="zh-CN" sz="2000" dirty="0" smtClean="0"/>
                        <a:t>F</a:t>
                      </a:r>
                      <a:endParaRPr lang="zh-CN" altLang="en-US" sz="2000" dirty="0"/>
                    </a:p>
                  </a:txBody>
                  <a:tcPr/>
                </a:tc>
                <a:tc>
                  <a:txBody>
                    <a:bodyPr/>
                    <a:lstStyle/>
                    <a:p>
                      <a:r>
                        <a:rPr lang="en-US" altLang="zh-CN" sz="2000" dirty="0" smtClean="0"/>
                        <a:t>G</a:t>
                      </a:r>
                      <a:endParaRPr lang="zh-CN" altLang="en-US" sz="2000" dirty="0"/>
                    </a:p>
                  </a:txBody>
                  <a:tcPr/>
                </a:tc>
              </a:tr>
              <a:tr h="370840">
                <a:tc>
                  <a:txBody>
                    <a:bodyPr/>
                    <a:lstStyle/>
                    <a:p>
                      <a:r>
                        <a:rPr lang="zh-CN" altLang="en-US" sz="2000" dirty="0" smtClean="0"/>
                        <a:t>第</a:t>
                      </a:r>
                      <a:r>
                        <a:rPr lang="en-US" altLang="zh-CN" sz="2000" dirty="0" smtClean="0"/>
                        <a:t>1</a:t>
                      </a:r>
                      <a:r>
                        <a:rPr lang="zh-CN" altLang="en-US" sz="2000" dirty="0" smtClean="0"/>
                        <a:t>个</a:t>
                      </a:r>
                      <a:endParaRPr lang="zh-CN" altLang="en-US" sz="2000" dirty="0"/>
                    </a:p>
                  </a:txBody>
                  <a:tcPr/>
                </a:tc>
                <a:tc>
                  <a:txBody>
                    <a:bodyPr/>
                    <a:lstStyle/>
                    <a:p>
                      <a:r>
                        <a:rPr lang="zh-CN" altLang="en-US" sz="2000" dirty="0" smtClean="0">
                          <a:latin typeface="+mj-ea"/>
                          <a:ea typeface="+mj-ea"/>
                        </a:rPr>
                        <a:t>√</a:t>
                      </a:r>
                      <a:endParaRPr lang="zh-CN" altLang="en-US" sz="2000" dirty="0">
                        <a:latin typeface="+mj-ea"/>
                        <a:ea typeface="+mj-ea"/>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r h="370840">
                <a:tc>
                  <a:txBody>
                    <a:bodyPr/>
                    <a:lstStyle/>
                    <a:p>
                      <a:r>
                        <a:rPr lang="zh-CN" altLang="en-US" sz="2000" dirty="0" smtClean="0"/>
                        <a:t>第</a:t>
                      </a:r>
                      <a:r>
                        <a:rPr lang="en-US" altLang="zh-CN" sz="2000" dirty="0" smtClean="0"/>
                        <a:t>2</a:t>
                      </a:r>
                      <a:r>
                        <a:rPr lang="zh-CN" altLang="en-US" sz="2000" dirty="0" smtClean="0"/>
                        <a:t>个</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r h="370840">
                <a:tc>
                  <a:txBody>
                    <a:bodyPr/>
                    <a:lstStyle/>
                    <a:p>
                      <a:r>
                        <a:rPr lang="zh-CN" altLang="en-US" sz="2000" dirty="0" smtClean="0"/>
                        <a:t>第</a:t>
                      </a:r>
                      <a:r>
                        <a:rPr lang="en-US" altLang="zh-CN" sz="2000" dirty="0" smtClean="0"/>
                        <a:t>3</a:t>
                      </a:r>
                      <a:r>
                        <a:rPr lang="zh-CN" altLang="en-US" sz="2000" dirty="0" smtClean="0"/>
                        <a:t>个</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r h="370840">
                <a:tc>
                  <a:txBody>
                    <a:bodyPr/>
                    <a:lstStyle/>
                    <a:p>
                      <a:r>
                        <a:rPr lang="zh-CN" altLang="en-US" sz="2000" dirty="0" smtClean="0">
                          <a:solidFill>
                            <a:srgbClr val="FF0000"/>
                          </a:solidFill>
                        </a:rPr>
                        <a:t>第</a:t>
                      </a:r>
                      <a:r>
                        <a:rPr lang="en-US" altLang="zh-CN" sz="2000" dirty="0" smtClean="0">
                          <a:solidFill>
                            <a:srgbClr val="FF0000"/>
                          </a:solidFill>
                        </a:rPr>
                        <a:t>4</a:t>
                      </a:r>
                      <a:r>
                        <a:rPr lang="zh-CN" altLang="en-US" sz="2000" dirty="0" smtClean="0">
                          <a:solidFill>
                            <a:srgbClr val="FF0000"/>
                          </a:solidFill>
                        </a:rPr>
                        <a:t>个</a:t>
                      </a:r>
                      <a:endParaRPr lang="zh-CN" altLang="en-US" sz="2000" dirty="0">
                        <a:solidFill>
                          <a:srgbClr val="FF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solidFill>
                          <a:srgbClr val="FF0000"/>
                        </a:solidFill>
                      </a:endParaRPr>
                    </a:p>
                  </a:txBody>
                  <a:tcPr/>
                </a:tc>
                <a:tc>
                  <a:txBody>
                    <a:bodyPr/>
                    <a:lstStyle/>
                    <a:p>
                      <a:endParaRPr lang="zh-CN" altLang="en-US" sz="2000" dirty="0">
                        <a:solidFill>
                          <a:srgbClr val="FF0000"/>
                        </a:solidFill>
                      </a:endParaRPr>
                    </a:p>
                  </a:txBody>
                  <a:tcPr/>
                </a:tc>
                <a:tc>
                  <a:txBody>
                    <a:bodyPr/>
                    <a:lstStyle/>
                    <a:p>
                      <a:endParaRPr lang="zh-CN" altLang="en-US" sz="2000" dirty="0">
                        <a:solidFill>
                          <a:srgbClr val="FF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rgbClr val="FF0000"/>
                          </a:solidFill>
                          <a:latin typeface="+mj-ea"/>
                          <a:ea typeface="+mn-ea"/>
                          <a:cs typeface="+mn-cs"/>
                        </a:rPr>
                        <a:t>√</a:t>
                      </a:r>
                      <a:endParaRPr lang="zh-CN" altLang="en-US" sz="2000" dirty="0">
                        <a:solidFill>
                          <a:srgbClr val="FF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rgbClr val="FF0000"/>
                          </a:solidFill>
                          <a:latin typeface="+mj-ea"/>
                          <a:ea typeface="+mn-ea"/>
                          <a:cs typeface="+mn-cs"/>
                        </a:rPr>
                        <a:t>√</a:t>
                      </a:r>
                      <a:endParaRPr lang="zh-CN" altLang="en-US" sz="2000" dirty="0">
                        <a:solidFill>
                          <a:srgbClr val="FF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rgbClr val="FF0000"/>
                          </a:solidFill>
                          <a:latin typeface="+mj-ea"/>
                          <a:ea typeface="+mn-ea"/>
                          <a:cs typeface="+mn-cs"/>
                        </a:rPr>
                        <a:t>√</a:t>
                      </a:r>
                      <a:endParaRPr lang="zh-CN" altLang="en-US" sz="2000" dirty="0">
                        <a:solidFill>
                          <a:srgbClr val="FF0000"/>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rgbClr val="FF0000"/>
                          </a:solidFill>
                          <a:latin typeface="+mj-ea"/>
                          <a:ea typeface="+mn-ea"/>
                          <a:cs typeface="+mn-cs"/>
                        </a:rPr>
                        <a:t>√</a:t>
                      </a:r>
                      <a:endParaRPr lang="zh-CN" altLang="en-US" sz="2000" dirty="0">
                        <a:solidFill>
                          <a:srgbClr val="FF0000"/>
                        </a:solidFill>
                      </a:endParaRPr>
                    </a:p>
                  </a:txBody>
                  <a:tcPr/>
                </a:tc>
              </a:tr>
              <a:tr h="123613">
                <a:tc>
                  <a:txBody>
                    <a:bodyPr/>
                    <a:lstStyle/>
                    <a:p>
                      <a:r>
                        <a:rPr lang="zh-CN" altLang="en-US" sz="2000" dirty="0" smtClean="0"/>
                        <a:t>第</a:t>
                      </a:r>
                      <a:r>
                        <a:rPr lang="en-US" altLang="zh-CN" sz="2000" dirty="0" smtClean="0"/>
                        <a:t>5</a:t>
                      </a:r>
                      <a:r>
                        <a:rPr lang="zh-CN" altLang="en-US" sz="2000" dirty="0" smtClean="0"/>
                        <a:t>个</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r h="242147">
                <a:tc>
                  <a:txBody>
                    <a:bodyPr/>
                    <a:lstStyle/>
                    <a:p>
                      <a:r>
                        <a:rPr lang="zh-CN" altLang="en-US" sz="2000" dirty="0" smtClean="0"/>
                        <a:t>第</a:t>
                      </a:r>
                      <a:r>
                        <a:rPr lang="en-US" altLang="zh-CN" sz="2000" dirty="0" smtClean="0"/>
                        <a:t>6</a:t>
                      </a:r>
                      <a:r>
                        <a:rPr lang="zh-CN" altLang="en-US" sz="2000" dirty="0" smtClean="0"/>
                        <a:t>个</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r h="1236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dirty="0" smtClean="0"/>
                        <a:t>第</a:t>
                      </a:r>
                      <a:r>
                        <a:rPr lang="en-US" altLang="zh-CN" sz="2000" dirty="0" smtClean="0"/>
                        <a:t>7</a:t>
                      </a:r>
                      <a:r>
                        <a:rPr lang="zh-CN" altLang="en-US" sz="2000" dirty="0" smtClean="0"/>
                        <a:t>个</a:t>
                      </a: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N" altLang="en-US" sz="2000" dirty="0"/>
                    </a:p>
                  </a:txBody>
                  <a:tcPr/>
                </a:tc>
                <a:tc>
                  <a:txBody>
                    <a:bodyPr/>
                    <a:lstStyle/>
                    <a:p>
                      <a:endParaRPr lang="zh-CN" altLang="en-US" sz="2000" dirty="0"/>
                    </a:p>
                  </a:txBody>
                  <a:tcPr/>
                </a:tc>
                <a:tc>
                  <a:txBody>
                    <a:bodyPr/>
                    <a:lstStyle/>
                    <a:p>
                      <a:endParaRPr lang="zh-CN" alt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CN" altLang="en-US" sz="2000" kern="1200" dirty="0" smtClean="0">
                          <a:solidFill>
                            <a:schemeClr val="dk1"/>
                          </a:solidFill>
                          <a:latin typeface="+mj-ea"/>
                          <a:ea typeface="+mn-ea"/>
                          <a:cs typeface="+mn-cs"/>
                        </a:rPr>
                        <a:t>√</a:t>
                      </a:r>
                      <a:endParaRPr lang="zh-CN" altLang="en-US" sz="2000" dirty="0"/>
                    </a:p>
                  </a:txBody>
                  <a:tcPr/>
                </a:tc>
              </a:tr>
            </a:tbl>
          </a:graphicData>
        </a:graphic>
      </p:graphicFrame>
      <p:sp>
        <p:nvSpPr>
          <p:cNvPr id="11" name="矩形 5"/>
          <p:cNvSpPr>
            <a:spLocks noChangeArrowheads="1"/>
          </p:cNvSpPr>
          <p:nvPr/>
        </p:nvSpPr>
        <p:spPr bwMode="auto">
          <a:xfrm>
            <a:off x="259836" y="1080499"/>
            <a:ext cx="60486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solidFill>
                  <a:srgbClr val="000000"/>
                </a:solidFill>
                <a:latin typeface="Arial" panose="020B0604020202020204" pitchFamily="34" charset="0"/>
              </a:rPr>
              <a:t>（</a:t>
            </a:r>
            <a:r>
              <a:rPr lang="en-US" altLang="zh-CN" sz="2400" b="1" dirty="0" smtClean="0">
                <a:solidFill>
                  <a:srgbClr val="000000"/>
                </a:solidFill>
                <a:latin typeface="Arial" panose="020B0604020202020204" pitchFamily="34" charset="0"/>
              </a:rPr>
              <a:t>2</a:t>
            </a:r>
            <a:r>
              <a:rPr lang="zh-CN" altLang="en-US" sz="2400" b="1" dirty="0" smtClean="0">
                <a:solidFill>
                  <a:srgbClr val="000000"/>
                </a:solidFill>
                <a:latin typeface="Arial" panose="020B0604020202020204" pitchFamily="34" charset="0"/>
              </a:rPr>
              <a:t>）小区雇用警察数量的公共选择</a:t>
            </a:r>
            <a:endParaRPr lang="zh-CN" altLang="en-US" sz="2400" b="1" dirty="0">
              <a:latin typeface="Arial" panose="020B0604020202020204" pitchFamily="34" charset="0"/>
            </a:endParaRPr>
          </a:p>
        </p:txBody>
      </p:sp>
    </p:spTree>
    <p:extLst>
      <p:ext uri="{BB962C8B-B14F-4D97-AF65-F5344CB8AC3E}">
        <p14:creationId xmlns:p14="http://schemas.microsoft.com/office/powerpoint/2010/main" val="134147756"/>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5"/>
          <p:cNvSpPr>
            <a:spLocks noChangeArrowheads="1"/>
          </p:cNvSpPr>
          <p:nvPr/>
        </p:nvSpPr>
        <p:spPr bwMode="auto">
          <a:xfrm>
            <a:off x="259836" y="1080499"/>
            <a:ext cx="60486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solidFill>
                  <a:srgbClr val="000000"/>
                </a:solidFill>
                <a:latin typeface="Arial" panose="020B0604020202020204" pitchFamily="34" charset="0"/>
              </a:rPr>
              <a:t>（</a:t>
            </a:r>
            <a:r>
              <a:rPr lang="en-US" altLang="zh-CN" sz="2400" b="1" dirty="0">
                <a:solidFill>
                  <a:srgbClr val="000000"/>
                </a:solidFill>
                <a:latin typeface="Arial" panose="020B0604020202020204" pitchFamily="34" charset="0"/>
              </a:rPr>
              <a:t>3</a:t>
            </a:r>
            <a:r>
              <a:rPr lang="zh-CN" altLang="en-US" sz="2400" b="1" dirty="0" smtClean="0">
                <a:solidFill>
                  <a:srgbClr val="000000"/>
                </a:solidFill>
                <a:latin typeface="Arial" panose="020B0604020202020204" pitchFamily="34" charset="0"/>
              </a:rPr>
              <a:t>）政府机制存在的问题</a:t>
            </a:r>
            <a:endParaRPr lang="zh-CN" altLang="en-US" sz="2400" b="1" dirty="0">
              <a:latin typeface="Arial" panose="020B0604020202020204" pitchFamily="34" charset="0"/>
            </a:endParaRPr>
          </a:p>
        </p:txBody>
      </p:sp>
      <p:sp>
        <p:nvSpPr>
          <p:cNvPr id="10" name="矩形 9"/>
          <p:cNvSpPr/>
          <p:nvPr/>
        </p:nvSpPr>
        <p:spPr>
          <a:xfrm>
            <a:off x="259836" y="1562301"/>
            <a:ext cx="8383828" cy="4154984"/>
          </a:xfrm>
          <a:prstGeom prst="rect">
            <a:avLst/>
          </a:prstGeom>
        </p:spPr>
        <p:txBody>
          <a:bodyPr wrap="square">
            <a:spAutoFit/>
          </a:bodyPr>
          <a:lstStyle/>
          <a:p>
            <a:r>
              <a:rPr lang="zh-CN" altLang="en-US" sz="2400" dirty="0" smtClean="0"/>
              <a:t>        第一，公共选择理论指出，并不是任何时候都能够按照多数票规则做出符合社会利益最大化的决策，并不是总能使个人偏好加总为社会偏好，这就是“阿罗不可能性定理” 。</a:t>
            </a:r>
            <a:endParaRPr lang="en-US" altLang="zh-CN" sz="2400" dirty="0" smtClean="0"/>
          </a:p>
          <a:p>
            <a:r>
              <a:rPr lang="zh-CN" altLang="en-US" sz="2400" dirty="0" smtClean="0"/>
              <a:t>        第二，在公共选择中，即使能够按照多数票达成对社会有效率的结果，但并意味着对每个社会成员最优。在小区雇用警察的例子中，如果按照一致同意规则，应当雇用一个警察，符合帕累托效率，但与社会最优有差距。如何解决呢？社会最优的结果被称为卡尔多效率，因为卡尔多证明，具有卡尔多效率的结果可以经过补偿转化为帕累托最优。但是，实际政府运作中，可能更多的是按照社会最优决策的，但补偿则不够，导致多数票下“对少数人的暴政”。</a:t>
            </a:r>
            <a:endParaRPr lang="zh-CN" altLang="en-US" sz="2400" dirty="0"/>
          </a:p>
        </p:txBody>
      </p:sp>
    </p:spTree>
    <p:extLst>
      <p:ext uri="{BB962C8B-B14F-4D97-AF65-F5344CB8AC3E}">
        <p14:creationId xmlns:p14="http://schemas.microsoft.com/office/powerpoint/2010/main" val="3436474135"/>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259836" y="1103622"/>
            <a:ext cx="8383828" cy="1938992"/>
          </a:xfrm>
          <a:prstGeom prst="rect">
            <a:avLst/>
          </a:prstGeom>
        </p:spPr>
        <p:txBody>
          <a:bodyPr wrap="square">
            <a:spAutoFit/>
          </a:bodyPr>
          <a:lstStyle/>
          <a:p>
            <a:r>
              <a:rPr lang="zh-CN" altLang="en-US" sz="2400" dirty="0" smtClean="0"/>
              <a:t>        第三，公共选择理论指出，由于政府机制的特点和弊端，往往导致公共物品供给规模超过有效率的数量。比如，政府平衡预算规则、政府机构和官员追求权力最大化或者政绩最大化的偏好、捆绑式投票等”。所以，政府也要借鉴市场机制，这就是所谓的“新公共管理运动”。</a:t>
            </a:r>
            <a:endParaRPr lang="zh-CN" altLang="en-US" sz="2400" dirty="0"/>
          </a:p>
        </p:txBody>
      </p:sp>
      <p:sp>
        <p:nvSpPr>
          <p:cNvPr id="10" name="Line 4"/>
          <p:cNvSpPr>
            <a:spLocks noChangeShapeType="1"/>
          </p:cNvSpPr>
          <p:nvPr/>
        </p:nvSpPr>
        <p:spPr bwMode="auto">
          <a:xfrm>
            <a:off x="1381125" y="6514420"/>
            <a:ext cx="63039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1" name="Line 5"/>
          <p:cNvSpPr>
            <a:spLocks noChangeShapeType="1"/>
          </p:cNvSpPr>
          <p:nvPr/>
        </p:nvSpPr>
        <p:spPr bwMode="auto">
          <a:xfrm>
            <a:off x="1381125" y="3023507"/>
            <a:ext cx="0" cy="34909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2" name="Freeform 6"/>
          <p:cNvSpPr>
            <a:spLocks/>
          </p:cNvSpPr>
          <p:nvPr/>
        </p:nvSpPr>
        <p:spPr bwMode="auto">
          <a:xfrm>
            <a:off x="1381125" y="3417207"/>
            <a:ext cx="5056188" cy="3097213"/>
          </a:xfrm>
          <a:custGeom>
            <a:avLst/>
            <a:gdLst>
              <a:gd name="T0" fmla="*/ 0 w 3901"/>
              <a:gd name="T1" fmla="*/ 2147483647 h 2585"/>
              <a:gd name="T2" fmla="*/ 2147483647 w 3901"/>
              <a:gd name="T3" fmla="*/ 2147483647 h 2585"/>
              <a:gd name="T4" fmla="*/ 2147483647 w 3901"/>
              <a:gd name="T5" fmla="*/ 2147483647 h 2585"/>
              <a:gd name="T6" fmla="*/ 2147483647 w 3901"/>
              <a:gd name="T7" fmla="*/ 2147483647 h 2585"/>
              <a:gd name="T8" fmla="*/ 2147483647 w 3901"/>
              <a:gd name="T9" fmla="*/ 2147483647 h 2585"/>
              <a:gd name="T10" fmla="*/ 2147483647 w 3901"/>
              <a:gd name="T11" fmla="*/ 2147483647 h 2585"/>
              <a:gd name="T12" fmla="*/ 2147483647 w 3901"/>
              <a:gd name="T13" fmla="*/ 2147483647 h 2585"/>
              <a:gd name="T14" fmla="*/ 2147483647 w 3901"/>
              <a:gd name="T15" fmla="*/ 0 h 2585"/>
              <a:gd name="T16" fmla="*/ 0 60000 65536"/>
              <a:gd name="T17" fmla="*/ 0 60000 65536"/>
              <a:gd name="T18" fmla="*/ 0 60000 65536"/>
              <a:gd name="T19" fmla="*/ 0 60000 65536"/>
              <a:gd name="T20" fmla="*/ 0 60000 65536"/>
              <a:gd name="T21" fmla="*/ 0 60000 65536"/>
              <a:gd name="T22" fmla="*/ 0 60000 65536"/>
              <a:gd name="T23" fmla="*/ 0 60000 65536"/>
              <a:gd name="T24" fmla="*/ 0 w 3901"/>
              <a:gd name="T25" fmla="*/ 0 h 2585"/>
              <a:gd name="T26" fmla="*/ 3901 w 3901"/>
              <a:gd name="T27" fmla="*/ 2585 h 25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01" h="2585">
                <a:moveTo>
                  <a:pt x="0" y="2585"/>
                </a:moveTo>
                <a:cubicBezTo>
                  <a:pt x="132" y="2403"/>
                  <a:pt x="264" y="2222"/>
                  <a:pt x="408" y="2086"/>
                </a:cubicBezTo>
                <a:cubicBezTo>
                  <a:pt x="552" y="1950"/>
                  <a:pt x="628" y="1860"/>
                  <a:pt x="862" y="1769"/>
                </a:cubicBezTo>
                <a:cubicBezTo>
                  <a:pt x="1096" y="1678"/>
                  <a:pt x="1596" y="1595"/>
                  <a:pt x="1815" y="1542"/>
                </a:cubicBezTo>
                <a:cubicBezTo>
                  <a:pt x="2034" y="1489"/>
                  <a:pt x="2003" y="1511"/>
                  <a:pt x="2177" y="1451"/>
                </a:cubicBezTo>
                <a:cubicBezTo>
                  <a:pt x="2351" y="1391"/>
                  <a:pt x="2646" y="1300"/>
                  <a:pt x="2858" y="1179"/>
                </a:cubicBezTo>
                <a:cubicBezTo>
                  <a:pt x="3070" y="1058"/>
                  <a:pt x="3274" y="922"/>
                  <a:pt x="3448" y="726"/>
                </a:cubicBezTo>
                <a:cubicBezTo>
                  <a:pt x="3622" y="530"/>
                  <a:pt x="3761" y="265"/>
                  <a:pt x="3901" y="0"/>
                </a:cubicBezTo>
              </a:path>
            </a:pathLst>
          </a:custGeom>
          <a:noFill/>
          <a:ln w="38100" cap="flat"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0" name="Freeform 7"/>
          <p:cNvSpPr>
            <a:spLocks/>
          </p:cNvSpPr>
          <p:nvPr/>
        </p:nvSpPr>
        <p:spPr bwMode="auto">
          <a:xfrm>
            <a:off x="1381125" y="3699782"/>
            <a:ext cx="5114925" cy="2814638"/>
          </a:xfrm>
          <a:custGeom>
            <a:avLst/>
            <a:gdLst>
              <a:gd name="T0" fmla="*/ 0 w 3901"/>
              <a:gd name="T1" fmla="*/ 2147483647 h 2268"/>
              <a:gd name="T2" fmla="*/ 2147483647 w 3901"/>
              <a:gd name="T3" fmla="*/ 2147483647 h 2268"/>
              <a:gd name="T4" fmla="*/ 2147483647 w 3901"/>
              <a:gd name="T5" fmla="*/ 2147483647 h 2268"/>
              <a:gd name="T6" fmla="*/ 2147483647 w 3901"/>
              <a:gd name="T7" fmla="*/ 2147483647 h 2268"/>
              <a:gd name="T8" fmla="*/ 2147483647 w 3901"/>
              <a:gd name="T9" fmla="*/ 2147483647 h 2268"/>
              <a:gd name="T10" fmla="*/ 2147483647 w 3901"/>
              <a:gd name="T11" fmla="*/ 2147483647 h 2268"/>
              <a:gd name="T12" fmla="*/ 2147483647 w 3901"/>
              <a:gd name="T13" fmla="*/ 2147483647 h 2268"/>
              <a:gd name="T14" fmla="*/ 2147483647 w 3901"/>
              <a:gd name="T15" fmla="*/ 0 h 2268"/>
              <a:gd name="T16" fmla="*/ 0 60000 65536"/>
              <a:gd name="T17" fmla="*/ 0 60000 65536"/>
              <a:gd name="T18" fmla="*/ 0 60000 65536"/>
              <a:gd name="T19" fmla="*/ 0 60000 65536"/>
              <a:gd name="T20" fmla="*/ 0 60000 65536"/>
              <a:gd name="T21" fmla="*/ 0 60000 65536"/>
              <a:gd name="T22" fmla="*/ 0 60000 65536"/>
              <a:gd name="T23" fmla="*/ 0 60000 65536"/>
              <a:gd name="T24" fmla="*/ 0 w 3901"/>
              <a:gd name="T25" fmla="*/ 0 h 2268"/>
              <a:gd name="T26" fmla="*/ 3901 w 3901"/>
              <a:gd name="T27" fmla="*/ 2268 h 22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01" h="2268">
                <a:moveTo>
                  <a:pt x="0" y="2268"/>
                </a:moveTo>
                <a:cubicBezTo>
                  <a:pt x="123" y="2231"/>
                  <a:pt x="528" y="2132"/>
                  <a:pt x="737" y="2047"/>
                </a:cubicBezTo>
                <a:cubicBezTo>
                  <a:pt x="946" y="1962"/>
                  <a:pt x="1091" y="1869"/>
                  <a:pt x="1256" y="1755"/>
                </a:cubicBezTo>
                <a:cubicBezTo>
                  <a:pt x="1421" y="1641"/>
                  <a:pt x="1597" y="1510"/>
                  <a:pt x="1724" y="1361"/>
                </a:cubicBezTo>
                <a:cubicBezTo>
                  <a:pt x="1851" y="1212"/>
                  <a:pt x="1898" y="1013"/>
                  <a:pt x="2019" y="862"/>
                </a:cubicBezTo>
                <a:cubicBezTo>
                  <a:pt x="2140" y="711"/>
                  <a:pt x="2257" y="567"/>
                  <a:pt x="2450" y="454"/>
                </a:cubicBezTo>
                <a:cubicBezTo>
                  <a:pt x="2643" y="341"/>
                  <a:pt x="2933" y="258"/>
                  <a:pt x="3175" y="182"/>
                </a:cubicBezTo>
                <a:cubicBezTo>
                  <a:pt x="3417" y="106"/>
                  <a:pt x="3659" y="53"/>
                  <a:pt x="3901" y="0"/>
                </a:cubicBezTo>
              </a:path>
            </a:pathLst>
          </a:custGeom>
          <a:noFill/>
          <a:ln w="28575" cap="flat" cmpd="sng">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1" name="Line 8"/>
          <p:cNvSpPr>
            <a:spLocks noChangeShapeType="1"/>
          </p:cNvSpPr>
          <p:nvPr/>
        </p:nvSpPr>
        <p:spPr bwMode="auto">
          <a:xfrm>
            <a:off x="4751388" y="4180795"/>
            <a:ext cx="1587" cy="23082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Text Box 9"/>
          <p:cNvSpPr txBox="1">
            <a:spLocks noChangeArrowheads="1"/>
          </p:cNvSpPr>
          <p:nvPr/>
        </p:nvSpPr>
        <p:spPr bwMode="auto">
          <a:xfrm>
            <a:off x="4521841" y="6501690"/>
            <a:ext cx="47801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a:latin typeface="Arial" panose="020B0604020202020204" pitchFamily="34" charset="0"/>
              </a:rPr>
              <a:t>Q</a:t>
            </a:r>
            <a:r>
              <a:rPr lang="en-US" altLang="zh-CN" sz="2000" baseline="-25000" dirty="0">
                <a:latin typeface="Arial" panose="020B0604020202020204" pitchFamily="34" charset="0"/>
              </a:rPr>
              <a:t>1</a:t>
            </a:r>
          </a:p>
        </p:txBody>
      </p:sp>
      <p:sp>
        <p:nvSpPr>
          <p:cNvPr id="23" name="Freeform 10"/>
          <p:cNvSpPr>
            <a:spLocks/>
          </p:cNvSpPr>
          <p:nvPr/>
        </p:nvSpPr>
        <p:spPr bwMode="auto">
          <a:xfrm>
            <a:off x="1677988" y="3417207"/>
            <a:ext cx="4816475" cy="2617788"/>
          </a:xfrm>
          <a:custGeom>
            <a:avLst/>
            <a:gdLst>
              <a:gd name="T0" fmla="*/ 0 w 3673"/>
              <a:gd name="T1" fmla="*/ 0 h 2108"/>
              <a:gd name="T2" fmla="*/ 2147483647 w 3673"/>
              <a:gd name="T3" fmla="*/ 2147483647 h 2108"/>
              <a:gd name="T4" fmla="*/ 2147483647 w 3673"/>
              <a:gd name="T5" fmla="*/ 2147483647 h 2108"/>
              <a:gd name="T6" fmla="*/ 2147483647 w 3673"/>
              <a:gd name="T7" fmla="*/ 2147483647 h 2108"/>
              <a:gd name="T8" fmla="*/ 2147483647 w 3673"/>
              <a:gd name="T9" fmla="*/ 2147483647 h 2108"/>
              <a:gd name="T10" fmla="*/ 2147483647 w 3673"/>
              <a:gd name="T11" fmla="*/ 2147483647 h 2108"/>
              <a:gd name="T12" fmla="*/ 2147483647 w 3673"/>
              <a:gd name="T13" fmla="*/ 2147483647 h 2108"/>
              <a:gd name="T14" fmla="*/ 2147483647 w 3673"/>
              <a:gd name="T15" fmla="*/ 2147483647 h 2108"/>
              <a:gd name="T16" fmla="*/ 0 60000 65536"/>
              <a:gd name="T17" fmla="*/ 0 60000 65536"/>
              <a:gd name="T18" fmla="*/ 0 60000 65536"/>
              <a:gd name="T19" fmla="*/ 0 60000 65536"/>
              <a:gd name="T20" fmla="*/ 0 60000 65536"/>
              <a:gd name="T21" fmla="*/ 0 60000 65536"/>
              <a:gd name="T22" fmla="*/ 0 60000 65536"/>
              <a:gd name="T23" fmla="*/ 0 60000 65536"/>
              <a:gd name="T24" fmla="*/ 0 w 3673"/>
              <a:gd name="T25" fmla="*/ 0 h 2108"/>
              <a:gd name="T26" fmla="*/ 3673 w 3673"/>
              <a:gd name="T27" fmla="*/ 2108 h 2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73" h="2108">
                <a:moveTo>
                  <a:pt x="0" y="0"/>
                </a:moveTo>
                <a:cubicBezTo>
                  <a:pt x="91" y="224"/>
                  <a:pt x="340" y="1009"/>
                  <a:pt x="544" y="1341"/>
                </a:cubicBezTo>
                <a:cubicBezTo>
                  <a:pt x="748" y="1673"/>
                  <a:pt x="1019" y="1872"/>
                  <a:pt x="1225" y="1990"/>
                </a:cubicBezTo>
                <a:cubicBezTo>
                  <a:pt x="1431" y="2108"/>
                  <a:pt x="1616" y="2059"/>
                  <a:pt x="1777" y="2047"/>
                </a:cubicBezTo>
                <a:cubicBezTo>
                  <a:pt x="1938" y="2035"/>
                  <a:pt x="2022" y="1989"/>
                  <a:pt x="2191" y="1917"/>
                </a:cubicBezTo>
                <a:cubicBezTo>
                  <a:pt x="2360" y="1845"/>
                  <a:pt x="2618" y="1720"/>
                  <a:pt x="2790" y="1612"/>
                </a:cubicBezTo>
                <a:cubicBezTo>
                  <a:pt x="2962" y="1504"/>
                  <a:pt x="3077" y="1395"/>
                  <a:pt x="3224" y="1270"/>
                </a:cubicBezTo>
                <a:cubicBezTo>
                  <a:pt x="3371" y="1144"/>
                  <a:pt x="3580" y="940"/>
                  <a:pt x="3673" y="853"/>
                </a:cubicBezTo>
              </a:path>
            </a:pathLst>
          </a:custGeom>
          <a:noFill/>
          <a:ln w="38100" cap="flat" cmpd="sng">
            <a:solidFill>
              <a:srgbClr val="FF3300"/>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24" name="Text Box 11"/>
          <p:cNvSpPr txBox="1">
            <a:spLocks noChangeArrowheads="1"/>
          </p:cNvSpPr>
          <p:nvPr/>
        </p:nvSpPr>
        <p:spPr bwMode="auto">
          <a:xfrm>
            <a:off x="6556375" y="4206195"/>
            <a:ext cx="5838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a:latin typeface="Arial" panose="020B0604020202020204" pitchFamily="34" charset="0"/>
              </a:rPr>
              <a:t>MC</a:t>
            </a:r>
          </a:p>
        </p:txBody>
      </p:sp>
      <p:sp>
        <p:nvSpPr>
          <p:cNvPr id="25" name="Text Box 12"/>
          <p:cNvSpPr txBox="1">
            <a:spLocks noChangeArrowheads="1"/>
          </p:cNvSpPr>
          <p:nvPr/>
        </p:nvSpPr>
        <p:spPr bwMode="auto">
          <a:xfrm>
            <a:off x="5256213" y="5693682"/>
            <a:ext cx="5838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a:latin typeface="Arial" panose="020B0604020202020204" pitchFamily="34" charset="0"/>
              </a:rPr>
              <a:t>MR</a:t>
            </a:r>
          </a:p>
        </p:txBody>
      </p:sp>
      <p:sp>
        <p:nvSpPr>
          <p:cNvPr id="26" name="Text Box 13"/>
          <p:cNvSpPr txBox="1">
            <a:spLocks noChangeArrowheads="1"/>
          </p:cNvSpPr>
          <p:nvPr/>
        </p:nvSpPr>
        <p:spPr bwMode="auto">
          <a:xfrm>
            <a:off x="5580063" y="3009220"/>
            <a:ext cx="1301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b="1">
                <a:latin typeface="Arial" panose="020B0604020202020204" pitchFamily="34" charset="0"/>
              </a:rPr>
              <a:t>总成本</a:t>
            </a:r>
            <a:r>
              <a:rPr lang="en-US" altLang="zh-CN" sz="2000" b="1">
                <a:latin typeface="Arial" panose="020B0604020202020204" pitchFamily="34" charset="0"/>
              </a:rPr>
              <a:t>TC</a:t>
            </a:r>
          </a:p>
        </p:txBody>
      </p:sp>
      <p:sp>
        <p:nvSpPr>
          <p:cNvPr id="27" name="Text Box 14"/>
          <p:cNvSpPr txBox="1">
            <a:spLocks noChangeArrowheads="1"/>
          </p:cNvSpPr>
          <p:nvPr/>
        </p:nvSpPr>
        <p:spPr bwMode="auto">
          <a:xfrm>
            <a:off x="6443663" y="3512457"/>
            <a:ext cx="1301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b="1">
                <a:latin typeface="Arial" panose="020B0604020202020204" pitchFamily="34" charset="0"/>
              </a:rPr>
              <a:t>总收益</a:t>
            </a:r>
            <a:r>
              <a:rPr lang="en-US" altLang="zh-CN" sz="2000" b="1">
                <a:latin typeface="Arial" panose="020B0604020202020204" pitchFamily="34" charset="0"/>
              </a:rPr>
              <a:t>TR</a:t>
            </a:r>
          </a:p>
        </p:txBody>
      </p:sp>
      <p:sp>
        <p:nvSpPr>
          <p:cNvPr id="28" name="AutoShape 15"/>
          <p:cNvSpPr>
            <a:spLocks/>
          </p:cNvSpPr>
          <p:nvPr/>
        </p:nvSpPr>
        <p:spPr bwMode="auto">
          <a:xfrm>
            <a:off x="4770438" y="4206195"/>
            <a:ext cx="119062" cy="730250"/>
          </a:xfrm>
          <a:prstGeom prst="rightBrace">
            <a:avLst>
              <a:gd name="adj1" fmla="val 51111"/>
              <a:gd name="adj2" fmla="val 50000"/>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endParaRPr lang="zh-CN" altLang="en-US" sz="2000"/>
          </a:p>
        </p:txBody>
      </p:sp>
      <p:sp>
        <p:nvSpPr>
          <p:cNvPr id="29" name="Text Box 16"/>
          <p:cNvSpPr txBox="1">
            <a:spLocks noChangeArrowheads="1"/>
          </p:cNvSpPr>
          <p:nvPr/>
        </p:nvSpPr>
        <p:spPr bwMode="auto">
          <a:xfrm>
            <a:off x="4889500" y="4374470"/>
            <a:ext cx="6976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a:latin typeface="Arial" panose="020B0604020202020204" pitchFamily="34" charset="0"/>
              </a:rPr>
              <a:t>利润</a:t>
            </a:r>
          </a:p>
        </p:txBody>
      </p:sp>
      <p:sp>
        <p:nvSpPr>
          <p:cNvPr id="30" name="Line 17"/>
          <p:cNvSpPr>
            <a:spLocks noChangeShapeType="1"/>
          </p:cNvSpPr>
          <p:nvPr/>
        </p:nvSpPr>
        <p:spPr bwMode="auto">
          <a:xfrm>
            <a:off x="7685088" y="2740932"/>
            <a:ext cx="1587" cy="377348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1" name="Text Box 19"/>
          <p:cNvSpPr txBox="1">
            <a:spLocks noChangeArrowheads="1"/>
          </p:cNvSpPr>
          <p:nvPr/>
        </p:nvSpPr>
        <p:spPr bwMode="auto">
          <a:xfrm>
            <a:off x="1008063" y="3364820"/>
            <a:ext cx="44114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a:latin typeface="Arial" panose="020B0604020202020204" pitchFamily="34" charset="0"/>
              </a:rPr>
              <a:t>边</a:t>
            </a:r>
          </a:p>
          <a:p>
            <a:pPr eaLnBrk="1" hangingPunct="1">
              <a:spcBef>
                <a:spcPct val="0"/>
              </a:spcBef>
              <a:buClrTx/>
              <a:buSzTx/>
              <a:buFont typeface="Arial" panose="020B0604020202020204" pitchFamily="34" charset="0"/>
              <a:buNone/>
            </a:pPr>
            <a:r>
              <a:rPr lang="zh-CN" altLang="en-US" sz="2000">
                <a:latin typeface="Arial" panose="020B0604020202020204" pitchFamily="34" charset="0"/>
              </a:rPr>
              <a:t>际</a:t>
            </a:r>
          </a:p>
          <a:p>
            <a:pPr eaLnBrk="1" hangingPunct="1">
              <a:spcBef>
                <a:spcPct val="0"/>
              </a:spcBef>
              <a:buClrTx/>
              <a:buSzTx/>
              <a:buFont typeface="Arial" panose="020B0604020202020204" pitchFamily="34" charset="0"/>
              <a:buNone/>
            </a:pPr>
            <a:r>
              <a:rPr lang="zh-CN" altLang="en-US" sz="2000">
                <a:latin typeface="Arial" panose="020B0604020202020204" pitchFamily="34" charset="0"/>
              </a:rPr>
              <a:t>量</a:t>
            </a:r>
          </a:p>
        </p:txBody>
      </p:sp>
      <p:sp>
        <p:nvSpPr>
          <p:cNvPr id="32" name="Text Box 20"/>
          <p:cNvSpPr txBox="1">
            <a:spLocks noChangeArrowheads="1"/>
          </p:cNvSpPr>
          <p:nvPr/>
        </p:nvSpPr>
        <p:spPr bwMode="auto">
          <a:xfrm>
            <a:off x="7688651" y="3345839"/>
            <a:ext cx="4411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000">
                <a:latin typeface="Arial" panose="020B0604020202020204" pitchFamily="34" charset="0"/>
              </a:rPr>
              <a:t>总</a:t>
            </a:r>
          </a:p>
          <a:p>
            <a:pPr eaLnBrk="1" hangingPunct="1">
              <a:spcBef>
                <a:spcPct val="0"/>
              </a:spcBef>
              <a:buClrTx/>
              <a:buSzTx/>
              <a:buFont typeface="Arial" panose="020B0604020202020204" pitchFamily="34" charset="0"/>
              <a:buNone/>
            </a:pPr>
            <a:r>
              <a:rPr lang="zh-CN" altLang="en-US" sz="2000">
                <a:latin typeface="Arial" panose="020B0604020202020204" pitchFamily="34" charset="0"/>
              </a:rPr>
              <a:t>量</a:t>
            </a:r>
          </a:p>
        </p:txBody>
      </p:sp>
      <p:sp>
        <p:nvSpPr>
          <p:cNvPr id="33" name="Freeform 21"/>
          <p:cNvSpPr>
            <a:spLocks/>
          </p:cNvSpPr>
          <p:nvPr/>
        </p:nvSpPr>
        <p:spPr bwMode="auto">
          <a:xfrm>
            <a:off x="1619250" y="3080657"/>
            <a:ext cx="4103688" cy="3433763"/>
          </a:xfrm>
          <a:custGeom>
            <a:avLst/>
            <a:gdLst>
              <a:gd name="T0" fmla="*/ 0 w 3644"/>
              <a:gd name="T1" fmla="*/ 0 h 3205"/>
              <a:gd name="T2" fmla="*/ 2147483647 w 3644"/>
              <a:gd name="T3" fmla="*/ 2147483647 h 3205"/>
              <a:gd name="T4" fmla="*/ 2147483647 w 3644"/>
              <a:gd name="T5" fmla="*/ 2147483647 h 3205"/>
              <a:gd name="T6" fmla="*/ 0 60000 65536"/>
              <a:gd name="T7" fmla="*/ 0 60000 65536"/>
              <a:gd name="T8" fmla="*/ 0 60000 65536"/>
              <a:gd name="T9" fmla="*/ 0 w 3644"/>
              <a:gd name="T10" fmla="*/ 0 h 3205"/>
              <a:gd name="T11" fmla="*/ 3644 w 3644"/>
              <a:gd name="T12" fmla="*/ 3205 h 3205"/>
            </a:gdLst>
            <a:ahLst/>
            <a:cxnLst>
              <a:cxn ang="T6">
                <a:pos x="T0" y="T1"/>
              </a:cxn>
              <a:cxn ang="T7">
                <a:pos x="T2" y="T3"/>
              </a:cxn>
              <a:cxn ang="T8">
                <a:pos x="T4" y="T5"/>
              </a:cxn>
            </a:cxnLst>
            <a:rect l="T9" t="T10" r="T11" b="T12"/>
            <a:pathLst>
              <a:path w="3644" h="3205">
                <a:moveTo>
                  <a:pt x="0" y="0"/>
                </a:moveTo>
                <a:cubicBezTo>
                  <a:pt x="1217" y="1073"/>
                  <a:pt x="2434" y="2147"/>
                  <a:pt x="3039" y="2676"/>
                </a:cubicBezTo>
                <a:cubicBezTo>
                  <a:pt x="3644" y="3205"/>
                  <a:pt x="3636" y="3190"/>
                  <a:pt x="3629" y="3175"/>
                </a:cubicBezTo>
              </a:path>
            </a:pathLst>
          </a:custGeom>
          <a:noFill/>
          <a:ln w="38100" cap="flat"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sz="2000"/>
          </a:p>
        </p:txBody>
      </p:sp>
      <p:sp>
        <p:nvSpPr>
          <p:cNvPr id="34" name="Line 22"/>
          <p:cNvSpPr>
            <a:spLocks noChangeShapeType="1"/>
          </p:cNvSpPr>
          <p:nvPr/>
        </p:nvSpPr>
        <p:spPr bwMode="auto">
          <a:xfrm>
            <a:off x="6264275" y="3748995"/>
            <a:ext cx="0" cy="27368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5" name="Text Box 23"/>
          <p:cNvSpPr txBox="1">
            <a:spLocks noChangeArrowheads="1"/>
          </p:cNvSpPr>
          <p:nvPr/>
        </p:nvSpPr>
        <p:spPr bwMode="auto">
          <a:xfrm>
            <a:off x="6037263" y="6463137"/>
            <a:ext cx="47801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a:latin typeface="Arial" panose="020B0604020202020204" pitchFamily="34" charset="0"/>
              </a:rPr>
              <a:t>Q</a:t>
            </a:r>
            <a:r>
              <a:rPr lang="en-US" altLang="zh-CN" sz="2000" baseline="-25000" dirty="0">
                <a:latin typeface="Arial" panose="020B0604020202020204" pitchFamily="34" charset="0"/>
              </a:rPr>
              <a:t>2</a:t>
            </a:r>
          </a:p>
        </p:txBody>
      </p:sp>
    </p:spTree>
    <p:extLst>
      <p:ext uri="{BB962C8B-B14F-4D97-AF65-F5344CB8AC3E}">
        <p14:creationId xmlns:p14="http://schemas.microsoft.com/office/powerpoint/2010/main" val="1443144467"/>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63499" y="1031356"/>
            <a:ext cx="4461478" cy="492443"/>
          </a:xfrm>
          <a:prstGeom prst="rect">
            <a:avLst/>
          </a:prstGeom>
        </p:spPr>
        <p:txBody>
          <a:bodyPr wrap="none">
            <a:spAutoFit/>
          </a:bodyPr>
          <a:lstStyle/>
          <a:p>
            <a:pPr>
              <a:spcBef>
                <a:spcPts val="0"/>
              </a:spcBef>
            </a:pPr>
            <a:r>
              <a:rPr lang="en-US" altLang="zh-CN" sz="2600" b="1" dirty="0" smtClean="0"/>
              <a:t>9.3.2 </a:t>
            </a:r>
            <a:r>
              <a:rPr lang="zh-CN" altLang="en-US" sz="2600" b="1" dirty="0" smtClean="0"/>
              <a:t>公共财政</a:t>
            </a:r>
            <a:r>
              <a:rPr lang="en-US" altLang="zh-CN" sz="2600" b="1" dirty="0" smtClean="0"/>
              <a:t>:</a:t>
            </a:r>
            <a:r>
              <a:rPr lang="zh-CN" altLang="en-US" sz="2600" b="1" dirty="0" smtClean="0"/>
              <a:t> 公共物品供给</a:t>
            </a:r>
            <a:endParaRPr lang="zh-CN" altLang="en-US" sz="2600" b="1" dirty="0"/>
          </a:p>
        </p:txBody>
      </p:sp>
      <p:sp>
        <p:nvSpPr>
          <p:cNvPr id="10" name="矩形 9"/>
          <p:cNvSpPr/>
          <p:nvPr/>
        </p:nvSpPr>
        <p:spPr>
          <a:xfrm>
            <a:off x="259836" y="1562301"/>
            <a:ext cx="8383828" cy="2677656"/>
          </a:xfrm>
          <a:prstGeom prst="rect">
            <a:avLst/>
          </a:prstGeom>
        </p:spPr>
        <p:txBody>
          <a:bodyPr wrap="square">
            <a:spAutoFit/>
          </a:bodyPr>
          <a:lstStyle/>
          <a:p>
            <a:r>
              <a:rPr lang="zh-CN" altLang="en-US" sz="2400" dirty="0" smtClean="0"/>
              <a:t>        对于公共物品和正外部性物品，由于市场供给不足，政府负责供给 。</a:t>
            </a:r>
            <a:endParaRPr lang="en-US" altLang="zh-CN" sz="2400" dirty="0" smtClean="0"/>
          </a:p>
          <a:p>
            <a:r>
              <a:rPr lang="zh-CN" altLang="en-US" sz="2400" dirty="0" smtClean="0"/>
              <a:t>        </a:t>
            </a:r>
            <a:r>
              <a:rPr lang="zh-CN" altLang="en-US" sz="2400" dirty="0" smtClean="0">
                <a:latin typeface="Arial" panose="020B0604020202020204" pitchFamily="34" charset="0"/>
                <a:cs typeface="Arial" panose="020B0604020202020204" pitchFamily="34" charset="0"/>
              </a:rPr>
              <a:t>♦政府举办基础教育</a:t>
            </a:r>
            <a:endParaRPr lang="en-US" altLang="zh-CN" sz="2400" dirty="0" smtClean="0">
              <a:latin typeface="Arial" panose="020B0604020202020204" pitchFamily="34" charset="0"/>
              <a:cs typeface="Arial" panose="020B0604020202020204" pitchFamily="34" charset="0"/>
            </a:endParaRPr>
          </a:p>
          <a:p>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♦政府组织或者支持科学技术研究，尤其是基础研究</a:t>
            </a:r>
            <a:endParaRPr lang="en-US" altLang="zh-CN" sz="2400" dirty="0" smtClean="0">
              <a:latin typeface="Arial" panose="020B0604020202020204" pitchFamily="34" charset="0"/>
              <a:cs typeface="Arial" panose="020B0604020202020204" pitchFamily="34" charset="0"/>
            </a:endParaRPr>
          </a:p>
          <a:p>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♦政府负责基础设施建设</a:t>
            </a:r>
            <a:endParaRPr lang="en-US" altLang="zh-CN" sz="2400" dirty="0" smtClean="0">
              <a:latin typeface="Arial" panose="020B0604020202020204" pitchFamily="34" charset="0"/>
              <a:cs typeface="Arial" panose="020B0604020202020204" pitchFamily="34" charset="0"/>
            </a:endParaRPr>
          </a:p>
          <a:p>
            <a:r>
              <a:rPr lang="zh-CN" altLang="en-US" sz="2400" dirty="0" smtClean="0"/>
              <a:t>       </a:t>
            </a:r>
            <a:r>
              <a:rPr lang="zh-CN" altLang="en-US" sz="2400" dirty="0" smtClean="0">
                <a:latin typeface="Arial" panose="020B0604020202020204" pitchFamily="34" charset="0"/>
                <a:cs typeface="Arial" panose="020B0604020202020204" pitchFamily="34" charset="0"/>
              </a:rPr>
              <a:t>♦政府支持文化事业发展</a:t>
            </a:r>
            <a:endParaRPr lang="en-US" altLang="zh-CN" sz="2400" dirty="0" smtClean="0">
              <a:latin typeface="Arial" panose="020B0604020202020204" pitchFamily="34" charset="0"/>
              <a:cs typeface="Arial" panose="020B0604020202020204" pitchFamily="34" charset="0"/>
            </a:endParaRPr>
          </a:p>
          <a:p>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♦政府提供公共信息服务，比如气象信息、地理信息</a:t>
            </a:r>
            <a:endParaRPr lang="zh-CN" altLang="en-US" sz="2400" dirty="0"/>
          </a:p>
        </p:txBody>
      </p:sp>
    </p:spTree>
    <p:extLst>
      <p:ext uri="{BB962C8B-B14F-4D97-AF65-F5344CB8AC3E}">
        <p14:creationId xmlns:p14="http://schemas.microsoft.com/office/powerpoint/2010/main" val="364954006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363499" y="1031356"/>
            <a:ext cx="2284600" cy="492443"/>
          </a:xfrm>
          <a:prstGeom prst="rect">
            <a:avLst/>
          </a:prstGeom>
        </p:spPr>
        <p:txBody>
          <a:bodyPr wrap="none">
            <a:spAutoFit/>
          </a:bodyPr>
          <a:lstStyle/>
          <a:p>
            <a:pPr>
              <a:spcBef>
                <a:spcPts val="0"/>
              </a:spcBef>
            </a:pPr>
            <a:r>
              <a:rPr lang="en-US" altLang="zh-CN" sz="2600" b="1" dirty="0" smtClean="0"/>
              <a:t>9.3.3 </a:t>
            </a:r>
            <a:r>
              <a:rPr lang="zh-CN" altLang="en-US" sz="2600" b="1" dirty="0" smtClean="0"/>
              <a:t>政府企业</a:t>
            </a:r>
            <a:endParaRPr lang="zh-CN" altLang="en-US" sz="2600" b="1" dirty="0"/>
          </a:p>
        </p:txBody>
      </p:sp>
      <p:sp>
        <p:nvSpPr>
          <p:cNvPr id="2" name="矩形 1"/>
          <p:cNvSpPr/>
          <p:nvPr/>
        </p:nvSpPr>
        <p:spPr>
          <a:xfrm>
            <a:off x="336858" y="1518810"/>
            <a:ext cx="8483614" cy="2677656"/>
          </a:xfrm>
          <a:prstGeom prst="rect">
            <a:avLst/>
          </a:prstGeom>
        </p:spPr>
        <p:txBody>
          <a:bodyPr wrap="square">
            <a:spAutoFit/>
          </a:bodyPr>
          <a:lstStyle/>
          <a:p>
            <a:pPr>
              <a:buFont typeface="Arial" panose="020B0604020202020204" pitchFamily="34" charset="0"/>
              <a:buNone/>
            </a:pPr>
            <a:r>
              <a:rPr lang="zh-CN" altLang="en-US" sz="2400" dirty="0" smtClean="0">
                <a:latin typeface="楷体_GB2312" pitchFamily="49" charset="-122"/>
                <a:ea typeface="楷体_GB2312" pitchFamily="49" charset="-122"/>
              </a:rPr>
              <a:t>    对于</a:t>
            </a:r>
            <a:r>
              <a:rPr lang="zh-CN" altLang="en-US" sz="2400" dirty="0">
                <a:latin typeface="楷体_GB2312" pitchFamily="49" charset="-122"/>
                <a:ea typeface="楷体_GB2312" pitchFamily="49" charset="-122"/>
              </a:rPr>
              <a:t>自然垄断行业</a:t>
            </a:r>
            <a:r>
              <a:rPr lang="zh-CN" altLang="en-US" sz="2400" dirty="0" smtClean="0">
                <a:latin typeface="楷体_GB2312" pitchFamily="49" charset="-122"/>
                <a:ea typeface="楷体_GB2312" pitchFamily="49" charset="-122"/>
              </a:rPr>
              <a:t>，为避免垄断的低效率，在某种程度上也为了保障低收入者能够消费得起，国家</a:t>
            </a:r>
            <a:r>
              <a:rPr lang="zh-CN" altLang="en-US" sz="2400" dirty="0">
                <a:latin typeface="楷体_GB2312" pitchFamily="49" charset="-122"/>
                <a:ea typeface="楷体_GB2312" pitchFamily="49" charset="-122"/>
              </a:rPr>
              <a:t>以政府投资、赎买或收回特许经营执照等方式，直接将垄断企业收归政府所有，由政府企业</a:t>
            </a:r>
            <a:r>
              <a:rPr lang="zh-CN" altLang="en-US" sz="2400" dirty="0" smtClean="0">
                <a:latin typeface="楷体_GB2312" pitchFamily="49" charset="-122"/>
                <a:ea typeface="楷体_GB2312" pitchFamily="49" charset="-122"/>
              </a:rPr>
              <a:t>经营，形成国家的公用事业。对于这些政府企业，法律规定采取边际成本定价或者平均成本定价、平均成本定价，也可以采取低于平均成本定价的方式，提供相应物品和服务。对于采取低于成本定价的，政府进行财政补贴。</a:t>
            </a:r>
            <a:endParaRPr lang="zh-CN" altLang="en-US" sz="2400" dirty="0">
              <a:latin typeface="楷体_GB2312" pitchFamily="49" charset="-122"/>
              <a:ea typeface="楷体_GB2312" pitchFamily="49" charset="-122"/>
            </a:endParaRPr>
          </a:p>
        </p:txBody>
      </p:sp>
    </p:spTree>
    <p:extLst>
      <p:ext uri="{BB962C8B-B14F-4D97-AF65-F5344CB8AC3E}">
        <p14:creationId xmlns:p14="http://schemas.microsoft.com/office/powerpoint/2010/main" val="27012769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432574" y="1202352"/>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3" name="矩形 1"/>
          <p:cNvSpPr>
            <a:spLocks noChangeArrowheads="1"/>
          </p:cNvSpPr>
          <p:nvPr/>
        </p:nvSpPr>
        <p:spPr bwMode="auto">
          <a:xfrm>
            <a:off x="432574" y="1725572"/>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市场需求：</a:t>
            </a:r>
            <a:r>
              <a:rPr lang="zh-CN" altLang="en-US" sz="2400" dirty="0" smtClean="0"/>
              <a:t>需求量，需求价格，需求、需求表和需求曲线，个别需求曲线和市场需求曲线，需求定律，需求函数，需求量变动和需求的变动，沿需求曲线的移动和需求曲线的移动</a:t>
            </a:r>
            <a:endParaRPr lang="zh-CN" altLang="en-US" sz="2400" dirty="0"/>
          </a:p>
        </p:txBody>
      </p:sp>
      <p:sp>
        <p:nvSpPr>
          <p:cNvPr id="14" name="矩形 1"/>
          <p:cNvSpPr>
            <a:spLocks noChangeArrowheads="1"/>
          </p:cNvSpPr>
          <p:nvPr/>
        </p:nvSpPr>
        <p:spPr bwMode="auto">
          <a:xfrm>
            <a:off x="467013" y="2925901"/>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市场需求：</a:t>
            </a:r>
            <a:r>
              <a:rPr lang="zh-CN" altLang="en-US" sz="2400" dirty="0"/>
              <a:t>供给</a:t>
            </a:r>
            <a:r>
              <a:rPr lang="zh-CN" altLang="en-US" sz="2400" dirty="0" smtClean="0"/>
              <a:t>量，供给价格，供给、供给表和供给曲线，个别供给曲线和市场供给曲线，供给定律，供给函数，供给量变动和供给变动，沿供给曲线的移动和供给曲线的移动</a:t>
            </a:r>
            <a:endParaRPr lang="zh-CN" altLang="en-US" sz="2400" dirty="0"/>
          </a:p>
        </p:txBody>
      </p:sp>
      <p:sp>
        <p:nvSpPr>
          <p:cNvPr id="15" name="矩形 1"/>
          <p:cNvSpPr>
            <a:spLocks noChangeArrowheads="1"/>
          </p:cNvSpPr>
          <p:nvPr/>
        </p:nvSpPr>
        <p:spPr bwMode="auto">
          <a:xfrm>
            <a:off x="467013" y="4077072"/>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市场均衡和均衡价格及其评价：</a:t>
            </a:r>
            <a:r>
              <a:rPr lang="zh-CN" altLang="en-US" sz="2400" dirty="0" smtClean="0"/>
              <a:t>市场均衡，市场均衡的条件，市场均衡的意义，市场出清，消费者剩余，生产者剩余，市场总剩余</a:t>
            </a:r>
            <a:endParaRPr lang="zh-CN" altLang="en-US" sz="2400" dirty="0"/>
          </a:p>
        </p:txBody>
      </p:sp>
      <p:sp>
        <p:nvSpPr>
          <p:cNvPr id="16" name="矩形 1"/>
          <p:cNvSpPr>
            <a:spLocks noChangeArrowheads="1"/>
          </p:cNvSpPr>
          <p:nvPr/>
        </p:nvSpPr>
        <p:spPr bwMode="auto">
          <a:xfrm>
            <a:off x="467013" y="5228243"/>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供求弹性及其应用：</a:t>
            </a:r>
            <a:r>
              <a:rPr lang="zh-CN" altLang="en-US" sz="2400" dirty="0" smtClean="0"/>
              <a:t>弹性的含义，需求的价格弹性，需求价格弹性与总收益变动的关系，需求的交叉价格弹性，互补品和替代品，囚徒</a:t>
            </a:r>
            <a:r>
              <a:rPr lang="zh-CN" altLang="en-US" sz="2400" dirty="0"/>
              <a:t>定价</a:t>
            </a:r>
            <a:r>
              <a:rPr lang="zh-CN" altLang="en-US" sz="2400" dirty="0" smtClean="0"/>
              <a:t>，供给的价格弹性，丰年歉收</a:t>
            </a:r>
            <a:endParaRPr lang="zh-CN" altLang="en-US" sz="2400" dirty="0"/>
          </a:p>
        </p:txBody>
      </p:sp>
    </p:spTree>
    <p:extLst>
      <p:ext uri="{BB962C8B-B14F-4D97-AF65-F5344CB8AC3E}">
        <p14:creationId xmlns:p14="http://schemas.microsoft.com/office/powerpoint/2010/main" val="955422379"/>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63499" y="1020487"/>
            <a:ext cx="2284600" cy="492443"/>
          </a:xfrm>
          <a:prstGeom prst="rect">
            <a:avLst/>
          </a:prstGeom>
        </p:spPr>
        <p:txBody>
          <a:bodyPr wrap="none">
            <a:spAutoFit/>
          </a:bodyPr>
          <a:lstStyle/>
          <a:p>
            <a:pPr>
              <a:spcBef>
                <a:spcPts val="0"/>
              </a:spcBef>
            </a:pPr>
            <a:r>
              <a:rPr lang="en-US" altLang="zh-CN" sz="2600" b="1" dirty="0" smtClean="0"/>
              <a:t>9.3.4 </a:t>
            </a:r>
            <a:r>
              <a:rPr lang="zh-CN" altLang="en-US" sz="2600" b="1" dirty="0" smtClean="0"/>
              <a:t>政府规制</a:t>
            </a:r>
            <a:endParaRPr lang="zh-CN" altLang="en-US" sz="2600" b="1" dirty="0"/>
          </a:p>
        </p:txBody>
      </p:sp>
      <p:sp>
        <p:nvSpPr>
          <p:cNvPr id="10" name="矩形 8"/>
          <p:cNvSpPr>
            <a:spLocks noChangeArrowheads="1"/>
          </p:cNvSpPr>
          <p:nvPr/>
        </p:nvSpPr>
        <p:spPr bwMode="auto">
          <a:xfrm>
            <a:off x="236509" y="1794198"/>
            <a:ext cx="843516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dirty="0"/>
              <a:t> ◆规制（</a:t>
            </a:r>
            <a:r>
              <a:rPr lang="en-US" altLang="zh-CN" sz="2400" dirty="0"/>
              <a:t>Regulation</a:t>
            </a:r>
            <a:r>
              <a:rPr lang="zh-CN" altLang="en-US" sz="2400" dirty="0"/>
              <a:t>，管制），即</a:t>
            </a:r>
            <a:r>
              <a:rPr lang="zh-CN" altLang="en-US" sz="2400" dirty="0" smtClean="0"/>
              <a:t>政府根据公共利益的需要对</a:t>
            </a:r>
            <a:r>
              <a:rPr lang="zh-CN" altLang="en-US" sz="2400" dirty="0"/>
              <a:t>个人和企业行为的限制。在</a:t>
            </a:r>
            <a:r>
              <a:rPr lang="zh-CN" altLang="en-US" sz="2400" dirty="0" smtClean="0"/>
              <a:t>市场体制</a:t>
            </a:r>
            <a:r>
              <a:rPr lang="zh-CN" altLang="en-US" sz="2400" dirty="0"/>
              <a:t>下，政府以矫正和改善市场机制内在的问题为目的，对经济</a:t>
            </a:r>
            <a:r>
              <a:rPr lang="zh-CN" altLang="en-US" sz="2400" dirty="0" smtClean="0"/>
              <a:t>主体活动</a:t>
            </a:r>
            <a:r>
              <a:rPr lang="zh-CN" altLang="en-US" sz="2400" dirty="0"/>
              <a:t>的行为进行干预，</a:t>
            </a:r>
            <a:r>
              <a:rPr lang="zh-CN" altLang="en-US" sz="2400" dirty="0" smtClean="0"/>
              <a:t>包括建立旨在克服市场</a:t>
            </a:r>
            <a:r>
              <a:rPr lang="zh-CN" altLang="en-US" sz="2400" dirty="0"/>
              <a:t>失灵现象的</a:t>
            </a:r>
            <a:r>
              <a:rPr lang="zh-CN" altLang="en-US" sz="2400" b="1" dirty="0"/>
              <a:t>法律制度</a:t>
            </a:r>
            <a:r>
              <a:rPr lang="zh-CN" altLang="en-US" sz="2400" dirty="0"/>
              <a:t>以及以法律为基础的对微观经济活动进行某种干预、限制或约束</a:t>
            </a:r>
            <a:r>
              <a:rPr lang="zh-CN" altLang="en-US" sz="2400" dirty="0" smtClean="0"/>
              <a:t>的活动。</a:t>
            </a:r>
            <a:endParaRPr lang="zh-CN" altLang="en-US" sz="2400" dirty="0"/>
          </a:p>
        </p:txBody>
      </p:sp>
      <p:sp>
        <p:nvSpPr>
          <p:cNvPr id="11" name="文本框 10"/>
          <p:cNvSpPr txBox="1"/>
          <p:nvPr/>
        </p:nvSpPr>
        <p:spPr>
          <a:xfrm>
            <a:off x="107504" y="1455167"/>
            <a:ext cx="3743332"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）政府规制的经济理论</a:t>
            </a:r>
            <a:endParaRPr lang="zh-CN" altLang="en-US" sz="2400" b="1" dirty="0"/>
          </a:p>
        </p:txBody>
      </p:sp>
      <p:sp>
        <p:nvSpPr>
          <p:cNvPr id="2" name="矩形 1"/>
          <p:cNvSpPr/>
          <p:nvPr/>
        </p:nvSpPr>
        <p:spPr>
          <a:xfrm>
            <a:off x="362098" y="3733190"/>
            <a:ext cx="8170341" cy="2677656"/>
          </a:xfrm>
          <a:prstGeom prst="rect">
            <a:avLst/>
          </a:prstGeom>
        </p:spPr>
        <p:txBody>
          <a:bodyPr wrap="square">
            <a:spAutoFit/>
          </a:bodyPr>
          <a:lstStyle/>
          <a:p>
            <a:r>
              <a:rPr lang="zh-CN" altLang="en-US" sz="2400" dirty="0">
                <a:solidFill>
                  <a:srgbClr val="333333"/>
                </a:solidFill>
                <a:latin typeface="arial" panose="020B0604020202020204" pitchFamily="34" charset="0"/>
              </a:rPr>
              <a:t>◆经济学上把政府管制分为</a:t>
            </a:r>
            <a:r>
              <a:rPr lang="zh-CN" altLang="en-US" sz="2400" b="1" dirty="0">
                <a:solidFill>
                  <a:srgbClr val="333333"/>
                </a:solidFill>
                <a:latin typeface="arial" panose="020B0604020202020204" pitchFamily="34" charset="0"/>
              </a:rPr>
              <a:t>经济管制</a:t>
            </a:r>
            <a:r>
              <a:rPr lang="zh-CN" altLang="en-US" sz="2400" dirty="0">
                <a:solidFill>
                  <a:srgbClr val="333333"/>
                </a:solidFill>
                <a:latin typeface="arial" panose="020B0604020202020204" pitchFamily="34" charset="0"/>
              </a:rPr>
              <a:t>和</a:t>
            </a:r>
            <a:r>
              <a:rPr lang="zh-CN" altLang="en-US" sz="2400" b="1" dirty="0">
                <a:solidFill>
                  <a:srgbClr val="333333"/>
                </a:solidFill>
                <a:latin typeface="arial" panose="020B0604020202020204" pitchFamily="34" charset="0"/>
              </a:rPr>
              <a:t>社会管制</a:t>
            </a:r>
            <a:r>
              <a:rPr lang="zh-CN" altLang="en-US" sz="2400" dirty="0">
                <a:solidFill>
                  <a:srgbClr val="333333"/>
                </a:solidFill>
                <a:latin typeface="arial" panose="020B0604020202020204" pitchFamily="34" charset="0"/>
              </a:rPr>
              <a:t>两类。经济管制是指对价格、市场进入和退出条件、特殊行业服务标准的</a:t>
            </a:r>
            <a:r>
              <a:rPr lang="zh-CN" altLang="en-US" sz="2400" dirty="0" smtClean="0">
                <a:solidFill>
                  <a:srgbClr val="333333"/>
                </a:solidFill>
                <a:latin typeface="arial" panose="020B0604020202020204" pitchFamily="34" charset="0"/>
              </a:rPr>
              <a:t>控制，对</a:t>
            </a:r>
            <a:r>
              <a:rPr lang="zh-CN" altLang="en-US" sz="2400" dirty="0">
                <a:solidFill>
                  <a:srgbClr val="333333"/>
                </a:solidFill>
                <a:latin typeface="arial" panose="020B0604020202020204" pitchFamily="34" charset="0"/>
              </a:rPr>
              <a:t>运输、金融证券、电台电视台等媒体的管制也属于经济管制。社会管制主要用来保护环境以及劳工和消费者的健康和</a:t>
            </a:r>
            <a:r>
              <a:rPr lang="zh-CN" altLang="en-US" sz="2400" dirty="0" smtClean="0">
                <a:solidFill>
                  <a:srgbClr val="333333"/>
                </a:solidFill>
                <a:latin typeface="arial" panose="020B0604020202020204" pitchFamily="34" charset="0"/>
              </a:rPr>
              <a:t>安全，主要</a:t>
            </a:r>
            <a:r>
              <a:rPr lang="zh-CN" altLang="en-US" sz="2400" dirty="0">
                <a:solidFill>
                  <a:srgbClr val="333333"/>
                </a:solidFill>
                <a:latin typeface="arial" panose="020B0604020202020204" pitchFamily="34" charset="0"/>
              </a:rPr>
              <a:t>针对外部不经济和内部不经济。</a:t>
            </a:r>
            <a:r>
              <a:rPr lang="zh-CN" altLang="en-US" sz="2400" dirty="0" smtClean="0">
                <a:solidFill>
                  <a:srgbClr val="333333"/>
                </a:solidFill>
                <a:latin typeface="arial" panose="020B0604020202020204" pitchFamily="34" charset="0"/>
              </a:rPr>
              <a:t>政府对行业准</a:t>
            </a:r>
            <a:r>
              <a:rPr lang="zh-CN" altLang="en-US" sz="2400" dirty="0">
                <a:solidFill>
                  <a:srgbClr val="333333"/>
                </a:solidFill>
                <a:latin typeface="arial" panose="020B0604020202020204" pitchFamily="34" charset="0"/>
              </a:rPr>
              <a:t>入、标准以及信息披露方面的</a:t>
            </a:r>
            <a:r>
              <a:rPr lang="zh-CN" altLang="en-US" sz="2400" dirty="0" smtClean="0">
                <a:solidFill>
                  <a:srgbClr val="333333"/>
                </a:solidFill>
                <a:latin typeface="arial" panose="020B0604020202020204" pitchFamily="34" charset="0"/>
              </a:rPr>
              <a:t>管制，也属于社会性规制。</a:t>
            </a:r>
            <a:endParaRPr lang="zh-CN" altLang="en-US" sz="2400" dirty="0"/>
          </a:p>
        </p:txBody>
      </p:sp>
    </p:spTree>
    <p:extLst>
      <p:ext uri="{BB962C8B-B14F-4D97-AF65-F5344CB8AC3E}">
        <p14:creationId xmlns:p14="http://schemas.microsoft.com/office/powerpoint/2010/main" val="171026632"/>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467779" y="1075302"/>
            <a:ext cx="8170341" cy="5632311"/>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◆早期</a:t>
            </a:r>
            <a:r>
              <a:rPr lang="zh-CN" altLang="en-US" sz="2400" dirty="0">
                <a:solidFill>
                  <a:srgbClr val="333333"/>
                </a:solidFill>
                <a:latin typeface="arial" panose="020B0604020202020204" pitchFamily="34" charset="0"/>
              </a:rPr>
              <a:t>的规制</a:t>
            </a:r>
            <a:r>
              <a:rPr lang="zh-CN" altLang="en-US" sz="2400" dirty="0" smtClean="0">
                <a:solidFill>
                  <a:srgbClr val="333333"/>
                </a:solidFill>
                <a:latin typeface="arial" panose="020B0604020202020204" pitchFamily="34" charset="0"/>
              </a:rPr>
              <a:t>理论假设是“</a:t>
            </a:r>
            <a:r>
              <a:rPr lang="zh-CN" altLang="en-US" sz="2400" b="1" dirty="0" smtClean="0">
                <a:solidFill>
                  <a:srgbClr val="333333"/>
                </a:solidFill>
                <a:latin typeface="arial" panose="020B0604020202020204" pitchFamily="34" charset="0"/>
              </a:rPr>
              <a:t>规制</a:t>
            </a:r>
            <a:r>
              <a:rPr lang="zh-CN" altLang="en-US" sz="2400" b="1" dirty="0">
                <a:solidFill>
                  <a:srgbClr val="333333"/>
                </a:solidFill>
                <a:latin typeface="arial" panose="020B0604020202020204" pitchFamily="34" charset="0"/>
              </a:rPr>
              <a:t>的公共利益</a:t>
            </a:r>
            <a:r>
              <a:rPr lang="zh-CN" altLang="en-US" sz="2400" b="1" dirty="0" smtClean="0">
                <a:solidFill>
                  <a:srgbClr val="333333"/>
                </a:solidFill>
                <a:latin typeface="arial" panose="020B0604020202020204" pitchFamily="34" charset="0"/>
              </a:rPr>
              <a:t>理论</a:t>
            </a:r>
            <a:r>
              <a:rPr lang="zh-CN" altLang="en-US" sz="2400" dirty="0" smtClean="0">
                <a:solidFill>
                  <a:srgbClr val="333333"/>
                </a:solidFill>
                <a:latin typeface="arial" panose="020B0604020202020204" pitchFamily="34" charset="0"/>
              </a:rPr>
              <a:t>”。该理论以</a:t>
            </a:r>
            <a:r>
              <a:rPr lang="zh-CN" altLang="en-US" sz="2400" dirty="0">
                <a:solidFill>
                  <a:srgbClr val="333333"/>
                </a:solidFill>
                <a:latin typeface="arial" panose="020B0604020202020204" pitchFamily="34" charset="0"/>
              </a:rPr>
              <a:t>市场失灵和福利经济学为基础，认为规制是政府对公共需要的反应，其目的是弥补市场失灵，提高资源配置效率，实现社会福利最大化</a:t>
            </a:r>
            <a:r>
              <a:rPr lang="zh-CN" altLang="en-US" sz="2400" dirty="0" smtClean="0">
                <a:solidFill>
                  <a:srgbClr val="333333"/>
                </a:solidFill>
                <a:latin typeface="arial" panose="020B0604020202020204" pitchFamily="34" charset="0"/>
              </a:rPr>
              <a:t>。该理论</a:t>
            </a:r>
            <a:r>
              <a:rPr lang="zh-CN" altLang="en-US" sz="2400" dirty="0">
                <a:solidFill>
                  <a:srgbClr val="333333"/>
                </a:solidFill>
                <a:latin typeface="arial" panose="020B0604020202020204" pitchFamily="34" charset="0"/>
              </a:rPr>
              <a:t>或明或暗地包含着这样一个假设，即市场是脆弱的，如果放任自流就会趋向不公平和低效率，而政府规制是对社会的公正和效率需求所做出的无代价、有效和仁慈的反应</a:t>
            </a:r>
            <a:r>
              <a:rPr lang="zh-CN" altLang="en-US" sz="2400" dirty="0" smtClean="0">
                <a:solidFill>
                  <a:srgbClr val="333333"/>
                </a:solidFill>
                <a:latin typeface="arial" panose="020B0604020202020204" pitchFamily="34" charset="0"/>
              </a:rPr>
              <a:t>。所以，政府</a:t>
            </a:r>
            <a:r>
              <a:rPr lang="zh-CN" altLang="en-US" sz="2400" dirty="0">
                <a:solidFill>
                  <a:srgbClr val="333333"/>
                </a:solidFill>
                <a:latin typeface="arial" panose="020B0604020202020204" pitchFamily="34" charset="0"/>
              </a:rPr>
              <a:t>规制是针对私人行为的公共行政政策，是从公共利益出发而制定的规则。</a:t>
            </a:r>
            <a:r>
              <a:rPr lang="zh-CN" altLang="en-US" sz="2400" dirty="0" smtClean="0">
                <a:solidFill>
                  <a:srgbClr val="333333"/>
                </a:solidFill>
                <a:latin typeface="arial" panose="020B0604020202020204" pitchFamily="34" charset="0"/>
              </a:rPr>
              <a:t>后期</a:t>
            </a:r>
            <a:r>
              <a:rPr lang="zh-CN" altLang="en-US" sz="2400" dirty="0">
                <a:solidFill>
                  <a:srgbClr val="333333"/>
                </a:solidFill>
                <a:latin typeface="arial" panose="020B0604020202020204" pitchFamily="34" charset="0"/>
              </a:rPr>
              <a:t>经济学</a:t>
            </a:r>
            <a:r>
              <a:rPr lang="zh-CN" altLang="en-US" sz="2400" dirty="0" smtClean="0">
                <a:solidFill>
                  <a:srgbClr val="333333"/>
                </a:solidFill>
                <a:latin typeface="arial" panose="020B0604020202020204" pitchFamily="34" charset="0"/>
              </a:rPr>
              <a:t>者发现，规制</a:t>
            </a:r>
            <a:r>
              <a:rPr lang="zh-CN" altLang="en-US" sz="2400" dirty="0">
                <a:solidFill>
                  <a:srgbClr val="333333"/>
                </a:solidFill>
                <a:latin typeface="arial" panose="020B0604020202020204" pitchFamily="34" charset="0"/>
              </a:rPr>
              <a:t>通常是产业自己争取来的，规制的设计和实施主要是为规制产业自己服务</a:t>
            </a:r>
            <a:r>
              <a:rPr lang="zh-CN" altLang="en-US" sz="2400" dirty="0" smtClean="0">
                <a:solidFill>
                  <a:srgbClr val="333333"/>
                </a:solidFill>
                <a:latin typeface="arial" panose="020B0604020202020204" pitchFamily="34" charset="0"/>
              </a:rPr>
              <a:t>的，为此对公共</a:t>
            </a:r>
            <a:r>
              <a:rPr lang="zh-CN" altLang="en-US" sz="2400" dirty="0">
                <a:solidFill>
                  <a:srgbClr val="333333"/>
                </a:solidFill>
                <a:latin typeface="arial" panose="020B0604020202020204" pitchFamily="34" charset="0"/>
              </a:rPr>
              <a:t>利益理论提出了严厉</a:t>
            </a:r>
            <a:r>
              <a:rPr lang="zh-CN" altLang="en-US" sz="2400" dirty="0" smtClean="0">
                <a:solidFill>
                  <a:srgbClr val="333333"/>
                </a:solidFill>
                <a:latin typeface="arial" panose="020B0604020202020204" pitchFamily="34" charset="0"/>
              </a:rPr>
              <a:t>批评，提出</a:t>
            </a:r>
            <a:r>
              <a:rPr lang="zh-CN" altLang="en-US" sz="2400" b="1" dirty="0" smtClean="0">
                <a:solidFill>
                  <a:srgbClr val="333333"/>
                </a:solidFill>
                <a:latin typeface="arial" panose="020B0604020202020204" pitchFamily="34" charset="0"/>
              </a:rPr>
              <a:t>规制</a:t>
            </a:r>
            <a:r>
              <a:rPr lang="zh-CN" altLang="en-US" sz="2400" b="1" dirty="0">
                <a:solidFill>
                  <a:srgbClr val="333333"/>
                </a:solidFill>
                <a:latin typeface="arial" panose="020B0604020202020204" pitchFamily="34" charset="0"/>
              </a:rPr>
              <a:t>俘虏</a:t>
            </a:r>
            <a:r>
              <a:rPr lang="zh-CN" altLang="en-US" sz="2400" b="1" dirty="0" smtClean="0">
                <a:solidFill>
                  <a:srgbClr val="333333"/>
                </a:solidFill>
                <a:latin typeface="arial" panose="020B0604020202020204" pitchFamily="34" charset="0"/>
              </a:rPr>
              <a:t>理论</a:t>
            </a:r>
            <a:r>
              <a:rPr lang="en-US" altLang="zh-CN" sz="2400" dirty="0">
                <a:solidFill>
                  <a:srgbClr val="333333"/>
                </a:solidFill>
                <a:latin typeface="arial" panose="020B0604020202020204" pitchFamily="34" charset="0"/>
              </a:rPr>
              <a:t>(Regulatory Capture Theory) </a:t>
            </a:r>
            <a:r>
              <a:rPr lang="zh-CN" altLang="en-US" sz="2400" dirty="0" smtClean="0">
                <a:solidFill>
                  <a:srgbClr val="333333"/>
                </a:solidFill>
                <a:latin typeface="arial" panose="020B0604020202020204" pitchFamily="34" charset="0"/>
              </a:rPr>
              <a:t>，认为</a:t>
            </a:r>
            <a:r>
              <a:rPr lang="zh-CN" altLang="en-US" sz="2400" dirty="0">
                <a:solidFill>
                  <a:srgbClr val="333333"/>
                </a:solidFill>
                <a:latin typeface="arial" panose="020B0604020202020204" pitchFamily="34" charset="0"/>
              </a:rPr>
              <a:t>，政府规制是为满足产业对规制的需要而产生的，即立法者被产业所</a:t>
            </a:r>
            <a:r>
              <a:rPr lang="zh-CN" altLang="en-US" sz="2400" dirty="0" smtClean="0">
                <a:solidFill>
                  <a:srgbClr val="333333"/>
                </a:solidFill>
                <a:latin typeface="arial" panose="020B0604020202020204" pitchFamily="34" charset="0"/>
              </a:rPr>
              <a:t>俘虏，而</a:t>
            </a:r>
            <a:r>
              <a:rPr lang="zh-CN" altLang="en-US" sz="2400" dirty="0">
                <a:solidFill>
                  <a:srgbClr val="333333"/>
                </a:solidFill>
                <a:latin typeface="arial" panose="020B0604020202020204" pitchFamily="34" charset="0"/>
              </a:rPr>
              <a:t>规制机构最终会被产业所控制，即执法者被产业所俘虏</a:t>
            </a:r>
            <a:r>
              <a:rPr lang="zh-CN" altLang="en-US" sz="2400" dirty="0" smtClean="0">
                <a:solidFill>
                  <a:srgbClr val="333333"/>
                </a:solidFill>
                <a:latin typeface="arial" panose="020B0604020202020204" pitchFamily="34" charset="0"/>
              </a:rPr>
              <a:t>。由此引起政府规制改革，即放松规制（</a:t>
            </a:r>
            <a:r>
              <a:rPr lang="en-US" altLang="zh-CN" sz="2400" dirty="0">
                <a:solidFill>
                  <a:srgbClr val="333333"/>
                </a:solidFill>
                <a:latin typeface="arial" panose="020B0604020202020204" pitchFamily="34" charset="0"/>
              </a:rPr>
              <a:t>Deregulation</a:t>
            </a:r>
            <a:r>
              <a:rPr lang="zh-CN" altLang="en-US" sz="2400" dirty="0" smtClean="0">
                <a:solidFill>
                  <a:srgbClr val="333333"/>
                </a:solidFill>
                <a:latin typeface="arial" panose="020B0604020202020204" pitchFamily="34" charset="0"/>
              </a:rPr>
              <a:t>）。</a:t>
            </a:r>
            <a:endParaRPr lang="zh-CN" altLang="en-US" sz="2400" dirty="0"/>
          </a:p>
        </p:txBody>
      </p:sp>
    </p:spTree>
    <p:extLst>
      <p:ext uri="{BB962C8B-B14F-4D97-AF65-F5344CB8AC3E}">
        <p14:creationId xmlns:p14="http://schemas.microsoft.com/office/powerpoint/2010/main" val="2024255065"/>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048801"/>
            <a:ext cx="8170341" cy="5632311"/>
          </a:xfrm>
          <a:prstGeom prst="rect">
            <a:avLst/>
          </a:prstGeom>
        </p:spPr>
        <p:txBody>
          <a:bodyPr wrap="square">
            <a:spAutoFit/>
          </a:bodyPr>
          <a:lstStyle/>
          <a:p>
            <a:r>
              <a:rPr lang="zh-CN" altLang="en-US" sz="2400" dirty="0" smtClean="0">
                <a:solidFill>
                  <a:srgbClr val="333333"/>
                </a:solidFill>
                <a:latin typeface="arial" panose="020B0604020202020204" pitchFamily="34" charset="0"/>
              </a:rPr>
              <a:t>◆在对规制的反思基础上，规制方式发生变化，从</a:t>
            </a:r>
            <a:r>
              <a:rPr lang="zh-CN" altLang="en-US" sz="2400" b="1" dirty="0" smtClean="0">
                <a:solidFill>
                  <a:srgbClr val="333333"/>
                </a:solidFill>
                <a:latin typeface="arial" panose="020B0604020202020204" pitchFamily="34" charset="0"/>
              </a:rPr>
              <a:t>控制型规制</a:t>
            </a:r>
            <a:r>
              <a:rPr lang="zh-CN" altLang="en-US" sz="2400" dirty="0" smtClean="0">
                <a:solidFill>
                  <a:srgbClr val="333333"/>
                </a:solidFill>
                <a:latin typeface="arial" panose="020B0604020202020204" pitchFamily="34" charset="0"/>
              </a:rPr>
              <a:t>向</a:t>
            </a:r>
            <a:r>
              <a:rPr lang="zh-CN" altLang="en-US" sz="2400" b="1" dirty="0" smtClean="0">
                <a:solidFill>
                  <a:srgbClr val="333333"/>
                </a:solidFill>
                <a:latin typeface="arial" panose="020B0604020202020204" pitchFamily="34" charset="0"/>
              </a:rPr>
              <a:t>激励型规制</a:t>
            </a:r>
            <a:r>
              <a:rPr lang="zh-CN" altLang="en-US" sz="2400" dirty="0">
                <a:solidFill>
                  <a:srgbClr val="333333"/>
                </a:solidFill>
                <a:latin typeface="arial" panose="020B0604020202020204" pitchFamily="34" charset="0"/>
              </a:rPr>
              <a:t>转变。控制型</a:t>
            </a:r>
            <a:r>
              <a:rPr lang="zh-CN" altLang="en-US" sz="2400" dirty="0" smtClean="0">
                <a:solidFill>
                  <a:srgbClr val="333333"/>
                </a:solidFill>
                <a:latin typeface="arial" panose="020B0604020202020204" pitchFamily="34" charset="0"/>
              </a:rPr>
              <a:t>规制，指</a:t>
            </a:r>
            <a:r>
              <a:rPr lang="zh-CN" altLang="en-US" sz="2400" dirty="0">
                <a:solidFill>
                  <a:srgbClr val="333333"/>
                </a:solidFill>
                <a:latin typeface="arial" panose="020B0604020202020204" pitchFamily="34" charset="0"/>
              </a:rPr>
              <a:t>政府通过行政命令（禁止</a:t>
            </a:r>
            <a:r>
              <a:rPr lang="zh-CN" altLang="en-US" sz="2400" dirty="0" smtClean="0">
                <a:solidFill>
                  <a:srgbClr val="333333"/>
                </a:solidFill>
                <a:latin typeface="arial" panose="020B0604020202020204" pitchFamily="34" charset="0"/>
              </a:rPr>
              <a:t>、强制性标准、</a:t>
            </a:r>
            <a:r>
              <a:rPr lang="zh-CN" altLang="en-US" sz="2400" dirty="0">
                <a:solidFill>
                  <a:srgbClr val="333333"/>
                </a:solidFill>
                <a:latin typeface="arial" panose="020B0604020202020204" pitchFamily="34" charset="0"/>
              </a:rPr>
              <a:t>许可等）方式，消除市场低效率和减少或限制对公共利益具有潜在危险的</a:t>
            </a:r>
            <a:r>
              <a:rPr lang="zh-CN" altLang="en-US" sz="2400" dirty="0" smtClean="0">
                <a:solidFill>
                  <a:srgbClr val="333333"/>
                </a:solidFill>
                <a:latin typeface="arial" panose="020B0604020202020204" pitchFamily="34" charset="0"/>
              </a:rPr>
              <a:t>行为，如规制</a:t>
            </a:r>
            <a:r>
              <a:rPr lang="zh-CN" altLang="en-US" sz="2400" dirty="0">
                <a:solidFill>
                  <a:srgbClr val="333333"/>
                </a:solidFill>
                <a:latin typeface="arial" panose="020B0604020202020204" pitchFamily="34" charset="0"/>
              </a:rPr>
              <a:t>部门通过对某些特定产业或企业的产品定价、产业进入与退出、投资决策、危害社会环境与安全等行为进行的监督与</a:t>
            </a:r>
            <a:r>
              <a:rPr lang="zh-CN" altLang="en-US" sz="2400" dirty="0" smtClean="0">
                <a:solidFill>
                  <a:srgbClr val="333333"/>
                </a:solidFill>
                <a:latin typeface="arial" panose="020B0604020202020204" pitchFamily="34" charset="0"/>
              </a:rPr>
              <a:t>管理，例如制定技术</a:t>
            </a:r>
            <a:r>
              <a:rPr lang="zh-CN" altLang="en-US" sz="2400" dirty="0">
                <a:solidFill>
                  <a:srgbClr val="333333"/>
                </a:solidFill>
                <a:latin typeface="arial" panose="020B0604020202020204" pitchFamily="34" charset="0"/>
              </a:rPr>
              <a:t>标准（</a:t>
            </a:r>
            <a:r>
              <a:rPr lang="en-US" altLang="zh-CN" sz="2400" dirty="0">
                <a:solidFill>
                  <a:srgbClr val="333333"/>
                </a:solidFill>
                <a:latin typeface="arial" panose="020B0604020202020204" pitchFamily="34" charset="0"/>
              </a:rPr>
              <a:t>technology standard</a:t>
            </a:r>
            <a:r>
              <a:rPr lang="zh-CN" altLang="en-US" sz="2400" dirty="0" smtClean="0">
                <a:solidFill>
                  <a:srgbClr val="333333"/>
                </a:solidFill>
                <a:latin typeface="arial" panose="020B0604020202020204" pitchFamily="34" charset="0"/>
              </a:rPr>
              <a:t>）（比方</a:t>
            </a:r>
            <a:r>
              <a:rPr lang="zh-CN" altLang="en-US" sz="2400" dirty="0">
                <a:solidFill>
                  <a:srgbClr val="333333"/>
                </a:solidFill>
                <a:latin typeface="arial" panose="020B0604020202020204" pitchFamily="34" charset="0"/>
              </a:rPr>
              <a:t>环境管理中，要求安装特定技术装置，清除</a:t>
            </a:r>
            <a:r>
              <a:rPr lang="zh-CN" altLang="en-US" sz="2400" dirty="0" smtClean="0">
                <a:solidFill>
                  <a:srgbClr val="333333"/>
                </a:solidFill>
                <a:latin typeface="arial" panose="020B0604020202020204" pitchFamily="34" charset="0"/>
              </a:rPr>
              <a:t>排放），或者绩效</a:t>
            </a:r>
            <a:r>
              <a:rPr lang="zh-CN" altLang="en-US" sz="2400" dirty="0">
                <a:solidFill>
                  <a:srgbClr val="333333"/>
                </a:solidFill>
                <a:latin typeface="arial" panose="020B0604020202020204" pitchFamily="34" charset="0"/>
              </a:rPr>
              <a:t>标准（</a:t>
            </a:r>
            <a:r>
              <a:rPr lang="en-US" altLang="zh-CN" sz="2400" dirty="0">
                <a:solidFill>
                  <a:srgbClr val="333333"/>
                </a:solidFill>
                <a:latin typeface="arial" panose="020B0604020202020204" pitchFamily="34" charset="0"/>
              </a:rPr>
              <a:t>performance standard</a:t>
            </a:r>
            <a:r>
              <a:rPr lang="zh-CN" altLang="en-US" sz="2400" dirty="0" smtClean="0">
                <a:solidFill>
                  <a:srgbClr val="333333"/>
                </a:solidFill>
                <a:latin typeface="arial" panose="020B0604020202020204" pitchFamily="34" charset="0"/>
              </a:rPr>
              <a:t>）（如在环境管理</a:t>
            </a:r>
            <a:r>
              <a:rPr lang="zh-CN" altLang="en-US" sz="2400" dirty="0">
                <a:solidFill>
                  <a:srgbClr val="333333"/>
                </a:solidFill>
                <a:latin typeface="arial" panose="020B0604020202020204" pitchFamily="34" charset="0"/>
              </a:rPr>
              <a:t>中，要求污染企业达到一定的排放</a:t>
            </a:r>
            <a:r>
              <a:rPr lang="zh-CN" altLang="en-US" sz="2400" dirty="0" smtClean="0">
                <a:solidFill>
                  <a:srgbClr val="333333"/>
                </a:solidFill>
                <a:latin typeface="arial" panose="020B0604020202020204" pitchFamily="34" charset="0"/>
              </a:rPr>
              <a:t>目标），以及行政</a:t>
            </a:r>
            <a:r>
              <a:rPr lang="zh-CN" altLang="en-US" sz="2400" dirty="0">
                <a:solidFill>
                  <a:srgbClr val="333333"/>
                </a:solidFill>
                <a:latin typeface="arial" panose="020B0604020202020204" pitchFamily="34" charset="0"/>
              </a:rPr>
              <a:t>许可（</a:t>
            </a:r>
            <a:r>
              <a:rPr lang="en-US" altLang="zh-CN" sz="2400" dirty="0">
                <a:solidFill>
                  <a:srgbClr val="333333"/>
                </a:solidFill>
                <a:latin typeface="arial" panose="020B0604020202020204" pitchFamily="34" charset="0"/>
              </a:rPr>
              <a:t>administrative licensing</a:t>
            </a:r>
            <a:r>
              <a:rPr lang="zh-CN" altLang="en-US" sz="2400" dirty="0" smtClean="0">
                <a:solidFill>
                  <a:srgbClr val="333333"/>
                </a:solidFill>
                <a:latin typeface="arial" panose="020B0604020202020204" pitchFamily="34" charset="0"/>
              </a:rPr>
              <a:t>）。激励</a:t>
            </a:r>
            <a:r>
              <a:rPr lang="zh-CN" altLang="en-US" sz="2400" dirty="0">
                <a:solidFill>
                  <a:srgbClr val="333333"/>
                </a:solidFill>
                <a:latin typeface="arial" panose="020B0604020202020204" pitchFamily="34" charset="0"/>
              </a:rPr>
              <a:t>性</a:t>
            </a:r>
            <a:r>
              <a:rPr lang="zh-CN" altLang="en-US" sz="2400" dirty="0" smtClean="0">
                <a:solidFill>
                  <a:srgbClr val="333333"/>
                </a:solidFill>
                <a:latin typeface="arial" panose="020B0604020202020204" pitchFamily="34" charset="0"/>
              </a:rPr>
              <a:t>规制关注在</a:t>
            </a:r>
            <a:r>
              <a:rPr lang="zh-CN" altLang="en-US" sz="2400" dirty="0">
                <a:solidFill>
                  <a:srgbClr val="333333"/>
                </a:solidFill>
                <a:latin typeface="arial" panose="020B0604020202020204" pitchFamily="34" charset="0"/>
              </a:rPr>
              <a:t>信息不对称条件下</a:t>
            </a:r>
            <a:r>
              <a:rPr lang="zh-CN" altLang="en-US" sz="2400" dirty="0" smtClean="0">
                <a:solidFill>
                  <a:srgbClr val="333333"/>
                </a:solidFill>
                <a:latin typeface="arial" panose="020B0604020202020204" pitchFamily="34" charset="0"/>
              </a:rPr>
              <a:t>，规制</a:t>
            </a:r>
            <a:r>
              <a:rPr lang="zh-CN" altLang="en-US" sz="2400" dirty="0">
                <a:solidFill>
                  <a:srgbClr val="333333"/>
                </a:solidFill>
                <a:latin typeface="arial" panose="020B0604020202020204" pitchFamily="34" charset="0"/>
              </a:rPr>
              <a:t>者通过对被规制者进行激励的方法，以</a:t>
            </a:r>
            <a:r>
              <a:rPr lang="zh-CN" altLang="en-US" sz="2400" dirty="0" smtClean="0">
                <a:solidFill>
                  <a:srgbClr val="333333"/>
                </a:solidFill>
                <a:latin typeface="arial" panose="020B0604020202020204" pitchFamily="34" charset="0"/>
              </a:rPr>
              <a:t>解决信息</a:t>
            </a:r>
            <a:r>
              <a:rPr lang="zh-CN" altLang="en-US" sz="2400" dirty="0">
                <a:solidFill>
                  <a:srgbClr val="333333"/>
                </a:solidFill>
                <a:latin typeface="arial" panose="020B0604020202020204" pitchFamily="34" charset="0"/>
              </a:rPr>
              <a:t>不对称下的逆向选择、道德风险问题，增加</a:t>
            </a:r>
            <a:r>
              <a:rPr lang="zh-CN" altLang="en-US" sz="2400" dirty="0" smtClean="0">
                <a:solidFill>
                  <a:srgbClr val="333333"/>
                </a:solidFill>
                <a:latin typeface="arial" panose="020B0604020202020204" pitchFamily="34" charset="0"/>
              </a:rPr>
              <a:t>经营者</a:t>
            </a:r>
            <a:r>
              <a:rPr lang="zh-CN" altLang="en-US" sz="2400" dirty="0">
                <a:solidFill>
                  <a:srgbClr val="333333"/>
                </a:solidFill>
                <a:latin typeface="arial" panose="020B0604020202020204" pitchFamily="34" charset="0"/>
              </a:rPr>
              <a:t>降低成本的</a:t>
            </a:r>
            <a:r>
              <a:rPr lang="zh-CN" altLang="en-US" sz="2400" dirty="0" smtClean="0">
                <a:solidFill>
                  <a:srgbClr val="333333"/>
                </a:solidFill>
                <a:latin typeface="arial" panose="020B0604020202020204" pitchFamily="34" charset="0"/>
              </a:rPr>
              <a:t>激励，其核心</a:t>
            </a:r>
            <a:r>
              <a:rPr lang="zh-CN" altLang="en-US" sz="2400" dirty="0">
                <a:solidFill>
                  <a:srgbClr val="333333"/>
                </a:solidFill>
                <a:latin typeface="arial" panose="020B0604020202020204" pitchFamily="34" charset="0"/>
              </a:rPr>
              <a:t>是给被规制者一定的裁量权</a:t>
            </a:r>
            <a:r>
              <a:rPr lang="zh-CN" altLang="en-US" sz="2400" dirty="0" smtClean="0">
                <a:solidFill>
                  <a:srgbClr val="333333"/>
                </a:solidFill>
                <a:latin typeface="arial" panose="020B0604020202020204" pitchFamily="34" charset="0"/>
              </a:rPr>
              <a:t>，促进</a:t>
            </a:r>
            <a:r>
              <a:rPr lang="zh-CN" altLang="en-US" sz="2400" dirty="0">
                <a:solidFill>
                  <a:srgbClr val="333333"/>
                </a:solidFill>
                <a:latin typeface="arial" panose="020B0604020202020204" pitchFamily="34" charset="0"/>
              </a:rPr>
              <a:t>企业提高质量、完善服务、降低成本，以</a:t>
            </a:r>
            <a:r>
              <a:rPr lang="zh-CN" altLang="en-US" sz="2400" dirty="0" smtClean="0">
                <a:solidFill>
                  <a:srgbClr val="333333"/>
                </a:solidFill>
                <a:latin typeface="arial" panose="020B0604020202020204" pitchFamily="34" charset="0"/>
              </a:rPr>
              <a:t>实现资源</a:t>
            </a:r>
            <a:r>
              <a:rPr lang="zh-CN" altLang="en-US" sz="2400" dirty="0">
                <a:solidFill>
                  <a:srgbClr val="333333"/>
                </a:solidFill>
                <a:latin typeface="arial" panose="020B0604020202020204" pitchFamily="34" charset="0"/>
              </a:rPr>
              <a:t>有效配置和社会福利最大化</a:t>
            </a:r>
            <a:r>
              <a:rPr lang="zh-CN" altLang="en-US" sz="2400" dirty="0" smtClean="0">
                <a:solidFill>
                  <a:srgbClr val="333333"/>
                </a:solidFill>
                <a:latin typeface="arial" panose="020B0604020202020204" pitchFamily="34" charset="0"/>
              </a:rPr>
              <a:t>。</a:t>
            </a:r>
            <a:endParaRPr lang="zh-CN" altLang="en-US" sz="2400" dirty="0"/>
          </a:p>
        </p:txBody>
      </p:sp>
    </p:spTree>
    <p:extLst>
      <p:ext uri="{BB962C8B-B14F-4D97-AF65-F5344CB8AC3E}">
        <p14:creationId xmlns:p14="http://schemas.microsoft.com/office/powerpoint/2010/main" val="613256450"/>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文本框 9"/>
          <p:cNvSpPr txBox="1"/>
          <p:nvPr/>
        </p:nvSpPr>
        <p:spPr>
          <a:xfrm>
            <a:off x="280998" y="1004041"/>
            <a:ext cx="3124573" cy="461665"/>
          </a:xfrm>
          <a:prstGeom prst="rect">
            <a:avLst/>
          </a:prstGeom>
          <a:noFill/>
        </p:spPr>
        <p:txBody>
          <a:bodyPr wrap="none" rtlCol="0">
            <a:spAutoFit/>
          </a:bodyPr>
          <a:lstStyle/>
          <a:p>
            <a:r>
              <a:rPr lang="zh-CN" altLang="en-US" sz="2400" b="1" dirty="0" smtClean="0"/>
              <a:t>（</a:t>
            </a:r>
            <a:r>
              <a:rPr lang="en-US" altLang="zh-CN" sz="2400" b="1" dirty="0" smtClean="0"/>
              <a:t>2</a:t>
            </a:r>
            <a:r>
              <a:rPr lang="zh-CN" altLang="en-US" sz="2400" b="1" dirty="0" smtClean="0"/>
              <a:t>）政府规制的例子</a:t>
            </a:r>
            <a:endParaRPr lang="zh-CN" altLang="en-US" sz="2400" b="1" dirty="0"/>
          </a:p>
        </p:txBody>
      </p:sp>
      <p:sp>
        <p:nvSpPr>
          <p:cNvPr id="2" name="文本框 1"/>
          <p:cNvSpPr txBox="1"/>
          <p:nvPr/>
        </p:nvSpPr>
        <p:spPr>
          <a:xfrm>
            <a:off x="397308" y="1488672"/>
            <a:ext cx="8311284" cy="830997"/>
          </a:xfrm>
          <a:prstGeom prst="rect">
            <a:avLst/>
          </a:prstGeom>
          <a:noFill/>
        </p:spPr>
        <p:txBody>
          <a:bodyPr wrap="square" rtlCol="0">
            <a:spAutoFit/>
          </a:bodyPr>
          <a:lstStyle/>
          <a:p>
            <a:r>
              <a:rPr lang="zh-CN" altLang="en-US" sz="2400" dirty="0" smtClean="0">
                <a:latin typeface="Arial" panose="020B0604020202020204" pitchFamily="34" charset="0"/>
                <a:cs typeface="Arial" panose="020B0604020202020204" pitchFamily="34" charset="0"/>
              </a:rPr>
              <a:t>♦对垄断企业的规制：政府定价；规定营业时间；兼并重组审查；限制搭售行为；反对操纵价格，等</a:t>
            </a:r>
            <a:endParaRPr lang="zh-CN" altLang="en-US" sz="2400" dirty="0"/>
          </a:p>
        </p:txBody>
      </p:sp>
      <p:sp>
        <p:nvSpPr>
          <p:cNvPr id="12" name="文本框 11"/>
          <p:cNvSpPr txBox="1"/>
          <p:nvPr/>
        </p:nvSpPr>
        <p:spPr>
          <a:xfrm>
            <a:off x="397308" y="2227101"/>
            <a:ext cx="8311284" cy="1200329"/>
          </a:xfrm>
          <a:prstGeom prst="rect">
            <a:avLst/>
          </a:prstGeom>
          <a:noFill/>
        </p:spPr>
        <p:txBody>
          <a:bodyPr wrap="square" rtlCol="0">
            <a:spAutoFit/>
          </a:bodyPr>
          <a:lstStyle/>
          <a:p>
            <a:r>
              <a:rPr lang="zh-CN" altLang="en-US" sz="2400" dirty="0" smtClean="0">
                <a:latin typeface="Arial" panose="020B0604020202020204" pitchFamily="34" charset="0"/>
                <a:cs typeface="Arial" panose="020B0604020202020204" pitchFamily="34" charset="0"/>
              </a:rPr>
              <a:t>♦对外部性的规制：强制性质量标准；规定污染排放标准；规定限制排放的技术标准；污染许可证交易；城镇养犬许可；消防许可；环境许可，等</a:t>
            </a:r>
            <a:endParaRPr lang="zh-CN" altLang="en-US" sz="2400" dirty="0"/>
          </a:p>
        </p:txBody>
      </p:sp>
      <p:sp>
        <p:nvSpPr>
          <p:cNvPr id="20" name="文本框 19"/>
          <p:cNvSpPr txBox="1"/>
          <p:nvPr/>
        </p:nvSpPr>
        <p:spPr>
          <a:xfrm>
            <a:off x="397308" y="3427430"/>
            <a:ext cx="8311284" cy="830997"/>
          </a:xfrm>
          <a:prstGeom prst="rect">
            <a:avLst/>
          </a:prstGeom>
          <a:noFill/>
        </p:spPr>
        <p:txBody>
          <a:bodyPr wrap="square" rtlCol="0">
            <a:spAutoFit/>
          </a:bodyPr>
          <a:lstStyle/>
          <a:p>
            <a:r>
              <a:rPr lang="zh-CN" altLang="en-US" sz="2400" dirty="0" smtClean="0">
                <a:latin typeface="Arial" panose="020B0604020202020204" pitchFamily="34" charset="0"/>
                <a:cs typeface="Arial" panose="020B0604020202020204" pitchFamily="34" charset="0"/>
              </a:rPr>
              <a:t>♦对信息不对称的规制：强制披露信息；强制质量检查合格等；营业人员健康标准，等。</a:t>
            </a:r>
            <a:endParaRPr lang="zh-CN" altLang="en-US" sz="2400" dirty="0"/>
          </a:p>
        </p:txBody>
      </p:sp>
    </p:spTree>
    <p:extLst>
      <p:ext uri="{BB962C8B-B14F-4D97-AF65-F5344CB8AC3E}">
        <p14:creationId xmlns:p14="http://schemas.microsoft.com/office/powerpoint/2010/main" val="1358300618"/>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63499" y="980728"/>
            <a:ext cx="2284600" cy="492443"/>
          </a:xfrm>
          <a:prstGeom prst="rect">
            <a:avLst/>
          </a:prstGeom>
        </p:spPr>
        <p:txBody>
          <a:bodyPr wrap="none">
            <a:spAutoFit/>
          </a:bodyPr>
          <a:lstStyle/>
          <a:p>
            <a:pPr>
              <a:spcBef>
                <a:spcPts val="0"/>
              </a:spcBef>
            </a:pPr>
            <a:r>
              <a:rPr lang="en-US" altLang="zh-CN" sz="2600" b="1" dirty="0" smtClean="0"/>
              <a:t>9.3.5 </a:t>
            </a:r>
            <a:r>
              <a:rPr lang="zh-CN" altLang="en-US" sz="2600" b="1" dirty="0" smtClean="0"/>
              <a:t>财政调节</a:t>
            </a:r>
            <a:endParaRPr lang="zh-CN" altLang="en-US" sz="2600" b="1" dirty="0"/>
          </a:p>
        </p:txBody>
      </p:sp>
      <p:sp>
        <p:nvSpPr>
          <p:cNvPr id="10" name="矩形 2"/>
          <p:cNvSpPr>
            <a:spLocks noChangeArrowheads="1"/>
          </p:cNvSpPr>
          <p:nvPr/>
        </p:nvSpPr>
        <p:spPr bwMode="auto">
          <a:xfrm>
            <a:off x="366369" y="1820578"/>
            <a:ext cx="8456973"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dirty="0"/>
              <a:t>       </a:t>
            </a:r>
            <a:r>
              <a:rPr lang="zh-CN" altLang="en-US" sz="2400" dirty="0" smtClean="0"/>
              <a:t>  英国</a:t>
            </a:r>
            <a:r>
              <a:rPr lang="zh-CN" altLang="en-US" sz="2400" dirty="0"/>
              <a:t>经济学家庇古</a:t>
            </a:r>
            <a:r>
              <a:rPr lang="en-US" altLang="zh-CN" sz="2400" dirty="0" smtClean="0"/>
              <a:t>(</a:t>
            </a:r>
            <a:r>
              <a:rPr lang="en-US" altLang="zh-CN" sz="2400" dirty="0" smtClean="0">
                <a:latin typeface="Times New Roman" panose="02020603050405020304" pitchFamily="18" charset="0"/>
                <a:cs typeface="Times New Roman" panose="02020603050405020304" pitchFamily="18" charset="0"/>
              </a:rPr>
              <a:t>Arthur Cecil </a:t>
            </a:r>
            <a:r>
              <a:rPr lang="en-US" altLang="zh-CN" sz="2400" dirty="0" err="1" smtClean="0">
                <a:latin typeface="Times New Roman" panose="02020603050405020304" pitchFamily="18" charset="0"/>
                <a:cs typeface="Times New Roman" panose="02020603050405020304" pitchFamily="18" charset="0"/>
              </a:rPr>
              <a:t>Pigou</a:t>
            </a:r>
            <a:r>
              <a:rPr lang="en-US" altLang="zh-CN" sz="2400" dirty="0">
                <a:latin typeface="Times New Roman" panose="02020603050405020304" pitchFamily="18" charset="0"/>
                <a:cs typeface="Times New Roman" panose="02020603050405020304" pitchFamily="18" charset="0"/>
              </a:rPr>
              <a:t>, </a:t>
            </a:r>
            <a:r>
              <a:rPr lang="en-US" altLang="zh-CN" sz="2400" dirty="0" smtClean="0">
                <a:latin typeface="Times New Roman" panose="02020603050405020304" pitchFamily="18" charset="0"/>
                <a:cs typeface="Times New Roman" panose="02020603050405020304" pitchFamily="18" charset="0"/>
              </a:rPr>
              <a:t>1877—1959</a:t>
            </a:r>
            <a:r>
              <a:rPr lang="en-US" altLang="zh-CN" sz="2400" dirty="0"/>
              <a:t>)</a:t>
            </a:r>
            <a:r>
              <a:rPr lang="zh-CN" altLang="en-US" sz="2400" dirty="0"/>
              <a:t>在</a:t>
            </a:r>
            <a:r>
              <a:rPr lang="en-US" altLang="zh-CN" sz="2400" dirty="0"/>
              <a:t>《</a:t>
            </a:r>
            <a:r>
              <a:rPr lang="zh-CN" altLang="en-US" sz="2400" dirty="0"/>
              <a:t>福利经济学</a:t>
            </a:r>
            <a:r>
              <a:rPr lang="en-US" altLang="zh-CN" sz="2400" dirty="0"/>
              <a:t>》(1920)</a:t>
            </a:r>
            <a:r>
              <a:rPr lang="zh-CN" altLang="en-US" sz="2400" dirty="0"/>
              <a:t>中提出，根据</a:t>
            </a:r>
            <a:r>
              <a:rPr lang="zh-CN" altLang="en-US" sz="2400" dirty="0" smtClean="0"/>
              <a:t>污染造成</a:t>
            </a:r>
            <a:r>
              <a:rPr lang="zh-CN" altLang="en-US" sz="2400" dirty="0"/>
              <a:t>的危害程度对排污者征税，用税收来弥补排污者生产的私人成本和社会成本之间的差距</a:t>
            </a:r>
            <a:r>
              <a:rPr lang="zh-CN" altLang="en-US" sz="2400" dirty="0" smtClean="0"/>
              <a:t>，使</a:t>
            </a:r>
            <a:r>
              <a:rPr lang="zh-CN" altLang="en-US" sz="2400" dirty="0"/>
              <a:t>两者相等</a:t>
            </a:r>
            <a:r>
              <a:rPr lang="zh-CN" altLang="en-US" sz="2400" dirty="0" smtClean="0"/>
              <a:t>，从而纠正外部性</a:t>
            </a:r>
            <a:r>
              <a:rPr lang="zh-CN" altLang="en-US" sz="2400" dirty="0"/>
              <a:t>，</a:t>
            </a:r>
            <a:r>
              <a:rPr lang="zh-CN" altLang="en-US" sz="2400" dirty="0" smtClean="0"/>
              <a:t>被</a:t>
            </a:r>
            <a:r>
              <a:rPr lang="zh-CN" altLang="en-US" sz="2400" dirty="0"/>
              <a:t>称为</a:t>
            </a:r>
            <a:r>
              <a:rPr lang="zh-CN" altLang="en-US" sz="2400" b="1" dirty="0"/>
              <a:t>“庇古税”</a:t>
            </a:r>
            <a:r>
              <a:rPr lang="zh-CN" altLang="en-US" sz="2400" dirty="0" smtClean="0"/>
              <a:t>。类似地，对于正外部性，可以进行财政补贴以纠正外部性。而在财政实践中，行政奖励（例如科学技术奖励）也是激励外部性的方法。</a:t>
            </a:r>
            <a:endParaRPr lang="zh-CN" altLang="en-US" sz="2400" dirty="0"/>
          </a:p>
        </p:txBody>
      </p:sp>
      <p:sp>
        <p:nvSpPr>
          <p:cNvPr id="2" name="文本框 1"/>
          <p:cNvSpPr txBox="1"/>
          <p:nvPr/>
        </p:nvSpPr>
        <p:spPr>
          <a:xfrm>
            <a:off x="243462" y="1412776"/>
            <a:ext cx="3725700"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）财政调节的经济理论</a:t>
            </a:r>
            <a:endParaRPr lang="zh-CN" altLang="en-US" sz="2400" b="1" dirty="0"/>
          </a:p>
        </p:txBody>
      </p:sp>
      <p:sp>
        <p:nvSpPr>
          <p:cNvPr id="12" name="矩形 2"/>
          <p:cNvSpPr>
            <a:spLocks noChangeArrowheads="1"/>
          </p:cNvSpPr>
          <p:nvPr/>
        </p:nvSpPr>
        <p:spPr bwMode="auto">
          <a:xfrm>
            <a:off x="243462" y="4449133"/>
            <a:ext cx="845697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dirty="0"/>
              <a:t>       </a:t>
            </a:r>
            <a:r>
              <a:rPr lang="zh-CN" altLang="en-US" sz="2400" dirty="0" smtClean="0"/>
              <a:t>  财政调节不限于解决外部性问题。对于提供公共物品、准公共物品的企业和社会组织，政府也可以进行财政补贴。对于自然垄断行业（例如邮政、公共交通），在实行政府定价或者政府指导价时企业亏损的，也可以进行财政补贴。对于基础设施建设投资项目，财政补贴的一种方式是财政贷款（利息率较低的贷款）或者财政贴息（财政为企业补贴贷款利息）。</a:t>
            </a:r>
            <a:endParaRPr lang="zh-CN" altLang="en-US" sz="2400" dirty="0"/>
          </a:p>
        </p:txBody>
      </p:sp>
    </p:spTree>
    <p:extLst>
      <p:ext uri="{BB962C8B-B14F-4D97-AF65-F5344CB8AC3E}">
        <p14:creationId xmlns:p14="http://schemas.microsoft.com/office/powerpoint/2010/main" val="1259150541"/>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 Box 5"/>
          <p:cNvSpPr txBox="1">
            <a:spLocks noChangeArrowheads="1"/>
          </p:cNvSpPr>
          <p:nvPr/>
        </p:nvSpPr>
        <p:spPr bwMode="auto">
          <a:xfrm>
            <a:off x="483742" y="1586884"/>
            <a:ext cx="830631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b="1" dirty="0"/>
              <a:t>庇古税</a:t>
            </a:r>
            <a:r>
              <a:rPr lang="zh-CN" altLang="en-US" sz="2400" dirty="0">
                <a:cs typeface="Arial" panose="020B0604020202020204" pitchFamily="34" charset="0"/>
              </a:rPr>
              <a:t>（</a:t>
            </a:r>
            <a:r>
              <a:rPr lang="en-US" altLang="zh-CN" sz="2400" dirty="0" err="1">
                <a:cs typeface="Arial" panose="020B0604020202020204" pitchFamily="34" charset="0"/>
              </a:rPr>
              <a:t>Pigovian</a:t>
            </a:r>
            <a:r>
              <a:rPr lang="en-US" altLang="zh-CN" sz="2400" dirty="0">
                <a:cs typeface="Arial" panose="020B0604020202020204" pitchFamily="34" charset="0"/>
              </a:rPr>
              <a:t> taxes</a:t>
            </a:r>
            <a:r>
              <a:rPr lang="zh-CN" altLang="en-US" sz="2400" dirty="0">
                <a:cs typeface="Arial" panose="020B0604020202020204" pitchFamily="34" charset="0"/>
              </a:rPr>
              <a:t>）：即对产生负外部性行为课征相当于最优产量的边际</a:t>
            </a:r>
            <a:r>
              <a:rPr lang="zh-CN" altLang="en-US" sz="2400" dirty="0" smtClean="0">
                <a:cs typeface="Arial" panose="020B0604020202020204" pitchFamily="34" charset="0"/>
              </a:rPr>
              <a:t>损害数量的税收。</a:t>
            </a:r>
            <a:endParaRPr lang="en-US" altLang="zh-CN" sz="2400" dirty="0" smtClean="0">
              <a:cs typeface="Arial" panose="020B0604020202020204" pitchFamily="34" charset="0"/>
            </a:endParaRPr>
          </a:p>
          <a:p>
            <a:r>
              <a:rPr lang="zh-CN" altLang="en-US" sz="2400" dirty="0" smtClean="0">
                <a:cs typeface="Arial" panose="020B0604020202020204" pitchFamily="34" charset="0"/>
              </a:rPr>
              <a:t>注意：解决污染外部性问题不是消除污染。</a:t>
            </a:r>
            <a:endParaRPr lang="zh-CN" altLang="en-US" sz="2400" dirty="0"/>
          </a:p>
        </p:txBody>
      </p:sp>
      <p:sp>
        <p:nvSpPr>
          <p:cNvPr id="20" name="Line 6"/>
          <p:cNvSpPr>
            <a:spLocks noChangeShapeType="1"/>
          </p:cNvSpPr>
          <p:nvPr/>
        </p:nvSpPr>
        <p:spPr bwMode="auto">
          <a:xfrm flipV="1">
            <a:off x="2369306" y="6146853"/>
            <a:ext cx="5083014" cy="1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 name="Line 7"/>
          <p:cNvSpPr>
            <a:spLocks noChangeShapeType="1"/>
          </p:cNvSpPr>
          <p:nvPr/>
        </p:nvSpPr>
        <p:spPr bwMode="auto">
          <a:xfrm>
            <a:off x="2362955" y="3068960"/>
            <a:ext cx="6350" cy="307802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 name="Line 8"/>
          <p:cNvSpPr>
            <a:spLocks noChangeShapeType="1"/>
          </p:cNvSpPr>
          <p:nvPr/>
        </p:nvSpPr>
        <p:spPr bwMode="auto">
          <a:xfrm>
            <a:off x="2369305" y="3194238"/>
            <a:ext cx="4679950" cy="2952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 name="Line 9"/>
          <p:cNvSpPr>
            <a:spLocks noChangeShapeType="1"/>
          </p:cNvSpPr>
          <p:nvPr/>
        </p:nvSpPr>
        <p:spPr bwMode="auto">
          <a:xfrm flipV="1">
            <a:off x="2369305" y="3076308"/>
            <a:ext cx="2490727" cy="2205491"/>
          </a:xfrm>
          <a:prstGeom prst="line">
            <a:avLst/>
          </a:prstGeom>
          <a:noFill/>
          <a:ln w="28575">
            <a:solidFill>
              <a:schemeClr val="hlink"/>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 name="Line 10"/>
          <p:cNvSpPr>
            <a:spLocks noChangeShapeType="1"/>
          </p:cNvSpPr>
          <p:nvPr/>
        </p:nvSpPr>
        <p:spPr bwMode="auto">
          <a:xfrm flipV="1">
            <a:off x="2362955" y="3499038"/>
            <a:ext cx="3816350" cy="18002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1"/>
          <p:cNvSpPr>
            <a:spLocks noChangeShapeType="1"/>
          </p:cNvSpPr>
          <p:nvPr/>
        </p:nvSpPr>
        <p:spPr bwMode="auto">
          <a:xfrm flipV="1">
            <a:off x="2369305" y="4438838"/>
            <a:ext cx="4516437" cy="17081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Text Box 12"/>
          <p:cNvSpPr txBox="1">
            <a:spLocks noChangeArrowheads="1"/>
          </p:cNvSpPr>
          <p:nvPr/>
        </p:nvSpPr>
        <p:spPr bwMode="auto">
          <a:xfrm>
            <a:off x="3499494" y="3068960"/>
            <a:ext cx="19923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t>MSC=MPC+MEC</a:t>
            </a:r>
          </a:p>
        </p:txBody>
      </p:sp>
      <p:sp>
        <p:nvSpPr>
          <p:cNvPr id="27" name="Text Box 13"/>
          <p:cNvSpPr txBox="1">
            <a:spLocks noChangeArrowheads="1"/>
          </p:cNvSpPr>
          <p:nvPr/>
        </p:nvSpPr>
        <p:spPr bwMode="auto">
          <a:xfrm>
            <a:off x="5421405" y="3273471"/>
            <a:ext cx="5052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smtClean="0"/>
              <a:t>MC</a:t>
            </a:r>
            <a:endParaRPr lang="en-US" altLang="zh-CN" dirty="0"/>
          </a:p>
        </p:txBody>
      </p:sp>
      <p:sp>
        <p:nvSpPr>
          <p:cNvPr id="28" name="Text Box 14"/>
          <p:cNvSpPr txBox="1">
            <a:spLocks noChangeArrowheads="1"/>
          </p:cNvSpPr>
          <p:nvPr/>
        </p:nvSpPr>
        <p:spPr bwMode="auto">
          <a:xfrm>
            <a:off x="6006760" y="4241987"/>
            <a:ext cx="696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t>MEC</a:t>
            </a:r>
          </a:p>
        </p:txBody>
      </p:sp>
      <p:sp>
        <p:nvSpPr>
          <p:cNvPr id="29" name="Text Box 15"/>
          <p:cNvSpPr txBox="1">
            <a:spLocks noChangeArrowheads="1"/>
          </p:cNvSpPr>
          <p:nvPr/>
        </p:nvSpPr>
        <p:spPr bwMode="auto">
          <a:xfrm>
            <a:off x="6617455" y="5426263"/>
            <a:ext cx="527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a:t>MB</a:t>
            </a:r>
          </a:p>
        </p:txBody>
      </p:sp>
      <p:sp>
        <p:nvSpPr>
          <p:cNvPr id="30" name="Line 16"/>
          <p:cNvSpPr>
            <a:spLocks noChangeShapeType="1"/>
          </p:cNvSpPr>
          <p:nvPr/>
        </p:nvSpPr>
        <p:spPr bwMode="auto">
          <a:xfrm>
            <a:off x="3736142" y="4057838"/>
            <a:ext cx="0" cy="20891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 name="Line 17"/>
          <p:cNvSpPr>
            <a:spLocks noChangeShapeType="1"/>
          </p:cNvSpPr>
          <p:nvPr/>
        </p:nvSpPr>
        <p:spPr bwMode="auto">
          <a:xfrm>
            <a:off x="4312405" y="3554600"/>
            <a:ext cx="0" cy="259238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 name="Text Box 18"/>
          <p:cNvSpPr txBox="1">
            <a:spLocks noChangeArrowheads="1"/>
          </p:cNvSpPr>
          <p:nvPr/>
        </p:nvSpPr>
        <p:spPr bwMode="auto">
          <a:xfrm>
            <a:off x="3516511" y="6124391"/>
            <a:ext cx="479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2000" b="1" dirty="0"/>
              <a:t>Q</a:t>
            </a:r>
            <a:r>
              <a:rPr lang="en-US" altLang="zh-CN" sz="2000" b="1" dirty="0">
                <a:cs typeface="Arial" panose="020B0604020202020204" pitchFamily="34" charset="0"/>
              </a:rPr>
              <a:t>*</a:t>
            </a:r>
          </a:p>
        </p:txBody>
      </p:sp>
      <p:sp>
        <p:nvSpPr>
          <p:cNvPr id="33" name="Text Box 19"/>
          <p:cNvSpPr txBox="1">
            <a:spLocks noChangeArrowheads="1"/>
          </p:cNvSpPr>
          <p:nvPr/>
        </p:nvSpPr>
        <p:spPr bwMode="auto">
          <a:xfrm>
            <a:off x="4154448" y="6124391"/>
            <a:ext cx="473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2000" b="1"/>
              <a:t>Q</a:t>
            </a:r>
            <a:r>
              <a:rPr lang="en-US" altLang="zh-CN" sz="2000" b="1" baseline="-25000"/>
              <a:t>1</a:t>
            </a:r>
            <a:endParaRPr lang="en-US" altLang="zh-CN" sz="2000" b="1"/>
          </a:p>
        </p:txBody>
      </p:sp>
      <p:sp>
        <p:nvSpPr>
          <p:cNvPr id="34" name="Line 20"/>
          <p:cNvSpPr>
            <a:spLocks noChangeShapeType="1"/>
          </p:cNvSpPr>
          <p:nvPr/>
        </p:nvSpPr>
        <p:spPr bwMode="auto">
          <a:xfrm flipH="1">
            <a:off x="2369305" y="4656325"/>
            <a:ext cx="1366837"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5" name="Line 21"/>
          <p:cNvSpPr>
            <a:spLocks noChangeShapeType="1"/>
          </p:cNvSpPr>
          <p:nvPr/>
        </p:nvSpPr>
        <p:spPr bwMode="auto">
          <a:xfrm flipH="1">
            <a:off x="2369305" y="4057838"/>
            <a:ext cx="1366837"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6" name="Rectangle 22"/>
          <p:cNvSpPr>
            <a:spLocks noChangeArrowheads="1"/>
          </p:cNvSpPr>
          <p:nvPr/>
        </p:nvSpPr>
        <p:spPr bwMode="auto">
          <a:xfrm>
            <a:off x="2369305" y="4057838"/>
            <a:ext cx="1366837" cy="649287"/>
          </a:xfrm>
          <a:prstGeom prst="rect">
            <a:avLst/>
          </a:prstGeom>
          <a:solidFill>
            <a:srgbClr val="FF9900"/>
          </a:solidFill>
          <a:ln w="9525">
            <a:solidFill>
              <a:schemeClr val="tx1"/>
            </a:solidFill>
            <a:miter lim="800000"/>
            <a:headEnd/>
            <a:tailEnd/>
          </a:ln>
        </p:spPr>
        <p:txBody>
          <a:bodyPr wrap="none"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a:t>政府税收</a:t>
            </a:r>
          </a:p>
        </p:txBody>
      </p:sp>
      <p:grpSp>
        <p:nvGrpSpPr>
          <p:cNvPr id="37" name="Group 20"/>
          <p:cNvGrpSpPr>
            <a:grpSpLocks/>
          </p:cNvGrpSpPr>
          <p:nvPr/>
        </p:nvGrpSpPr>
        <p:grpSpPr bwMode="auto">
          <a:xfrm>
            <a:off x="3713917" y="4059425"/>
            <a:ext cx="249238" cy="688975"/>
            <a:chOff x="0" y="0"/>
            <a:chExt cx="157" cy="434"/>
          </a:xfrm>
        </p:grpSpPr>
        <p:pic>
          <p:nvPicPr>
            <p:cNvPr id="38" name="右大括号 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57"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22"/>
            <p:cNvSpPr txBox="1">
              <a:spLocks noChangeArrowheads="1"/>
            </p:cNvSpPr>
            <p:nvPr/>
          </p:nvSpPr>
          <p:spPr bwMode="auto">
            <a:xfrm>
              <a:off x="2" y="16"/>
              <a:ext cx="51"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endParaRPr lang="zh-CN" altLang="en-US">
                <a:latin typeface="Cambria" panose="02040503050406030204" pitchFamily="18" charset="0"/>
                <a:ea typeface="华文楷体" panose="02010600040101010101" pitchFamily="2" charset="-122"/>
              </a:endParaRPr>
            </a:p>
          </p:txBody>
        </p:sp>
      </p:grpSp>
      <p:grpSp>
        <p:nvGrpSpPr>
          <p:cNvPr id="40" name="Group 23"/>
          <p:cNvGrpSpPr>
            <a:grpSpLocks/>
          </p:cNvGrpSpPr>
          <p:nvPr/>
        </p:nvGrpSpPr>
        <p:grpSpPr bwMode="auto">
          <a:xfrm>
            <a:off x="3713917" y="5664388"/>
            <a:ext cx="249238" cy="523875"/>
            <a:chOff x="0" y="0"/>
            <a:chExt cx="157" cy="430"/>
          </a:xfrm>
        </p:grpSpPr>
        <p:pic>
          <p:nvPicPr>
            <p:cNvPr id="41" name="右大括号 2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57" cy="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Text Box 25"/>
            <p:cNvSpPr txBox="1">
              <a:spLocks noChangeArrowheads="1"/>
            </p:cNvSpPr>
            <p:nvPr/>
          </p:nvSpPr>
          <p:spPr bwMode="auto">
            <a:xfrm>
              <a:off x="2" y="13"/>
              <a:ext cx="51"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endParaRPr lang="zh-CN" altLang="en-US">
                <a:latin typeface="Cambria" panose="02040503050406030204" pitchFamily="18" charset="0"/>
                <a:ea typeface="华文楷体" panose="02010600040101010101" pitchFamily="2" charset="-122"/>
              </a:endParaRPr>
            </a:p>
          </p:txBody>
        </p:sp>
      </p:grpSp>
      <p:sp>
        <p:nvSpPr>
          <p:cNvPr id="43" name="Text Box 19"/>
          <p:cNvSpPr txBox="1">
            <a:spLocks noChangeArrowheads="1"/>
          </p:cNvSpPr>
          <p:nvPr/>
        </p:nvSpPr>
        <p:spPr bwMode="auto">
          <a:xfrm>
            <a:off x="1918454" y="4211825"/>
            <a:ext cx="450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2000" b="1"/>
              <a:t>P</a:t>
            </a:r>
            <a:r>
              <a:rPr lang="en-US" altLang="zh-CN" sz="2000" b="1" baseline="-25000"/>
              <a:t>1</a:t>
            </a:r>
            <a:endParaRPr lang="en-US" altLang="zh-CN" sz="2000" b="1"/>
          </a:p>
        </p:txBody>
      </p:sp>
      <p:cxnSp>
        <p:nvCxnSpPr>
          <p:cNvPr id="44" name="直接连接符 43"/>
          <p:cNvCxnSpPr>
            <a:endCxn id="36" idx="1"/>
          </p:cNvCxnSpPr>
          <p:nvPr/>
        </p:nvCxnSpPr>
        <p:spPr>
          <a:xfrm flipH="1" flipV="1">
            <a:off x="2369305" y="4383275"/>
            <a:ext cx="1901825" cy="0"/>
          </a:xfrm>
          <a:prstGeom prst="line">
            <a:avLst/>
          </a:prstGeom>
        </p:spPr>
        <p:style>
          <a:lnRef idx="1">
            <a:schemeClr val="accent1"/>
          </a:lnRef>
          <a:fillRef idx="0">
            <a:schemeClr val="accent1"/>
          </a:fillRef>
          <a:effectRef idx="0">
            <a:schemeClr val="accent1"/>
          </a:effectRef>
          <a:fontRef idx="minor">
            <a:schemeClr val="tx1"/>
          </a:fontRef>
        </p:style>
      </p:cxnSp>
      <p:sp>
        <p:nvSpPr>
          <p:cNvPr id="45" name="Text Box 18"/>
          <p:cNvSpPr txBox="1">
            <a:spLocks noChangeArrowheads="1"/>
          </p:cNvSpPr>
          <p:nvPr/>
        </p:nvSpPr>
        <p:spPr bwMode="auto">
          <a:xfrm>
            <a:off x="1907704" y="3916550"/>
            <a:ext cx="455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2000" b="1"/>
              <a:t>P</a:t>
            </a:r>
            <a:r>
              <a:rPr lang="en-US" altLang="zh-CN" sz="2000" b="1">
                <a:cs typeface="Arial" panose="020B0604020202020204" pitchFamily="34" charset="0"/>
              </a:rPr>
              <a:t>*</a:t>
            </a:r>
          </a:p>
        </p:txBody>
      </p:sp>
      <p:sp>
        <p:nvSpPr>
          <p:cNvPr id="48" name="文本框 47"/>
          <p:cNvSpPr txBox="1"/>
          <p:nvPr/>
        </p:nvSpPr>
        <p:spPr>
          <a:xfrm>
            <a:off x="259836" y="1053497"/>
            <a:ext cx="3743332"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）对外部性的财政调节</a:t>
            </a:r>
            <a:endParaRPr lang="zh-CN" altLang="en-US" sz="2400" b="1" dirty="0"/>
          </a:p>
        </p:txBody>
      </p:sp>
    </p:spTree>
    <p:extLst>
      <p:ext uri="{BB962C8B-B14F-4D97-AF65-F5344CB8AC3E}">
        <p14:creationId xmlns:p14="http://schemas.microsoft.com/office/powerpoint/2010/main" val="522975769"/>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Text Box 5"/>
          <p:cNvSpPr txBox="1">
            <a:spLocks noChangeArrowheads="1"/>
          </p:cNvSpPr>
          <p:nvPr/>
        </p:nvSpPr>
        <p:spPr bwMode="auto">
          <a:xfrm>
            <a:off x="448655" y="1055686"/>
            <a:ext cx="82085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b="1" dirty="0">
                <a:cs typeface="Arial" panose="020B0604020202020204" pitchFamily="34" charset="0"/>
              </a:rPr>
              <a:t>财政</a:t>
            </a:r>
            <a:r>
              <a:rPr lang="zh-CN" altLang="en-US" sz="2400" b="1" dirty="0"/>
              <a:t>补贴：</a:t>
            </a:r>
            <a:r>
              <a:rPr lang="zh-CN" altLang="en-US" sz="2400" dirty="0"/>
              <a:t>消费具有正外部</a:t>
            </a:r>
            <a:r>
              <a:rPr lang="zh-CN" altLang="en-US" sz="2400" dirty="0" smtClean="0"/>
              <a:t>性，</a:t>
            </a:r>
            <a:r>
              <a:rPr lang="zh-CN" altLang="en-US" sz="2400" dirty="0"/>
              <a:t>则应当为消费者补贴最优</a:t>
            </a:r>
            <a:r>
              <a:rPr lang="zh-CN" altLang="en-US" sz="2400" dirty="0" smtClean="0"/>
              <a:t>产量（满足</a:t>
            </a:r>
            <a:r>
              <a:rPr lang="en-US" altLang="zh-CN" sz="2400" dirty="0" smtClean="0"/>
              <a:t>MC=MSC=MSB=MB+MEB</a:t>
            </a:r>
            <a:r>
              <a:rPr lang="zh-CN" altLang="en-US" sz="2400" dirty="0" smtClean="0"/>
              <a:t>）上</a:t>
            </a:r>
            <a:r>
              <a:rPr lang="zh-CN" altLang="en-US" sz="2400" dirty="0"/>
              <a:t>的社会</a:t>
            </a:r>
            <a:r>
              <a:rPr lang="zh-CN" altLang="en-US" sz="2400" dirty="0" smtClean="0"/>
              <a:t>额外利益（</a:t>
            </a:r>
            <a:r>
              <a:rPr lang="en-US" altLang="zh-CN" sz="2400" dirty="0" smtClean="0"/>
              <a:t>MEB</a:t>
            </a:r>
            <a:r>
              <a:rPr lang="zh-CN" altLang="en-US" sz="2400" dirty="0" smtClean="0"/>
              <a:t>），从而达到有效率的产量。当然，也可以</a:t>
            </a:r>
            <a:r>
              <a:rPr lang="zh-CN" altLang="en-US" sz="2400" dirty="0"/>
              <a:t>补贴给</a:t>
            </a:r>
            <a:r>
              <a:rPr lang="zh-CN" altLang="en-US" sz="2400" dirty="0" smtClean="0"/>
              <a:t>企业。</a:t>
            </a:r>
            <a:endParaRPr lang="zh-CN" altLang="en-US" sz="2400" dirty="0"/>
          </a:p>
        </p:txBody>
      </p:sp>
      <p:grpSp>
        <p:nvGrpSpPr>
          <p:cNvPr id="10" name="Group 20"/>
          <p:cNvGrpSpPr>
            <a:grpSpLocks/>
          </p:cNvGrpSpPr>
          <p:nvPr/>
        </p:nvGrpSpPr>
        <p:grpSpPr bwMode="auto">
          <a:xfrm>
            <a:off x="5260975" y="3528531"/>
            <a:ext cx="249238" cy="1508125"/>
            <a:chOff x="0" y="0"/>
            <a:chExt cx="157" cy="434"/>
          </a:xfrm>
        </p:grpSpPr>
        <p:pic>
          <p:nvPicPr>
            <p:cNvPr id="11" name="右大括号 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57" cy="4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2" name="Text Box 22"/>
            <p:cNvSpPr txBox="1">
              <a:spLocks noChangeArrowheads="1"/>
            </p:cNvSpPr>
            <p:nvPr/>
          </p:nvSpPr>
          <p:spPr bwMode="auto">
            <a:xfrm>
              <a:off x="2" y="16"/>
              <a:ext cx="51"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endParaRPr lang="zh-CN" altLang="en-US" sz="2000">
                <a:latin typeface="Cambria" panose="02040503050406030204" pitchFamily="18" charset="0"/>
                <a:ea typeface="华文楷体" panose="02010600040101010101" pitchFamily="2" charset="-122"/>
              </a:endParaRPr>
            </a:p>
          </p:txBody>
        </p:sp>
      </p:grpSp>
      <p:sp>
        <p:nvSpPr>
          <p:cNvPr id="20" name="Line 6"/>
          <p:cNvSpPr>
            <a:spLocks noChangeShapeType="1"/>
          </p:cNvSpPr>
          <p:nvPr/>
        </p:nvSpPr>
        <p:spPr bwMode="auto">
          <a:xfrm>
            <a:off x="1909763" y="5906606"/>
            <a:ext cx="54006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Line 7"/>
          <p:cNvSpPr>
            <a:spLocks noChangeShapeType="1"/>
          </p:cNvSpPr>
          <p:nvPr/>
        </p:nvSpPr>
        <p:spPr bwMode="auto">
          <a:xfrm>
            <a:off x="1909763" y="2379181"/>
            <a:ext cx="0" cy="35274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8"/>
          <p:cNvSpPr>
            <a:spLocks noChangeShapeType="1"/>
          </p:cNvSpPr>
          <p:nvPr/>
        </p:nvSpPr>
        <p:spPr bwMode="auto">
          <a:xfrm>
            <a:off x="1909763" y="2953856"/>
            <a:ext cx="4679950" cy="2952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Line 9"/>
          <p:cNvSpPr>
            <a:spLocks noChangeShapeType="1"/>
          </p:cNvSpPr>
          <p:nvPr/>
        </p:nvSpPr>
        <p:spPr bwMode="auto">
          <a:xfrm>
            <a:off x="1909763" y="2952268"/>
            <a:ext cx="5400675" cy="938213"/>
          </a:xfrm>
          <a:prstGeom prst="line">
            <a:avLst/>
          </a:prstGeom>
          <a:noFill/>
          <a:ln w="28575">
            <a:solidFill>
              <a:schemeClr val="hlink"/>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4" name="Line 10"/>
          <p:cNvSpPr>
            <a:spLocks noChangeShapeType="1"/>
          </p:cNvSpPr>
          <p:nvPr/>
        </p:nvSpPr>
        <p:spPr bwMode="auto">
          <a:xfrm flipV="1">
            <a:off x="1903412" y="3022851"/>
            <a:ext cx="4250973" cy="203603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6" name="Text Box 12"/>
          <p:cNvSpPr txBox="1">
            <a:spLocks noChangeArrowheads="1"/>
          </p:cNvSpPr>
          <p:nvPr/>
        </p:nvSpPr>
        <p:spPr bwMode="auto">
          <a:xfrm>
            <a:off x="6213579" y="3856202"/>
            <a:ext cx="17620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MSB=MB+MEB</a:t>
            </a:r>
          </a:p>
        </p:txBody>
      </p:sp>
      <p:sp>
        <p:nvSpPr>
          <p:cNvPr id="27" name="Text Box 13"/>
          <p:cNvSpPr txBox="1">
            <a:spLocks noChangeArrowheads="1"/>
          </p:cNvSpPr>
          <p:nvPr/>
        </p:nvSpPr>
        <p:spPr bwMode="auto">
          <a:xfrm>
            <a:off x="6160736" y="2800790"/>
            <a:ext cx="54053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dirty="0" smtClean="0"/>
              <a:t>MC</a:t>
            </a:r>
            <a:endParaRPr lang="en-US" altLang="zh-CN" sz="2000" dirty="0"/>
          </a:p>
        </p:txBody>
      </p:sp>
      <p:sp>
        <p:nvSpPr>
          <p:cNvPr id="28" name="Text Box 14"/>
          <p:cNvSpPr txBox="1">
            <a:spLocks noChangeArrowheads="1"/>
          </p:cNvSpPr>
          <p:nvPr/>
        </p:nvSpPr>
        <p:spPr bwMode="auto">
          <a:xfrm>
            <a:off x="5494189" y="4096706"/>
            <a:ext cx="6687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MEB</a:t>
            </a:r>
          </a:p>
        </p:txBody>
      </p:sp>
      <p:sp>
        <p:nvSpPr>
          <p:cNvPr id="29" name="Text Box 15"/>
          <p:cNvSpPr txBox="1">
            <a:spLocks noChangeArrowheads="1"/>
          </p:cNvSpPr>
          <p:nvPr/>
        </p:nvSpPr>
        <p:spPr bwMode="auto">
          <a:xfrm>
            <a:off x="5803900" y="5058881"/>
            <a:ext cx="5437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MB</a:t>
            </a:r>
          </a:p>
        </p:txBody>
      </p:sp>
      <p:sp>
        <p:nvSpPr>
          <p:cNvPr id="30" name="Line 16"/>
          <p:cNvSpPr>
            <a:spLocks noChangeShapeType="1"/>
          </p:cNvSpPr>
          <p:nvPr/>
        </p:nvSpPr>
        <p:spPr bwMode="auto">
          <a:xfrm>
            <a:off x="3817937" y="4142893"/>
            <a:ext cx="0" cy="176371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1" name="Text Box 17"/>
          <p:cNvSpPr txBox="1">
            <a:spLocks noChangeArrowheads="1"/>
          </p:cNvSpPr>
          <p:nvPr/>
        </p:nvSpPr>
        <p:spPr bwMode="auto">
          <a:xfrm>
            <a:off x="4829175" y="5981218"/>
            <a:ext cx="4892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b="1"/>
              <a:t>Q</a:t>
            </a:r>
            <a:r>
              <a:rPr lang="en-US" altLang="zh-CN" sz="2000" b="1">
                <a:cs typeface="Arial" panose="020B0604020202020204" pitchFamily="34" charset="0"/>
              </a:rPr>
              <a:t>*</a:t>
            </a:r>
          </a:p>
        </p:txBody>
      </p:sp>
      <p:sp>
        <p:nvSpPr>
          <p:cNvPr id="32" name="Text Box 18"/>
          <p:cNvSpPr txBox="1">
            <a:spLocks noChangeArrowheads="1"/>
          </p:cNvSpPr>
          <p:nvPr/>
        </p:nvSpPr>
        <p:spPr bwMode="auto">
          <a:xfrm>
            <a:off x="3709988" y="5978043"/>
            <a:ext cx="4475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b="1"/>
              <a:t>Q</a:t>
            </a:r>
            <a:r>
              <a:rPr lang="en-US" altLang="zh-CN" sz="2000" b="1" baseline="-25000"/>
              <a:t>1</a:t>
            </a:r>
            <a:endParaRPr lang="en-US" altLang="zh-CN" sz="2000" b="1"/>
          </a:p>
        </p:txBody>
      </p:sp>
      <p:sp>
        <p:nvSpPr>
          <p:cNvPr id="33" name="Line 19"/>
          <p:cNvSpPr>
            <a:spLocks noChangeShapeType="1"/>
          </p:cNvSpPr>
          <p:nvPr/>
        </p:nvSpPr>
        <p:spPr bwMode="auto">
          <a:xfrm>
            <a:off x="5148263" y="3530118"/>
            <a:ext cx="0" cy="23955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4" name="Text Box 20"/>
          <p:cNvSpPr txBox="1">
            <a:spLocks noChangeArrowheads="1"/>
          </p:cNvSpPr>
          <p:nvPr/>
        </p:nvSpPr>
        <p:spPr bwMode="auto">
          <a:xfrm>
            <a:off x="1673225" y="5925656"/>
            <a:ext cx="3545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O</a:t>
            </a:r>
          </a:p>
        </p:txBody>
      </p:sp>
      <p:sp>
        <p:nvSpPr>
          <p:cNvPr id="35" name="Line 21"/>
          <p:cNvSpPr>
            <a:spLocks noChangeShapeType="1"/>
          </p:cNvSpPr>
          <p:nvPr/>
        </p:nvSpPr>
        <p:spPr bwMode="auto">
          <a:xfrm flipH="1">
            <a:off x="1909763" y="4166706"/>
            <a:ext cx="1871662"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7" name="Text Box 23"/>
          <p:cNvSpPr txBox="1">
            <a:spLocks noChangeArrowheads="1"/>
          </p:cNvSpPr>
          <p:nvPr/>
        </p:nvSpPr>
        <p:spPr bwMode="auto">
          <a:xfrm>
            <a:off x="1558815" y="2757687"/>
            <a:ext cx="5757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dirty="0"/>
              <a:t>b</a:t>
            </a:r>
            <a:r>
              <a:rPr lang="en-US" altLang="zh-CN" sz="2000" dirty="0">
                <a:latin typeface="宋体" panose="02010600030101010101" pitchFamily="2" charset="-122"/>
              </a:rPr>
              <a:t>·</a:t>
            </a:r>
          </a:p>
        </p:txBody>
      </p:sp>
      <p:sp>
        <p:nvSpPr>
          <p:cNvPr id="38" name="Text Box 25"/>
          <p:cNvSpPr txBox="1">
            <a:spLocks noChangeArrowheads="1"/>
          </p:cNvSpPr>
          <p:nvPr/>
        </p:nvSpPr>
        <p:spPr bwMode="auto">
          <a:xfrm>
            <a:off x="4807634" y="4804883"/>
            <a:ext cx="5757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d</a:t>
            </a:r>
            <a:r>
              <a:rPr lang="en-US" altLang="zh-CN" sz="2000">
                <a:latin typeface="宋体" panose="02010600030101010101" pitchFamily="2" charset="-122"/>
              </a:rPr>
              <a:t>·</a:t>
            </a:r>
          </a:p>
        </p:txBody>
      </p:sp>
      <p:sp>
        <p:nvSpPr>
          <p:cNvPr id="39" name="Line 26"/>
          <p:cNvSpPr>
            <a:spLocks noChangeShapeType="1"/>
          </p:cNvSpPr>
          <p:nvPr/>
        </p:nvSpPr>
        <p:spPr bwMode="auto">
          <a:xfrm>
            <a:off x="3817937" y="6378093"/>
            <a:ext cx="131286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40" name="Text Box 28"/>
          <p:cNvSpPr txBox="1">
            <a:spLocks noChangeArrowheads="1"/>
          </p:cNvSpPr>
          <p:nvPr/>
        </p:nvSpPr>
        <p:spPr bwMode="auto">
          <a:xfrm>
            <a:off x="1576113" y="3335178"/>
            <a:ext cx="5693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e</a:t>
            </a:r>
            <a:r>
              <a:rPr lang="en-US" altLang="zh-CN" sz="2000">
                <a:latin typeface="宋体" panose="02010600030101010101" pitchFamily="2" charset="-122"/>
              </a:rPr>
              <a:t>·</a:t>
            </a:r>
          </a:p>
        </p:txBody>
      </p:sp>
      <p:sp>
        <p:nvSpPr>
          <p:cNvPr id="41" name="Text Box 29"/>
          <p:cNvSpPr txBox="1">
            <a:spLocks noChangeArrowheads="1"/>
          </p:cNvSpPr>
          <p:nvPr/>
        </p:nvSpPr>
        <p:spPr bwMode="auto">
          <a:xfrm>
            <a:off x="1604034" y="3971644"/>
            <a:ext cx="5196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dirty="0"/>
              <a:t>f</a:t>
            </a:r>
            <a:r>
              <a:rPr lang="en-US" altLang="zh-CN" sz="2000" dirty="0">
                <a:latin typeface="宋体" panose="02010600030101010101" pitchFamily="2" charset="-122"/>
              </a:rPr>
              <a:t>·</a:t>
            </a:r>
          </a:p>
        </p:txBody>
      </p:sp>
      <p:sp>
        <p:nvSpPr>
          <p:cNvPr id="42" name="Text Box 30"/>
          <p:cNvSpPr txBox="1">
            <a:spLocks noChangeArrowheads="1"/>
          </p:cNvSpPr>
          <p:nvPr/>
        </p:nvSpPr>
        <p:spPr bwMode="auto">
          <a:xfrm>
            <a:off x="3442382" y="3955797"/>
            <a:ext cx="5693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a:t>e</a:t>
            </a:r>
            <a:r>
              <a:rPr lang="en-US" altLang="zh-CN" sz="2000">
                <a:latin typeface="宋体" panose="02010600030101010101" pitchFamily="2" charset="-122"/>
              </a:rPr>
              <a:t>·</a:t>
            </a:r>
          </a:p>
        </p:txBody>
      </p:sp>
      <p:sp>
        <p:nvSpPr>
          <p:cNvPr id="43" name="Line 21"/>
          <p:cNvSpPr>
            <a:spLocks noChangeShapeType="1"/>
          </p:cNvSpPr>
          <p:nvPr/>
        </p:nvSpPr>
        <p:spPr bwMode="auto">
          <a:xfrm flipH="1">
            <a:off x="1871663" y="3534881"/>
            <a:ext cx="3198812"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44" name="Text Box 30"/>
          <p:cNvSpPr txBox="1">
            <a:spLocks noChangeArrowheads="1"/>
          </p:cNvSpPr>
          <p:nvPr/>
        </p:nvSpPr>
        <p:spPr bwMode="auto">
          <a:xfrm>
            <a:off x="4922942" y="2987332"/>
            <a:ext cx="4411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en-US" altLang="zh-CN" sz="2000" dirty="0"/>
              <a:t>e</a:t>
            </a:r>
          </a:p>
          <a:p>
            <a:pPr>
              <a:buFont typeface="Arial" panose="020B0604020202020204" pitchFamily="34" charset="0"/>
              <a:buNone/>
            </a:pPr>
            <a:r>
              <a:rPr lang="en-US" altLang="zh-CN" sz="2000" dirty="0">
                <a:latin typeface="宋体" panose="02010600030101010101" pitchFamily="2" charset="-122"/>
              </a:rPr>
              <a:t>·</a:t>
            </a:r>
          </a:p>
        </p:txBody>
      </p:sp>
    </p:spTree>
    <p:extLst>
      <p:ext uri="{BB962C8B-B14F-4D97-AF65-F5344CB8AC3E}">
        <p14:creationId xmlns:p14="http://schemas.microsoft.com/office/powerpoint/2010/main" val="883693624"/>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363499" y="1031356"/>
            <a:ext cx="3959738" cy="492443"/>
          </a:xfrm>
          <a:prstGeom prst="rect">
            <a:avLst/>
          </a:prstGeom>
        </p:spPr>
        <p:txBody>
          <a:bodyPr wrap="none">
            <a:spAutoFit/>
          </a:bodyPr>
          <a:lstStyle/>
          <a:p>
            <a:pPr>
              <a:spcBef>
                <a:spcPts val="0"/>
              </a:spcBef>
            </a:pPr>
            <a:r>
              <a:rPr lang="en-US" altLang="zh-CN" sz="2600" b="1" dirty="0" smtClean="0"/>
              <a:t>9.3.6 </a:t>
            </a:r>
            <a:r>
              <a:rPr lang="zh-CN" altLang="en-US" sz="2600" b="1" dirty="0" smtClean="0"/>
              <a:t>产权界定与建立市场</a:t>
            </a:r>
            <a:endParaRPr lang="zh-CN" altLang="en-US" sz="2600" b="1" dirty="0"/>
          </a:p>
        </p:txBody>
      </p:sp>
      <p:sp>
        <p:nvSpPr>
          <p:cNvPr id="2" name="矩形 1"/>
          <p:cNvSpPr/>
          <p:nvPr/>
        </p:nvSpPr>
        <p:spPr>
          <a:xfrm>
            <a:off x="350044" y="1916832"/>
            <a:ext cx="8312822" cy="2677656"/>
          </a:xfrm>
          <a:prstGeom prst="rect">
            <a:avLst/>
          </a:prstGeom>
        </p:spPr>
        <p:txBody>
          <a:bodyPr wrap="square">
            <a:spAutoFit/>
          </a:bodyPr>
          <a:lstStyle/>
          <a:p>
            <a:r>
              <a:rPr lang="zh-CN" altLang="en-US" sz="2400" b="1" dirty="0" smtClean="0">
                <a:ea typeface="楷体_GB2312" pitchFamily="49" charset="-122"/>
              </a:rPr>
              <a:t>        </a:t>
            </a:r>
            <a:r>
              <a:rPr lang="zh-CN" altLang="en-US" sz="2400" dirty="0" smtClean="0">
                <a:ea typeface="楷体_GB2312" pitchFamily="49" charset="-122"/>
              </a:rPr>
              <a:t>不同于庇古主张政府进行财政调节的理论，科斯（</a:t>
            </a:r>
            <a:r>
              <a:rPr lang="en-US" altLang="zh-CN" sz="2400" dirty="0" err="1" smtClean="0">
                <a:ea typeface="楷体_GB2312" pitchFamily="49" charset="-122"/>
              </a:rPr>
              <a:t>Coase</a:t>
            </a:r>
            <a:r>
              <a:rPr lang="zh-CN" altLang="en-US" sz="2400" dirty="0" smtClean="0">
                <a:ea typeface="楷体_GB2312" pitchFamily="49" charset="-122"/>
              </a:rPr>
              <a:t>）</a:t>
            </a:r>
            <a:r>
              <a:rPr lang="zh-CN" altLang="en-US" sz="2400" dirty="0" smtClean="0"/>
              <a:t>认为</a:t>
            </a:r>
            <a:r>
              <a:rPr lang="zh-CN" altLang="en-US" sz="2400" dirty="0"/>
              <a:t>，出现外部</a:t>
            </a:r>
            <a:r>
              <a:rPr lang="zh-CN" altLang="en-US" sz="2400" dirty="0" smtClean="0"/>
              <a:t>性、公地悲剧</a:t>
            </a:r>
            <a:r>
              <a:rPr lang="zh-CN" altLang="en-US" sz="2400" dirty="0"/>
              <a:t>的根源不在于个人理性、市场机制，而是在于公地制度，</a:t>
            </a:r>
            <a:r>
              <a:rPr lang="zh-CN" altLang="en-US" sz="2400" dirty="0">
                <a:ea typeface="楷体_GB2312" pitchFamily="49" charset="-122"/>
              </a:rPr>
              <a:t>公地制度就是产权不明确的</a:t>
            </a:r>
            <a:r>
              <a:rPr lang="zh-CN" altLang="en-US" sz="2400" dirty="0" smtClean="0">
                <a:ea typeface="楷体_GB2312" pitchFamily="49" charset="-122"/>
              </a:rPr>
              <a:t>制度，为纠正外部性，需要界定产权</a:t>
            </a:r>
            <a:r>
              <a:rPr lang="zh-CN" altLang="en-US" sz="2400" dirty="0" smtClean="0"/>
              <a:t>。</a:t>
            </a:r>
            <a:r>
              <a:rPr lang="en-US" altLang="zh-CN" sz="2400" dirty="0" smtClean="0"/>
              <a:t> </a:t>
            </a:r>
            <a:r>
              <a:rPr lang="zh-CN" altLang="en-US" sz="2400" dirty="0" smtClean="0"/>
              <a:t>科斯研究指出，在交易成本为零的条件下，无论产权如何界定，都能够解决外部性带来的低效率问题；但存在交易成本时，则应考虑建立交易成本低的产权制度，这就是</a:t>
            </a:r>
            <a:r>
              <a:rPr lang="zh-CN" altLang="en-US" sz="2400" b="1" dirty="0" smtClean="0"/>
              <a:t>科斯定理</a:t>
            </a:r>
            <a:r>
              <a:rPr lang="zh-CN" altLang="en-US" sz="2400" dirty="0" smtClean="0"/>
              <a:t>。</a:t>
            </a:r>
            <a:r>
              <a:rPr lang="en-US" altLang="zh-CN" sz="2400" dirty="0" smtClean="0"/>
              <a:t>    </a:t>
            </a:r>
            <a:endParaRPr lang="zh-CN" altLang="en-US" sz="2400" dirty="0">
              <a:ea typeface="楷体_GB2312" pitchFamily="49" charset="-122"/>
            </a:endParaRPr>
          </a:p>
        </p:txBody>
      </p:sp>
      <p:sp>
        <p:nvSpPr>
          <p:cNvPr id="11" name="文本框 10"/>
          <p:cNvSpPr txBox="1"/>
          <p:nvPr/>
        </p:nvSpPr>
        <p:spPr>
          <a:xfrm>
            <a:off x="179512" y="1503315"/>
            <a:ext cx="5290231" cy="461665"/>
          </a:xfrm>
          <a:prstGeom prst="rect">
            <a:avLst/>
          </a:prstGeom>
          <a:noFill/>
        </p:spPr>
        <p:txBody>
          <a:bodyPr wrap="none" rtlCol="0">
            <a:spAutoFit/>
          </a:bodyPr>
          <a:lstStyle/>
          <a:p>
            <a:r>
              <a:rPr lang="zh-CN" altLang="en-US" sz="2400" b="1" dirty="0" smtClean="0"/>
              <a:t>（</a:t>
            </a:r>
            <a:r>
              <a:rPr lang="en-US" altLang="zh-CN" sz="2400" b="1" dirty="0" smtClean="0"/>
              <a:t>1</a:t>
            </a:r>
            <a:r>
              <a:rPr lang="zh-CN" altLang="en-US" sz="2400" b="1" dirty="0" smtClean="0"/>
              <a:t>）产权界定和建立市场的经济理论</a:t>
            </a:r>
            <a:endParaRPr lang="zh-CN" altLang="en-US" sz="2400" b="1" dirty="0"/>
          </a:p>
        </p:txBody>
      </p:sp>
      <p:sp>
        <p:nvSpPr>
          <p:cNvPr id="12" name="矩形 2"/>
          <p:cNvSpPr>
            <a:spLocks noChangeArrowheads="1"/>
          </p:cNvSpPr>
          <p:nvPr/>
        </p:nvSpPr>
        <p:spPr bwMode="auto">
          <a:xfrm>
            <a:off x="259836" y="4560749"/>
            <a:ext cx="8456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zh-CN" altLang="en-US" sz="2400" dirty="0"/>
              <a:t>       </a:t>
            </a:r>
            <a:r>
              <a:rPr lang="zh-CN" altLang="en-US" sz="2400" dirty="0" smtClean="0"/>
              <a:t>  科斯力图通过界定产权来促进交易，发挥市场的资源配置作用。那么，建立市场也就成为解决市场失灵问题的一个方向。尤其是，传统的政府机制并一定是有效率的，市场失灵的时候需要政府机制参与，但不一定用政府替代市场，而是要求政府建立市场、健全市场和维护市场。</a:t>
            </a:r>
            <a:endParaRPr lang="zh-CN" altLang="en-US" sz="2400" dirty="0"/>
          </a:p>
        </p:txBody>
      </p:sp>
    </p:spTree>
    <p:extLst>
      <p:ext uri="{BB962C8B-B14F-4D97-AF65-F5344CB8AC3E}">
        <p14:creationId xmlns:p14="http://schemas.microsoft.com/office/powerpoint/2010/main" val="169771374"/>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文本框 8"/>
          <p:cNvSpPr txBox="1"/>
          <p:nvPr/>
        </p:nvSpPr>
        <p:spPr>
          <a:xfrm>
            <a:off x="259836" y="1080499"/>
            <a:ext cx="4671472" cy="461665"/>
          </a:xfrm>
          <a:prstGeom prst="rect">
            <a:avLst/>
          </a:prstGeom>
          <a:noFill/>
        </p:spPr>
        <p:txBody>
          <a:bodyPr wrap="none" rtlCol="0">
            <a:spAutoFit/>
          </a:bodyPr>
          <a:lstStyle/>
          <a:p>
            <a:r>
              <a:rPr lang="zh-CN" altLang="en-US" sz="2400" b="1" dirty="0" smtClean="0"/>
              <a:t>（</a:t>
            </a:r>
            <a:r>
              <a:rPr lang="en-US" altLang="zh-CN" sz="2400" b="1" dirty="0"/>
              <a:t>2</a:t>
            </a:r>
            <a:r>
              <a:rPr lang="zh-CN" altLang="en-US" sz="2400" b="1" dirty="0" smtClean="0"/>
              <a:t>）产权界定和解决外部性问题</a:t>
            </a:r>
            <a:endParaRPr lang="zh-CN" altLang="en-US" sz="2400" b="1" dirty="0"/>
          </a:p>
        </p:txBody>
      </p:sp>
      <p:sp>
        <p:nvSpPr>
          <p:cNvPr id="10" name="Line 5"/>
          <p:cNvSpPr>
            <a:spLocks noChangeShapeType="1"/>
          </p:cNvSpPr>
          <p:nvPr/>
        </p:nvSpPr>
        <p:spPr bwMode="auto">
          <a:xfrm>
            <a:off x="3779912" y="6382395"/>
            <a:ext cx="496855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1" name="Line 6"/>
          <p:cNvSpPr>
            <a:spLocks noChangeShapeType="1"/>
          </p:cNvSpPr>
          <p:nvPr/>
        </p:nvSpPr>
        <p:spPr bwMode="auto">
          <a:xfrm>
            <a:off x="3779911" y="2854970"/>
            <a:ext cx="0" cy="35274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12" name="Line 7"/>
          <p:cNvSpPr>
            <a:spLocks noChangeShapeType="1"/>
          </p:cNvSpPr>
          <p:nvPr/>
        </p:nvSpPr>
        <p:spPr bwMode="auto">
          <a:xfrm>
            <a:off x="3779911" y="3429645"/>
            <a:ext cx="4679950" cy="2952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0" name="Line 8"/>
          <p:cNvSpPr>
            <a:spLocks noChangeShapeType="1"/>
          </p:cNvSpPr>
          <p:nvPr/>
        </p:nvSpPr>
        <p:spPr bwMode="auto">
          <a:xfrm flipV="1">
            <a:off x="3779912" y="3032604"/>
            <a:ext cx="2635636" cy="2484602"/>
          </a:xfrm>
          <a:prstGeom prst="line">
            <a:avLst/>
          </a:prstGeom>
          <a:noFill/>
          <a:ln w="28575">
            <a:solidFill>
              <a:schemeClr val="hlink"/>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1" name="Line 9"/>
          <p:cNvSpPr>
            <a:spLocks noChangeShapeType="1"/>
          </p:cNvSpPr>
          <p:nvPr/>
        </p:nvSpPr>
        <p:spPr bwMode="auto">
          <a:xfrm flipV="1">
            <a:off x="3773561" y="3734445"/>
            <a:ext cx="3816350" cy="18002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2" name="Line 10"/>
          <p:cNvSpPr>
            <a:spLocks noChangeShapeType="1"/>
          </p:cNvSpPr>
          <p:nvPr/>
        </p:nvSpPr>
        <p:spPr bwMode="auto">
          <a:xfrm flipV="1">
            <a:off x="3779911" y="4293245"/>
            <a:ext cx="4464050" cy="208915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3" name="Text Box 11"/>
          <p:cNvSpPr txBox="1">
            <a:spLocks noChangeArrowheads="1"/>
          </p:cNvSpPr>
          <p:nvPr/>
        </p:nvSpPr>
        <p:spPr bwMode="auto">
          <a:xfrm>
            <a:off x="6436550" y="2848560"/>
            <a:ext cx="21948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Arial" panose="020B0604020202020204" pitchFamily="34" charset="0"/>
              </a:rPr>
              <a:t>MSC=MPC+MEC</a:t>
            </a:r>
            <a:endParaRPr lang="en-US" altLang="zh-CN" sz="2000" dirty="0">
              <a:latin typeface="Arial" panose="020B0604020202020204" pitchFamily="34" charset="0"/>
            </a:endParaRPr>
          </a:p>
        </p:txBody>
      </p:sp>
      <p:sp>
        <p:nvSpPr>
          <p:cNvPr id="24" name="Text Box 12"/>
          <p:cNvSpPr txBox="1">
            <a:spLocks noChangeArrowheads="1"/>
          </p:cNvSpPr>
          <p:nvPr/>
        </p:nvSpPr>
        <p:spPr bwMode="auto">
          <a:xfrm>
            <a:off x="7596261" y="3443932"/>
            <a:ext cx="7553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Arial" panose="020B0604020202020204" pitchFamily="34" charset="0"/>
              </a:rPr>
              <a:t>MPC</a:t>
            </a:r>
          </a:p>
        </p:txBody>
      </p:sp>
      <p:sp>
        <p:nvSpPr>
          <p:cNvPr id="25" name="Text Box 13"/>
          <p:cNvSpPr txBox="1">
            <a:spLocks noChangeArrowheads="1"/>
          </p:cNvSpPr>
          <p:nvPr/>
        </p:nvSpPr>
        <p:spPr bwMode="auto">
          <a:xfrm>
            <a:off x="7873328" y="4329238"/>
            <a:ext cx="7553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Arial" panose="020B0604020202020204" pitchFamily="34" charset="0"/>
              </a:rPr>
              <a:t>MEC</a:t>
            </a:r>
            <a:endParaRPr lang="en-US" altLang="zh-CN" sz="2000" dirty="0">
              <a:latin typeface="Arial" panose="020B0604020202020204" pitchFamily="34" charset="0"/>
            </a:endParaRPr>
          </a:p>
        </p:txBody>
      </p:sp>
      <p:sp>
        <p:nvSpPr>
          <p:cNvPr id="26" name="Text Box 14"/>
          <p:cNvSpPr txBox="1">
            <a:spLocks noChangeArrowheads="1"/>
          </p:cNvSpPr>
          <p:nvPr/>
        </p:nvSpPr>
        <p:spPr bwMode="auto">
          <a:xfrm>
            <a:off x="7723350" y="5577073"/>
            <a:ext cx="5693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Arial" panose="020B0604020202020204" pitchFamily="34" charset="0"/>
              </a:rPr>
              <a:t>MB</a:t>
            </a:r>
          </a:p>
        </p:txBody>
      </p:sp>
      <p:sp>
        <p:nvSpPr>
          <p:cNvPr id="27" name="Line 15"/>
          <p:cNvSpPr>
            <a:spLocks noChangeShapeType="1"/>
          </p:cNvSpPr>
          <p:nvPr/>
        </p:nvSpPr>
        <p:spPr bwMode="auto">
          <a:xfrm flipH="1">
            <a:off x="5723011" y="3645545"/>
            <a:ext cx="0" cy="27368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28" name="Text Box 16"/>
          <p:cNvSpPr txBox="1">
            <a:spLocks noChangeArrowheads="1"/>
          </p:cNvSpPr>
          <p:nvPr/>
        </p:nvSpPr>
        <p:spPr bwMode="auto">
          <a:xfrm>
            <a:off x="4875672" y="6344294"/>
            <a:ext cx="479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dirty="0">
                <a:latin typeface="Arial" panose="020B0604020202020204" pitchFamily="34" charset="0"/>
              </a:rPr>
              <a:t>Q</a:t>
            </a:r>
            <a:r>
              <a:rPr lang="en-US" altLang="zh-CN" sz="2000" b="1" dirty="0">
                <a:latin typeface="Arial" panose="020B0604020202020204" pitchFamily="34" charset="0"/>
                <a:cs typeface="Arial" panose="020B0604020202020204" pitchFamily="34" charset="0"/>
              </a:rPr>
              <a:t>*</a:t>
            </a:r>
          </a:p>
        </p:txBody>
      </p:sp>
      <p:sp>
        <p:nvSpPr>
          <p:cNvPr id="29" name="Text Box 17"/>
          <p:cNvSpPr txBox="1">
            <a:spLocks noChangeArrowheads="1"/>
          </p:cNvSpPr>
          <p:nvPr/>
        </p:nvSpPr>
        <p:spPr bwMode="auto">
          <a:xfrm>
            <a:off x="5531628" y="6353700"/>
            <a:ext cx="47801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b="1" dirty="0">
                <a:latin typeface="Arial" panose="020B0604020202020204" pitchFamily="34" charset="0"/>
              </a:rPr>
              <a:t>Q</a:t>
            </a:r>
            <a:r>
              <a:rPr lang="en-US" altLang="zh-CN" sz="2000" b="1" baseline="-25000" dirty="0">
                <a:latin typeface="Arial" panose="020B0604020202020204" pitchFamily="34" charset="0"/>
              </a:rPr>
              <a:t>1</a:t>
            </a:r>
            <a:endParaRPr lang="en-US" altLang="zh-CN" sz="2000" b="1" dirty="0">
              <a:latin typeface="Arial" panose="020B0604020202020204" pitchFamily="34" charset="0"/>
            </a:endParaRPr>
          </a:p>
        </p:txBody>
      </p:sp>
      <p:sp>
        <p:nvSpPr>
          <p:cNvPr id="30" name="Line 18"/>
          <p:cNvSpPr>
            <a:spLocks noChangeShapeType="1"/>
          </p:cNvSpPr>
          <p:nvPr/>
        </p:nvSpPr>
        <p:spPr bwMode="auto">
          <a:xfrm>
            <a:off x="5075311" y="4293245"/>
            <a:ext cx="0" cy="208915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1" name="Text Box 19"/>
          <p:cNvSpPr txBox="1">
            <a:spLocks noChangeArrowheads="1"/>
          </p:cNvSpPr>
          <p:nvPr/>
        </p:nvSpPr>
        <p:spPr bwMode="auto">
          <a:xfrm>
            <a:off x="3562141" y="6326818"/>
            <a:ext cx="3834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Arial" panose="020B0604020202020204" pitchFamily="34" charset="0"/>
              </a:rPr>
              <a:t>O</a:t>
            </a:r>
          </a:p>
        </p:txBody>
      </p:sp>
      <p:sp>
        <p:nvSpPr>
          <p:cNvPr id="32" name="Line 20"/>
          <p:cNvSpPr>
            <a:spLocks noChangeShapeType="1"/>
          </p:cNvSpPr>
          <p:nvPr/>
        </p:nvSpPr>
        <p:spPr bwMode="auto">
          <a:xfrm flipH="1">
            <a:off x="3779911" y="4642495"/>
            <a:ext cx="1871663"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3" name="Text Box 21"/>
          <p:cNvSpPr txBox="1">
            <a:spLocks noChangeArrowheads="1"/>
          </p:cNvSpPr>
          <p:nvPr/>
        </p:nvSpPr>
        <p:spPr bwMode="auto">
          <a:xfrm>
            <a:off x="4858505" y="3747821"/>
            <a:ext cx="4411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a:latin typeface="Arial" panose="020B0604020202020204" pitchFamily="34" charset="0"/>
              </a:rPr>
              <a:t>a</a:t>
            </a:r>
          </a:p>
          <a:p>
            <a:pPr eaLnBrk="1" hangingPunct="1">
              <a:spcBef>
                <a:spcPct val="0"/>
              </a:spcBef>
              <a:buClrTx/>
              <a:buSzTx/>
              <a:buFont typeface="Arial" panose="020B0604020202020204" pitchFamily="34" charset="0"/>
              <a:buNone/>
            </a:pPr>
            <a:r>
              <a:rPr lang="en-US" altLang="zh-CN" sz="2000">
                <a:latin typeface="宋体" panose="02010600030101010101" pitchFamily="2" charset="-122"/>
              </a:rPr>
              <a:t>·</a:t>
            </a:r>
          </a:p>
        </p:txBody>
      </p:sp>
      <p:sp>
        <p:nvSpPr>
          <p:cNvPr id="34" name="Text Box 22"/>
          <p:cNvSpPr txBox="1">
            <a:spLocks noChangeArrowheads="1"/>
          </p:cNvSpPr>
          <p:nvPr/>
        </p:nvSpPr>
        <p:spPr bwMode="auto">
          <a:xfrm>
            <a:off x="4703385" y="4713253"/>
            <a:ext cx="5838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a:latin typeface="Arial" panose="020B0604020202020204" pitchFamily="34" charset="0"/>
              </a:rPr>
              <a:t>b</a:t>
            </a:r>
            <a:r>
              <a:rPr lang="en-US" altLang="zh-CN" sz="2000" dirty="0">
                <a:latin typeface="宋体" panose="02010600030101010101" pitchFamily="2" charset="-122"/>
              </a:rPr>
              <a:t>·</a:t>
            </a:r>
          </a:p>
        </p:txBody>
      </p:sp>
      <p:sp>
        <p:nvSpPr>
          <p:cNvPr id="35" name="Text Box 23"/>
          <p:cNvSpPr txBox="1">
            <a:spLocks noChangeArrowheads="1"/>
          </p:cNvSpPr>
          <p:nvPr/>
        </p:nvSpPr>
        <p:spPr bwMode="auto">
          <a:xfrm>
            <a:off x="5479218" y="4107058"/>
            <a:ext cx="4411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a:latin typeface="Arial" panose="020B0604020202020204" pitchFamily="34" charset="0"/>
              </a:rPr>
              <a:t>c</a:t>
            </a:r>
          </a:p>
          <a:p>
            <a:pPr eaLnBrk="1" hangingPunct="1">
              <a:spcBef>
                <a:spcPct val="0"/>
              </a:spcBef>
              <a:buClrTx/>
              <a:buSzTx/>
              <a:buFont typeface="Arial" panose="020B0604020202020204" pitchFamily="34" charset="0"/>
              <a:buNone/>
            </a:pPr>
            <a:r>
              <a:rPr lang="en-US" altLang="zh-CN" sz="2000" dirty="0">
                <a:latin typeface="宋体" panose="02010600030101010101" pitchFamily="2" charset="-122"/>
              </a:rPr>
              <a:t>·</a:t>
            </a:r>
          </a:p>
        </p:txBody>
      </p:sp>
      <p:sp>
        <p:nvSpPr>
          <p:cNvPr id="36" name="Text Box 24"/>
          <p:cNvSpPr txBox="1">
            <a:spLocks noChangeArrowheads="1"/>
          </p:cNvSpPr>
          <p:nvPr/>
        </p:nvSpPr>
        <p:spPr bwMode="auto">
          <a:xfrm>
            <a:off x="5374337" y="3460616"/>
            <a:ext cx="5838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a:latin typeface="Arial" panose="020B0604020202020204" pitchFamily="34" charset="0"/>
              </a:rPr>
              <a:t>d</a:t>
            </a:r>
            <a:r>
              <a:rPr lang="en-US" altLang="zh-CN" sz="2000" dirty="0">
                <a:latin typeface="宋体" panose="02010600030101010101" pitchFamily="2" charset="-122"/>
              </a:rPr>
              <a:t>·</a:t>
            </a:r>
          </a:p>
        </p:txBody>
      </p:sp>
      <p:sp>
        <p:nvSpPr>
          <p:cNvPr id="37" name="Line 26"/>
          <p:cNvSpPr>
            <a:spLocks noChangeShapeType="1"/>
          </p:cNvSpPr>
          <p:nvPr/>
        </p:nvSpPr>
        <p:spPr bwMode="auto">
          <a:xfrm flipH="1">
            <a:off x="4985327" y="6726928"/>
            <a:ext cx="935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sz="2000"/>
          </a:p>
        </p:txBody>
      </p:sp>
      <p:sp>
        <p:nvSpPr>
          <p:cNvPr id="2" name="文本框 1"/>
          <p:cNvSpPr txBox="1"/>
          <p:nvPr/>
        </p:nvSpPr>
        <p:spPr>
          <a:xfrm>
            <a:off x="534138" y="1580265"/>
            <a:ext cx="8358342" cy="1569660"/>
          </a:xfrm>
          <a:prstGeom prst="rect">
            <a:avLst/>
          </a:prstGeom>
          <a:noFill/>
        </p:spPr>
        <p:txBody>
          <a:bodyPr wrap="square" rtlCol="0">
            <a:spAutoFit/>
          </a:bodyPr>
          <a:lstStyle/>
          <a:p>
            <a:r>
              <a:rPr lang="zh-CN" altLang="en-US" sz="2400" dirty="0" smtClean="0"/>
              <a:t>在外部性没有明确界定的条件下，均衡产量为</a:t>
            </a:r>
            <a:r>
              <a:rPr lang="en-US" altLang="zh-CN" sz="2400" dirty="0" smtClean="0"/>
              <a:t>Q</a:t>
            </a:r>
            <a:r>
              <a:rPr lang="en-US" altLang="zh-CN" sz="2400" baseline="-25000" dirty="0" smtClean="0"/>
              <a:t>1</a:t>
            </a:r>
            <a:r>
              <a:rPr lang="zh-CN" altLang="en-US" sz="2400" dirty="0" smtClean="0"/>
              <a:t>，产量过多。假定将产权（不受污染的权利）界定给附近居民，企业将把产量调整到</a:t>
            </a:r>
            <a:r>
              <a:rPr lang="en-US" altLang="zh-CN" sz="2400" dirty="0" smtClean="0"/>
              <a:t>Q*</a:t>
            </a:r>
            <a:r>
              <a:rPr lang="zh-CN" altLang="en-US" sz="2400" dirty="0" smtClean="0"/>
              <a:t>，并支付给附近居民</a:t>
            </a:r>
            <a:r>
              <a:rPr lang="en-US" altLang="zh-CN" sz="2400" dirty="0" smtClean="0"/>
              <a:t>MEC</a:t>
            </a:r>
            <a:r>
              <a:rPr lang="zh-CN" altLang="en-US" sz="2400" dirty="0" smtClean="0"/>
              <a:t>*赔偿；如果产权（排污权）界定给其企业，</a:t>
            </a:r>
            <a:endParaRPr lang="zh-CN" altLang="en-US" sz="2400" dirty="0"/>
          </a:p>
        </p:txBody>
      </p:sp>
      <p:sp>
        <p:nvSpPr>
          <p:cNvPr id="38" name="Line 20"/>
          <p:cNvSpPr>
            <a:spLocks noChangeShapeType="1"/>
          </p:cNvSpPr>
          <p:nvPr/>
        </p:nvSpPr>
        <p:spPr bwMode="auto">
          <a:xfrm flipH="1">
            <a:off x="3794581" y="4283722"/>
            <a:ext cx="1280730" cy="952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zh-CN" altLang="en-US" sz="2000"/>
          </a:p>
        </p:txBody>
      </p:sp>
      <p:sp>
        <p:nvSpPr>
          <p:cNvPr id="3" name="右大括号 2"/>
          <p:cNvSpPr/>
          <p:nvPr/>
        </p:nvSpPr>
        <p:spPr>
          <a:xfrm>
            <a:off x="5075311" y="4283722"/>
            <a:ext cx="211888" cy="585438"/>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n>
                <a:solidFill>
                  <a:schemeClr val="tx1"/>
                </a:solidFill>
              </a:ln>
            </a:endParaRPr>
          </a:p>
        </p:txBody>
      </p:sp>
      <p:sp>
        <p:nvSpPr>
          <p:cNvPr id="39" name="右大括号 38"/>
          <p:cNvSpPr/>
          <p:nvPr/>
        </p:nvSpPr>
        <p:spPr>
          <a:xfrm>
            <a:off x="5097730" y="5796958"/>
            <a:ext cx="211888" cy="585438"/>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n>
                <a:solidFill>
                  <a:schemeClr val="tx1"/>
                </a:solidFill>
              </a:ln>
            </a:endParaRPr>
          </a:p>
        </p:txBody>
      </p:sp>
      <p:sp>
        <p:nvSpPr>
          <p:cNvPr id="40" name="Text Box 13"/>
          <p:cNvSpPr txBox="1">
            <a:spLocks noChangeArrowheads="1"/>
          </p:cNvSpPr>
          <p:nvPr/>
        </p:nvSpPr>
        <p:spPr bwMode="auto">
          <a:xfrm>
            <a:off x="5285502" y="5927980"/>
            <a:ext cx="8547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en-US" altLang="zh-CN" sz="2000" dirty="0" smtClean="0">
                <a:latin typeface="Arial" panose="020B0604020202020204" pitchFamily="34" charset="0"/>
              </a:rPr>
              <a:t>MEC</a:t>
            </a:r>
            <a:r>
              <a:rPr lang="zh-CN" altLang="en-US" sz="2000" dirty="0" smtClean="0">
                <a:latin typeface="Arial" panose="020B0604020202020204" pitchFamily="34" charset="0"/>
              </a:rPr>
              <a:t>*</a:t>
            </a:r>
            <a:endParaRPr lang="en-US" altLang="zh-CN" sz="2000" dirty="0">
              <a:latin typeface="Arial" panose="020B0604020202020204" pitchFamily="34" charset="0"/>
            </a:endParaRPr>
          </a:p>
        </p:txBody>
      </p:sp>
      <p:sp>
        <p:nvSpPr>
          <p:cNvPr id="4" name="文本框 3"/>
          <p:cNvSpPr txBox="1"/>
          <p:nvPr/>
        </p:nvSpPr>
        <p:spPr>
          <a:xfrm>
            <a:off x="534138" y="3134280"/>
            <a:ext cx="2739400" cy="3046988"/>
          </a:xfrm>
          <a:prstGeom prst="rect">
            <a:avLst/>
          </a:prstGeom>
          <a:noFill/>
        </p:spPr>
        <p:txBody>
          <a:bodyPr wrap="square" rtlCol="0">
            <a:spAutoFit/>
          </a:bodyPr>
          <a:lstStyle/>
          <a:p>
            <a:r>
              <a:rPr lang="zh-CN" altLang="en-US" sz="2400" dirty="0" smtClean="0"/>
              <a:t>居民将支付</a:t>
            </a:r>
            <a:r>
              <a:rPr lang="en-US" altLang="zh-CN" sz="2400" dirty="0" smtClean="0"/>
              <a:t>MEC</a:t>
            </a:r>
            <a:r>
              <a:rPr lang="zh-CN" altLang="en-US" sz="2400" dirty="0" smtClean="0"/>
              <a:t>*给企业，换取企业将产量降低到</a:t>
            </a:r>
            <a:r>
              <a:rPr lang="en-US" altLang="zh-CN" sz="2400" dirty="0" smtClean="0"/>
              <a:t>Q</a:t>
            </a:r>
            <a:r>
              <a:rPr lang="zh-CN" altLang="en-US" sz="2400" dirty="0" smtClean="0"/>
              <a:t>*。可见，只要界定产权，而无论如何界定，产量都是有效率的。但是注意，分配结果并不一样。</a:t>
            </a:r>
            <a:endParaRPr lang="zh-CN" altLang="en-US" sz="2400" dirty="0"/>
          </a:p>
        </p:txBody>
      </p:sp>
    </p:spTree>
    <p:extLst>
      <p:ext uri="{BB962C8B-B14F-4D97-AF65-F5344CB8AC3E}">
        <p14:creationId xmlns:p14="http://schemas.microsoft.com/office/powerpoint/2010/main" val="3137255936"/>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1"/>
          <p:cNvSpPr>
            <a:spLocks noChangeArrowheads="1"/>
          </p:cNvSpPr>
          <p:nvPr/>
        </p:nvSpPr>
        <p:spPr bwMode="auto">
          <a:xfrm>
            <a:off x="3059832" y="1035876"/>
            <a:ext cx="203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hlink"/>
              </a:buClr>
              <a:buSzPct val="60000"/>
              <a:buFont typeface="Wingdings" panose="05000000000000000000" pitchFamily="2" charset="2"/>
              <a:buChar char="n"/>
              <a:defRPr sz="3200">
                <a:solidFill>
                  <a:schemeClr val="tx1"/>
                </a:solidFill>
                <a:latin typeface="Verdana" panose="020B0604030504040204" pitchFamily="34" charset="0"/>
                <a:ea typeface="宋体" panose="02010600030101010101" pitchFamily="2" charset="-122"/>
              </a:defRPr>
            </a:lvl1pPr>
            <a:lvl2pPr marL="742950" indent="-285750" eaLnBrk="0" hangingPunct="0">
              <a:spcBef>
                <a:spcPct val="20000"/>
              </a:spcBef>
              <a:buClr>
                <a:schemeClr val="tx1"/>
              </a:buClr>
              <a:buFont typeface="Wingdings" panose="05000000000000000000" pitchFamily="2" charset="2"/>
              <a:buChar char="•"/>
              <a:defRPr sz="2800">
                <a:solidFill>
                  <a:schemeClr val="tx1"/>
                </a:solidFill>
                <a:latin typeface="Verdana" panose="020B0604030504040204" pitchFamily="34" charset="0"/>
                <a:ea typeface="宋体" panose="02010600030101010101" pitchFamily="2" charset="-122"/>
              </a:defRPr>
            </a:lvl2pPr>
            <a:lvl3pPr marL="1143000" indent="-228600" eaLnBrk="0" hangingPunct="0">
              <a:spcBef>
                <a:spcPct val="20000"/>
              </a:spcBef>
              <a:buClr>
                <a:schemeClr val="accent2"/>
              </a:buClr>
              <a:buSzPct val="60000"/>
              <a:buFont typeface="Wingdings" panose="05000000000000000000" pitchFamily="2" charset="2"/>
              <a:buChar char="n"/>
              <a:defRPr sz="2400">
                <a:solidFill>
                  <a:schemeClr val="tx1"/>
                </a:solidFill>
                <a:latin typeface="Verdana" panose="020B0604030504040204" pitchFamily="34" charset="0"/>
                <a:ea typeface="宋体" panose="02010600030101010101" pitchFamily="2" charset="-122"/>
              </a:defRPr>
            </a:lvl3pPr>
            <a:lvl4pPr marL="1600200" indent="-228600" eaLnBrk="0" hangingPunct="0">
              <a:spcBef>
                <a:spcPct val="20000"/>
              </a:spcBef>
              <a:buClr>
                <a:schemeClr val="tx2"/>
              </a:buClr>
              <a:buFont typeface="Wingdings" panose="05000000000000000000" pitchFamily="2" charset="2"/>
              <a:buChar char="•"/>
              <a:defRPr sz="2000">
                <a:solidFill>
                  <a:schemeClr val="tx1"/>
                </a:solidFill>
                <a:latin typeface="Verdana" panose="020B0604030504040204" pitchFamily="34" charset="0"/>
                <a:ea typeface="宋体" panose="02010600030101010101" pitchFamily="2" charset="-122"/>
              </a:defRPr>
            </a:lvl4pPr>
            <a:lvl5pPr marL="2057400" indent="-228600" eaLnBrk="0" hangingPunct="0">
              <a:spcBef>
                <a:spcPct val="20000"/>
              </a:spcBef>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5pPr>
            <a:lvl6pPr marL="25146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6pPr>
            <a:lvl7pPr marL="29718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7pPr>
            <a:lvl8pPr marL="34290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8pPr>
            <a:lvl9pPr marL="3886200" indent="-228600" eaLnBrk="0" fontAlgn="base" hangingPunct="0">
              <a:spcBef>
                <a:spcPct val="20000"/>
              </a:spcBef>
              <a:spcAft>
                <a:spcPct val="0"/>
              </a:spcAft>
              <a:buClr>
                <a:schemeClr val="folHlink"/>
              </a:buClr>
              <a:buSzPct val="60000"/>
              <a:buFont typeface="Wingdings" panose="05000000000000000000" pitchFamily="2" charset="2"/>
              <a:buChar char="n"/>
              <a:defRPr sz="2000">
                <a:solidFill>
                  <a:schemeClr val="tx1"/>
                </a:solidFill>
                <a:latin typeface="Verdana" panose="020B0604030504040204" pitchFamily="34" charset="0"/>
                <a:ea typeface="宋体" panose="02010600030101010101" pitchFamily="2" charset="-122"/>
              </a:defRPr>
            </a:lvl9pPr>
          </a:lstStyle>
          <a:p>
            <a:pPr eaLnBrk="1" hangingPunct="1">
              <a:spcBef>
                <a:spcPct val="0"/>
              </a:spcBef>
              <a:buClrTx/>
              <a:buSzTx/>
              <a:buFont typeface="Arial" panose="020B0604020202020204" pitchFamily="34" charset="0"/>
              <a:buNone/>
            </a:pPr>
            <a:r>
              <a:rPr lang="zh-CN" altLang="en-US" sz="2400" b="1" dirty="0">
                <a:latin typeface="宋体" panose="02010600030101010101" pitchFamily="2" charset="-122"/>
              </a:rPr>
              <a:t>科斯定理示例</a:t>
            </a:r>
            <a:endParaRPr lang="zh-CN" altLang="en-US" sz="2400" b="1" dirty="0"/>
          </a:p>
        </p:txBody>
      </p:sp>
      <p:sp>
        <p:nvSpPr>
          <p:cNvPr id="2" name="矩形 1"/>
          <p:cNvSpPr/>
          <p:nvPr/>
        </p:nvSpPr>
        <p:spPr>
          <a:xfrm>
            <a:off x="467544" y="1598341"/>
            <a:ext cx="8064896" cy="3416320"/>
          </a:xfrm>
          <a:prstGeom prst="rect">
            <a:avLst/>
          </a:prstGeom>
        </p:spPr>
        <p:txBody>
          <a:bodyPr wrap="square">
            <a:spAutoFit/>
          </a:bodyPr>
          <a:lstStyle/>
          <a:p>
            <a:pPr eaLnBrk="1" hangingPunct="1"/>
            <a:r>
              <a:rPr lang="zh-CN" altLang="en-US" sz="2400" dirty="0" smtClean="0">
                <a:latin typeface="楷体_GB2312" pitchFamily="49" charset="-122"/>
                <a:ea typeface="楷体_GB2312" pitchFamily="49" charset="-122"/>
              </a:rPr>
              <a:t>    一</a:t>
            </a:r>
            <a:r>
              <a:rPr lang="zh-CN" altLang="en-US" sz="2400" dirty="0">
                <a:latin typeface="楷体_GB2312" pitchFamily="49" charset="-122"/>
                <a:ea typeface="楷体_GB2312" pitchFamily="49" charset="-122"/>
              </a:rPr>
              <a:t>工厂烟窗排出烟尘</a:t>
            </a:r>
            <a:r>
              <a:rPr lang="zh-CN" altLang="en-US" sz="2400" dirty="0" smtClean="0">
                <a:latin typeface="楷体_GB2312" pitchFamily="49" charset="-122"/>
                <a:ea typeface="楷体_GB2312" pitchFamily="49" charset="-122"/>
              </a:rPr>
              <a:t>使附近</a:t>
            </a:r>
            <a:r>
              <a:rPr lang="en-US" altLang="zh-CN" sz="2400" dirty="0" smtClean="0">
                <a:latin typeface="楷体_GB2312" pitchFamily="49" charset="-122"/>
                <a:ea typeface="楷体_GB2312" pitchFamily="49" charset="-122"/>
              </a:rPr>
              <a:t>5</a:t>
            </a:r>
            <a:r>
              <a:rPr lang="zh-CN" altLang="en-US" sz="2400" dirty="0">
                <a:latin typeface="楷体_GB2312" pitchFamily="49" charset="-122"/>
                <a:ea typeface="楷体_GB2312" pitchFamily="49" charset="-122"/>
              </a:rPr>
              <a:t>户居民所晒衣物受损，每户</a:t>
            </a:r>
            <a:r>
              <a:rPr lang="en-US" altLang="zh-CN" sz="2400" dirty="0">
                <a:latin typeface="楷体_GB2312" pitchFamily="49" charset="-122"/>
                <a:ea typeface="楷体_GB2312" pitchFamily="49" charset="-122"/>
              </a:rPr>
              <a:t>75</a:t>
            </a:r>
            <a:r>
              <a:rPr lang="zh-CN" altLang="en-US" sz="2400" dirty="0">
                <a:latin typeface="楷体_GB2312" pitchFamily="49" charset="-122"/>
                <a:ea typeface="楷体_GB2312" pitchFamily="49" charset="-122"/>
              </a:rPr>
              <a:t>元，总计</a:t>
            </a:r>
            <a:r>
              <a:rPr lang="en-US" altLang="zh-CN" sz="2400" dirty="0">
                <a:latin typeface="楷体_GB2312" pitchFamily="49" charset="-122"/>
                <a:ea typeface="楷体_GB2312" pitchFamily="49" charset="-122"/>
              </a:rPr>
              <a:t>375</a:t>
            </a:r>
            <a:r>
              <a:rPr lang="zh-CN" altLang="en-US" sz="2400" dirty="0">
                <a:latin typeface="楷体_GB2312" pitchFamily="49" charset="-122"/>
                <a:ea typeface="楷体_GB2312" pitchFamily="49" charset="-122"/>
              </a:rPr>
              <a:t>元。有两种方法可以防止污染：工厂安装除尘器</a:t>
            </a:r>
            <a:r>
              <a:rPr lang="en-US" altLang="zh-CN" sz="2400" dirty="0">
                <a:latin typeface="楷体_GB2312" pitchFamily="49" charset="-122"/>
                <a:ea typeface="楷体_GB2312" pitchFamily="49" charset="-122"/>
              </a:rPr>
              <a:t>150</a:t>
            </a:r>
            <a:r>
              <a:rPr lang="zh-CN" altLang="en-US" sz="2400" dirty="0">
                <a:latin typeface="楷体_GB2312" pitchFamily="49" charset="-122"/>
                <a:ea typeface="楷体_GB2312" pitchFamily="49" charset="-122"/>
              </a:rPr>
              <a:t>元；每户个购买烘干机</a:t>
            </a:r>
            <a:r>
              <a:rPr lang="en-US" altLang="zh-CN" sz="2400" dirty="0">
                <a:latin typeface="楷体_GB2312" pitchFamily="49" charset="-122"/>
                <a:ea typeface="楷体_GB2312" pitchFamily="49" charset="-122"/>
              </a:rPr>
              <a:t>50</a:t>
            </a:r>
            <a:r>
              <a:rPr lang="zh-CN" altLang="en-US" sz="2400" dirty="0">
                <a:latin typeface="楷体_GB2312" pitchFamily="49" charset="-122"/>
                <a:ea typeface="楷体_GB2312" pitchFamily="49" charset="-122"/>
              </a:rPr>
              <a:t>元，总计</a:t>
            </a:r>
            <a:r>
              <a:rPr lang="en-US" altLang="zh-CN" sz="2400" dirty="0">
                <a:latin typeface="楷体_GB2312" pitchFamily="49" charset="-122"/>
                <a:ea typeface="楷体_GB2312" pitchFamily="49" charset="-122"/>
              </a:rPr>
              <a:t>250</a:t>
            </a:r>
            <a:r>
              <a:rPr lang="zh-CN" altLang="en-US" sz="2400" dirty="0">
                <a:latin typeface="楷体_GB2312" pitchFamily="49" charset="-122"/>
                <a:ea typeface="楷体_GB2312" pitchFamily="49" charset="-122"/>
              </a:rPr>
              <a:t>元。当然第一个方法有效率</a:t>
            </a:r>
            <a:r>
              <a:rPr lang="zh-CN" altLang="en-US" sz="2400" dirty="0" smtClean="0">
                <a:latin typeface="楷体_GB2312" pitchFamily="49" charset="-122"/>
                <a:ea typeface="楷体_GB2312" pitchFamily="49" charset="-122"/>
              </a:rPr>
              <a:t>。</a:t>
            </a:r>
            <a:r>
              <a:rPr lang="zh-CN" altLang="en-US" sz="2400" dirty="0" smtClean="0"/>
              <a:t>考虑</a:t>
            </a:r>
            <a:r>
              <a:rPr lang="zh-CN" altLang="en-US" sz="2400" dirty="0"/>
              <a:t>各种产权安排和交易成本条件下</a:t>
            </a:r>
            <a:r>
              <a:rPr lang="zh-CN" altLang="en-US" sz="2400" dirty="0" smtClean="0"/>
              <a:t>的结果和效率： </a:t>
            </a:r>
            <a:r>
              <a:rPr lang="en-US" altLang="zh-CN" sz="2400" dirty="0">
                <a:ea typeface="楷体_GB2312" pitchFamily="49" charset="-122"/>
              </a:rPr>
              <a:t>①</a:t>
            </a:r>
            <a:r>
              <a:rPr lang="zh-CN" altLang="en-US" sz="2400" dirty="0">
                <a:latin typeface="楷体_GB2312" pitchFamily="49" charset="-122"/>
                <a:ea typeface="楷体_GB2312" pitchFamily="49" charset="-122"/>
              </a:rPr>
              <a:t>没有产权界定</a:t>
            </a:r>
            <a:r>
              <a:rPr lang="zh-CN" altLang="en-US" sz="2400" dirty="0" smtClean="0">
                <a:latin typeface="楷体_GB2312" pitchFamily="49" charset="-122"/>
                <a:ea typeface="楷体_GB2312" pitchFamily="49" charset="-122"/>
              </a:rPr>
              <a:t>。</a:t>
            </a:r>
            <a:r>
              <a:rPr lang="en-US" altLang="zh-CN" sz="2400" dirty="0" smtClean="0">
                <a:latin typeface="Arial" panose="020B0604020202020204" pitchFamily="34" charset="0"/>
                <a:ea typeface="楷体_GB2312" pitchFamily="49" charset="-122"/>
              </a:rPr>
              <a:t>②</a:t>
            </a:r>
            <a:r>
              <a:rPr lang="zh-CN" altLang="en-US" sz="2400" dirty="0">
                <a:latin typeface="楷体_GB2312" pitchFamily="49" charset="-122"/>
                <a:ea typeface="楷体_GB2312" pitchFamily="49" charset="-122"/>
              </a:rPr>
              <a:t>法律规定工厂有排污权，不存在交易成本</a:t>
            </a:r>
            <a:r>
              <a:rPr lang="zh-CN" altLang="en-US" sz="2400" dirty="0" smtClean="0">
                <a:latin typeface="楷体_GB2312" pitchFamily="49" charset="-122"/>
                <a:ea typeface="楷体_GB2312" pitchFamily="49" charset="-122"/>
              </a:rPr>
              <a:t>。</a:t>
            </a:r>
            <a:r>
              <a:rPr lang="en-US" altLang="zh-CN" sz="2400" dirty="0" smtClean="0">
                <a:latin typeface="Arial" panose="020B0604020202020204" pitchFamily="34" charset="0"/>
                <a:ea typeface="楷体_GB2312" pitchFamily="49" charset="-122"/>
              </a:rPr>
              <a:t>③</a:t>
            </a:r>
            <a:r>
              <a:rPr lang="zh-CN" altLang="en-US" sz="2400" dirty="0">
                <a:latin typeface="楷体_GB2312" pitchFamily="49" charset="-122"/>
                <a:ea typeface="楷体_GB2312" pitchFamily="49" charset="-122"/>
              </a:rPr>
              <a:t>法律规定居民有不受污染的权利，不存在交易成本</a:t>
            </a:r>
            <a:r>
              <a:rPr lang="zh-CN" altLang="en-US" sz="2400" dirty="0" smtClean="0">
                <a:latin typeface="楷体_GB2312" pitchFamily="49" charset="-122"/>
                <a:ea typeface="楷体_GB2312" pitchFamily="49" charset="-122"/>
              </a:rPr>
              <a:t>。</a:t>
            </a:r>
            <a:r>
              <a:rPr lang="zh-CN" altLang="en-US" sz="2400" dirty="0" smtClean="0">
                <a:latin typeface="宋体" panose="02010600030101010101" pitchFamily="2" charset="-122"/>
              </a:rPr>
              <a:t>④</a:t>
            </a:r>
            <a:r>
              <a:rPr lang="zh-CN" altLang="en-US" sz="2400" dirty="0">
                <a:latin typeface="楷体_GB2312" pitchFamily="49" charset="-122"/>
                <a:ea typeface="楷体_GB2312" pitchFamily="49" charset="-122"/>
              </a:rPr>
              <a:t>法律规定工厂有排污权，居民联合起来每个人将花费</a:t>
            </a:r>
            <a:r>
              <a:rPr lang="en-US" altLang="zh-CN" sz="2400" dirty="0">
                <a:latin typeface="楷体_GB2312" pitchFamily="49" charset="-122"/>
                <a:ea typeface="楷体_GB2312" pitchFamily="49" charset="-122"/>
              </a:rPr>
              <a:t>25</a:t>
            </a:r>
            <a:r>
              <a:rPr lang="zh-CN" altLang="en-US" sz="2400" dirty="0">
                <a:latin typeface="楷体_GB2312" pitchFamily="49" charset="-122"/>
                <a:ea typeface="楷体_GB2312" pitchFamily="49" charset="-122"/>
              </a:rPr>
              <a:t>元的交易成本</a:t>
            </a:r>
            <a:r>
              <a:rPr lang="zh-CN" altLang="en-US" sz="2400" dirty="0" smtClean="0">
                <a:latin typeface="楷体_GB2312" pitchFamily="49" charset="-122"/>
                <a:ea typeface="楷体_GB2312" pitchFamily="49" charset="-122"/>
              </a:rPr>
              <a:t>。</a:t>
            </a:r>
            <a:r>
              <a:rPr lang="en-US" altLang="zh-CN" sz="2400" dirty="0" smtClean="0">
                <a:latin typeface="Arial" panose="020B0604020202020204" pitchFamily="34" charset="0"/>
                <a:ea typeface="楷体_GB2312" pitchFamily="49" charset="-122"/>
              </a:rPr>
              <a:t>⑤</a:t>
            </a:r>
            <a:r>
              <a:rPr lang="zh-CN" altLang="en-US" sz="2400" dirty="0">
                <a:latin typeface="楷体_GB2312" pitchFamily="49" charset="-122"/>
                <a:ea typeface="楷体_GB2312" pitchFamily="49" charset="-122"/>
              </a:rPr>
              <a:t>法律规定居民有不受污染的权利，居民联合起来每个人将花费</a:t>
            </a:r>
            <a:r>
              <a:rPr lang="en-US" altLang="zh-CN" sz="2400" dirty="0">
                <a:latin typeface="楷体_GB2312" pitchFamily="49" charset="-122"/>
                <a:ea typeface="楷体_GB2312" pitchFamily="49" charset="-122"/>
              </a:rPr>
              <a:t>25</a:t>
            </a:r>
            <a:r>
              <a:rPr lang="zh-CN" altLang="en-US" sz="2400" dirty="0">
                <a:latin typeface="楷体_GB2312" pitchFamily="49" charset="-122"/>
                <a:ea typeface="楷体_GB2312" pitchFamily="49" charset="-122"/>
              </a:rPr>
              <a:t>元的交易成本</a:t>
            </a:r>
            <a:r>
              <a:rPr lang="zh-CN" altLang="en-US" sz="2400" dirty="0" smtClean="0">
                <a:latin typeface="楷体_GB2312" pitchFamily="49" charset="-122"/>
                <a:ea typeface="楷体_GB2312" pitchFamily="49" charset="-122"/>
              </a:rPr>
              <a:t>。</a:t>
            </a:r>
            <a:endParaRPr lang="zh-CN" altLang="en-US" sz="2400" dirty="0">
              <a:latin typeface="楷体_GB2312" pitchFamily="49" charset="-122"/>
              <a:ea typeface="楷体_GB2312" pitchFamily="49" charset="-122"/>
            </a:endParaRPr>
          </a:p>
        </p:txBody>
      </p:sp>
    </p:spTree>
    <p:extLst>
      <p:ext uri="{BB962C8B-B14F-4D97-AF65-F5344CB8AC3E}">
        <p14:creationId xmlns:p14="http://schemas.microsoft.com/office/powerpoint/2010/main" val="361269223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96064" y="836712"/>
            <a:ext cx="2451312" cy="830997"/>
          </a:xfrm>
          <a:prstGeom prst="rect">
            <a:avLst/>
          </a:prstGeom>
        </p:spPr>
        <p:txBody>
          <a:bodyPr wrap="none">
            <a:spAutoFit/>
          </a:bodyPr>
          <a:lstStyle/>
          <a:p>
            <a:pPr>
              <a:lnSpc>
                <a:spcPct val="150000"/>
              </a:lnSpc>
            </a:pPr>
            <a:r>
              <a:rPr lang="en-US" altLang="zh-CN" sz="3200" b="1" dirty="0" smtClean="0"/>
              <a:t>2.1 </a:t>
            </a:r>
            <a:r>
              <a:rPr lang="zh-CN" altLang="en-US" sz="3200" b="1" dirty="0" smtClean="0"/>
              <a:t>市场需求</a:t>
            </a:r>
            <a:endParaRPr lang="zh-CN" altLang="en-US" sz="3200" b="1" dirty="0"/>
          </a:p>
        </p:txBody>
      </p:sp>
      <p:sp>
        <p:nvSpPr>
          <p:cNvPr id="3" name="矩形 2"/>
          <p:cNvSpPr/>
          <p:nvPr/>
        </p:nvSpPr>
        <p:spPr>
          <a:xfrm>
            <a:off x="296064" y="1667709"/>
            <a:ext cx="2728632" cy="523220"/>
          </a:xfrm>
          <a:prstGeom prst="rect">
            <a:avLst/>
          </a:prstGeom>
        </p:spPr>
        <p:txBody>
          <a:bodyPr wrap="none">
            <a:spAutoFit/>
          </a:bodyPr>
          <a:lstStyle/>
          <a:p>
            <a:r>
              <a:rPr lang="en-US" altLang="zh-CN" sz="2800" b="1" dirty="0" smtClean="0"/>
              <a:t>2.1.1</a:t>
            </a:r>
            <a:r>
              <a:rPr lang="zh-CN" altLang="en-US" sz="2800" b="1" dirty="0"/>
              <a:t>需要和需求</a:t>
            </a:r>
            <a:endParaRPr lang="zh-CN" altLang="en-US" sz="2800" dirty="0"/>
          </a:p>
        </p:txBody>
      </p:sp>
      <p:sp>
        <p:nvSpPr>
          <p:cNvPr id="4" name="矩形 3"/>
          <p:cNvSpPr/>
          <p:nvPr/>
        </p:nvSpPr>
        <p:spPr>
          <a:xfrm>
            <a:off x="319728" y="2361104"/>
            <a:ext cx="8140704" cy="3416320"/>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需要</a:t>
            </a:r>
            <a:r>
              <a:rPr lang="zh-CN" altLang="en-US" sz="2400" dirty="0"/>
              <a:t>（</a:t>
            </a:r>
            <a:r>
              <a:rPr lang="en-US" altLang="zh-CN" sz="2400" i="1" dirty="0">
                <a:latin typeface="Times New Roman" panose="02020603050405020304" pitchFamily="18" charset="0"/>
              </a:rPr>
              <a:t>wants</a:t>
            </a:r>
            <a:r>
              <a:rPr lang="zh-CN" altLang="en-US" sz="2400" i="1" dirty="0">
                <a:latin typeface="Times New Roman" panose="02020603050405020304" pitchFamily="18" charset="0"/>
              </a:rPr>
              <a:t>，</a:t>
            </a:r>
            <a:r>
              <a:rPr lang="en-US" altLang="zh-CN" sz="2400" i="1" dirty="0" smtClean="0">
                <a:latin typeface="Times New Roman" panose="02020603050405020304" pitchFamily="18" charset="0"/>
              </a:rPr>
              <a:t>desire</a:t>
            </a:r>
            <a:r>
              <a:rPr lang="zh-CN" altLang="en-US" sz="2400" dirty="0" smtClean="0"/>
              <a:t>）：</a:t>
            </a:r>
            <a:r>
              <a:rPr lang="zh-CN" altLang="en-US" sz="2400" dirty="0" smtClean="0">
                <a:latin typeface="Times New Roman" panose="02020603050405020304" pitchFamily="18" charset="0"/>
              </a:rPr>
              <a:t>即</a:t>
            </a:r>
            <a:r>
              <a:rPr lang="zh-CN" altLang="en-US" sz="2400" dirty="0">
                <a:latin typeface="Times New Roman" panose="02020603050405020304" pitchFamily="18" charset="0"/>
              </a:rPr>
              <a:t>欲望，是有机体感到某种缺乏而力求获得满足的</a:t>
            </a:r>
            <a:r>
              <a:rPr lang="zh-CN" altLang="en-US" sz="2400" dirty="0" smtClean="0">
                <a:latin typeface="Times New Roman" panose="02020603050405020304" pitchFamily="18" charset="0"/>
              </a:rPr>
              <a:t>心理倾向。需要它</a:t>
            </a:r>
            <a:r>
              <a:rPr lang="zh-CN" altLang="en-US" sz="2400" dirty="0">
                <a:latin typeface="Times New Roman" panose="02020603050405020304" pitchFamily="18" charset="0"/>
              </a:rPr>
              <a:t>是有机体自身和外部生活条件的要求在头脑中的反映，是人们与生俱来的基本要求</a:t>
            </a:r>
            <a:r>
              <a:rPr lang="zh-CN" altLang="en-US" sz="2400" dirty="0" smtClean="0">
                <a:latin typeface="Times New Roman" panose="02020603050405020304" pitchFamily="18" charset="0"/>
              </a:rPr>
              <a:t>。</a:t>
            </a:r>
            <a:endParaRPr lang="en-US" altLang="zh-CN" sz="2400" dirty="0" smtClean="0">
              <a:latin typeface="Times New Roman" panose="02020603050405020304" pitchFamily="18" charset="0"/>
            </a:endParaRPr>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需求</a:t>
            </a:r>
            <a:r>
              <a:rPr lang="zh-CN" altLang="en-US" sz="2400" dirty="0"/>
              <a:t>（</a:t>
            </a:r>
            <a:r>
              <a:rPr lang="en-US" altLang="zh-CN" sz="2400" i="1" dirty="0">
                <a:latin typeface="Times New Roman" panose="02020603050405020304" pitchFamily="18" charset="0"/>
              </a:rPr>
              <a:t>demand</a:t>
            </a:r>
            <a:r>
              <a:rPr lang="zh-CN" altLang="en-US" sz="2400" dirty="0" smtClean="0"/>
              <a:t>）：经济学上的需求表示</a:t>
            </a:r>
            <a:r>
              <a:rPr lang="zh-CN" altLang="en-US" sz="2400" dirty="0"/>
              <a:t>的是一组有支付能力的、能够实现的需要</a:t>
            </a:r>
            <a:r>
              <a:rPr lang="zh-CN" altLang="en-US" sz="2400" dirty="0" smtClean="0"/>
              <a:t>。</a:t>
            </a:r>
            <a:endParaRPr lang="en-US" altLang="zh-CN" sz="2400" dirty="0" smtClean="0"/>
          </a:p>
          <a:p>
            <a:pPr eaLnBrk="1" hangingPunct="1"/>
            <a:r>
              <a:rPr lang="zh-CN" altLang="zh-CN" sz="2400" dirty="0" smtClean="0">
                <a:latin typeface="Arial" panose="020B0604020202020204" pitchFamily="34" charset="0"/>
                <a:cs typeface="Arial" panose="020B0604020202020204" pitchFamily="34" charset="0"/>
              </a:rPr>
              <a:t>♦</a:t>
            </a:r>
            <a:r>
              <a:rPr lang="zh-CN" altLang="en-US" sz="2400" dirty="0" smtClean="0">
                <a:latin typeface="Arial" panose="020B0604020202020204" pitchFamily="34" charset="0"/>
                <a:cs typeface="Arial" panose="020B0604020202020204" pitchFamily="34" charset="0"/>
              </a:rPr>
              <a:t>需求与需要的关系：需求</a:t>
            </a:r>
            <a:r>
              <a:rPr lang="zh-CN" altLang="en-US" sz="2400" dirty="0" smtClean="0"/>
              <a:t>是</a:t>
            </a:r>
            <a:r>
              <a:rPr lang="zh-CN" altLang="en-US" sz="2400" dirty="0"/>
              <a:t>在收入等条件一定的情况下，经济主体能够实现的</a:t>
            </a:r>
            <a:r>
              <a:rPr lang="zh-CN" altLang="en-US" sz="2400" dirty="0" smtClean="0"/>
              <a:t>需要，是</a:t>
            </a:r>
            <a:r>
              <a:rPr lang="zh-CN" altLang="en-US" sz="2400" dirty="0"/>
              <a:t>确定的</a:t>
            </a:r>
            <a:r>
              <a:rPr lang="zh-CN" altLang="en-US" sz="2400" dirty="0" smtClean="0"/>
              <a:t>，而</a:t>
            </a:r>
            <a:r>
              <a:rPr lang="zh-CN" altLang="en-US" sz="2400" dirty="0" smtClean="0">
                <a:latin typeface="Times New Roman" panose="02020603050405020304" pitchFamily="18" charset="0"/>
              </a:rPr>
              <a:t>需要</a:t>
            </a:r>
            <a:r>
              <a:rPr lang="zh-CN" altLang="en-US" sz="2400" dirty="0"/>
              <a:t>是无限的。</a:t>
            </a:r>
            <a:endParaRPr lang="en-US" altLang="zh-CN" sz="2400" dirty="0"/>
          </a:p>
          <a:p>
            <a:pPr eaLnBrk="1" hangingPunct="1"/>
            <a:r>
              <a:rPr lang="zh-CN" altLang="en-US" sz="2400" dirty="0" smtClean="0"/>
              <a:t>经济学关系需要，但具体研究需求，在能够实现的需要中进行选择。</a:t>
            </a:r>
            <a:endParaRPr lang="zh-CN" altLang="en-US" sz="2400" dirty="0"/>
          </a:p>
        </p:txBody>
      </p:sp>
    </p:spTree>
    <p:extLst>
      <p:ext uri="{BB962C8B-B14F-4D97-AF65-F5344CB8AC3E}">
        <p14:creationId xmlns:p14="http://schemas.microsoft.com/office/powerpoint/2010/main" val="375965074"/>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文本框 10"/>
          <p:cNvSpPr txBox="1"/>
          <p:nvPr/>
        </p:nvSpPr>
        <p:spPr>
          <a:xfrm>
            <a:off x="259836" y="1052736"/>
            <a:ext cx="2196435" cy="461665"/>
          </a:xfrm>
          <a:prstGeom prst="rect">
            <a:avLst/>
          </a:prstGeom>
          <a:noFill/>
        </p:spPr>
        <p:txBody>
          <a:bodyPr wrap="none" rtlCol="0">
            <a:spAutoFit/>
          </a:bodyPr>
          <a:lstStyle/>
          <a:p>
            <a:r>
              <a:rPr lang="zh-CN" altLang="en-US" sz="2400" b="1" dirty="0" smtClean="0"/>
              <a:t>（</a:t>
            </a:r>
            <a:r>
              <a:rPr lang="en-US" altLang="zh-CN" sz="2400" b="1" dirty="0" smtClean="0"/>
              <a:t>3</a:t>
            </a:r>
            <a:r>
              <a:rPr lang="zh-CN" altLang="en-US" sz="2400" b="1" dirty="0" smtClean="0"/>
              <a:t>）赋予权利</a:t>
            </a:r>
            <a:endParaRPr lang="zh-CN" altLang="en-US" sz="2400" b="1" dirty="0"/>
          </a:p>
        </p:txBody>
      </p:sp>
      <p:sp>
        <p:nvSpPr>
          <p:cNvPr id="2" name="文本框 1"/>
          <p:cNvSpPr txBox="1"/>
          <p:nvPr/>
        </p:nvSpPr>
        <p:spPr>
          <a:xfrm>
            <a:off x="448494" y="1480716"/>
            <a:ext cx="8208912" cy="3416320"/>
          </a:xfrm>
          <a:prstGeom prst="rect">
            <a:avLst/>
          </a:prstGeom>
          <a:noFill/>
        </p:spPr>
        <p:txBody>
          <a:bodyPr wrap="square" rtlCol="0">
            <a:spAutoFit/>
          </a:bodyPr>
          <a:lstStyle/>
          <a:p>
            <a:r>
              <a:rPr lang="zh-CN" altLang="en-US" sz="2400" dirty="0" smtClean="0"/>
              <a:t>美国联邦宪法第一条第八款规定有下列内容：</a:t>
            </a:r>
            <a:r>
              <a:rPr lang="zh-CN" altLang="en-US" sz="2400" dirty="0"/>
              <a:t>“保障著作家和发明家对各自著作和发明在限定期限内的专有权利，以促进科学和工艺的</a:t>
            </a:r>
            <a:r>
              <a:rPr lang="zh-CN" altLang="en-US" sz="2400" dirty="0" smtClean="0"/>
              <a:t>进步”。美国设立了专利商标局和版权局，保护知识产权，知识产权包括四类：专利（</a:t>
            </a:r>
            <a:r>
              <a:rPr lang="en-US" altLang="zh-CN" sz="2400" dirty="0" smtClean="0"/>
              <a:t>patent</a:t>
            </a:r>
            <a:r>
              <a:rPr lang="zh-CN" altLang="en-US" sz="2400" dirty="0" smtClean="0"/>
              <a:t>）、商标（</a:t>
            </a:r>
            <a:r>
              <a:rPr lang="en-US" altLang="zh-CN" sz="2400" dirty="0" smtClean="0"/>
              <a:t>trademark</a:t>
            </a:r>
            <a:r>
              <a:rPr lang="zh-CN" altLang="en-US" sz="2400" dirty="0" smtClean="0"/>
              <a:t>）、版权（</a:t>
            </a:r>
            <a:r>
              <a:rPr lang="en-US" altLang="zh-CN" sz="2400" dirty="0" smtClean="0"/>
              <a:t>copyright</a:t>
            </a:r>
            <a:r>
              <a:rPr lang="zh-CN" altLang="en-US" sz="2400" dirty="0" smtClean="0"/>
              <a:t>）和商业机密（</a:t>
            </a:r>
            <a:r>
              <a:rPr lang="en-US" altLang="zh-CN" sz="2400" dirty="0" smtClean="0"/>
              <a:t>business secret</a:t>
            </a:r>
            <a:r>
              <a:rPr lang="zh-CN" altLang="en-US" sz="2400" dirty="0" smtClean="0"/>
              <a:t>）。为什么政府授予其专有权呢？如果没有专用权，这些技术、知识很容易被模仿使用，得不到创新的回报，而政府设立权利加以保护，并允许其交易和获利，能够激励创新，不仅对权利人有好处，对社会也有好处。</a:t>
            </a:r>
            <a:endParaRPr lang="zh-CN" altLang="en-US" sz="2400" dirty="0"/>
          </a:p>
        </p:txBody>
      </p:sp>
    </p:spTree>
    <p:extLst>
      <p:ext uri="{BB962C8B-B14F-4D97-AF65-F5344CB8AC3E}">
        <p14:creationId xmlns:p14="http://schemas.microsoft.com/office/powerpoint/2010/main" val="2283381882"/>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179512" y="988652"/>
            <a:ext cx="2438488" cy="492443"/>
          </a:xfrm>
          <a:prstGeom prst="rect">
            <a:avLst/>
          </a:prstGeom>
        </p:spPr>
        <p:txBody>
          <a:bodyPr wrap="none">
            <a:spAutoFit/>
          </a:bodyPr>
          <a:lstStyle/>
          <a:p>
            <a:pPr>
              <a:spcBef>
                <a:spcPts val="0"/>
              </a:spcBef>
            </a:pPr>
            <a:r>
              <a:rPr lang="zh-CN" altLang="en-US" sz="2600" b="1" dirty="0" smtClean="0"/>
              <a:t>（</a:t>
            </a:r>
            <a:r>
              <a:rPr lang="en-US" altLang="zh-CN" sz="2600" b="1" dirty="0" smtClean="0"/>
              <a:t>4</a:t>
            </a:r>
            <a:r>
              <a:rPr lang="zh-CN" altLang="en-US" sz="2600" b="1" dirty="0" smtClean="0"/>
              <a:t>）建立市场</a:t>
            </a:r>
            <a:endParaRPr lang="zh-CN" altLang="en-US" sz="2600" b="1" dirty="0"/>
          </a:p>
        </p:txBody>
      </p:sp>
      <p:sp>
        <p:nvSpPr>
          <p:cNvPr id="2" name="文本框 1"/>
          <p:cNvSpPr txBox="1"/>
          <p:nvPr/>
        </p:nvSpPr>
        <p:spPr>
          <a:xfrm>
            <a:off x="395536" y="1436790"/>
            <a:ext cx="8352928" cy="4154984"/>
          </a:xfrm>
          <a:prstGeom prst="rect">
            <a:avLst/>
          </a:prstGeom>
          <a:noFill/>
        </p:spPr>
        <p:txBody>
          <a:bodyPr wrap="square" rtlCol="0">
            <a:spAutoFit/>
          </a:bodyPr>
          <a:lstStyle/>
          <a:p>
            <a:r>
              <a:rPr lang="zh-CN" altLang="en-US" sz="2400" dirty="0" smtClean="0"/>
              <a:t>         当今世界，在治理污染过程中，已经广泛使用征收排污费（或者污染税）的方法，激励相关个人和组织少排污，使污染达到合理</a:t>
            </a:r>
            <a:r>
              <a:rPr lang="zh-CN" altLang="en-US" sz="2400" dirty="0"/>
              <a:t>水平。但是，排污费的问题是，需要根据减污成本和物价变化，进行排污费调整，否则达不到治理目标</a:t>
            </a:r>
            <a:r>
              <a:rPr lang="zh-CN" altLang="en-US" sz="2400" dirty="0" smtClean="0"/>
              <a:t>。有</a:t>
            </a:r>
            <a:r>
              <a:rPr lang="zh-CN" altLang="en-US" sz="2400" dirty="0"/>
              <a:t>一种</a:t>
            </a:r>
            <a:r>
              <a:rPr lang="zh-CN" altLang="en-US" sz="2400" dirty="0" smtClean="0"/>
              <a:t>方法能够实现</a:t>
            </a:r>
            <a:r>
              <a:rPr lang="zh-CN" altLang="en-US" sz="2400" dirty="0"/>
              <a:t>污染量的总量控制</a:t>
            </a:r>
            <a:r>
              <a:rPr lang="zh-CN" altLang="en-US" sz="2400" dirty="0" smtClean="0"/>
              <a:t>，而政府无须了解减污成本和根据通货膨胀调整排污费，这种方法被称为总量控制和交易制度（</a:t>
            </a:r>
            <a:r>
              <a:rPr lang="en-US" altLang="zh-CN" sz="2400" dirty="0"/>
              <a:t>cap-and-trade</a:t>
            </a:r>
            <a:r>
              <a:rPr lang="zh-CN" altLang="en-US" sz="2400" dirty="0"/>
              <a:t>）。</a:t>
            </a:r>
            <a:r>
              <a:rPr lang="zh-CN" altLang="en-US" sz="2400" dirty="0" smtClean="0"/>
              <a:t>比如，如果知道某一地区的最优污染量是</a:t>
            </a:r>
            <a:r>
              <a:rPr lang="en-US" altLang="zh-CN" sz="2400" dirty="0" smtClean="0"/>
              <a:t>8000</a:t>
            </a:r>
            <a:r>
              <a:rPr lang="zh-CN" altLang="en-US" sz="2400" dirty="0"/>
              <a:t>个</a:t>
            </a:r>
            <a:r>
              <a:rPr lang="zh-CN" altLang="en-US" sz="2400" dirty="0" smtClean="0"/>
              <a:t>单位，政府可以发行</a:t>
            </a:r>
            <a:r>
              <a:rPr lang="en-US" altLang="zh-CN" sz="2400" dirty="0" smtClean="0"/>
              <a:t>8000</a:t>
            </a:r>
            <a:r>
              <a:rPr lang="zh-CN" altLang="en-US" sz="2400" dirty="0" smtClean="0"/>
              <a:t>份</a:t>
            </a:r>
            <a:r>
              <a:rPr lang="zh-CN" altLang="en-US" sz="2400" dirty="0"/>
              <a:t>污染许可证，每份一</a:t>
            </a:r>
            <a:r>
              <a:rPr lang="zh-CN" altLang="en-US" sz="2400" dirty="0" smtClean="0"/>
              <a:t>个污染</a:t>
            </a:r>
            <a:r>
              <a:rPr lang="zh-CN" altLang="en-US" sz="2400" dirty="0"/>
              <a:t>单位</a:t>
            </a:r>
            <a:r>
              <a:rPr lang="zh-CN" altLang="en-US" sz="2400" dirty="0" smtClean="0"/>
              <a:t>。每个</a:t>
            </a:r>
            <a:r>
              <a:rPr lang="zh-CN" altLang="en-US" sz="2400" dirty="0"/>
              <a:t>排污者根据自身削减排污成本的考虑，需要</a:t>
            </a:r>
            <a:r>
              <a:rPr lang="zh-CN" altLang="en-US" sz="2400" dirty="0" smtClean="0"/>
              <a:t>更多</a:t>
            </a:r>
            <a:r>
              <a:rPr lang="zh-CN" altLang="en-US" sz="2400" dirty="0"/>
              <a:t>的污染许可或者很少的许可，并进行许可证交易</a:t>
            </a:r>
            <a:r>
              <a:rPr lang="zh-CN" altLang="en-US" sz="2400" dirty="0" smtClean="0"/>
              <a:t>。这种方法在中国被称为污染许可证交易制度。</a:t>
            </a:r>
            <a:endParaRPr lang="zh-CN" altLang="en-US" sz="2400" dirty="0"/>
          </a:p>
        </p:txBody>
      </p:sp>
    </p:spTree>
    <p:extLst>
      <p:ext uri="{BB962C8B-B14F-4D97-AF65-F5344CB8AC3E}">
        <p14:creationId xmlns:p14="http://schemas.microsoft.com/office/powerpoint/2010/main" val="774739117"/>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矩形 1"/>
          <p:cNvSpPr>
            <a:spLocks noRot="1" noChangeAspect="1" noMove="1" noResize="1" noEditPoints="1" noAdjustHandles="1" noChangeArrowheads="1" noChangeShapeType="1" noTextEdit="1"/>
          </p:cNvSpPr>
          <p:nvPr/>
        </p:nvSpPr>
        <p:spPr bwMode="auto">
          <a:xfrm>
            <a:off x="539552" y="1340768"/>
            <a:ext cx="7828830" cy="4401205"/>
          </a:xfrm>
          <a:prstGeom prst="rect">
            <a:avLst/>
          </a:prstGeom>
          <a:blipFill rotWithShape="1">
            <a:blip r:embed="rId5" cstate="print"/>
            <a:stretch>
              <a:fillRect l="-857" t="-970" r="-779" b="-1385"/>
            </a:stretch>
          </a:blipFill>
          <a:ln>
            <a:noFill/>
          </a:ln>
          <a:extLst/>
        </p:spPr>
        <p:txBody>
          <a:bodyPr/>
          <a:lstStyle/>
          <a:p>
            <a:pPr>
              <a:defRPr/>
            </a:pPr>
            <a:r>
              <a:rPr lang="zh-CN" altLang="en-US">
                <a:noFill/>
              </a:rPr>
              <a:t> </a:t>
            </a:r>
          </a:p>
        </p:txBody>
      </p:sp>
      <p:sp>
        <p:nvSpPr>
          <p:cNvPr id="12" name="Text Box 4"/>
          <p:cNvSpPr txBox="1">
            <a:spLocks noChangeArrowheads="1"/>
          </p:cNvSpPr>
          <p:nvPr/>
        </p:nvSpPr>
        <p:spPr bwMode="auto">
          <a:xfrm>
            <a:off x="499047" y="938079"/>
            <a:ext cx="48253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buFont typeface="Arial" panose="020B0604020202020204" pitchFamily="34" charset="0"/>
              <a:buNone/>
            </a:pPr>
            <a:r>
              <a:rPr lang="zh-CN" altLang="en-US" sz="2400" b="1" dirty="0" smtClean="0">
                <a:ea typeface="楷体_GB2312" pitchFamily="49" charset="-122"/>
              </a:rPr>
              <a:t>案例：总量</a:t>
            </a:r>
            <a:r>
              <a:rPr lang="zh-CN" altLang="en-US" sz="2400" b="1" dirty="0">
                <a:ea typeface="楷体_GB2312" pitchFamily="49" charset="-122"/>
              </a:rPr>
              <a:t>控制与交易制度的实践</a:t>
            </a:r>
          </a:p>
        </p:txBody>
      </p:sp>
    </p:spTree>
    <p:extLst>
      <p:ext uri="{BB962C8B-B14F-4D97-AF65-F5344CB8AC3E}">
        <p14:creationId xmlns:p14="http://schemas.microsoft.com/office/powerpoint/2010/main" val="3244648004"/>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矩形 8"/>
          <p:cNvSpPr/>
          <p:nvPr/>
        </p:nvSpPr>
        <p:spPr>
          <a:xfrm>
            <a:off x="395536" y="1080636"/>
            <a:ext cx="5969904" cy="492443"/>
          </a:xfrm>
          <a:prstGeom prst="rect">
            <a:avLst/>
          </a:prstGeom>
        </p:spPr>
        <p:txBody>
          <a:bodyPr wrap="none">
            <a:spAutoFit/>
          </a:bodyPr>
          <a:lstStyle/>
          <a:p>
            <a:pPr>
              <a:spcBef>
                <a:spcPts val="0"/>
              </a:spcBef>
            </a:pPr>
            <a:r>
              <a:rPr lang="en-US" altLang="zh-CN" sz="2600" b="1" dirty="0" smtClean="0"/>
              <a:t>9.3.7 </a:t>
            </a:r>
            <a:r>
              <a:rPr lang="zh-CN" altLang="en-US" sz="2600" b="1" dirty="0" smtClean="0"/>
              <a:t>强制参与（社会保险、义务教育）</a:t>
            </a:r>
            <a:endParaRPr lang="zh-CN" altLang="en-US" sz="2600" b="1" dirty="0"/>
          </a:p>
        </p:txBody>
      </p:sp>
      <p:sp>
        <p:nvSpPr>
          <p:cNvPr id="10" name="矩形 9"/>
          <p:cNvSpPr/>
          <p:nvPr/>
        </p:nvSpPr>
        <p:spPr>
          <a:xfrm>
            <a:off x="259836" y="1562301"/>
            <a:ext cx="8383828" cy="3416320"/>
          </a:xfrm>
          <a:prstGeom prst="rect">
            <a:avLst/>
          </a:prstGeom>
        </p:spPr>
        <p:txBody>
          <a:bodyPr wrap="square">
            <a:spAutoFit/>
          </a:bodyPr>
          <a:lstStyle/>
          <a:p>
            <a:r>
              <a:rPr lang="zh-CN" altLang="en-US" sz="2400" dirty="0" smtClean="0"/>
              <a:t>        对于个人不理性，不能进行正确的计算和决策且导致公共利益受损的，政府强制社会成员参与。</a:t>
            </a:r>
            <a:endParaRPr lang="en-US" altLang="zh-CN" sz="2400" dirty="0" smtClean="0"/>
          </a:p>
          <a:p>
            <a:r>
              <a:rPr lang="zh-CN" altLang="en-US" sz="2400" dirty="0" smtClean="0"/>
              <a:t>        </a:t>
            </a:r>
            <a:r>
              <a:rPr lang="zh-CN" altLang="en-US" sz="2400" dirty="0" smtClean="0">
                <a:latin typeface="Arial" panose="020B0604020202020204" pitchFamily="34" charset="0"/>
                <a:cs typeface="Arial" panose="020B0604020202020204" pitchFamily="34" charset="0"/>
              </a:rPr>
              <a:t>♦社会保险。对于年老、疾病、工伤、失业等风险事件或者未来事件，法律强制公民参加保险。</a:t>
            </a:r>
            <a:endParaRPr lang="en-US" altLang="zh-CN" sz="2400" dirty="0" smtClean="0">
              <a:latin typeface="Arial" panose="020B0604020202020204" pitchFamily="34" charset="0"/>
              <a:cs typeface="Arial" panose="020B0604020202020204" pitchFamily="34" charset="0"/>
            </a:endParaRPr>
          </a:p>
          <a:p>
            <a:r>
              <a:rPr lang="zh-CN" altLang="en-US" sz="2400" dirty="0" smtClean="0">
                <a:latin typeface="Arial" panose="020B0604020202020204" pitchFamily="34" charset="0"/>
                <a:cs typeface="Arial" panose="020B0604020202020204" pitchFamily="34" charset="0"/>
              </a:rPr>
              <a:t>       ♦义务教育。国家法律规定，适龄儿童、青少年必须进行一定阶段的学校学习。一方面，接受教育是强制的；另一方面，教育服务是免费的，首先是免学费，其次可以减免其他各种教育费用，由政府财政统一安排。</a:t>
            </a:r>
            <a:endParaRPr lang="en-US" altLang="zh-CN" sz="2400" dirty="0" smtClean="0">
              <a:latin typeface="Arial" panose="020B0604020202020204" pitchFamily="34" charset="0"/>
              <a:cs typeface="Arial" panose="020B0604020202020204" pitchFamily="34" charset="0"/>
            </a:endParaRPr>
          </a:p>
          <a:p>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此外，我国还有机动车强制保险。</a:t>
            </a:r>
            <a:endParaRPr lang="zh-CN" altLang="en-US" sz="2400" dirty="0"/>
          </a:p>
        </p:txBody>
      </p:sp>
    </p:spTree>
    <p:extLst>
      <p:ext uri="{BB962C8B-B14F-4D97-AF65-F5344CB8AC3E}">
        <p14:creationId xmlns:p14="http://schemas.microsoft.com/office/powerpoint/2010/main" val="2387762533"/>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组合 7"/>
          <p:cNvGrpSpPr>
            <a:grpSpLocks/>
          </p:cNvGrpSpPr>
          <p:nvPr/>
        </p:nvGrpSpPr>
        <p:grpSpPr bwMode="auto">
          <a:xfrm>
            <a:off x="-19050" y="0"/>
            <a:ext cx="9144000" cy="981075"/>
            <a:chOff x="-18956" y="0"/>
            <a:chExt cx="9144000" cy="981173"/>
          </a:xfrm>
        </p:grpSpPr>
        <p:sp>
          <p:nvSpPr>
            <p:cNvPr id="1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15" name="组合 5"/>
            <p:cNvGrpSpPr>
              <a:grpSpLocks/>
            </p:cNvGrpSpPr>
            <p:nvPr/>
          </p:nvGrpSpPr>
          <p:grpSpPr bwMode="auto">
            <a:xfrm>
              <a:off x="259930" y="44627"/>
              <a:ext cx="6381249" cy="795780"/>
              <a:chOff x="308388" y="44258"/>
              <a:chExt cx="7478523" cy="1000728"/>
            </a:xfrm>
          </p:grpSpPr>
          <p:pic>
            <p:nvPicPr>
              <p:cNvPr id="1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1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矩形 10"/>
          <p:cNvSpPr/>
          <p:nvPr/>
        </p:nvSpPr>
        <p:spPr>
          <a:xfrm>
            <a:off x="395536" y="1080636"/>
            <a:ext cx="5008102" cy="492443"/>
          </a:xfrm>
          <a:prstGeom prst="rect">
            <a:avLst/>
          </a:prstGeom>
        </p:spPr>
        <p:txBody>
          <a:bodyPr wrap="none">
            <a:spAutoFit/>
          </a:bodyPr>
          <a:lstStyle/>
          <a:p>
            <a:pPr>
              <a:spcBef>
                <a:spcPts val="0"/>
              </a:spcBef>
            </a:pPr>
            <a:r>
              <a:rPr lang="en-US" altLang="zh-CN" sz="2600" b="1" dirty="0" smtClean="0"/>
              <a:t>9.3.8 </a:t>
            </a:r>
            <a:r>
              <a:rPr lang="zh-CN" altLang="en-US" sz="2600" b="1" dirty="0" smtClean="0"/>
              <a:t>规划、指导和其他信息服务</a:t>
            </a:r>
            <a:endParaRPr lang="zh-CN" altLang="en-US" sz="2600" b="1" dirty="0"/>
          </a:p>
        </p:txBody>
      </p:sp>
      <p:sp>
        <p:nvSpPr>
          <p:cNvPr id="10" name="矩形 9"/>
          <p:cNvSpPr/>
          <p:nvPr/>
        </p:nvSpPr>
        <p:spPr>
          <a:xfrm>
            <a:off x="259836" y="1562301"/>
            <a:ext cx="8383828" cy="3785652"/>
          </a:xfrm>
          <a:prstGeom prst="rect">
            <a:avLst/>
          </a:prstGeom>
        </p:spPr>
        <p:txBody>
          <a:bodyPr wrap="square">
            <a:spAutoFit/>
          </a:bodyPr>
          <a:lstStyle/>
          <a:p>
            <a:r>
              <a:rPr lang="zh-CN" altLang="en-US" sz="2400" dirty="0" smtClean="0"/>
              <a:t>        政府提供信息服务是一种重要机制，不仅有利于解决信息不对称问题，也能提供社会需要的公共物品和服务。</a:t>
            </a:r>
            <a:endParaRPr lang="en-US" altLang="zh-CN" sz="2400" dirty="0" smtClean="0"/>
          </a:p>
          <a:p>
            <a:r>
              <a:rPr lang="zh-CN" altLang="en-US" sz="2400" dirty="0" smtClean="0"/>
              <a:t>        </a:t>
            </a:r>
            <a:r>
              <a:rPr lang="zh-CN" altLang="en-US" sz="2400" dirty="0" smtClean="0">
                <a:latin typeface="Arial" panose="020B0604020202020204" pitchFamily="34" charset="0"/>
                <a:cs typeface="Arial" panose="020B0604020202020204" pitchFamily="34" charset="0"/>
              </a:rPr>
              <a:t>♦政府规划。政府制定区域发展规划、经济发展规划、产业发展规划，进行未来发展的预测，对企业和个人具有指导意义。</a:t>
            </a:r>
            <a:endParaRPr lang="en-US" altLang="zh-CN" sz="2400" dirty="0" smtClean="0">
              <a:latin typeface="Arial" panose="020B0604020202020204" pitchFamily="34" charset="0"/>
              <a:cs typeface="Arial" panose="020B0604020202020204" pitchFamily="34" charset="0"/>
            </a:endParaRPr>
          </a:p>
          <a:p>
            <a:r>
              <a:rPr lang="zh-CN" altLang="en-US" sz="2400" dirty="0" smtClean="0">
                <a:latin typeface="Arial" panose="020B0604020202020204" pitchFamily="34" charset="0"/>
                <a:cs typeface="Arial" panose="020B0604020202020204" pitchFamily="34" charset="0"/>
              </a:rPr>
              <a:t>       ♦行政</a:t>
            </a:r>
            <a:r>
              <a:rPr lang="zh-CN" altLang="en-US" sz="2400" dirty="0">
                <a:latin typeface="Arial" panose="020B0604020202020204" pitchFamily="34" charset="0"/>
                <a:cs typeface="Arial" panose="020B0604020202020204" pitchFamily="34" charset="0"/>
              </a:rPr>
              <a:t>指导</a:t>
            </a:r>
            <a:r>
              <a:rPr lang="zh-CN" altLang="en-US" sz="2400" dirty="0" smtClean="0">
                <a:latin typeface="Arial" panose="020B0604020202020204" pitchFamily="34" charset="0"/>
                <a:cs typeface="Arial" panose="020B0604020202020204" pitchFamily="34" charset="0"/>
              </a:rPr>
              <a:t>。行政指导，指行政</a:t>
            </a:r>
            <a:r>
              <a:rPr lang="zh-CN" altLang="en-US" sz="2400" dirty="0">
                <a:latin typeface="Arial" panose="020B0604020202020204" pitchFamily="34" charset="0"/>
                <a:cs typeface="Arial" panose="020B0604020202020204" pitchFamily="34" charset="0"/>
              </a:rPr>
              <a:t>机关在其职责范围内为实现一定行政目的而采取的符合法律精神、原则、规则或政策的指导、劝告、建议等行为</a:t>
            </a:r>
            <a:r>
              <a:rPr lang="zh-CN" altLang="en-US" sz="2400" dirty="0" smtClean="0">
                <a:latin typeface="Arial" panose="020B0604020202020204" pitchFamily="34" charset="0"/>
                <a:cs typeface="Arial" panose="020B0604020202020204" pitchFamily="34" charset="0"/>
              </a:rPr>
              <a:t>。行政指导不是强制性的。</a:t>
            </a:r>
            <a:endParaRPr lang="en-US" altLang="zh-CN" sz="2400" dirty="0" smtClean="0">
              <a:latin typeface="Arial" panose="020B0604020202020204" pitchFamily="34" charset="0"/>
              <a:cs typeface="Arial" panose="020B0604020202020204" pitchFamily="34" charset="0"/>
            </a:endParaRPr>
          </a:p>
          <a:p>
            <a:r>
              <a:rPr lang="zh-CN" altLang="en-US" sz="2400" dirty="0">
                <a:latin typeface="Arial" panose="020B0604020202020204" pitchFamily="34" charset="0"/>
                <a:cs typeface="Arial" panose="020B0604020202020204" pitchFamily="34" charset="0"/>
              </a:rPr>
              <a:t> </a:t>
            </a:r>
            <a:r>
              <a:rPr lang="zh-CN" altLang="en-US" sz="2400" dirty="0" smtClean="0">
                <a:latin typeface="Arial" panose="020B0604020202020204" pitchFamily="34" charset="0"/>
                <a:cs typeface="Arial" panose="020B0604020202020204" pitchFamily="34" charset="0"/>
              </a:rPr>
              <a:t>      此外，政府部门还可以提供各种旅游信息、境外投资信息、就业信息等。</a:t>
            </a:r>
            <a:endParaRPr lang="zh-CN" altLang="en-US" sz="2400" dirty="0"/>
          </a:p>
        </p:txBody>
      </p:sp>
    </p:spTree>
    <p:extLst>
      <p:ext uri="{BB962C8B-B14F-4D97-AF65-F5344CB8AC3E}">
        <p14:creationId xmlns:p14="http://schemas.microsoft.com/office/powerpoint/2010/main" val="266645161"/>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sz="quarter" idx="1"/>
          </p:nvPr>
        </p:nvSpPr>
        <p:spPr>
          <a:xfrm>
            <a:off x="1643063" y="2500313"/>
            <a:ext cx="5329237" cy="2257425"/>
          </a:xfrm>
        </p:spPr>
        <p:txBody>
          <a:bodyPr>
            <a:normAutofit/>
          </a:bodyPr>
          <a:lstStyle/>
          <a:p>
            <a:pPr>
              <a:buFont typeface="Arial" panose="020B0604020202020204" pitchFamily="34" charset="0"/>
              <a:buNone/>
              <a:defRPr/>
            </a:pPr>
            <a:r>
              <a:rPr lang="en-US" altLang="zh-CN" sz="4800" b="1" dirty="0" smtClean="0">
                <a:solidFill>
                  <a:schemeClr val="accent5">
                    <a:lumMod val="50000"/>
                  </a:schemeClr>
                </a:solidFill>
                <a:latin typeface="+mj-ea"/>
                <a:ea typeface="+mj-ea"/>
              </a:rPr>
              <a:t>(</a:t>
            </a:r>
            <a:r>
              <a:rPr lang="zh-CN" altLang="en-US" sz="4800" b="1" dirty="0" smtClean="0">
                <a:solidFill>
                  <a:schemeClr val="accent5">
                    <a:lumMod val="50000"/>
                  </a:schemeClr>
                </a:solidFill>
                <a:latin typeface="+mj-ea"/>
                <a:ea typeface="+mj-ea"/>
              </a:rPr>
              <a:t>微观部分完</a:t>
            </a:r>
            <a:r>
              <a:rPr lang="en-US" altLang="zh-CN" sz="4800" b="1" dirty="0" smtClean="0">
                <a:solidFill>
                  <a:schemeClr val="accent5">
                    <a:lumMod val="50000"/>
                  </a:schemeClr>
                </a:solidFill>
                <a:latin typeface="+mj-ea"/>
                <a:ea typeface="+mj-ea"/>
              </a:rPr>
              <a:t>)</a:t>
            </a:r>
            <a:endParaRPr lang="zh-CN" altLang="en-US" sz="4800" b="1" dirty="0">
              <a:solidFill>
                <a:schemeClr val="accent5">
                  <a:lumMod val="50000"/>
                </a:schemeClr>
              </a:solidFill>
              <a:latin typeface="+mj-ea"/>
              <a:ea typeface="+mj-ea"/>
            </a:endParaRPr>
          </a:p>
        </p:txBody>
      </p:sp>
      <p:grpSp>
        <p:nvGrpSpPr>
          <p:cNvPr id="6147" name="组合 7"/>
          <p:cNvGrpSpPr>
            <a:grpSpLocks/>
          </p:cNvGrpSpPr>
          <p:nvPr/>
        </p:nvGrpSpPr>
        <p:grpSpPr bwMode="auto">
          <a:xfrm>
            <a:off x="-19050" y="0"/>
            <a:ext cx="9163050" cy="6858000"/>
            <a:chOff x="-18956" y="0"/>
            <a:chExt cx="9163050" cy="6858691"/>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6149" name="组合 5"/>
            <p:cNvGrpSpPr>
              <a:grpSpLocks/>
            </p:cNvGrpSpPr>
            <p:nvPr/>
          </p:nvGrpSpPr>
          <p:grpSpPr bwMode="auto">
            <a:xfrm>
              <a:off x="259930" y="44627"/>
              <a:ext cx="6381249" cy="795780"/>
              <a:chOff x="308388" y="44258"/>
              <a:chExt cx="7478523" cy="1000728"/>
            </a:xfrm>
          </p:grpSpPr>
          <p:pic>
            <p:nvPicPr>
              <p:cNvPr id="6152"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3"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4"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a:ea typeface="方正粗雅宋_GBK" pitchFamily="2" charset="-122"/>
                  </a:rPr>
                  <a:t>Tianjin University       College of Management and Economics</a:t>
                </a:r>
                <a:endParaRPr lang="zh-CN" altLang="en-US">
                  <a:ea typeface="方正粗雅宋_GBK" pitchFamily="2" charset="-122"/>
                </a:endParaRPr>
              </a:p>
            </p:txBody>
          </p:sp>
          <p:sp>
            <p:nvSpPr>
              <p:cNvPr id="6155" name="TextBox 8"/>
              <p:cNvSpPr txBox="1">
                <a:spLocks noChangeArrowheads="1"/>
              </p:cNvSpPr>
              <p:nvPr/>
            </p:nvSpPr>
            <p:spPr bwMode="auto">
              <a:xfrm>
                <a:off x="3050261" y="132123"/>
                <a:ext cx="206979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2100">
                    <a:latin typeface="黑体" panose="02010609060101010101" pitchFamily="49" charset="-122"/>
                    <a:ea typeface="黑体" panose="02010609060101010101" pitchFamily="49" charset="-122"/>
                  </a:rPr>
                  <a:t>管理与经济学部</a:t>
                </a:r>
              </a:p>
            </p:txBody>
          </p:sp>
        </p:grpSp>
        <p:pic>
          <p:nvPicPr>
            <p:cNvPr id="6150"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1" name="图片 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4" y="3196536"/>
              <a:ext cx="9144000" cy="3662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41932907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83351" y="1125259"/>
            <a:ext cx="5079917" cy="523220"/>
          </a:xfrm>
          <a:prstGeom prst="rect">
            <a:avLst/>
          </a:prstGeom>
        </p:spPr>
        <p:txBody>
          <a:bodyPr wrap="none">
            <a:spAutoFit/>
          </a:bodyPr>
          <a:lstStyle/>
          <a:p>
            <a:r>
              <a:rPr lang="en-US" altLang="zh-CN" sz="2800" b="1" dirty="0" smtClean="0"/>
              <a:t>2.1.2</a:t>
            </a:r>
            <a:r>
              <a:rPr lang="zh-CN" altLang="en-US" sz="2800" b="1" dirty="0" smtClean="0"/>
              <a:t> 需求量、需求价格和需求</a:t>
            </a:r>
            <a:endParaRPr lang="zh-CN" altLang="en-US" sz="2800" dirty="0"/>
          </a:p>
        </p:txBody>
      </p:sp>
      <p:sp>
        <p:nvSpPr>
          <p:cNvPr id="2" name="矩形 1"/>
          <p:cNvSpPr/>
          <p:nvPr/>
        </p:nvSpPr>
        <p:spPr>
          <a:xfrm>
            <a:off x="395536" y="1889125"/>
            <a:ext cx="8064896" cy="378565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需求量</a:t>
            </a:r>
            <a:r>
              <a:rPr lang="zh-CN" altLang="en-US" sz="2400" dirty="0"/>
              <a:t>：买方在一定的价格条件下愿意并且能够购买的某种商品的数量。</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价格</a:t>
            </a:r>
            <a:r>
              <a:rPr lang="zh-CN" altLang="en-US" sz="2400" dirty="0"/>
              <a:t>：对于消费者来说，购买任何商品，都存在一个愿意支付的最高价格，称为需求价格（</a:t>
            </a:r>
            <a:r>
              <a:rPr lang="en-US" altLang="zh-CN" sz="2400" i="1" dirty="0">
                <a:latin typeface="Times New Roman" panose="02020603050405020304" pitchFamily="18" charset="0"/>
              </a:rPr>
              <a:t>P</a:t>
            </a:r>
            <a:r>
              <a:rPr lang="en-US" altLang="zh-CN" sz="2400" i="1" baseline="-25000" dirty="0">
                <a:latin typeface="Times New Roman" panose="02020603050405020304" pitchFamily="18" charset="0"/>
              </a:rPr>
              <a:t>D</a:t>
            </a:r>
            <a:r>
              <a:rPr lang="zh-CN" altLang="en-US" sz="2400" dirty="0"/>
              <a:t>）、保留</a:t>
            </a:r>
            <a:r>
              <a:rPr lang="zh-CN" altLang="en-US" sz="2400" dirty="0" smtClean="0"/>
              <a:t>价格、支付意愿；这个价格是由买方能够从商品中得到的利益决定的，也就是说，利益决定了需求价格，是产品的“天花板”价格。</a:t>
            </a:r>
            <a:endParaRPr lang="zh-CN" altLang="en-US" sz="2400" dirty="0"/>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需求</a:t>
            </a:r>
            <a:r>
              <a:rPr lang="zh-CN" altLang="en-US" sz="2400" dirty="0"/>
              <a:t>（</a:t>
            </a:r>
            <a:r>
              <a:rPr lang="en-US" altLang="zh-CN" sz="2400" dirty="0"/>
              <a:t>demand</a:t>
            </a:r>
            <a:r>
              <a:rPr lang="zh-CN" altLang="en-US" sz="2400" dirty="0"/>
              <a:t>）：表示在一定的收入预算约束下，买方（如消费者）</a:t>
            </a:r>
            <a:r>
              <a:rPr lang="zh-CN" altLang="en-US" sz="2400" dirty="0" smtClean="0"/>
              <a:t>的需求量</a:t>
            </a:r>
            <a:r>
              <a:rPr lang="zh-CN" altLang="en-US" sz="2400" dirty="0"/>
              <a:t>与需求价格之间的关系</a:t>
            </a:r>
            <a:r>
              <a:rPr lang="zh-CN" altLang="en-US" sz="2400" dirty="0" smtClean="0"/>
              <a:t>。需求实际上是一组需求量与需求价格的关系，是一个表列的概念。</a:t>
            </a:r>
            <a:endParaRPr lang="zh-CN" altLang="en-US" sz="2400" dirty="0"/>
          </a:p>
        </p:txBody>
      </p:sp>
    </p:spTree>
    <p:extLst>
      <p:ext uri="{BB962C8B-B14F-4D97-AF65-F5344CB8AC3E}">
        <p14:creationId xmlns:p14="http://schemas.microsoft.com/office/powerpoint/2010/main" val="45592096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Group 4"/>
          <p:cNvGraphicFramePr>
            <a:graphicFrameLocks noGrp="1"/>
          </p:cNvGraphicFramePr>
          <p:nvPr>
            <p:extLst>
              <p:ext uri="{D42A27DB-BD31-4B8C-83A1-F6EECF244321}">
                <p14:modId xmlns:p14="http://schemas.microsoft.com/office/powerpoint/2010/main" val="50504199"/>
              </p:ext>
            </p:extLst>
          </p:nvPr>
        </p:nvGraphicFramePr>
        <p:xfrm>
          <a:off x="1258888" y="1989138"/>
          <a:ext cx="6096000" cy="3014664"/>
        </p:xfrm>
        <a:graphic>
          <a:graphicData uri="http://schemas.openxmlformats.org/drawingml/2006/table">
            <a:tbl>
              <a:tblPr/>
              <a:tblGrid>
                <a:gridCol w="3048000"/>
                <a:gridCol w="3048000"/>
              </a:tblGrid>
              <a:tr h="576263">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价格：元</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smtClean="0">
                          <a:ln>
                            <a:noFill/>
                          </a:ln>
                          <a:solidFill>
                            <a:schemeClr val="tx1"/>
                          </a:solidFill>
                          <a:effectLst/>
                          <a:latin typeface="Arial" panose="020B0604020202020204" pitchFamily="34" charset="0"/>
                          <a:ea typeface="宋体" panose="02010600030101010101" pitchFamily="2" charset="-122"/>
                        </a:rPr>
                        <a:t>需求量：斤</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73075">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2</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22</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46088">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3</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16</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87363">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4</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12</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30225">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5</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9</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1650">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6</a:t>
                      </a:r>
                    </a:p>
                  </a:txBody>
                  <a:tcPr marT="45739" marB="4573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defRPr sz="28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defRPr sz="24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defRPr sz="20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defRPr>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rPr>
                        <a:t>7</a:t>
                      </a:r>
                    </a:p>
                  </a:txBody>
                  <a:tcPr marT="45739" marB="4573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 name="Text Box 27"/>
          <p:cNvSpPr txBox="1">
            <a:spLocks noChangeArrowheads="1"/>
          </p:cNvSpPr>
          <p:nvPr/>
        </p:nvSpPr>
        <p:spPr bwMode="auto">
          <a:xfrm>
            <a:off x="3347864" y="1311332"/>
            <a:ext cx="17315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a:solidFill>
                  <a:srgbClr val="000000"/>
                </a:solidFill>
              </a:rPr>
              <a:t>需求表举例</a:t>
            </a:r>
          </a:p>
        </p:txBody>
      </p:sp>
      <p:sp>
        <p:nvSpPr>
          <p:cNvPr id="14" name="Text Box 28"/>
          <p:cNvSpPr txBox="1">
            <a:spLocks noChangeArrowheads="1"/>
          </p:cNvSpPr>
          <p:nvPr/>
        </p:nvSpPr>
        <p:spPr bwMode="auto">
          <a:xfrm>
            <a:off x="827088" y="5300663"/>
            <a:ext cx="74168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400" b="1" dirty="0">
                <a:solidFill>
                  <a:srgbClr val="000000"/>
                </a:solidFill>
              </a:rPr>
              <a:t>需求不同于需求量，是一个表列的概念。需求是一定约束条件下，对应于不同价格的一组</a:t>
            </a:r>
            <a:r>
              <a:rPr lang="zh-CN" altLang="en-US" sz="2400" b="1" dirty="0" smtClean="0">
                <a:solidFill>
                  <a:srgbClr val="000000"/>
                </a:solidFill>
              </a:rPr>
              <a:t>需求量。</a:t>
            </a:r>
            <a:endParaRPr lang="zh-CN" altLang="en-US" sz="2400" b="1" dirty="0">
              <a:solidFill>
                <a:srgbClr val="000000"/>
              </a:solidFill>
            </a:endParaRPr>
          </a:p>
        </p:txBody>
      </p:sp>
    </p:spTree>
    <p:extLst>
      <p:ext uri="{BB962C8B-B14F-4D97-AF65-F5344CB8AC3E}">
        <p14:creationId xmlns:p14="http://schemas.microsoft.com/office/powerpoint/2010/main" val="12292730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83351" y="1125259"/>
            <a:ext cx="2449710" cy="523220"/>
          </a:xfrm>
          <a:prstGeom prst="rect">
            <a:avLst/>
          </a:prstGeom>
        </p:spPr>
        <p:txBody>
          <a:bodyPr wrap="none">
            <a:spAutoFit/>
          </a:bodyPr>
          <a:lstStyle/>
          <a:p>
            <a:r>
              <a:rPr lang="en-US" altLang="zh-CN" sz="2800" b="1" dirty="0" smtClean="0"/>
              <a:t>2.1.3</a:t>
            </a:r>
            <a:r>
              <a:rPr lang="zh-CN" altLang="en-US" sz="2800" b="1" dirty="0" smtClean="0"/>
              <a:t> 需求定律</a:t>
            </a:r>
            <a:endParaRPr lang="zh-CN" altLang="en-US" sz="2800" dirty="0"/>
          </a:p>
        </p:txBody>
      </p:sp>
      <p:sp>
        <p:nvSpPr>
          <p:cNvPr id="2" name="矩形 1"/>
          <p:cNvSpPr/>
          <p:nvPr/>
        </p:nvSpPr>
        <p:spPr>
          <a:xfrm>
            <a:off x="395536" y="1772816"/>
            <a:ext cx="8245158" cy="1938992"/>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需求</a:t>
            </a:r>
            <a:r>
              <a:rPr lang="zh-CN" altLang="en-US" sz="2400" dirty="0"/>
              <a:t>定律（</a:t>
            </a:r>
            <a:r>
              <a:rPr lang="en-US" altLang="zh-CN" sz="2400" b="1" i="1" dirty="0">
                <a:latin typeface="Times New Roman" panose="02020603050405020304" pitchFamily="18" charset="0"/>
              </a:rPr>
              <a:t>law of demand</a:t>
            </a:r>
            <a:r>
              <a:rPr lang="zh-CN" altLang="en-US" sz="2400" dirty="0"/>
              <a:t>）</a:t>
            </a:r>
            <a:r>
              <a:rPr lang="zh-CN" altLang="en-US" sz="2400" dirty="0" smtClean="0"/>
              <a:t>：</a:t>
            </a:r>
            <a:r>
              <a:rPr lang="zh-CN" altLang="en-US" sz="2400" dirty="0"/>
              <a:t>需求</a:t>
            </a:r>
            <a:r>
              <a:rPr lang="zh-CN" altLang="en-US" sz="2400" dirty="0" smtClean="0"/>
              <a:t>定律反映市场上需求量</a:t>
            </a:r>
            <a:r>
              <a:rPr lang="zh-CN" altLang="en-US" sz="2400" dirty="0"/>
              <a:t>如何根据价格变化</a:t>
            </a:r>
            <a:r>
              <a:rPr lang="zh-CN" altLang="en-US" sz="2400" dirty="0" smtClean="0"/>
              <a:t>而变化，其中价格是自变量，而需求量是因变量。</a:t>
            </a:r>
            <a:endParaRPr lang="zh-CN" altLang="en-US" sz="2400" dirty="0"/>
          </a:p>
          <a:p>
            <a:pPr eaLnBrk="1" hangingPunct="1"/>
            <a:r>
              <a:rPr lang="zh-CN" altLang="en-US" sz="2400" dirty="0" smtClean="0"/>
              <a:t>         具体来说，在</a:t>
            </a:r>
            <a:r>
              <a:rPr lang="zh-CN" altLang="en-US" sz="2400" dirty="0"/>
              <a:t>其它条件不变的情况下，某种商品的价格上升，需求量减少；价格下降，需求量增加</a:t>
            </a:r>
            <a:r>
              <a:rPr lang="zh-CN" altLang="en-US" sz="2400" dirty="0" smtClean="0"/>
              <a:t>。</a:t>
            </a:r>
            <a:endParaRPr lang="zh-CN" altLang="en-US" sz="2400" dirty="0"/>
          </a:p>
        </p:txBody>
      </p:sp>
      <p:sp>
        <p:nvSpPr>
          <p:cNvPr id="3" name="文本框 2"/>
          <p:cNvSpPr txBox="1"/>
          <p:nvPr/>
        </p:nvSpPr>
        <p:spPr>
          <a:xfrm>
            <a:off x="1505799" y="3835924"/>
            <a:ext cx="646331" cy="369332"/>
          </a:xfrm>
          <a:prstGeom prst="rect">
            <a:avLst/>
          </a:prstGeom>
          <a:noFill/>
        </p:spPr>
        <p:txBody>
          <a:bodyPr wrap="none" rtlCol="0">
            <a:spAutoFit/>
          </a:bodyPr>
          <a:lstStyle/>
          <a:p>
            <a:r>
              <a:rPr lang="zh-CN" altLang="en-US" b="1" dirty="0" smtClean="0"/>
              <a:t>价格</a:t>
            </a:r>
            <a:endParaRPr lang="zh-CN" altLang="en-US" b="1" dirty="0"/>
          </a:p>
        </p:txBody>
      </p:sp>
      <p:sp>
        <p:nvSpPr>
          <p:cNvPr id="14" name="文本框 13"/>
          <p:cNvSpPr txBox="1"/>
          <p:nvPr/>
        </p:nvSpPr>
        <p:spPr>
          <a:xfrm>
            <a:off x="6804248" y="6237312"/>
            <a:ext cx="877163" cy="369332"/>
          </a:xfrm>
          <a:prstGeom prst="rect">
            <a:avLst/>
          </a:prstGeom>
          <a:noFill/>
        </p:spPr>
        <p:txBody>
          <a:bodyPr wrap="none" rtlCol="0">
            <a:spAutoFit/>
          </a:bodyPr>
          <a:lstStyle/>
          <a:p>
            <a:r>
              <a:rPr lang="zh-CN" altLang="en-US" dirty="0" smtClean="0"/>
              <a:t>需求量</a:t>
            </a:r>
            <a:endParaRPr lang="zh-CN" altLang="en-US" dirty="0"/>
          </a:p>
        </p:txBody>
      </p:sp>
      <p:graphicFrame>
        <p:nvGraphicFramePr>
          <p:cNvPr id="15" name="图表 14"/>
          <p:cNvGraphicFramePr>
            <a:graphicFrameLocks/>
          </p:cNvGraphicFramePr>
          <p:nvPr>
            <p:extLst>
              <p:ext uri="{D42A27DB-BD31-4B8C-83A1-F6EECF244321}">
                <p14:modId xmlns:p14="http://schemas.microsoft.com/office/powerpoint/2010/main" val="2584032896"/>
              </p:ext>
            </p:extLst>
          </p:nvPr>
        </p:nvGraphicFramePr>
        <p:xfrm>
          <a:off x="2278348" y="3861048"/>
          <a:ext cx="4508253" cy="267057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3583436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83351" y="1125259"/>
            <a:ext cx="2449710" cy="523220"/>
          </a:xfrm>
          <a:prstGeom prst="rect">
            <a:avLst/>
          </a:prstGeom>
        </p:spPr>
        <p:txBody>
          <a:bodyPr wrap="none">
            <a:spAutoFit/>
          </a:bodyPr>
          <a:lstStyle/>
          <a:p>
            <a:r>
              <a:rPr lang="en-US" altLang="zh-CN" sz="2800" b="1" dirty="0" smtClean="0"/>
              <a:t>2.1.4</a:t>
            </a:r>
            <a:r>
              <a:rPr lang="zh-CN" altLang="en-US" sz="2800" b="1" dirty="0" smtClean="0"/>
              <a:t> 需求曲线</a:t>
            </a:r>
            <a:endParaRPr lang="zh-CN" altLang="en-US" sz="2800" dirty="0"/>
          </a:p>
        </p:txBody>
      </p:sp>
      <p:sp>
        <p:nvSpPr>
          <p:cNvPr id="2" name="矩形 1"/>
          <p:cNvSpPr/>
          <p:nvPr/>
        </p:nvSpPr>
        <p:spPr>
          <a:xfrm>
            <a:off x="283350" y="1748374"/>
            <a:ext cx="8105073" cy="3046988"/>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曲线</a:t>
            </a:r>
            <a:r>
              <a:rPr lang="zh-CN" altLang="en-US" sz="2400" dirty="0"/>
              <a:t>：用来表示需求量和需求价格之间关系的函数（曲线</a:t>
            </a:r>
            <a:r>
              <a:rPr lang="zh-CN" altLang="en-US" sz="2400" dirty="0" smtClean="0"/>
              <a:t>）。其中</a:t>
            </a:r>
            <a:endParaRPr lang="zh-CN" altLang="en-US" sz="2400" dirty="0"/>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个别</a:t>
            </a:r>
            <a:r>
              <a:rPr lang="zh-CN" altLang="en-US" sz="2400" b="1" dirty="0"/>
              <a:t>需求曲线</a:t>
            </a:r>
            <a:r>
              <a:rPr lang="zh-CN" altLang="en-US" sz="2400" dirty="0"/>
              <a:t>（</a:t>
            </a:r>
            <a:r>
              <a:rPr lang="en-US" altLang="zh-CN" sz="2400" i="1" dirty="0" err="1">
                <a:latin typeface="Times New Roman" panose="02020603050405020304" pitchFamily="18" charset="0"/>
              </a:rPr>
              <a:t>dd</a:t>
            </a:r>
            <a:r>
              <a:rPr lang="zh-CN" altLang="en-US" sz="2400" dirty="0"/>
              <a:t>）：表示单个消费者对某种商品的需求量与价格关系的函数</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市场</a:t>
            </a:r>
            <a:r>
              <a:rPr lang="zh-CN" altLang="en-US" sz="2400" b="1" dirty="0"/>
              <a:t>需求曲线</a:t>
            </a:r>
            <a:r>
              <a:rPr lang="zh-CN" altLang="en-US" sz="2400" dirty="0"/>
              <a:t>（</a:t>
            </a:r>
            <a:r>
              <a:rPr lang="en-US" altLang="zh-CN" sz="2400" i="1" dirty="0">
                <a:latin typeface="Times New Roman" panose="02020603050405020304" pitchFamily="18" charset="0"/>
              </a:rPr>
              <a:t>DD</a:t>
            </a:r>
            <a:r>
              <a:rPr lang="zh-CN" altLang="en-US" sz="2400" dirty="0"/>
              <a:t>）：表示所有消费者对某种商品的需求量与价格之间的关系的函数</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个别</a:t>
            </a:r>
            <a:r>
              <a:rPr lang="zh-CN" altLang="en-US" sz="2400" b="1" dirty="0"/>
              <a:t>需求与市场需求的关系</a:t>
            </a:r>
            <a:r>
              <a:rPr lang="zh-CN" altLang="en-US" sz="2400" dirty="0"/>
              <a:t>：市场需求曲线是所有该商品的个别需求曲线的加总（横向相加）</a:t>
            </a:r>
          </a:p>
        </p:txBody>
      </p:sp>
    </p:spTree>
    <p:extLst>
      <p:ext uri="{BB962C8B-B14F-4D97-AF65-F5344CB8AC3E}">
        <p14:creationId xmlns:p14="http://schemas.microsoft.com/office/powerpoint/2010/main" val="14915607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flipV="1">
            <a:off x="1547813" y="4508500"/>
            <a:ext cx="5545137" cy="71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5"/>
          <p:cNvSpPr>
            <a:spLocks noChangeShapeType="1"/>
          </p:cNvSpPr>
          <p:nvPr/>
        </p:nvSpPr>
        <p:spPr bwMode="auto">
          <a:xfrm flipV="1">
            <a:off x="1547813" y="1557338"/>
            <a:ext cx="0" cy="30241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6"/>
          <p:cNvSpPr>
            <a:spLocks noChangeShapeType="1"/>
          </p:cNvSpPr>
          <p:nvPr/>
        </p:nvSpPr>
        <p:spPr bwMode="auto">
          <a:xfrm>
            <a:off x="1619250" y="2852738"/>
            <a:ext cx="1800225" cy="1295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7"/>
          <p:cNvSpPr>
            <a:spLocks noChangeShapeType="1"/>
          </p:cNvSpPr>
          <p:nvPr/>
        </p:nvSpPr>
        <p:spPr bwMode="auto">
          <a:xfrm>
            <a:off x="2339975" y="2708275"/>
            <a:ext cx="1800225" cy="1295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8"/>
          <p:cNvSpPr>
            <a:spLocks noChangeShapeType="1"/>
          </p:cNvSpPr>
          <p:nvPr/>
        </p:nvSpPr>
        <p:spPr bwMode="auto">
          <a:xfrm>
            <a:off x="2844800" y="2492375"/>
            <a:ext cx="1800225" cy="12954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9"/>
          <p:cNvSpPr>
            <a:spLocks noChangeShapeType="1"/>
          </p:cNvSpPr>
          <p:nvPr/>
        </p:nvSpPr>
        <p:spPr bwMode="auto">
          <a:xfrm>
            <a:off x="4211638" y="2060575"/>
            <a:ext cx="2520950" cy="1871663"/>
          </a:xfrm>
          <a:prstGeom prst="line">
            <a:avLst/>
          </a:prstGeom>
          <a:noFill/>
          <a:ln w="3810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0"/>
          <p:cNvSpPr>
            <a:spLocks noChangeShapeType="1"/>
          </p:cNvSpPr>
          <p:nvPr/>
        </p:nvSpPr>
        <p:spPr bwMode="auto">
          <a:xfrm>
            <a:off x="1547813" y="3427413"/>
            <a:ext cx="525621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1"/>
          <p:cNvSpPr>
            <a:spLocks noChangeShapeType="1"/>
          </p:cNvSpPr>
          <p:nvPr/>
        </p:nvSpPr>
        <p:spPr bwMode="auto">
          <a:xfrm>
            <a:off x="2411413" y="3427413"/>
            <a:ext cx="0" cy="11525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2"/>
          <p:cNvSpPr>
            <a:spLocks noChangeShapeType="1"/>
          </p:cNvSpPr>
          <p:nvPr/>
        </p:nvSpPr>
        <p:spPr bwMode="auto">
          <a:xfrm>
            <a:off x="3348038" y="3427413"/>
            <a:ext cx="0" cy="11525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3"/>
          <p:cNvSpPr>
            <a:spLocks noChangeShapeType="1"/>
          </p:cNvSpPr>
          <p:nvPr/>
        </p:nvSpPr>
        <p:spPr bwMode="auto">
          <a:xfrm>
            <a:off x="4140200" y="3427413"/>
            <a:ext cx="0" cy="11525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4"/>
          <p:cNvSpPr>
            <a:spLocks noChangeShapeType="1"/>
          </p:cNvSpPr>
          <p:nvPr/>
        </p:nvSpPr>
        <p:spPr bwMode="auto">
          <a:xfrm>
            <a:off x="6011863" y="3427413"/>
            <a:ext cx="0" cy="1092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Text Box 15"/>
          <p:cNvSpPr txBox="1">
            <a:spLocks noChangeArrowheads="1"/>
          </p:cNvSpPr>
          <p:nvPr/>
        </p:nvSpPr>
        <p:spPr bwMode="auto">
          <a:xfrm>
            <a:off x="2319338" y="4672013"/>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1</a:t>
            </a:r>
          </a:p>
        </p:txBody>
      </p:sp>
      <p:sp>
        <p:nvSpPr>
          <p:cNvPr id="24" name="Text Box 16"/>
          <p:cNvSpPr txBox="1">
            <a:spLocks noChangeArrowheads="1"/>
          </p:cNvSpPr>
          <p:nvPr/>
        </p:nvSpPr>
        <p:spPr bwMode="auto">
          <a:xfrm>
            <a:off x="3132138" y="4652963"/>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2</a:t>
            </a:r>
          </a:p>
        </p:txBody>
      </p:sp>
      <p:sp>
        <p:nvSpPr>
          <p:cNvPr id="25" name="Text Box 17"/>
          <p:cNvSpPr txBox="1">
            <a:spLocks noChangeArrowheads="1"/>
          </p:cNvSpPr>
          <p:nvPr/>
        </p:nvSpPr>
        <p:spPr bwMode="auto">
          <a:xfrm>
            <a:off x="3995738" y="4652963"/>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3</a:t>
            </a:r>
          </a:p>
        </p:txBody>
      </p:sp>
      <p:sp>
        <p:nvSpPr>
          <p:cNvPr id="26" name="Text Box 18"/>
          <p:cNvSpPr txBox="1">
            <a:spLocks noChangeArrowheads="1"/>
          </p:cNvSpPr>
          <p:nvPr/>
        </p:nvSpPr>
        <p:spPr bwMode="auto">
          <a:xfrm>
            <a:off x="5868988" y="4652963"/>
            <a:ext cx="311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6</a:t>
            </a:r>
          </a:p>
        </p:txBody>
      </p:sp>
      <p:sp>
        <p:nvSpPr>
          <p:cNvPr id="27" name="Text Box 19"/>
          <p:cNvSpPr txBox="1">
            <a:spLocks noChangeArrowheads="1"/>
          </p:cNvSpPr>
          <p:nvPr/>
        </p:nvSpPr>
        <p:spPr bwMode="auto">
          <a:xfrm>
            <a:off x="6948488" y="4581525"/>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Q</a:t>
            </a:r>
          </a:p>
        </p:txBody>
      </p:sp>
      <p:sp>
        <p:nvSpPr>
          <p:cNvPr id="28" name="Text Box 20"/>
          <p:cNvSpPr txBox="1">
            <a:spLocks noChangeArrowheads="1"/>
          </p:cNvSpPr>
          <p:nvPr/>
        </p:nvSpPr>
        <p:spPr bwMode="auto">
          <a:xfrm>
            <a:off x="1152525" y="1665288"/>
            <a:ext cx="336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P</a:t>
            </a:r>
          </a:p>
        </p:txBody>
      </p:sp>
      <p:sp>
        <p:nvSpPr>
          <p:cNvPr id="29" name="Text Box 21"/>
          <p:cNvSpPr txBox="1">
            <a:spLocks noChangeArrowheads="1"/>
          </p:cNvSpPr>
          <p:nvPr/>
        </p:nvSpPr>
        <p:spPr bwMode="auto">
          <a:xfrm>
            <a:off x="895350" y="5019675"/>
            <a:ext cx="6850063"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None/>
            </a:pPr>
            <a:r>
              <a:rPr lang="en-US" altLang="zh-CN" sz="2400" b="1" dirty="0">
                <a:solidFill>
                  <a:srgbClr val="000000"/>
                </a:solidFill>
              </a:rPr>
              <a:t>dd1</a:t>
            </a:r>
            <a:r>
              <a:rPr lang="zh-CN" altLang="en-US" sz="2400" b="1" dirty="0">
                <a:solidFill>
                  <a:srgbClr val="000000"/>
                </a:solidFill>
              </a:rPr>
              <a:t>、</a:t>
            </a:r>
            <a:r>
              <a:rPr lang="en-US" altLang="zh-CN" sz="2400" b="1" dirty="0">
                <a:solidFill>
                  <a:srgbClr val="000000"/>
                </a:solidFill>
              </a:rPr>
              <a:t>dd2</a:t>
            </a:r>
            <a:r>
              <a:rPr lang="zh-CN" altLang="en-US" sz="2400" b="1" dirty="0">
                <a:solidFill>
                  <a:srgbClr val="000000"/>
                </a:solidFill>
              </a:rPr>
              <a:t>、</a:t>
            </a:r>
            <a:r>
              <a:rPr lang="en-US" altLang="zh-CN" sz="2400" b="1" dirty="0">
                <a:solidFill>
                  <a:srgbClr val="000000"/>
                </a:solidFill>
              </a:rPr>
              <a:t>dd3</a:t>
            </a:r>
            <a:r>
              <a:rPr lang="zh-CN" altLang="en-US" sz="2400" b="1" dirty="0">
                <a:solidFill>
                  <a:srgbClr val="000000"/>
                </a:solidFill>
              </a:rPr>
              <a:t>分别表示三个消费者的个人需求曲线，</a:t>
            </a:r>
            <a:r>
              <a:rPr lang="en-US" altLang="zh-CN" sz="2400" b="1" dirty="0">
                <a:solidFill>
                  <a:srgbClr val="000000"/>
                </a:solidFill>
              </a:rPr>
              <a:t>DD</a:t>
            </a:r>
            <a:r>
              <a:rPr lang="zh-CN" altLang="en-US" sz="2400" b="1" dirty="0">
                <a:solidFill>
                  <a:srgbClr val="000000"/>
                </a:solidFill>
              </a:rPr>
              <a:t>表示市场需求</a:t>
            </a:r>
            <a:r>
              <a:rPr lang="zh-CN" altLang="en-US" sz="2400" b="1" dirty="0" smtClean="0">
                <a:solidFill>
                  <a:srgbClr val="000000"/>
                </a:solidFill>
              </a:rPr>
              <a:t>曲线。市场</a:t>
            </a:r>
            <a:r>
              <a:rPr lang="zh-CN" altLang="en-US" sz="2400" b="1" dirty="0">
                <a:solidFill>
                  <a:srgbClr val="000000"/>
                </a:solidFill>
              </a:rPr>
              <a:t>需求曲线是个人需求曲线的加总</a:t>
            </a:r>
            <a:r>
              <a:rPr lang="zh-CN" altLang="en-US" sz="2400" b="1" dirty="0" smtClean="0">
                <a:solidFill>
                  <a:srgbClr val="000000"/>
                </a:solidFill>
              </a:rPr>
              <a:t>。</a:t>
            </a:r>
            <a:endParaRPr lang="zh-CN" altLang="en-US" sz="2000" b="1" dirty="0">
              <a:solidFill>
                <a:srgbClr val="000000"/>
              </a:solidFill>
            </a:endParaRPr>
          </a:p>
        </p:txBody>
      </p:sp>
      <p:sp>
        <p:nvSpPr>
          <p:cNvPr id="30" name="Text Box 22"/>
          <p:cNvSpPr txBox="1">
            <a:spLocks noChangeArrowheads="1"/>
          </p:cNvSpPr>
          <p:nvPr/>
        </p:nvSpPr>
        <p:spPr bwMode="auto">
          <a:xfrm>
            <a:off x="1528763" y="2317750"/>
            <a:ext cx="66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i="1">
                <a:solidFill>
                  <a:srgbClr val="000000"/>
                </a:solidFill>
                <a:latin typeface="Times New Roman" panose="02020603050405020304" pitchFamily="18" charset="0"/>
              </a:rPr>
              <a:t>dd</a:t>
            </a:r>
            <a:r>
              <a:rPr lang="en-US" altLang="zh-CN" sz="2800" i="1" baseline="-25000">
                <a:solidFill>
                  <a:srgbClr val="000000"/>
                </a:solidFill>
                <a:latin typeface="Times New Roman" panose="02020603050405020304" pitchFamily="18" charset="0"/>
              </a:rPr>
              <a:t>1</a:t>
            </a:r>
          </a:p>
        </p:txBody>
      </p:sp>
      <p:sp>
        <p:nvSpPr>
          <p:cNvPr id="31" name="Text Box 23"/>
          <p:cNvSpPr txBox="1">
            <a:spLocks noChangeArrowheads="1"/>
          </p:cNvSpPr>
          <p:nvPr/>
        </p:nvSpPr>
        <p:spPr bwMode="auto">
          <a:xfrm>
            <a:off x="2124075" y="2370138"/>
            <a:ext cx="660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i="1">
                <a:solidFill>
                  <a:srgbClr val="000000"/>
                </a:solidFill>
                <a:latin typeface="Times New Roman" panose="02020603050405020304" pitchFamily="18" charset="0"/>
              </a:rPr>
              <a:t>dd</a:t>
            </a:r>
            <a:r>
              <a:rPr lang="en-US" altLang="zh-CN" sz="2800" i="1" baseline="-25000">
                <a:solidFill>
                  <a:srgbClr val="000000"/>
                </a:solidFill>
                <a:latin typeface="Times New Roman" panose="02020603050405020304" pitchFamily="18" charset="0"/>
              </a:rPr>
              <a:t>2</a:t>
            </a:r>
          </a:p>
        </p:txBody>
      </p:sp>
      <p:sp>
        <p:nvSpPr>
          <p:cNvPr id="32" name="Text Box 24"/>
          <p:cNvSpPr txBox="1">
            <a:spLocks noChangeArrowheads="1"/>
          </p:cNvSpPr>
          <p:nvPr/>
        </p:nvSpPr>
        <p:spPr bwMode="auto">
          <a:xfrm>
            <a:off x="2413000" y="2009775"/>
            <a:ext cx="660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i="1">
                <a:solidFill>
                  <a:srgbClr val="000000"/>
                </a:solidFill>
                <a:latin typeface="Times New Roman" panose="02020603050405020304" pitchFamily="18" charset="0"/>
              </a:rPr>
              <a:t>dd</a:t>
            </a:r>
            <a:r>
              <a:rPr lang="en-US" altLang="zh-CN" sz="2800" i="1" baseline="-25000">
                <a:solidFill>
                  <a:srgbClr val="000000"/>
                </a:solidFill>
                <a:latin typeface="Times New Roman" panose="02020603050405020304" pitchFamily="18" charset="0"/>
              </a:rPr>
              <a:t>3</a:t>
            </a:r>
          </a:p>
        </p:txBody>
      </p:sp>
      <p:sp>
        <p:nvSpPr>
          <p:cNvPr id="33" name="Text Box 25"/>
          <p:cNvSpPr txBox="1">
            <a:spLocks noChangeArrowheads="1"/>
          </p:cNvSpPr>
          <p:nvPr/>
        </p:nvSpPr>
        <p:spPr bwMode="auto">
          <a:xfrm>
            <a:off x="3582988" y="1704975"/>
            <a:ext cx="55721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i="1">
                <a:solidFill>
                  <a:srgbClr val="000000"/>
                </a:solidFill>
                <a:latin typeface="Times New Roman" panose="02020603050405020304" pitchFamily="18" charset="0"/>
              </a:rPr>
              <a:t>DD</a:t>
            </a:r>
          </a:p>
        </p:txBody>
      </p:sp>
      <p:sp>
        <p:nvSpPr>
          <p:cNvPr id="34" name="Text Box 15"/>
          <p:cNvSpPr txBox="1">
            <a:spLocks noChangeArrowheads="1"/>
          </p:cNvSpPr>
          <p:nvPr/>
        </p:nvSpPr>
        <p:spPr bwMode="auto">
          <a:xfrm>
            <a:off x="1133475" y="3244850"/>
            <a:ext cx="3111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1</a:t>
            </a:r>
          </a:p>
        </p:txBody>
      </p:sp>
    </p:spTree>
    <p:extLst>
      <p:ext uri="{BB962C8B-B14F-4D97-AF65-F5344CB8AC3E}">
        <p14:creationId xmlns:p14="http://schemas.microsoft.com/office/powerpoint/2010/main" val="230913764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83351" y="1125259"/>
            <a:ext cx="2449710" cy="523220"/>
          </a:xfrm>
          <a:prstGeom prst="rect">
            <a:avLst/>
          </a:prstGeom>
        </p:spPr>
        <p:txBody>
          <a:bodyPr wrap="none">
            <a:spAutoFit/>
          </a:bodyPr>
          <a:lstStyle/>
          <a:p>
            <a:r>
              <a:rPr lang="en-US" altLang="zh-CN" sz="2800" b="1" dirty="0" smtClean="0"/>
              <a:t>2.1.5</a:t>
            </a:r>
            <a:r>
              <a:rPr lang="zh-CN" altLang="en-US" sz="2800" b="1" dirty="0" smtClean="0"/>
              <a:t> 需求函数</a:t>
            </a:r>
            <a:endParaRPr lang="zh-CN" altLang="en-US" sz="2800" dirty="0"/>
          </a:p>
        </p:txBody>
      </p:sp>
      <p:sp>
        <p:nvSpPr>
          <p:cNvPr id="2" name="矩形 1"/>
          <p:cNvSpPr/>
          <p:nvPr/>
        </p:nvSpPr>
        <p:spPr>
          <a:xfrm>
            <a:off x="447060" y="1748374"/>
            <a:ext cx="8013371" cy="193899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影响</a:t>
            </a:r>
            <a:r>
              <a:rPr lang="zh-CN" altLang="en-US" sz="2400" b="1" dirty="0"/>
              <a:t>需求量的因素</a:t>
            </a:r>
            <a:r>
              <a:rPr lang="zh-CN" altLang="en-US" sz="2400" dirty="0"/>
              <a:t>：除了价格之外，对于消费品，还有其他影响需求量的因素，如</a:t>
            </a:r>
            <a:r>
              <a:rPr lang="zh-CN" altLang="en-US" sz="2400" dirty="0">
                <a:sym typeface="Symbol" panose="05050102010706020507" pitchFamily="18" charset="2"/>
              </a:rPr>
              <a:t>替代品价格、互补品价格、收入水平、消费者偏好、广告投入、人口数量、预期价格变化、财政补贴</a:t>
            </a:r>
            <a:r>
              <a:rPr lang="en-US" altLang="zh-CN" sz="2400" dirty="0">
                <a:sym typeface="Symbol" panose="05050102010706020507" pitchFamily="18" charset="2"/>
              </a:rPr>
              <a:t>/</a:t>
            </a:r>
            <a:r>
              <a:rPr lang="zh-CN" altLang="en-US" sz="2400" dirty="0">
                <a:sym typeface="Symbol" panose="05050102010706020507" pitchFamily="18" charset="2"/>
              </a:rPr>
              <a:t>税收、汇率等</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函数</a:t>
            </a:r>
            <a:r>
              <a:rPr lang="zh-CN" altLang="en-US" sz="2400" dirty="0"/>
              <a:t>：表示需求量与影响需求量因素关系的函数</a:t>
            </a:r>
          </a:p>
        </p:txBody>
      </p:sp>
      <p:graphicFrame>
        <p:nvGraphicFramePr>
          <p:cNvPr id="13" name="Object 4"/>
          <p:cNvGraphicFramePr>
            <a:graphicFrameLocks noChangeAspect="1"/>
          </p:cNvGraphicFramePr>
          <p:nvPr>
            <p:extLst>
              <p:ext uri="{D42A27DB-BD31-4B8C-83A1-F6EECF244321}">
                <p14:modId xmlns:p14="http://schemas.microsoft.com/office/powerpoint/2010/main" val="417088862"/>
              </p:ext>
            </p:extLst>
          </p:nvPr>
        </p:nvGraphicFramePr>
        <p:xfrm>
          <a:off x="1691680" y="4077072"/>
          <a:ext cx="5903937" cy="556277"/>
        </p:xfrm>
        <a:graphic>
          <a:graphicData uri="http://schemas.openxmlformats.org/presentationml/2006/ole">
            <mc:AlternateContent xmlns:mc="http://schemas.openxmlformats.org/markup-compatibility/2006">
              <mc:Choice xmlns:v="urn:schemas-microsoft-com:vml" Requires="v">
                <p:oleObj spid="_x0000_s21718" name="公式" r:id="rId6" imgW="2425700" imgH="228600" progId="Equation.3">
                  <p:embed/>
                </p:oleObj>
              </mc:Choice>
              <mc:Fallback>
                <p:oleObj name="公式" r:id="rId6" imgW="242570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91680" y="4077072"/>
                        <a:ext cx="5903937" cy="556277"/>
                      </a:xfrm>
                      <a:prstGeom prst="rect">
                        <a:avLst/>
                      </a:prstGeom>
                      <a:solidFill>
                        <a:schemeClr val="bg1"/>
                      </a:solidFill>
                      <a:ln>
                        <a:noFill/>
                      </a:ln>
                    </p:spPr>
                  </p:pic>
                </p:oleObj>
              </mc:Fallback>
            </mc:AlternateContent>
          </a:graphicData>
        </a:graphic>
      </p:graphicFrame>
    </p:spTree>
    <p:extLst>
      <p:ext uri="{BB962C8B-B14F-4D97-AF65-F5344CB8AC3E}">
        <p14:creationId xmlns:p14="http://schemas.microsoft.com/office/powerpoint/2010/main" val="23015205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192969"/>
            <a:ext cx="6048672" cy="523220"/>
          </a:xfrm>
          <a:prstGeom prst="rect">
            <a:avLst/>
          </a:prstGeom>
        </p:spPr>
        <p:txBody>
          <a:bodyPr wrap="square">
            <a:spAutoFit/>
          </a:bodyPr>
          <a:lstStyle/>
          <a:p>
            <a:r>
              <a:rPr lang="en-US" altLang="zh-CN" sz="2800" b="1" dirty="0" smtClean="0"/>
              <a:t>2.1.6</a:t>
            </a:r>
            <a:r>
              <a:rPr lang="zh-CN" altLang="en-US" sz="2800" b="1" dirty="0"/>
              <a:t>需求量的</a:t>
            </a:r>
            <a:r>
              <a:rPr lang="zh-CN" altLang="en-US" sz="2800" b="1" dirty="0" smtClean="0"/>
              <a:t>变化和需求</a:t>
            </a:r>
            <a:r>
              <a:rPr lang="zh-CN" altLang="en-US" sz="2800" b="1" dirty="0"/>
              <a:t>的</a:t>
            </a:r>
            <a:r>
              <a:rPr lang="zh-CN" altLang="en-US" sz="2800" b="1" dirty="0" smtClean="0"/>
              <a:t>变化</a:t>
            </a:r>
            <a:endParaRPr lang="zh-CN" altLang="en-US" sz="2800" dirty="0"/>
          </a:p>
        </p:txBody>
      </p:sp>
      <p:sp>
        <p:nvSpPr>
          <p:cNvPr id="4" name="矩形 3"/>
          <p:cNvSpPr/>
          <p:nvPr/>
        </p:nvSpPr>
        <p:spPr>
          <a:xfrm>
            <a:off x="395536" y="1748374"/>
            <a:ext cx="8214326" cy="1569660"/>
          </a:xfrm>
          <a:prstGeom prst="rect">
            <a:avLst/>
          </a:prstGeom>
        </p:spPr>
        <p:txBody>
          <a:bodyPr wrap="square">
            <a:spAutoFit/>
          </a:bodyPr>
          <a:lstStyle/>
          <a:p>
            <a:pPr eaLnBrk="1" hangingPunct="1">
              <a:buFontTx/>
              <a:buNone/>
            </a:pPr>
            <a:r>
              <a:rPr lang="zh-CN" altLang="en-US" sz="2400" dirty="0">
                <a:sym typeface="Symbol" panose="05050102010706020507" pitchFamily="18" charset="2"/>
              </a:rPr>
              <a:t></a:t>
            </a:r>
            <a:r>
              <a:rPr lang="zh-CN" altLang="en-US" sz="2400" dirty="0"/>
              <a:t>需求量的变化，指由于市场价格引起的</a:t>
            </a:r>
            <a:r>
              <a:rPr lang="zh-CN" altLang="en-US" sz="2400" dirty="0" smtClean="0"/>
              <a:t>需求量的变化，体现为需求量</a:t>
            </a:r>
            <a:r>
              <a:rPr lang="zh-CN" altLang="en-US" sz="2400" b="1" dirty="0" smtClean="0"/>
              <a:t>沿</a:t>
            </a:r>
            <a:r>
              <a:rPr lang="zh-CN" altLang="en-US" sz="2400" b="1" dirty="0"/>
              <a:t>需求曲线的移动</a:t>
            </a:r>
          </a:p>
          <a:p>
            <a:pPr eaLnBrk="1" hangingPunct="1">
              <a:buFontTx/>
              <a:buNone/>
            </a:pPr>
            <a:r>
              <a:rPr lang="zh-CN" altLang="en-US" sz="2400" dirty="0" smtClean="0">
                <a:sym typeface="Symbol" panose="05050102010706020507" pitchFamily="18" charset="2"/>
              </a:rPr>
              <a:t></a:t>
            </a:r>
            <a:r>
              <a:rPr lang="zh-CN" altLang="en-US" sz="2400" dirty="0"/>
              <a:t>需求的变化，指由于价格之外的因素引起的每个价格水平上的需求量的</a:t>
            </a:r>
            <a:r>
              <a:rPr lang="zh-CN" altLang="en-US" sz="2400" dirty="0" smtClean="0"/>
              <a:t>变化，</a:t>
            </a:r>
            <a:r>
              <a:rPr lang="zh-CN" altLang="en-US" sz="2400" dirty="0"/>
              <a:t>表现为</a:t>
            </a:r>
            <a:r>
              <a:rPr lang="zh-CN" altLang="en-US" sz="2400" b="1" dirty="0"/>
              <a:t>需求曲线的移动</a:t>
            </a:r>
          </a:p>
        </p:txBody>
      </p:sp>
      <p:sp>
        <p:nvSpPr>
          <p:cNvPr id="12" name="Line 4"/>
          <p:cNvSpPr>
            <a:spLocks noChangeShapeType="1"/>
          </p:cNvSpPr>
          <p:nvPr/>
        </p:nvSpPr>
        <p:spPr bwMode="auto">
          <a:xfrm>
            <a:off x="2059144" y="6237312"/>
            <a:ext cx="52562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5"/>
          <p:cNvSpPr>
            <a:spLocks noChangeShapeType="1"/>
          </p:cNvSpPr>
          <p:nvPr/>
        </p:nvSpPr>
        <p:spPr bwMode="auto">
          <a:xfrm flipV="1">
            <a:off x="2059143" y="3424395"/>
            <a:ext cx="14287" cy="281291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6"/>
          <p:cNvSpPr txBox="1">
            <a:spLocks noChangeArrowheads="1"/>
          </p:cNvSpPr>
          <p:nvPr/>
        </p:nvSpPr>
        <p:spPr bwMode="auto">
          <a:xfrm>
            <a:off x="1482882" y="4365650"/>
            <a:ext cx="3508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solidFill>
                  <a:srgbClr val="000000"/>
                </a:solidFill>
                <a:latin typeface="Tahoma" panose="020B0604030504040204" pitchFamily="34" charset="0"/>
              </a:rPr>
              <a:t>8</a:t>
            </a:r>
          </a:p>
        </p:txBody>
      </p:sp>
      <p:sp>
        <p:nvSpPr>
          <p:cNvPr id="15" name="Text Box 7"/>
          <p:cNvSpPr txBox="1">
            <a:spLocks noChangeArrowheads="1"/>
          </p:cNvSpPr>
          <p:nvPr/>
        </p:nvSpPr>
        <p:spPr bwMode="auto">
          <a:xfrm>
            <a:off x="6954994" y="6381775"/>
            <a:ext cx="3635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Q</a:t>
            </a:r>
          </a:p>
        </p:txBody>
      </p:sp>
      <p:sp>
        <p:nvSpPr>
          <p:cNvPr id="16" name="Line 8"/>
          <p:cNvSpPr>
            <a:spLocks noChangeShapeType="1"/>
          </p:cNvSpPr>
          <p:nvPr/>
        </p:nvSpPr>
        <p:spPr bwMode="auto">
          <a:xfrm>
            <a:off x="2130582" y="4365650"/>
            <a:ext cx="2376487" cy="1655762"/>
          </a:xfrm>
          <a:prstGeom prst="line">
            <a:avLst/>
          </a:prstGeom>
          <a:noFill/>
          <a:ln w="285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Text Box 9"/>
          <p:cNvSpPr txBox="1">
            <a:spLocks noChangeArrowheads="1"/>
          </p:cNvSpPr>
          <p:nvPr/>
        </p:nvSpPr>
        <p:spPr bwMode="auto">
          <a:xfrm>
            <a:off x="1579874" y="3371179"/>
            <a:ext cx="3238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P</a:t>
            </a:r>
          </a:p>
        </p:txBody>
      </p:sp>
      <p:sp>
        <p:nvSpPr>
          <p:cNvPr id="18" name="Text Box 10"/>
          <p:cNvSpPr txBox="1">
            <a:spLocks noChangeArrowheads="1"/>
          </p:cNvSpPr>
          <p:nvPr/>
        </p:nvSpPr>
        <p:spPr bwMode="auto">
          <a:xfrm>
            <a:off x="1473357" y="5013350"/>
            <a:ext cx="3508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solidFill>
                  <a:srgbClr val="009999"/>
                </a:solidFill>
                <a:latin typeface="Tahoma" panose="020B0604030504040204" pitchFamily="34" charset="0"/>
              </a:rPr>
              <a:t>5</a:t>
            </a:r>
          </a:p>
        </p:txBody>
      </p:sp>
      <p:sp>
        <p:nvSpPr>
          <p:cNvPr id="19" name="Line 11"/>
          <p:cNvSpPr>
            <a:spLocks noChangeShapeType="1"/>
          </p:cNvSpPr>
          <p:nvPr/>
        </p:nvSpPr>
        <p:spPr bwMode="auto">
          <a:xfrm>
            <a:off x="3345019" y="3535387"/>
            <a:ext cx="3095625" cy="230505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2"/>
          <p:cNvSpPr>
            <a:spLocks noChangeShapeType="1"/>
          </p:cNvSpPr>
          <p:nvPr/>
        </p:nvSpPr>
        <p:spPr bwMode="auto">
          <a:xfrm>
            <a:off x="2059144" y="4652987"/>
            <a:ext cx="28082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3"/>
          <p:cNvSpPr>
            <a:spLocks noChangeShapeType="1"/>
          </p:cNvSpPr>
          <p:nvPr/>
        </p:nvSpPr>
        <p:spPr bwMode="auto">
          <a:xfrm>
            <a:off x="2130582" y="5229250"/>
            <a:ext cx="3527425" cy="7143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4"/>
          <p:cNvSpPr>
            <a:spLocks noChangeShapeType="1"/>
          </p:cNvSpPr>
          <p:nvPr/>
        </p:nvSpPr>
        <p:spPr bwMode="auto">
          <a:xfrm>
            <a:off x="3425982" y="5229250"/>
            <a:ext cx="0" cy="10080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15"/>
          <p:cNvSpPr>
            <a:spLocks noChangeShapeType="1"/>
          </p:cNvSpPr>
          <p:nvPr/>
        </p:nvSpPr>
        <p:spPr bwMode="auto">
          <a:xfrm>
            <a:off x="5731032" y="5373712"/>
            <a:ext cx="1587" cy="8858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16"/>
          <p:cNvSpPr txBox="1">
            <a:spLocks noChangeArrowheads="1"/>
          </p:cNvSpPr>
          <p:nvPr/>
        </p:nvSpPr>
        <p:spPr bwMode="auto">
          <a:xfrm>
            <a:off x="2417919" y="6308750"/>
            <a:ext cx="3222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3</a:t>
            </a:r>
          </a:p>
        </p:txBody>
      </p:sp>
      <p:sp>
        <p:nvSpPr>
          <p:cNvPr id="25" name="Text Box 17"/>
          <p:cNvSpPr txBox="1">
            <a:spLocks noChangeArrowheads="1"/>
          </p:cNvSpPr>
          <p:nvPr/>
        </p:nvSpPr>
        <p:spPr bwMode="auto">
          <a:xfrm>
            <a:off x="4722969" y="6308750"/>
            <a:ext cx="3222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7</a:t>
            </a:r>
          </a:p>
        </p:txBody>
      </p:sp>
      <p:sp>
        <p:nvSpPr>
          <p:cNvPr id="26" name="Line 18"/>
          <p:cNvSpPr>
            <a:spLocks noChangeShapeType="1"/>
          </p:cNvSpPr>
          <p:nvPr/>
        </p:nvSpPr>
        <p:spPr bwMode="auto">
          <a:xfrm>
            <a:off x="2514757" y="4684737"/>
            <a:ext cx="0" cy="15128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9"/>
          <p:cNvSpPr>
            <a:spLocks noChangeShapeType="1"/>
          </p:cNvSpPr>
          <p:nvPr/>
        </p:nvSpPr>
        <p:spPr bwMode="auto">
          <a:xfrm>
            <a:off x="4835682" y="4660925"/>
            <a:ext cx="0" cy="1536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20"/>
          <p:cNvSpPr txBox="1">
            <a:spLocks noChangeArrowheads="1"/>
          </p:cNvSpPr>
          <p:nvPr/>
        </p:nvSpPr>
        <p:spPr bwMode="auto">
          <a:xfrm>
            <a:off x="3283107" y="6308750"/>
            <a:ext cx="3222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9999"/>
                </a:solidFill>
                <a:latin typeface="Tahoma" panose="020B0604030504040204" pitchFamily="34" charset="0"/>
              </a:rPr>
              <a:t>6</a:t>
            </a:r>
          </a:p>
        </p:txBody>
      </p:sp>
      <p:sp>
        <p:nvSpPr>
          <p:cNvPr id="29" name="Text Box 21"/>
          <p:cNvSpPr txBox="1">
            <a:spLocks noChangeArrowheads="1"/>
          </p:cNvSpPr>
          <p:nvPr/>
        </p:nvSpPr>
        <p:spPr bwMode="auto">
          <a:xfrm>
            <a:off x="5515132" y="6308750"/>
            <a:ext cx="460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9999"/>
                </a:solidFill>
                <a:latin typeface="Tahoma" panose="020B0604030504040204" pitchFamily="34" charset="0"/>
              </a:rPr>
              <a:t>10</a:t>
            </a:r>
          </a:p>
        </p:txBody>
      </p:sp>
      <p:sp>
        <p:nvSpPr>
          <p:cNvPr id="30" name="Text Box 22"/>
          <p:cNvSpPr txBox="1">
            <a:spLocks noChangeArrowheads="1"/>
          </p:cNvSpPr>
          <p:nvPr/>
        </p:nvSpPr>
        <p:spPr bwMode="auto">
          <a:xfrm>
            <a:off x="3786344" y="5734075"/>
            <a:ext cx="62071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DD</a:t>
            </a:r>
            <a:r>
              <a:rPr lang="en-US" altLang="zh-CN" sz="2000" baseline="-25000">
                <a:solidFill>
                  <a:srgbClr val="000000"/>
                </a:solidFill>
                <a:latin typeface="Tahoma" panose="020B0604030504040204" pitchFamily="34" charset="0"/>
              </a:rPr>
              <a:t>1</a:t>
            </a:r>
          </a:p>
        </p:txBody>
      </p:sp>
      <p:sp>
        <p:nvSpPr>
          <p:cNvPr id="31" name="Text Box 23"/>
          <p:cNvSpPr txBox="1">
            <a:spLocks noChangeArrowheads="1"/>
          </p:cNvSpPr>
          <p:nvPr/>
        </p:nvSpPr>
        <p:spPr bwMode="auto">
          <a:xfrm>
            <a:off x="6667657" y="5445150"/>
            <a:ext cx="647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DD</a:t>
            </a:r>
            <a:r>
              <a:rPr lang="en-US" altLang="zh-CN" sz="2000" baseline="-25000">
                <a:solidFill>
                  <a:srgbClr val="000000"/>
                </a:solidFill>
                <a:latin typeface="Tahoma" panose="020B0604030504040204" pitchFamily="34" charset="0"/>
              </a:rPr>
              <a:t>2</a:t>
            </a:r>
          </a:p>
        </p:txBody>
      </p:sp>
      <p:sp>
        <p:nvSpPr>
          <p:cNvPr id="32" name="Text Box 24"/>
          <p:cNvSpPr txBox="1">
            <a:spLocks noChangeArrowheads="1"/>
          </p:cNvSpPr>
          <p:nvPr/>
        </p:nvSpPr>
        <p:spPr bwMode="auto">
          <a:xfrm>
            <a:off x="2370294" y="4370412"/>
            <a:ext cx="617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solidFill>
                  <a:srgbClr val="000000"/>
                </a:solidFill>
                <a:latin typeface="Tahoma" panose="020B0604030504040204" pitchFamily="34" charset="0"/>
                <a:sym typeface="Symbol" panose="05050102010706020507" pitchFamily="18" charset="2"/>
              </a:rPr>
              <a:t></a:t>
            </a:r>
            <a:r>
              <a:rPr lang="en-US" altLang="zh-CN" sz="2400">
                <a:solidFill>
                  <a:srgbClr val="000000"/>
                </a:solidFill>
                <a:latin typeface="Tahoma" panose="020B0604030504040204" pitchFamily="34" charset="0"/>
              </a:rPr>
              <a:t>A</a:t>
            </a:r>
            <a:r>
              <a:rPr lang="en-US" altLang="zh-CN" sz="2400" baseline="-25000">
                <a:solidFill>
                  <a:srgbClr val="000000"/>
                </a:solidFill>
                <a:latin typeface="Tahoma" panose="020B0604030504040204" pitchFamily="34" charset="0"/>
              </a:rPr>
              <a:t>1</a:t>
            </a:r>
          </a:p>
        </p:txBody>
      </p:sp>
      <p:sp>
        <p:nvSpPr>
          <p:cNvPr id="33" name="Text Box 25"/>
          <p:cNvSpPr txBox="1">
            <a:spLocks noChangeArrowheads="1"/>
          </p:cNvSpPr>
          <p:nvPr/>
        </p:nvSpPr>
        <p:spPr bwMode="auto">
          <a:xfrm>
            <a:off x="4653119" y="4389462"/>
            <a:ext cx="617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a:solidFill>
                  <a:srgbClr val="000000"/>
                </a:solidFill>
                <a:latin typeface="Tahoma" panose="020B0604030504040204" pitchFamily="34" charset="0"/>
                <a:sym typeface="Symbol" panose="05050102010706020507" pitchFamily="18" charset="2"/>
              </a:rPr>
              <a:t></a:t>
            </a:r>
            <a:r>
              <a:rPr lang="en-US" altLang="zh-CN" sz="2400">
                <a:solidFill>
                  <a:srgbClr val="000000"/>
                </a:solidFill>
                <a:latin typeface="Tahoma" panose="020B0604030504040204" pitchFamily="34" charset="0"/>
              </a:rPr>
              <a:t>A</a:t>
            </a:r>
            <a:r>
              <a:rPr lang="en-US" altLang="zh-CN" sz="2400" baseline="-25000">
                <a:solidFill>
                  <a:srgbClr val="000000"/>
                </a:solidFill>
                <a:latin typeface="Tahoma" panose="020B0604030504040204" pitchFamily="34" charset="0"/>
              </a:rPr>
              <a:t>2</a:t>
            </a:r>
          </a:p>
        </p:txBody>
      </p:sp>
      <p:sp>
        <p:nvSpPr>
          <p:cNvPr id="34" name="AutoShape 26"/>
          <p:cNvSpPr>
            <a:spLocks noChangeArrowheads="1"/>
          </p:cNvSpPr>
          <p:nvPr/>
        </p:nvSpPr>
        <p:spPr bwMode="auto">
          <a:xfrm>
            <a:off x="3251358" y="4768081"/>
            <a:ext cx="1793873" cy="365125"/>
          </a:xfrm>
          <a:prstGeom prst="rightArrow">
            <a:avLst>
              <a:gd name="adj1" fmla="val 50000"/>
              <a:gd name="adj2" fmla="val 6902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5" name="Text Box 27"/>
          <p:cNvSpPr txBox="1">
            <a:spLocks noChangeArrowheads="1"/>
          </p:cNvSpPr>
          <p:nvPr/>
        </p:nvSpPr>
        <p:spPr bwMode="auto">
          <a:xfrm>
            <a:off x="3257707" y="5037162"/>
            <a:ext cx="5413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sym typeface="Symbol" panose="05050102010706020507" pitchFamily="18" charset="2"/>
              </a:rPr>
              <a:t></a:t>
            </a:r>
            <a:r>
              <a:rPr lang="en-US" altLang="zh-CN" sz="2000">
                <a:solidFill>
                  <a:srgbClr val="000000"/>
                </a:solidFill>
                <a:latin typeface="Tahoma" panose="020B0604030504040204" pitchFamily="34" charset="0"/>
              </a:rPr>
              <a:t>B</a:t>
            </a:r>
            <a:r>
              <a:rPr lang="en-US" altLang="zh-CN" sz="2000" baseline="-25000">
                <a:solidFill>
                  <a:srgbClr val="000000"/>
                </a:solidFill>
                <a:latin typeface="Tahoma" panose="020B0604030504040204" pitchFamily="34" charset="0"/>
              </a:rPr>
              <a:t>1</a:t>
            </a:r>
          </a:p>
        </p:txBody>
      </p:sp>
      <p:sp>
        <p:nvSpPr>
          <p:cNvPr id="36" name="Text Box 28"/>
          <p:cNvSpPr txBox="1">
            <a:spLocks noChangeArrowheads="1"/>
          </p:cNvSpPr>
          <p:nvPr/>
        </p:nvSpPr>
        <p:spPr bwMode="auto">
          <a:xfrm>
            <a:off x="5577044" y="5084787"/>
            <a:ext cx="59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sym typeface="Symbol" panose="05050102010706020507" pitchFamily="18" charset="2"/>
              </a:rPr>
              <a:t></a:t>
            </a:r>
            <a:r>
              <a:rPr lang="en-US" altLang="zh-CN" sz="2000">
                <a:solidFill>
                  <a:srgbClr val="000000"/>
                </a:solidFill>
                <a:latin typeface="Tahoma" panose="020B0604030504040204" pitchFamily="34" charset="0"/>
              </a:rPr>
              <a:t>B</a:t>
            </a:r>
            <a:r>
              <a:rPr lang="en-US" altLang="zh-CN" sz="2000" baseline="-25000">
                <a:solidFill>
                  <a:srgbClr val="000000"/>
                </a:solidFill>
                <a:latin typeface="Tahoma" panose="020B0604030504040204" pitchFamily="34" charset="0"/>
              </a:rPr>
              <a:t>2</a:t>
            </a:r>
            <a:r>
              <a:rPr lang="en-US" altLang="zh-CN" sz="2000" baseline="-25000">
                <a:solidFill>
                  <a:srgbClr val="99CC00"/>
                </a:solidFill>
                <a:latin typeface="Tahoma" panose="020B0604030504040204" pitchFamily="34" charset="0"/>
              </a:rPr>
              <a:t> </a:t>
            </a:r>
          </a:p>
        </p:txBody>
      </p:sp>
      <p:sp>
        <p:nvSpPr>
          <p:cNvPr id="37" name="AutoShape 26"/>
          <p:cNvSpPr>
            <a:spLocks noChangeArrowheads="1"/>
          </p:cNvSpPr>
          <p:nvPr/>
        </p:nvSpPr>
        <p:spPr bwMode="auto">
          <a:xfrm rot="2261477">
            <a:off x="2351305" y="4909012"/>
            <a:ext cx="1020698" cy="365125"/>
          </a:xfrm>
          <a:prstGeom prst="rightArrow">
            <a:avLst>
              <a:gd name="adj1" fmla="val 50000"/>
              <a:gd name="adj2" fmla="val 6902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8" name="Text Box 29"/>
          <p:cNvSpPr txBox="1">
            <a:spLocks noChangeArrowheads="1"/>
          </p:cNvSpPr>
          <p:nvPr/>
        </p:nvSpPr>
        <p:spPr bwMode="auto">
          <a:xfrm>
            <a:off x="5273956" y="3422833"/>
            <a:ext cx="3474508"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smtClean="0">
                <a:solidFill>
                  <a:srgbClr val="000000"/>
                </a:solidFill>
              </a:rPr>
              <a:t>需求曲线移动：由于</a:t>
            </a:r>
            <a:r>
              <a:rPr lang="zh-CN" altLang="en-US" sz="2000" dirty="0">
                <a:solidFill>
                  <a:srgbClr val="000000"/>
                </a:solidFill>
              </a:rPr>
              <a:t>收入增加，与原来的需求相比，</a:t>
            </a:r>
            <a:r>
              <a:rPr lang="en-US" altLang="zh-CN" sz="2000" dirty="0">
                <a:solidFill>
                  <a:srgbClr val="000000"/>
                </a:solidFill>
              </a:rPr>
              <a:t>P=5</a:t>
            </a:r>
            <a:r>
              <a:rPr lang="zh-CN" altLang="en-US" sz="2000" dirty="0">
                <a:solidFill>
                  <a:srgbClr val="000000"/>
                </a:solidFill>
              </a:rPr>
              <a:t>的</a:t>
            </a:r>
            <a:r>
              <a:rPr lang="zh-CN" altLang="en-US" sz="2000" dirty="0" smtClean="0">
                <a:solidFill>
                  <a:srgbClr val="000000"/>
                </a:solidFill>
              </a:rPr>
              <a:t>需求量从</a:t>
            </a:r>
            <a:r>
              <a:rPr lang="en-US" altLang="zh-CN" sz="2000" dirty="0">
                <a:solidFill>
                  <a:srgbClr val="000000"/>
                </a:solidFill>
              </a:rPr>
              <a:t>6</a:t>
            </a:r>
            <a:r>
              <a:rPr lang="zh-CN" altLang="en-US" sz="2000" dirty="0">
                <a:solidFill>
                  <a:srgbClr val="000000"/>
                </a:solidFill>
              </a:rPr>
              <a:t>增加到</a:t>
            </a:r>
            <a:r>
              <a:rPr lang="en-US" altLang="zh-CN" sz="2000" dirty="0">
                <a:solidFill>
                  <a:srgbClr val="000000"/>
                </a:solidFill>
              </a:rPr>
              <a:t>10</a:t>
            </a:r>
            <a:r>
              <a:rPr lang="zh-CN" altLang="en-US" sz="2000" dirty="0">
                <a:solidFill>
                  <a:srgbClr val="000000"/>
                </a:solidFill>
              </a:rPr>
              <a:t>，</a:t>
            </a:r>
            <a:r>
              <a:rPr lang="en-US" altLang="zh-CN" sz="2000" dirty="0">
                <a:solidFill>
                  <a:srgbClr val="000000"/>
                </a:solidFill>
              </a:rPr>
              <a:t>P=8</a:t>
            </a:r>
            <a:r>
              <a:rPr lang="zh-CN" altLang="en-US" sz="2000" dirty="0">
                <a:solidFill>
                  <a:srgbClr val="000000"/>
                </a:solidFill>
              </a:rPr>
              <a:t>的需求量从</a:t>
            </a:r>
            <a:r>
              <a:rPr lang="en-US" altLang="zh-CN" sz="2000" dirty="0">
                <a:solidFill>
                  <a:srgbClr val="000000"/>
                </a:solidFill>
              </a:rPr>
              <a:t>3</a:t>
            </a:r>
            <a:r>
              <a:rPr lang="zh-CN" altLang="en-US" sz="2000" dirty="0">
                <a:solidFill>
                  <a:srgbClr val="000000"/>
                </a:solidFill>
              </a:rPr>
              <a:t>增加到</a:t>
            </a:r>
            <a:r>
              <a:rPr lang="en-US" altLang="zh-CN" sz="2000" dirty="0">
                <a:solidFill>
                  <a:srgbClr val="000000"/>
                </a:solidFill>
              </a:rPr>
              <a:t>7</a:t>
            </a:r>
            <a:r>
              <a:rPr lang="zh-CN" altLang="en-US" sz="2000" dirty="0">
                <a:solidFill>
                  <a:srgbClr val="000000"/>
                </a:solidFill>
              </a:rPr>
              <a:t>，需求</a:t>
            </a:r>
            <a:r>
              <a:rPr lang="zh-CN" altLang="en-US" sz="2000" dirty="0" smtClean="0">
                <a:solidFill>
                  <a:srgbClr val="000000"/>
                </a:solidFill>
              </a:rPr>
              <a:t>曲线向右</a:t>
            </a:r>
            <a:r>
              <a:rPr lang="zh-CN" altLang="en-US" sz="2000" dirty="0">
                <a:solidFill>
                  <a:srgbClr val="000000"/>
                </a:solidFill>
              </a:rPr>
              <a:t>平移</a:t>
            </a:r>
            <a:r>
              <a:rPr lang="en-US" altLang="zh-CN" sz="2000" dirty="0">
                <a:solidFill>
                  <a:srgbClr val="000000"/>
                </a:solidFill>
              </a:rPr>
              <a:t>4</a:t>
            </a:r>
            <a:r>
              <a:rPr lang="zh-CN" altLang="en-US" sz="2000" dirty="0">
                <a:solidFill>
                  <a:srgbClr val="000000"/>
                </a:solidFill>
              </a:rPr>
              <a:t>个单位</a:t>
            </a:r>
          </a:p>
        </p:txBody>
      </p:sp>
      <p:sp>
        <p:nvSpPr>
          <p:cNvPr id="39" name="Text Box 29"/>
          <p:cNvSpPr txBox="1">
            <a:spLocks noChangeArrowheads="1"/>
          </p:cNvSpPr>
          <p:nvPr/>
        </p:nvSpPr>
        <p:spPr bwMode="auto">
          <a:xfrm>
            <a:off x="2629784" y="3281005"/>
            <a:ext cx="2122167"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smtClean="0">
                <a:solidFill>
                  <a:srgbClr val="000000"/>
                </a:solidFill>
              </a:rPr>
              <a:t>沿需求曲线移动：由于价格从</a:t>
            </a:r>
            <a:r>
              <a:rPr lang="en-US" altLang="zh-CN" sz="2000" dirty="0" smtClean="0">
                <a:solidFill>
                  <a:srgbClr val="000000"/>
                </a:solidFill>
              </a:rPr>
              <a:t>P=8</a:t>
            </a:r>
            <a:r>
              <a:rPr lang="zh-CN" altLang="en-US" sz="2000" dirty="0" smtClean="0">
                <a:solidFill>
                  <a:srgbClr val="000000"/>
                </a:solidFill>
              </a:rPr>
              <a:t>降低到</a:t>
            </a:r>
            <a:r>
              <a:rPr lang="en-US" altLang="zh-CN" sz="2000" dirty="0" smtClean="0">
                <a:solidFill>
                  <a:srgbClr val="000000"/>
                </a:solidFill>
              </a:rPr>
              <a:t>P=5</a:t>
            </a:r>
            <a:r>
              <a:rPr lang="zh-CN" altLang="en-US" sz="2000" dirty="0" smtClean="0">
                <a:solidFill>
                  <a:srgbClr val="000000"/>
                </a:solidFill>
              </a:rPr>
              <a:t>，需求量从</a:t>
            </a:r>
            <a:r>
              <a:rPr lang="en-US" altLang="zh-CN" sz="2000" dirty="0" smtClean="0">
                <a:solidFill>
                  <a:srgbClr val="000000"/>
                </a:solidFill>
              </a:rPr>
              <a:t>3</a:t>
            </a:r>
            <a:r>
              <a:rPr lang="zh-CN" altLang="en-US" sz="2000" dirty="0" smtClean="0">
                <a:solidFill>
                  <a:srgbClr val="000000"/>
                </a:solidFill>
              </a:rPr>
              <a:t>增加到</a:t>
            </a:r>
            <a:r>
              <a:rPr lang="en-US" altLang="zh-CN" sz="2000" dirty="0" smtClean="0">
                <a:solidFill>
                  <a:srgbClr val="000000"/>
                </a:solidFill>
              </a:rPr>
              <a:t>6</a:t>
            </a:r>
            <a:endParaRPr lang="zh-CN" altLang="en-US" sz="2000" dirty="0">
              <a:solidFill>
                <a:srgbClr val="000000"/>
              </a:solidFill>
            </a:endParaRPr>
          </a:p>
        </p:txBody>
      </p:sp>
    </p:spTree>
    <p:extLst>
      <p:ext uri="{BB962C8B-B14F-4D97-AF65-F5344CB8AC3E}">
        <p14:creationId xmlns:p14="http://schemas.microsoft.com/office/powerpoint/2010/main" val="31903260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457200" y="934445"/>
            <a:ext cx="8229600" cy="922337"/>
          </a:xfrm>
          <a:prstGeom prst="rect">
            <a:avLst/>
          </a:prstGeom>
        </p:spPr>
        <p:txBody>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宋体" charset="-122"/>
              </a:defRPr>
            </a:lvl2pPr>
            <a:lvl3pPr algn="ctr" rtl="0" eaLnBrk="0" fontAlgn="base" hangingPunct="0">
              <a:spcBef>
                <a:spcPct val="0"/>
              </a:spcBef>
              <a:spcAft>
                <a:spcPct val="0"/>
              </a:spcAft>
              <a:defRPr sz="4400">
                <a:solidFill>
                  <a:schemeClr val="tx1"/>
                </a:solidFill>
                <a:latin typeface="Calibri" pitchFamily="34" charset="0"/>
                <a:ea typeface="宋体" charset="-122"/>
              </a:defRPr>
            </a:lvl3pPr>
            <a:lvl4pPr algn="ctr" rtl="0" eaLnBrk="0" fontAlgn="base" hangingPunct="0">
              <a:spcBef>
                <a:spcPct val="0"/>
              </a:spcBef>
              <a:spcAft>
                <a:spcPct val="0"/>
              </a:spcAft>
              <a:defRPr sz="4400">
                <a:solidFill>
                  <a:schemeClr val="tx1"/>
                </a:solidFill>
                <a:latin typeface="Calibri" pitchFamily="34" charset="0"/>
                <a:ea typeface="宋体" charset="-122"/>
              </a:defRPr>
            </a:lvl4pPr>
            <a:lvl5pPr algn="ctr" rtl="0" eaLnBrk="0" fontAlgn="base" hangingPunct="0">
              <a:spcBef>
                <a:spcPct val="0"/>
              </a:spcBef>
              <a:spcAft>
                <a:spcPct val="0"/>
              </a:spcAft>
              <a:defRPr sz="4400">
                <a:solidFill>
                  <a:schemeClr val="tx1"/>
                </a:solidFill>
                <a:latin typeface="Calibri" pitchFamily="34" charset="0"/>
                <a:ea typeface="宋体" charset="-122"/>
              </a:defRPr>
            </a:lvl5pPr>
            <a:lvl6pPr marL="457200" algn="ctr" rtl="0" fontAlgn="base">
              <a:spcBef>
                <a:spcPct val="0"/>
              </a:spcBef>
              <a:spcAft>
                <a:spcPct val="0"/>
              </a:spcAft>
              <a:defRPr sz="4400">
                <a:solidFill>
                  <a:schemeClr val="tx1"/>
                </a:solidFill>
                <a:latin typeface="Calibri" pitchFamily="34" charset="0"/>
                <a:ea typeface="宋体" charset="-122"/>
              </a:defRPr>
            </a:lvl6pPr>
            <a:lvl7pPr marL="914400" algn="ctr" rtl="0" fontAlgn="base">
              <a:spcBef>
                <a:spcPct val="0"/>
              </a:spcBef>
              <a:spcAft>
                <a:spcPct val="0"/>
              </a:spcAft>
              <a:defRPr sz="4400">
                <a:solidFill>
                  <a:schemeClr val="tx1"/>
                </a:solidFill>
                <a:latin typeface="Calibri" pitchFamily="34" charset="0"/>
                <a:ea typeface="宋体" charset="-122"/>
              </a:defRPr>
            </a:lvl7pPr>
            <a:lvl8pPr marL="1371600" algn="ctr" rtl="0" fontAlgn="base">
              <a:spcBef>
                <a:spcPct val="0"/>
              </a:spcBef>
              <a:spcAft>
                <a:spcPct val="0"/>
              </a:spcAft>
              <a:defRPr sz="4400">
                <a:solidFill>
                  <a:schemeClr val="tx1"/>
                </a:solidFill>
                <a:latin typeface="Calibri" pitchFamily="34" charset="0"/>
                <a:ea typeface="宋体" charset="-122"/>
              </a:defRPr>
            </a:lvl8pPr>
            <a:lvl9pPr marL="1828800" algn="ctr" rtl="0" fontAlgn="base">
              <a:spcBef>
                <a:spcPct val="0"/>
              </a:spcBef>
              <a:spcAft>
                <a:spcPct val="0"/>
              </a:spcAft>
              <a:defRPr sz="4400">
                <a:solidFill>
                  <a:schemeClr val="tx1"/>
                </a:solidFill>
                <a:latin typeface="Calibri" pitchFamily="34" charset="0"/>
                <a:ea typeface="宋体" charset="-122"/>
              </a:defRPr>
            </a:lvl9pPr>
          </a:lstStyle>
          <a:p>
            <a:pPr algn="l" eaLnBrk="1" hangingPunct="1"/>
            <a:r>
              <a:rPr lang="en-US" altLang="zh-CN" sz="3200" dirty="0" smtClean="0"/>
              <a:t>1.1 </a:t>
            </a:r>
            <a:r>
              <a:rPr lang="zh-CN" altLang="en-US" sz="3200" b="1" dirty="0" smtClean="0"/>
              <a:t>基本经济问题和经济学</a:t>
            </a:r>
          </a:p>
        </p:txBody>
      </p:sp>
      <p:sp>
        <p:nvSpPr>
          <p:cNvPr id="3" name="矩形 1"/>
          <p:cNvSpPr>
            <a:spLocks noChangeArrowheads="1"/>
          </p:cNvSpPr>
          <p:nvPr/>
        </p:nvSpPr>
        <p:spPr bwMode="auto">
          <a:xfrm>
            <a:off x="457200" y="1700808"/>
            <a:ext cx="3248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dirty="0"/>
              <a:t>1.1.1 </a:t>
            </a:r>
            <a:r>
              <a:rPr lang="zh-CN" altLang="en-US" sz="2800" b="1" dirty="0"/>
              <a:t>基本经济问题</a:t>
            </a:r>
            <a:endParaRPr lang="zh-CN" altLang="en-US" sz="2800" dirty="0"/>
          </a:p>
        </p:txBody>
      </p:sp>
      <p:sp>
        <p:nvSpPr>
          <p:cNvPr id="4" name="Rectangle 3"/>
          <p:cNvSpPr txBox="1">
            <a:spLocks noChangeArrowheads="1"/>
          </p:cNvSpPr>
          <p:nvPr/>
        </p:nvSpPr>
        <p:spPr>
          <a:xfrm>
            <a:off x="647700" y="2348880"/>
            <a:ext cx="7848600" cy="4352925"/>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Tx/>
              <a:buNone/>
              <a:defRPr/>
            </a:pPr>
            <a:r>
              <a:rPr lang="zh-CN" altLang="en-US" sz="2400" b="1" dirty="0" smtClean="0"/>
              <a:t>       基本经济问题</a:t>
            </a:r>
            <a:r>
              <a:rPr lang="zh-CN" altLang="en-US" sz="2400" dirty="0" smtClean="0"/>
              <a:t>（</a:t>
            </a:r>
            <a:r>
              <a:rPr lang="en-US" altLang="zh-CN" sz="2400" dirty="0" smtClean="0"/>
              <a:t>the basic economic problem</a:t>
            </a:r>
            <a:r>
              <a:rPr lang="zh-CN" altLang="en-US" sz="2400" dirty="0" smtClean="0"/>
              <a:t>），就是如何利用稀缺资源最好地满足人类无限的需要，是人类需要的无限性和用于满足需要的资源的稀缺性之间的矛盾。</a:t>
            </a:r>
          </a:p>
          <a:p>
            <a:pPr eaLnBrk="1" hangingPunct="1">
              <a:buFontTx/>
              <a:buNone/>
              <a:defRPr/>
            </a:pPr>
            <a:r>
              <a:rPr lang="zh-CN" altLang="en-US" sz="2400" dirty="0" smtClean="0"/>
              <a:t>      </a:t>
            </a:r>
            <a:r>
              <a:rPr lang="zh-CN" altLang="en-US" sz="2400" dirty="0" smtClean="0">
                <a:sym typeface="Symbol" pitchFamily="18" charset="2"/>
              </a:rPr>
              <a:t></a:t>
            </a:r>
            <a:r>
              <a:rPr lang="zh-CN" altLang="en-US" sz="2400" dirty="0" smtClean="0"/>
              <a:t>人类的需要</a:t>
            </a:r>
            <a:r>
              <a:rPr lang="en-US" altLang="zh-CN" sz="2400" dirty="0" smtClean="0"/>
              <a:t>( Wants/needs)</a:t>
            </a:r>
            <a:r>
              <a:rPr lang="zh-CN" altLang="en-US" sz="2400" dirty="0" smtClean="0"/>
              <a:t>是无限的</a:t>
            </a:r>
          </a:p>
          <a:p>
            <a:pPr eaLnBrk="1" hangingPunct="1">
              <a:buFontTx/>
              <a:buNone/>
              <a:defRPr/>
            </a:pPr>
            <a:r>
              <a:rPr lang="zh-CN" altLang="en-US" sz="2400" dirty="0" smtClean="0"/>
              <a:t>      </a:t>
            </a:r>
            <a:r>
              <a:rPr lang="zh-CN" altLang="en-US" sz="2400" dirty="0" smtClean="0">
                <a:sym typeface="Symbol" pitchFamily="18" charset="2"/>
              </a:rPr>
              <a:t></a:t>
            </a:r>
            <a:r>
              <a:rPr lang="zh-CN" altLang="en-US" sz="2400" dirty="0" smtClean="0"/>
              <a:t>用来满足人类需要的资源（</a:t>
            </a:r>
            <a:r>
              <a:rPr lang="en-US" altLang="zh-CN" sz="2400" dirty="0" smtClean="0"/>
              <a:t>resource</a:t>
            </a:r>
            <a:r>
              <a:rPr lang="zh-CN" altLang="en-US" sz="2400" dirty="0" smtClean="0"/>
              <a:t>）是稀缺的（</a:t>
            </a:r>
            <a:r>
              <a:rPr lang="en-US" altLang="zh-CN" sz="2400" dirty="0" smtClean="0"/>
              <a:t>scarcity</a:t>
            </a:r>
            <a:r>
              <a:rPr lang="zh-CN" altLang="en-US" sz="2400" dirty="0" smtClean="0"/>
              <a:t>）、有限的。</a:t>
            </a:r>
          </a:p>
        </p:txBody>
      </p:sp>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1025243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96064" y="836712"/>
            <a:ext cx="2451312" cy="830997"/>
          </a:xfrm>
          <a:prstGeom prst="rect">
            <a:avLst/>
          </a:prstGeom>
        </p:spPr>
        <p:txBody>
          <a:bodyPr wrap="none">
            <a:spAutoFit/>
          </a:bodyPr>
          <a:lstStyle/>
          <a:p>
            <a:pPr>
              <a:lnSpc>
                <a:spcPct val="150000"/>
              </a:lnSpc>
            </a:pPr>
            <a:r>
              <a:rPr lang="en-US" altLang="zh-CN" sz="3200" b="1" dirty="0" smtClean="0"/>
              <a:t>2.2 </a:t>
            </a:r>
            <a:r>
              <a:rPr lang="zh-CN" altLang="en-US" sz="3200" b="1" dirty="0" smtClean="0"/>
              <a:t>市场供给</a:t>
            </a:r>
            <a:endParaRPr lang="zh-CN" altLang="en-US" sz="3200" b="1" dirty="0"/>
          </a:p>
        </p:txBody>
      </p:sp>
      <p:sp>
        <p:nvSpPr>
          <p:cNvPr id="13" name="矩形 12"/>
          <p:cNvSpPr/>
          <p:nvPr/>
        </p:nvSpPr>
        <p:spPr>
          <a:xfrm>
            <a:off x="259836" y="1486764"/>
            <a:ext cx="6048672" cy="523220"/>
          </a:xfrm>
          <a:prstGeom prst="rect">
            <a:avLst/>
          </a:prstGeom>
        </p:spPr>
        <p:txBody>
          <a:bodyPr wrap="square">
            <a:spAutoFit/>
          </a:bodyPr>
          <a:lstStyle/>
          <a:p>
            <a:r>
              <a:rPr lang="en-US" altLang="zh-CN" sz="2800" b="1" dirty="0" smtClean="0"/>
              <a:t>2.2.1</a:t>
            </a:r>
            <a:r>
              <a:rPr lang="zh-CN" altLang="en-US" sz="2800" b="1" dirty="0" smtClean="0"/>
              <a:t>供给量、供给价格与供给</a:t>
            </a:r>
            <a:endParaRPr lang="zh-CN" altLang="en-US" sz="2800" dirty="0"/>
          </a:p>
        </p:txBody>
      </p:sp>
      <p:sp>
        <p:nvSpPr>
          <p:cNvPr id="3" name="矩形 2"/>
          <p:cNvSpPr/>
          <p:nvPr/>
        </p:nvSpPr>
        <p:spPr>
          <a:xfrm>
            <a:off x="395536" y="2033413"/>
            <a:ext cx="7953136" cy="4154984"/>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供给量</a:t>
            </a:r>
            <a:r>
              <a:rPr lang="zh-CN" altLang="en-US" sz="2400" b="1" dirty="0"/>
              <a:t>：</a:t>
            </a:r>
            <a:r>
              <a:rPr lang="zh-CN" altLang="en-US" sz="2400" dirty="0"/>
              <a:t>指在技术、生产要素价格、产品价格等一定的条件下，企业按照利润最大化的原则愿意提供的产量，即</a:t>
            </a:r>
            <a:r>
              <a:rPr lang="zh-CN" altLang="en-US" sz="2400" dirty="0" smtClean="0"/>
              <a:t>“卖方能够</a:t>
            </a:r>
            <a:r>
              <a:rPr lang="zh-CN" altLang="en-US" sz="2400" dirty="0"/>
              <a:t>生产并且愿意生产的产量”。</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供给</a:t>
            </a:r>
            <a:r>
              <a:rPr lang="zh-CN" altLang="en-US" sz="2400" b="1" dirty="0"/>
              <a:t>价格</a:t>
            </a:r>
            <a:r>
              <a:rPr lang="zh-CN" altLang="en-US" sz="2400" dirty="0"/>
              <a:t>（</a:t>
            </a:r>
            <a:r>
              <a:rPr lang="en-US" altLang="zh-CN" sz="2400" b="1" i="1" dirty="0">
                <a:latin typeface="Times New Roman" panose="02020603050405020304" pitchFamily="18" charset="0"/>
              </a:rPr>
              <a:t>supply price</a:t>
            </a:r>
            <a:r>
              <a:rPr lang="zh-CN" altLang="en-US" sz="2400" dirty="0"/>
              <a:t>）：企业为生产和销售一定量商品所能接受的最低价格。供给价格</a:t>
            </a:r>
            <a:r>
              <a:rPr lang="zh-CN" altLang="en-US" sz="2400" dirty="0" smtClean="0"/>
              <a:t>取决于企业提供商品的成本，也就是说，成本决定了供给价格，是商品的“地板”价格。</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a:t>
            </a:r>
            <a:r>
              <a:rPr lang="zh-CN" altLang="en-US" sz="2400" dirty="0" smtClean="0"/>
              <a:t>供给</a:t>
            </a:r>
            <a:r>
              <a:rPr lang="zh-CN" altLang="en-US" sz="2400" dirty="0"/>
              <a:t>（</a:t>
            </a:r>
            <a:r>
              <a:rPr lang="en-US" altLang="zh-CN" sz="2400" b="1" i="1" dirty="0">
                <a:latin typeface="Times New Roman" panose="02020603050405020304" pitchFamily="18" charset="0"/>
              </a:rPr>
              <a:t>supply</a:t>
            </a:r>
            <a:r>
              <a:rPr lang="zh-CN" altLang="en-US" sz="2400" dirty="0"/>
              <a:t>）：指在技术、生产要素价格等不变的条件下</a:t>
            </a:r>
            <a:r>
              <a:rPr lang="zh-CN" altLang="en-US" sz="2400" dirty="0" smtClean="0"/>
              <a:t>，</a:t>
            </a:r>
            <a:r>
              <a:rPr lang="zh-CN" altLang="en-US" sz="2400"/>
              <a:t>企业</a:t>
            </a:r>
            <a:r>
              <a:rPr lang="zh-CN" altLang="en-US" sz="2400" smtClean="0"/>
              <a:t>供给量与不同市场价格之间</a:t>
            </a:r>
            <a:r>
              <a:rPr lang="zh-CN" altLang="en-US" sz="2400" dirty="0"/>
              <a:t>构成的一组</a:t>
            </a:r>
            <a:r>
              <a:rPr lang="zh-CN" altLang="en-US" sz="2400" dirty="0" smtClean="0"/>
              <a:t>关系。</a:t>
            </a:r>
            <a:endParaRPr lang="en-US" altLang="zh-CN" sz="2400" dirty="0" smtClean="0"/>
          </a:p>
          <a:p>
            <a:pPr eaLnBrk="1" hangingPunct="1"/>
            <a:r>
              <a:rPr lang="zh-CN" altLang="en-US" sz="2400" dirty="0" smtClean="0"/>
              <a:t>        与</a:t>
            </a:r>
            <a:r>
              <a:rPr lang="zh-CN" altLang="en-US" sz="2400" dirty="0"/>
              <a:t>需求一样，供给也是一个表列的概念，是一组价格与产量的</a:t>
            </a:r>
            <a:r>
              <a:rPr lang="zh-CN" altLang="en-US" sz="2400" dirty="0" smtClean="0"/>
              <a:t>组合。</a:t>
            </a:r>
            <a:endParaRPr lang="zh-CN" altLang="en-US" sz="2400" dirty="0"/>
          </a:p>
        </p:txBody>
      </p:sp>
    </p:spTree>
    <p:extLst>
      <p:ext uri="{BB962C8B-B14F-4D97-AF65-F5344CB8AC3E}">
        <p14:creationId xmlns:p14="http://schemas.microsoft.com/office/powerpoint/2010/main" val="333432324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Group 30"/>
          <p:cNvGraphicFramePr>
            <a:graphicFrameLocks noGrp="1"/>
          </p:cNvGraphicFramePr>
          <p:nvPr>
            <p:extLst>
              <p:ext uri="{D42A27DB-BD31-4B8C-83A1-F6EECF244321}">
                <p14:modId xmlns:p14="http://schemas.microsoft.com/office/powerpoint/2010/main" val="1434211085"/>
              </p:ext>
            </p:extLst>
          </p:nvPr>
        </p:nvGraphicFramePr>
        <p:xfrm>
          <a:off x="971550" y="2348581"/>
          <a:ext cx="6696075" cy="3168651"/>
        </p:xfrm>
        <a:graphic>
          <a:graphicData uri="http://schemas.openxmlformats.org/drawingml/2006/table">
            <a:tbl>
              <a:tblPr/>
              <a:tblGrid>
                <a:gridCol w="3367088"/>
                <a:gridCol w="3328987"/>
              </a:tblGrid>
              <a:tr h="5766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chemeClr val="tx1"/>
                          </a:solidFill>
                          <a:effectLst/>
                          <a:latin typeface="Arial" pitchFamily="34" charset="0"/>
                          <a:ea typeface="宋体" pitchFamily="2" charset="-122"/>
                        </a:rPr>
                        <a:t>价格：元</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200" b="0" i="0" u="none" strike="noStrike" cap="none" normalizeH="0" baseline="0" dirty="0" smtClean="0">
                          <a:ln>
                            <a:noFill/>
                          </a:ln>
                          <a:solidFill>
                            <a:schemeClr val="tx1"/>
                          </a:solidFill>
                          <a:effectLst/>
                          <a:latin typeface="Arial" pitchFamily="34" charset="0"/>
                          <a:ea typeface="宋体" pitchFamily="2" charset="-122"/>
                        </a:rPr>
                        <a:t>供给量：斤</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40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2</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7</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40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3</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9</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40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4</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12</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0400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5</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16</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60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6</a:t>
                      </a:r>
                    </a:p>
                  </a:txBody>
                  <a:tcPr marT="45716" marB="4571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200" b="0" i="0" u="none" strike="noStrike" cap="none" normalizeH="0" baseline="0" dirty="0" smtClean="0">
                          <a:ln>
                            <a:noFill/>
                          </a:ln>
                          <a:solidFill>
                            <a:schemeClr val="tx1"/>
                          </a:solidFill>
                          <a:effectLst/>
                          <a:latin typeface="Arial" pitchFamily="34" charset="0"/>
                          <a:ea typeface="宋体" pitchFamily="2" charset="-122"/>
                        </a:rPr>
                        <a:t>22</a:t>
                      </a:r>
                    </a:p>
                  </a:txBody>
                  <a:tcPr marT="45716" marB="4571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 name="Text Box 27"/>
          <p:cNvSpPr txBox="1">
            <a:spLocks noChangeArrowheads="1"/>
          </p:cNvSpPr>
          <p:nvPr/>
        </p:nvSpPr>
        <p:spPr bwMode="auto">
          <a:xfrm>
            <a:off x="3203575" y="1556418"/>
            <a:ext cx="173156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供给表举例</a:t>
            </a:r>
          </a:p>
        </p:txBody>
      </p:sp>
    </p:spTree>
    <p:extLst>
      <p:ext uri="{BB962C8B-B14F-4D97-AF65-F5344CB8AC3E}">
        <p14:creationId xmlns:p14="http://schemas.microsoft.com/office/powerpoint/2010/main" val="59122772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73533"/>
            <a:ext cx="6048672" cy="523220"/>
          </a:xfrm>
          <a:prstGeom prst="rect">
            <a:avLst/>
          </a:prstGeom>
        </p:spPr>
        <p:txBody>
          <a:bodyPr wrap="square">
            <a:spAutoFit/>
          </a:bodyPr>
          <a:lstStyle/>
          <a:p>
            <a:r>
              <a:rPr lang="en-US" altLang="zh-CN" sz="2800" b="1" dirty="0" smtClean="0"/>
              <a:t>2.2.2</a:t>
            </a:r>
            <a:r>
              <a:rPr lang="zh-CN" altLang="en-US" sz="2800" b="1" dirty="0" smtClean="0"/>
              <a:t> 供给定律</a:t>
            </a:r>
            <a:endParaRPr lang="zh-CN" altLang="en-US" sz="2800" dirty="0"/>
          </a:p>
        </p:txBody>
      </p:sp>
      <p:sp>
        <p:nvSpPr>
          <p:cNvPr id="2" name="矩形 1"/>
          <p:cNvSpPr/>
          <p:nvPr/>
        </p:nvSpPr>
        <p:spPr>
          <a:xfrm>
            <a:off x="467544" y="1816732"/>
            <a:ext cx="7992888" cy="830997"/>
          </a:xfrm>
          <a:prstGeom prst="rect">
            <a:avLst/>
          </a:prstGeom>
        </p:spPr>
        <p:txBody>
          <a:bodyPr wrap="square">
            <a:spAutoFit/>
          </a:bodyPr>
          <a:lstStyle/>
          <a:p>
            <a:pPr eaLnBrk="1" hangingPunct="1"/>
            <a:r>
              <a:rPr lang="zh-CN" altLang="en-US" sz="2400" dirty="0"/>
              <a:t>供给定律（</a:t>
            </a:r>
            <a:r>
              <a:rPr lang="en-US" altLang="zh-CN" sz="2400" b="1" i="1" dirty="0">
                <a:latin typeface="Times New Roman" panose="02020603050405020304" pitchFamily="18" charset="0"/>
              </a:rPr>
              <a:t>law of supply</a:t>
            </a:r>
            <a:r>
              <a:rPr lang="zh-CN" altLang="en-US" sz="2400" dirty="0"/>
              <a:t>）：在其它条件不变的情况下，某种商品的价格上升，供给量增加；价格下降，供给量减少。</a:t>
            </a:r>
          </a:p>
        </p:txBody>
      </p:sp>
      <p:graphicFrame>
        <p:nvGraphicFramePr>
          <p:cNvPr id="13" name="图表 12"/>
          <p:cNvGraphicFramePr>
            <a:graphicFrameLocks/>
          </p:cNvGraphicFramePr>
          <p:nvPr>
            <p:extLst>
              <p:ext uri="{D42A27DB-BD31-4B8C-83A1-F6EECF244321}">
                <p14:modId xmlns:p14="http://schemas.microsoft.com/office/powerpoint/2010/main" val="3567802469"/>
              </p:ext>
            </p:extLst>
          </p:nvPr>
        </p:nvGraphicFramePr>
        <p:xfrm>
          <a:off x="2267744" y="3068960"/>
          <a:ext cx="4636862" cy="3013519"/>
        </p:xfrm>
        <a:graphic>
          <a:graphicData uri="http://schemas.openxmlformats.org/drawingml/2006/chart">
            <c:chart xmlns:c="http://schemas.openxmlformats.org/drawingml/2006/chart" xmlns:r="http://schemas.openxmlformats.org/officeDocument/2006/relationships" r:id="rId5"/>
          </a:graphicData>
        </a:graphic>
      </p:graphicFrame>
      <p:sp>
        <p:nvSpPr>
          <p:cNvPr id="14" name="文本框 13"/>
          <p:cNvSpPr txBox="1"/>
          <p:nvPr/>
        </p:nvSpPr>
        <p:spPr>
          <a:xfrm>
            <a:off x="1619672" y="2996952"/>
            <a:ext cx="646331" cy="369332"/>
          </a:xfrm>
          <a:prstGeom prst="rect">
            <a:avLst/>
          </a:prstGeom>
          <a:noFill/>
        </p:spPr>
        <p:txBody>
          <a:bodyPr wrap="none" rtlCol="0">
            <a:spAutoFit/>
          </a:bodyPr>
          <a:lstStyle/>
          <a:p>
            <a:r>
              <a:rPr lang="zh-CN" altLang="en-US" b="1" dirty="0" smtClean="0"/>
              <a:t>价格</a:t>
            </a:r>
            <a:endParaRPr lang="zh-CN" altLang="en-US" b="1" dirty="0"/>
          </a:p>
        </p:txBody>
      </p:sp>
      <p:sp>
        <p:nvSpPr>
          <p:cNvPr id="15" name="文本框 14"/>
          <p:cNvSpPr txBox="1"/>
          <p:nvPr/>
        </p:nvSpPr>
        <p:spPr>
          <a:xfrm>
            <a:off x="7020272" y="5733256"/>
            <a:ext cx="881973" cy="369332"/>
          </a:xfrm>
          <a:prstGeom prst="rect">
            <a:avLst/>
          </a:prstGeom>
          <a:noFill/>
        </p:spPr>
        <p:txBody>
          <a:bodyPr wrap="none" rtlCol="0">
            <a:spAutoFit/>
          </a:bodyPr>
          <a:lstStyle/>
          <a:p>
            <a:r>
              <a:rPr lang="zh-CN" altLang="en-US" b="1" dirty="0" smtClean="0"/>
              <a:t>供给量</a:t>
            </a:r>
            <a:endParaRPr lang="zh-CN" altLang="en-US" b="1" dirty="0"/>
          </a:p>
        </p:txBody>
      </p:sp>
    </p:spTree>
    <p:extLst>
      <p:ext uri="{BB962C8B-B14F-4D97-AF65-F5344CB8AC3E}">
        <p14:creationId xmlns:p14="http://schemas.microsoft.com/office/powerpoint/2010/main" val="332685950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6368" y="1126666"/>
            <a:ext cx="2449710" cy="523220"/>
          </a:xfrm>
          <a:prstGeom prst="rect">
            <a:avLst/>
          </a:prstGeom>
        </p:spPr>
        <p:txBody>
          <a:bodyPr wrap="none">
            <a:spAutoFit/>
          </a:bodyPr>
          <a:lstStyle/>
          <a:p>
            <a:pPr eaLnBrk="1" hangingPunct="1">
              <a:defRPr/>
            </a:pPr>
            <a:r>
              <a:rPr lang="en-US" altLang="zh-CN" sz="2800" b="1" kern="0" dirty="0" smtClean="0"/>
              <a:t>2.2.3 </a:t>
            </a:r>
            <a:r>
              <a:rPr lang="zh-CN" altLang="en-US" sz="2800" b="1" kern="0" dirty="0"/>
              <a:t>供给曲线</a:t>
            </a:r>
          </a:p>
        </p:txBody>
      </p:sp>
      <p:sp>
        <p:nvSpPr>
          <p:cNvPr id="3" name="矩形 2"/>
          <p:cNvSpPr/>
          <p:nvPr/>
        </p:nvSpPr>
        <p:spPr>
          <a:xfrm>
            <a:off x="560078" y="1748374"/>
            <a:ext cx="7972362" cy="3046988"/>
          </a:xfrm>
          <a:prstGeom prst="rect">
            <a:avLst/>
          </a:prstGeom>
        </p:spPr>
        <p:txBody>
          <a:bodyPr wrap="square">
            <a:spAutoFit/>
          </a:bodyPr>
          <a:lstStyle/>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供给</a:t>
            </a:r>
            <a:r>
              <a:rPr lang="zh-CN" altLang="en-US" sz="2400" b="1" kern="0" dirty="0"/>
              <a:t>曲线</a:t>
            </a:r>
            <a:r>
              <a:rPr lang="zh-CN" altLang="en-US" sz="2400" kern="0" dirty="0"/>
              <a:t>：用来表示供给量和供给价格之间关系的函数（曲线）</a:t>
            </a:r>
          </a:p>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个别</a:t>
            </a:r>
            <a:r>
              <a:rPr lang="zh-CN" altLang="en-US" sz="2400" b="1" kern="0" dirty="0"/>
              <a:t>供给曲线</a:t>
            </a:r>
            <a:r>
              <a:rPr lang="zh-CN" altLang="en-US" sz="2400" kern="0" dirty="0"/>
              <a:t>（</a:t>
            </a:r>
            <a:r>
              <a:rPr lang="en-US" altLang="zh-CN" sz="2400" i="1" kern="0" dirty="0" err="1">
                <a:latin typeface="Times New Roman" pitchFamily="18" charset="0"/>
              </a:rPr>
              <a:t>ss</a:t>
            </a:r>
            <a:r>
              <a:rPr lang="zh-CN" altLang="en-US" sz="2400" kern="0" dirty="0"/>
              <a:t>）：在市场条件下，单个企业对某种商品的供给量与市场价格关系的函数</a:t>
            </a:r>
          </a:p>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市场</a:t>
            </a:r>
            <a:r>
              <a:rPr lang="zh-CN" altLang="en-US" sz="2400" b="1" kern="0" dirty="0"/>
              <a:t>供给曲线</a:t>
            </a:r>
            <a:r>
              <a:rPr lang="zh-CN" altLang="en-US" sz="2400" kern="0" dirty="0" smtClean="0"/>
              <a:t>（</a:t>
            </a:r>
            <a:r>
              <a:rPr lang="en-US" altLang="zh-CN" sz="2400" i="1" kern="0" dirty="0" smtClean="0">
                <a:latin typeface="Times New Roman" pitchFamily="18" charset="0"/>
              </a:rPr>
              <a:t>SS</a:t>
            </a:r>
            <a:r>
              <a:rPr lang="zh-CN" altLang="en-US" sz="2400" kern="0" dirty="0" smtClean="0"/>
              <a:t>）</a:t>
            </a:r>
            <a:r>
              <a:rPr lang="zh-CN" altLang="en-US" sz="2400" kern="0" dirty="0"/>
              <a:t>：表示所有一种产品的生产企业对某种商品的供给量与市场价格之间的关系的函数</a:t>
            </a:r>
          </a:p>
          <a:p>
            <a:pPr eaLnBrk="1" hangingPunct="1">
              <a:defRPr/>
            </a:pPr>
            <a:r>
              <a:rPr lang="zh-CN" altLang="en-US" sz="2400" b="1" kern="0" dirty="0" smtClean="0">
                <a:latin typeface="Arial" panose="020B0604020202020204" pitchFamily="34" charset="0"/>
                <a:cs typeface="Arial" panose="020B0604020202020204" pitchFamily="34" charset="0"/>
              </a:rPr>
              <a:t>♦</a:t>
            </a:r>
            <a:r>
              <a:rPr lang="zh-CN" altLang="en-US" sz="2400" b="1" kern="0" dirty="0" smtClean="0"/>
              <a:t>个别</a:t>
            </a:r>
            <a:r>
              <a:rPr lang="zh-CN" altLang="en-US" sz="2400" b="1" kern="0" dirty="0"/>
              <a:t>供给与市场供给的关系</a:t>
            </a:r>
            <a:r>
              <a:rPr lang="zh-CN" altLang="en-US" sz="2400" kern="0" dirty="0"/>
              <a:t>：市场供给曲线是所有该产品的个别供给曲线的加总（横向相加）</a:t>
            </a:r>
          </a:p>
        </p:txBody>
      </p:sp>
    </p:spTree>
    <p:extLst>
      <p:ext uri="{BB962C8B-B14F-4D97-AF65-F5344CB8AC3E}">
        <p14:creationId xmlns:p14="http://schemas.microsoft.com/office/powerpoint/2010/main" val="13025831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749425" y="1966813"/>
            <a:ext cx="1588" cy="2703512"/>
          </a:xfrm>
          <a:prstGeom prst="line">
            <a:avLst/>
          </a:prstGeom>
          <a:noFill/>
          <a:ln w="2857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13" name="Line 5"/>
          <p:cNvSpPr>
            <a:spLocks noChangeShapeType="1"/>
          </p:cNvSpPr>
          <p:nvPr/>
        </p:nvSpPr>
        <p:spPr bwMode="auto">
          <a:xfrm>
            <a:off x="1749425" y="4670325"/>
            <a:ext cx="5894388" cy="1905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4" name="Line 6"/>
          <p:cNvSpPr>
            <a:spLocks noChangeShapeType="1"/>
          </p:cNvSpPr>
          <p:nvPr/>
        </p:nvSpPr>
        <p:spPr bwMode="auto">
          <a:xfrm rot="7255875">
            <a:off x="1765300" y="3465413"/>
            <a:ext cx="2082800" cy="457200"/>
          </a:xfrm>
          <a:prstGeom prst="line">
            <a:avLst/>
          </a:prstGeom>
          <a:noFill/>
          <a:ln w="28575">
            <a:solidFill>
              <a:schemeClr val="folHlink"/>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 name="Line 7"/>
          <p:cNvSpPr>
            <a:spLocks noChangeShapeType="1"/>
          </p:cNvSpPr>
          <p:nvPr/>
        </p:nvSpPr>
        <p:spPr bwMode="auto">
          <a:xfrm rot="7348468">
            <a:off x="3513138" y="3562250"/>
            <a:ext cx="2159000" cy="381000"/>
          </a:xfrm>
          <a:prstGeom prst="line">
            <a:avLst/>
          </a:prstGeom>
          <a:noFill/>
          <a:ln w="28575">
            <a:solidFill>
              <a:schemeClr val="hlink"/>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Line 8"/>
          <p:cNvSpPr>
            <a:spLocks noChangeShapeType="1"/>
          </p:cNvSpPr>
          <p:nvPr/>
        </p:nvSpPr>
        <p:spPr bwMode="auto">
          <a:xfrm rot="7365450">
            <a:off x="2497137" y="3425726"/>
            <a:ext cx="2479675" cy="685800"/>
          </a:xfrm>
          <a:prstGeom prst="line">
            <a:avLst/>
          </a:prstGeom>
          <a:noFill/>
          <a:ln w="28575">
            <a:solidFill>
              <a:srgbClr val="FF33CC"/>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 name="Line 9"/>
          <p:cNvSpPr>
            <a:spLocks noChangeShapeType="1"/>
          </p:cNvSpPr>
          <p:nvPr/>
        </p:nvSpPr>
        <p:spPr bwMode="auto">
          <a:xfrm>
            <a:off x="1738313" y="3970238"/>
            <a:ext cx="4957762" cy="635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 name="Line 10"/>
          <p:cNvSpPr>
            <a:spLocks noChangeShapeType="1"/>
          </p:cNvSpPr>
          <p:nvPr/>
        </p:nvSpPr>
        <p:spPr bwMode="auto">
          <a:xfrm rot="7699674">
            <a:off x="5776758" y="3437796"/>
            <a:ext cx="2386190" cy="71277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 name="Text Box 11"/>
          <p:cNvSpPr txBox="1">
            <a:spLocks noChangeArrowheads="1"/>
          </p:cNvSpPr>
          <p:nvPr/>
        </p:nvSpPr>
        <p:spPr bwMode="auto">
          <a:xfrm>
            <a:off x="1285875" y="3741638"/>
            <a:ext cx="328613"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1</a:t>
            </a:r>
          </a:p>
        </p:txBody>
      </p:sp>
      <p:sp>
        <p:nvSpPr>
          <p:cNvPr id="20" name="Text Box 12"/>
          <p:cNvSpPr txBox="1">
            <a:spLocks noChangeArrowheads="1"/>
          </p:cNvSpPr>
          <p:nvPr/>
        </p:nvSpPr>
        <p:spPr bwMode="auto">
          <a:xfrm>
            <a:off x="2386013" y="4790975"/>
            <a:ext cx="4445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1</a:t>
            </a:r>
          </a:p>
        </p:txBody>
      </p:sp>
      <p:sp>
        <p:nvSpPr>
          <p:cNvPr id="21" name="Text Box 13"/>
          <p:cNvSpPr txBox="1">
            <a:spLocks noChangeArrowheads="1"/>
          </p:cNvSpPr>
          <p:nvPr/>
        </p:nvSpPr>
        <p:spPr bwMode="auto">
          <a:xfrm>
            <a:off x="3292475" y="4790975"/>
            <a:ext cx="617538" cy="52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2</a:t>
            </a:r>
          </a:p>
        </p:txBody>
      </p:sp>
      <p:sp>
        <p:nvSpPr>
          <p:cNvPr id="22" name="Text Box 14"/>
          <p:cNvSpPr txBox="1">
            <a:spLocks noChangeArrowheads="1"/>
          </p:cNvSpPr>
          <p:nvPr/>
        </p:nvSpPr>
        <p:spPr bwMode="auto">
          <a:xfrm>
            <a:off x="4219575" y="4790975"/>
            <a:ext cx="617538" cy="52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FFFFFF"/>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3</a:t>
            </a:r>
          </a:p>
        </p:txBody>
      </p:sp>
      <p:sp>
        <p:nvSpPr>
          <p:cNvPr id="23" name="Text Box 15"/>
          <p:cNvSpPr txBox="1">
            <a:spLocks noChangeArrowheads="1"/>
          </p:cNvSpPr>
          <p:nvPr/>
        </p:nvSpPr>
        <p:spPr bwMode="auto">
          <a:xfrm>
            <a:off x="6562725" y="4762400"/>
            <a:ext cx="401638"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chemeClr val="tx1"/>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6</a:t>
            </a:r>
          </a:p>
        </p:txBody>
      </p:sp>
      <p:sp>
        <p:nvSpPr>
          <p:cNvPr id="24" name="Line 16"/>
          <p:cNvSpPr>
            <a:spLocks noChangeShapeType="1"/>
          </p:cNvSpPr>
          <p:nvPr/>
        </p:nvSpPr>
        <p:spPr bwMode="auto">
          <a:xfrm>
            <a:off x="2568575" y="3959125"/>
            <a:ext cx="1588" cy="706438"/>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 name="Line 17"/>
          <p:cNvSpPr>
            <a:spLocks noChangeShapeType="1"/>
          </p:cNvSpPr>
          <p:nvPr/>
        </p:nvSpPr>
        <p:spPr bwMode="auto">
          <a:xfrm>
            <a:off x="3505200" y="4008338"/>
            <a:ext cx="1588" cy="706437"/>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 name="Line 18"/>
          <p:cNvSpPr>
            <a:spLocks noChangeShapeType="1"/>
          </p:cNvSpPr>
          <p:nvPr/>
        </p:nvSpPr>
        <p:spPr bwMode="auto">
          <a:xfrm>
            <a:off x="4402138" y="3970238"/>
            <a:ext cx="1587" cy="704850"/>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 name="Line 19"/>
          <p:cNvSpPr>
            <a:spLocks noChangeShapeType="1"/>
          </p:cNvSpPr>
          <p:nvPr/>
        </p:nvSpPr>
        <p:spPr bwMode="auto">
          <a:xfrm>
            <a:off x="6707188" y="3970238"/>
            <a:ext cx="1587" cy="706437"/>
          </a:xfrm>
          <a:prstGeom prst="line">
            <a:avLst/>
          </a:prstGeom>
          <a:noFill/>
          <a:ln w="285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8" name="Text Box 20"/>
          <p:cNvSpPr txBox="1">
            <a:spLocks noChangeArrowheads="1"/>
          </p:cNvSpPr>
          <p:nvPr/>
        </p:nvSpPr>
        <p:spPr bwMode="auto">
          <a:xfrm>
            <a:off x="7191375" y="2762901"/>
            <a:ext cx="9048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SS</a:t>
            </a:r>
            <a:endParaRPr kumimoji="1" lang="zh-CN" altLang="en-US" sz="2000" dirty="0">
              <a:solidFill>
                <a:srgbClr val="000000"/>
              </a:solidFill>
              <a:latin typeface="Tahoma" panose="020B0604030504040204" pitchFamily="34" charset="0"/>
            </a:endParaRPr>
          </a:p>
        </p:txBody>
      </p:sp>
      <p:sp>
        <p:nvSpPr>
          <p:cNvPr id="32" name="AutoShape 24"/>
          <p:cNvSpPr>
            <a:spLocks/>
          </p:cNvSpPr>
          <p:nvPr/>
        </p:nvSpPr>
        <p:spPr bwMode="auto">
          <a:xfrm rot="16200000" flipH="1">
            <a:off x="2926556" y="2853432"/>
            <a:ext cx="287337" cy="2520950"/>
          </a:xfrm>
          <a:prstGeom prst="rightBrace">
            <a:avLst>
              <a:gd name="adj1" fmla="val 73112"/>
              <a:gd name="adj2" fmla="val 49917"/>
            </a:avLst>
          </a:prstGeom>
          <a:noFill/>
          <a:ln w="1905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3" name="AutoShape 25"/>
          <p:cNvSpPr>
            <a:spLocks/>
          </p:cNvSpPr>
          <p:nvPr/>
        </p:nvSpPr>
        <p:spPr bwMode="auto">
          <a:xfrm rot="16200000" flipH="1">
            <a:off x="4761707" y="3661469"/>
            <a:ext cx="144462" cy="863600"/>
          </a:xfrm>
          <a:prstGeom prst="rightBrace">
            <a:avLst>
              <a:gd name="adj1" fmla="val 49817"/>
              <a:gd name="adj2" fmla="val 49917"/>
            </a:avLst>
          </a:prstGeom>
          <a:noFill/>
          <a:ln w="19050">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4" name="AutoShape 26"/>
          <p:cNvSpPr>
            <a:spLocks/>
          </p:cNvSpPr>
          <p:nvPr/>
        </p:nvSpPr>
        <p:spPr bwMode="auto">
          <a:xfrm rot="16200000" flipH="1">
            <a:off x="5879306" y="3429694"/>
            <a:ext cx="144463" cy="1368425"/>
          </a:xfrm>
          <a:prstGeom prst="rightBrace">
            <a:avLst>
              <a:gd name="adj1" fmla="val 78937"/>
              <a:gd name="adj2" fmla="val 49917"/>
            </a:avLst>
          </a:prstGeom>
          <a:noFill/>
          <a:ln w="19050">
            <a:solidFill>
              <a:srgbClr val="FF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5" name="Text Box 27"/>
          <p:cNvSpPr txBox="1">
            <a:spLocks noChangeArrowheads="1"/>
          </p:cNvSpPr>
          <p:nvPr/>
        </p:nvSpPr>
        <p:spPr bwMode="auto">
          <a:xfrm>
            <a:off x="7354888" y="4762400"/>
            <a:ext cx="401637"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chemeClr val="tx1"/>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Q</a:t>
            </a:r>
          </a:p>
        </p:txBody>
      </p:sp>
      <p:sp>
        <p:nvSpPr>
          <p:cNvPr id="36" name="Text Box 28"/>
          <p:cNvSpPr txBox="1">
            <a:spLocks noChangeArrowheads="1"/>
          </p:cNvSpPr>
          <p:nvPr/>
        </p:nvSpPr>
        <p:spPr bwMode="auto">
          <a:xfrm>
            <a:off x="1241651" y="1878012"/>
            <a:ext cx="401638"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chemeClr val="tx1"/>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a:spcBef>
                <a:spcPct val="0"/>
              </a:spcBef>
              <a:buFontTx/>
              <a:buNone/>
            </a:pPr>
            <a:r>
              <a:rPr lang="en-US" altLang="zh-CN" sz="2000">
                <a:solidFill>
                  <a:srgbClr val="000000"/>
                </a:solidFill>
                <a:latin typeface="Times New Roman" panose="02020603050405020304" pitchFamily="18" charset="0"/>
              </a:rPr>
              <a:t>P</a:t>
            </a:r>
          </a:p>
        </p:txBody>
      </p:sp>
      <p:sp>
        <p:nvSpPr>
          <p:cNvPr id="37" name="Text Box 29"/>
          <p:cNvSpPr txBox="1">
            <a:spLocks noChangeArrowheads="1"/>
          </p:cNvSpPr>
          <p:nvPr/>
        </p:nvSpPr>
        <p:spPr bwMode="auto">
          <a:xfrm>
            <a:off x="1522413" y="5198963"/>
            <a:ext cx="63119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市场供给曲线是生产某种产品的所有个别企业</a:t>
            </a:r>
          </a:p>
          <a:p>
            <a:pPr eaLnBrk="1" hangingPunct="1">
              <a:spcBef>
                <a:spcPct val="0"/>
              </a:spcBef>
              <a:buFontTx/>
              <a:buNone/>
            </a:pPr>
            <a:r>
              <a:rPr lang="zh-CN" altLang="en-US" sz="2400" b="1" dirty="0">
                <a:solidFill>
                  <a:srgbClr val="000000"/>
                </a:solidFill>
              </a:rPr>
              <a:t>的企业供给曲线的加总</a:t>
            </a:r>
          </a:p>
        </p:txBody>
      </p:sp>
      <p:sp>
        <p:nvSpPr>
          <p:cNvPr id="38" name="Text Box 30"/>
          <p:cNvSpPr txBox="1">
            <a:spLocks noChangeArrowheads="1"/>
          </p:cNvSpPr>
          <p:nvPr/>
        </p:nvSpPr>
        <p:spPr bwMode="auto">
          <a:xfrm>
            <a:off x="3102957" y="2444142"/>
            <a:ext cx="7493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ss</a:t>
            </a:r>
            <a:r>
              <a:rPr kumimoji="1" lang="en-US" altLang="zh-CN" sz="1200" dirty="0" smtClean="0">
                <a:solidFill>
                  <a:srgbClr val="000000"/>
                </a:solidFill>
                <a:latin typeface="Tahoma" panose="020B0604030504040204" pitchFamily="34" charset="0"/>
              </a:rPr>
              <a:t>1</a:t>
            </a:r>
            <a:endParaRPr kumimoji="1" lang="zh-CN" altLang="en-US" sz="1200" dirty="0">
              <a:solidFill>
                <a:srgbClr val="000000"/>
              </a:solidFill>
              <a:latin typeface="Tahoma" panose="020B0604030504040204" pitchFamily="34" charset="0"/>
            </a:endParaRPr>
          </a:p>
        </p:txBody>
      </p:sp>
      <p:sp>
        <p:nvSpPr>
          <p:cNvPr id="39" name="Text Box 30"/>
          <p:cNvSpPr txBox="1">
            <a:spLocks noChangeArrowheads="1"/>
          </p:cNvSpPr>
          <p:nvPr/>
        </p:nvSpPr>
        <p:spPr bwMode="auto">
          <a:xfrm>
            <a:off x="4257432" y="2508672"/>
            <a:ext cx="7493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ss</a:t>
            </a:r>
            <a:r>
              <a:rPr kumimoji="1" lang="en-US" altLang="zh-CN" sz="1200" dirty="0" smtClean="0">
                <a:solidFill>
                  <a:srgbClr val="000000"/>
                </a:solidFill>
                <a:latin typeface="Tahoma" panose="020B0604030504040204" pitchFamily="34" charset="0"/>
              </a:rPr>
              <a:t>2</a:t>
            </a:r>
            <a:endParaRPr kumimoji="1" lang="zh-CN" altLang="en-US" sz="1200" dirty="0">
              <a:solidFill>
                <a:srgbClr val="000000"/>
              </a:solidFill>
              <a:latin typeface="Tahoma" panose="020B0604030504040204" pitchFamily="34" charset="0"/>
            </a:endParaRPr>
          </a:p>
        </p:txBody>
      </p:sp>
      <p:sp>
        <p:nvSpPr>
          <p:cNvPr id="40" name="Text Box 30"/>
          <p:cNvSpPr txBox="1">
            <a:spLocks noChangeArrowheads="1"/>
          </p:cNvSpPr>
          <p:nvPr/>
        </p:nvSpPr>
        <p:spPr bwMode="auto">
          <a:xfrm>
            <a:off x="5187911" y="2477007"/>
            <a:ext cx="7493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hlink"/>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smtClean="0">
                <a:solidFill>
                  <a:srgbClr val="000000"/>
                </a:solidFill>
                <a:latin typeface="Tahoma" panose="020B0604030504040204" pitchFamily="34" charset="0"/>
              </a:rPr>
              <a:t>ss</a:t>
            </a:r>
            <a:r>
              <a:rPr kumimoji="1" lang="en-US" altLang="zh-CN" sz="1200" dirty="0" smtClean="0">
                <a:solidFill>
                  <a:srgbClr val="000000"/>
                </a:solidFill>
                <a:latin typeface="Tahoma" panose="020B0604030504040204" pitchFamily="34" charset="0"/>
              </a:rPr>
              <a:t>3</a:t>
            </a:r>
            <a:endParaRPr kumimoji="1" lang="zh-CN" altLang="en-US" sz="1200" dirty="0">
              <a:solidFill>
                <a:srgbClr val="000000"/>
              </a:solidFill>
              <a:latin typeface="Tahoma" panose="020B0604030504040204" pitchFamily="34" charset="0"/>
            </a:endParaRPr>
          </a:p>
        </p:txBody>
      </p:sp>
    </p:spTree>
    <p:extLst>
      <p:ext uri="{BB962C8B-B14F-4D97-AF65-F5344CB8AC3E}">
        <p14:creationId xmlns:p14="http://schemas.microsoft.com/office/powerpoint/2010/main" val="290740897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6368" y="1126666"/>
            <a:ext cx="2449710" cy="523220"/>
          </a:xfrm>
          <a:prstGeom prst="rect">
            <a:avLst/>
          </a:prstGeom>
        </p:spPr>
        <p:txBody>
          <a:bodyPr wrap="none">
            <a:spAutoFit/>
          </a:bodyPr>
          <a:lstStyle/>
          <a:p>
            <a:pPr eaLnBrk="1" hangingPunct="1">
              <a:defRPr/>
            </a:pPr>
            <a:r>
              <a:rPr lang="en-US" altLang="zh-CN" sz="2800" b="1" kern="0" dirty="0" smtClean="0"/>
              <a:t>2.2.4 </a:t>
            </a:r>
            <a:r>
              <a:rPr lang="zh-CN" altLang="en-US" sz="2800" b="1" kern="0" dirty="0" smtClean="0"/>
              <a:t>供给函数</a:t>
            </a:r>
            <a:endParaRPr lang="zh-CN" altLang="en-US" sz="2800" b="1" kern="0" dirty="0"/>
          </a:p>
        </p:txBody>
      </p:sp>
      <p:sp>
        <p:nvSpPr>
          <p:cNvPr id="2" name="矩形 1"/>
          <p:cNvSpPr/>
          <p:nvPr/>
        </p:nvSpPr>
        <p:spPr>
          <a:xfrm>
            <a:off x="534138" y="1795477"/>
            <a:ext cx="7926294" cy="1200329"/>
          </a:xfrm>
          <a:prstGeom prst="rect">
            <a:avLst/>
          </a:prstGeom>
        </p:spPr>
        <p:txBody>
          <a:bodyPr wrap="square">
            <a:spAutoFit/>
          </a:bodyPr>
          <a:lstStyle/>
          <a:p>
            <a:pPr eaLnBrk="1" hangingPunct="1"/>
            <a:r>
              <a:rPr lang="zh-CN" altLang="en-US" sz="2400" dirty="0" smtClean="0"/>
              <a:t>♦</a:t>
            </a:r>
            <a:r>
              <a:rPr lang="zh-CN" altLang="en-US" sz="2400" b="1" dirty="0" smtClean="0"/>
              <a:t>影响供给量的其他因素</a:t>
            </a:r>
            <a:r>
              <a:rPr lang="zh-CN" altLang="en-US" sz="2400" dirty="0" smtClean="0"/>
              <a:t>：除</a:t>
            </a:r>
            <a:r>
              <a:rPr lang="zh-CN" altLang="en-US" sz="2400" dirty="0"/>
              <a:t>价格之外，影响企业供给量的因素有</a:t>
            </a:r>
            <a:r>
              <a:rPr lang="zh-CN" altLang="en-US" sz="2400" dirty="0" smtClean="0"/>
              <a:t>：</a:t>
            </a:r>
            <a:r>
              <a:rPr lang="zh-CN" altLang="en-US" sz="2400" dirty="0" smtClean="0">
                <a:cs typeface="Arial" panose="020B0604020202020204" pitchFamily="34" charset="0"/>
              </a:rPr>
              <a:t>生产</a:t>
            </a:r>
            <a:r>
              <a:rPr lang="zh-CN" altLang="en-US" sz="2400" dirty="0">
                <a:cs typeface="Arial" panose="020B0604020202020204" pitchFamily="34" charset="0"/>
              </a:rPr>
              <a:t>要素</a:t>
            </a:r>
            <a:r>
              <a:rPr lang="zh-CN" altLang="en-US" sz="2400" dirty="0" smtClean="0">
                <a:cs typeface="Arial" panose="020B0604020202020204" pitchFamily="34" charset="0"/>
              </a:rPr>
              <a:t>价格、技术进步、价格预期、税收</a:t>
            </a:r>
            <a:r>
              <a:rPr lang="zh-CN" altLang="en-US" sz="2400" dirty="0">
                <a:cs typeface="Arial" panose="020B0604020202020204" pitchFamily="34" charset="0"/>
              </a:rPr>
              <a:t>和</a:t>
            </a:r>
            <a:r>
              <a:rPr lang="zh-CN" altLang="en-US" sz="2400" dirty="0" smtClean="0">
                <a:cs typeface="Arial" panose="020B0604020202020204" pitchFamily="34" charset="0"/>
              </a:rPr>
              <a:t>财政补贴等</a:t>
            </a:r>
            <a:endParaRPr lang="zh-CN" altLang="en-US" sz="2400" dirty="0">
              <a:cs typeface="Arial" panose="020B0604020202020204" pitchFamily="34" charset="0"/>
            </a:endParaRPr>
          </a:p>
        </p:txBody>
      </p:sp>
      <p:sp>
        <p:nvSpPr>
          <p:cNvPr id="3" name="矩形 2"/>
          <p:cNvSpPr/>
          <p:nvPr/>
        </p:nvSpPr>
        <p:spPr>
          <a:xfrm>
            <a:off x="563548" y="3001688"/>
            <a:ext cx="7608851" cy="830997"/>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♦供给</a:t>
            </a:r>
            <a:r>
              <a:rPr lang="zh-CN" altLang="en-US" sz="2400" b="1" dirty="0" smtClean="0"/>
              <a:t>函数</a:t>
            </a:r>
            <a:r>
              <a:rPr lang="zh-CN" altLang="en-US" sz="2400" dirty="0"/>
              <a:t>：</a:t>
            </a:r>
            <a:r>
              <a:rPr lang="zh-CN" altLang="en-US" sz="2400" dirty="0" smtClean="0"/>
              <a:t>表示一种产品的市场供给量</a:t>
            </a:r>
            <a:r>
              <a:rPr lang="zh-CN" altLang="en-US" sz="2400" dirty="0"/>
              <a:t>与</a:t>
            </a:r>
            <a:r>
              <a:rPr lang="zh-CN" altLang="en-US" sz="2400" dirty="0" smtClean="0"/>
              <a:t>影响供给量所有因素</a:t>
            </a:r>
            <a:r>
              <a:rPr lang="zh-CN" altLang="en-US" sz="2400" dirty="0"/>
              <a:t>关系的函数</a:t>
            </a:r>
          </a:p>
        </p:txBody>
      </p:sp>
      <p:graphicFrame>
        <p:nvGraphicFramePr>
          <p:cNvPr id="13" name="Object 4"/>
          <p:cNvGraphicFramePr>
            <a:graphicFrameLocks noChangeAspect="1"/>
          </p:cNvGraphicFramePr>
          <p:nvPr>
            <p:extLst>
              <p:ext uri="{D42A27DB-BD31-4B8C-83A1-F6EECF244321}">
                <p14:modId xmlns:p14="http://schemas.microsoft.com/office/powerpoint/2010/main" val="1215459111"/>
              </p:ext>
            </p:extLst>
          </p:nvPr>
        </p:nvGraphicFramePr>
        <p:xfrm>
          <a:off x="1446092" y="4005064"/>
          <a:ext cx="6429375" cy="557213"/>
        </p:xfrm>
        <a:graphic>
          <a:graphicData uri="http://schemas.openxmlformats.org/presentationml/2006/ole">
            <mc:AlternateContent xmlns:mc="http://schemas.openxmlformats.org/markup-compatibility/2006">
              <mc:Choice xmlns:v="urn:schemas-microsoft-com:vml" Requires="v">
                <p:oleObj spid="_x0000_s22737" name="公式" r:id="rId6" imgW="2641320" imgH="228600" progId="Equation.3">
                  <p:embed/>
                </p:oleObj>
              </mc:Choice>
              <mc:Fallback>
                <p:oleObj name="公式" r:id="rId6" imgW="2641320" imgH="228600" progId="Equation.3">
                  <p:embed/>
                  <p:pic>
                    <p:nvPicPr>
                      <p:cNvPr id="0" name=""/>
                      <p:cNvPicPr>
                        <a:picLocks noChangeAspect="1" noChangeArrowheads="1"/>
                      </p:cNvPicPr>
                      <p:nvPr/>
                    </p:nvPicPr>
                    <p:blipFill>
                      <a:blip r:embed="rId7"/>
                      <a:srcRect/>
                      <a:stretch>
                        <a:fillRect/>
                      </a:stretch>
                    </p:blipFill>
                    <p:spPr bwMode="auto">
                      <a:xfrm>
                        <a:off x="1446092" y="4005064"/>
                        <a:ext cx="6429375" cy="557213"/>
                      </a:xfrm>
                      <a:prstGeom prst="rect">
                        <a:avLst/>
                      </a:prstGeom>
                      <a:solidFill>
                        <a:schemeClr val="bg1"/>
                      </a:solidFill>
                      <a:ln>
                        <a:noFill/>
                      </a:ln>
                    </p:spPr>
                  </p:pic>
                </p:oleObj>
              </mc:Fallback>
            </mc:AlternateContent>
          </a:graphicData>
        </a:graphic>
      </p:graphicFrame>
    </p:spTree>
    <p:extLst>
      <p:ext uri="{BB962C8B-B14F-4D97-AF65-F5344CB8AC3E}">
        <p14:creationId xmlns:p14="http://schemas.microsoft.com/office/powerpoint/2010/main" val="414301747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3528" y="1094123"/>
            <a:ext cx="5335115" cy="523220"/>
          </a:xfrm>
          <a:prstGeom prst="rect">
            <a:avLst/>
          </a:prstGeom>
        </p:spPr>
        <p:txBody>
          <a:bodyPr wrap="none">
            <a:spAutoFit/>
          </a:bodyPr>
          <a:lstStyle/>
          <a:p>
            <a:r>
              <a:rPr lang="en-US" altLang="zh-CN" sz="2800" b="1" dirty="0" smtClean="0"/>
              <a:t>2.3.5</a:t>
            </a:r>
            <a:r>
              <a:rPr lang="zh-CN" altLang="en-US" sz="2800" b="1" dirty="0" smtClean="0"/>
              <a:t> 供给量</a:t>
            </a:r>
            <a:r>
              <a:rPr lang="zh-CN" altLang="en-US" sz="2800" b="1" dirty="0"/>
              <a:t>的变化和供给的变化</a:t>
            </a:r>
            <a:endParaRPr lang="zh-CN" altLang="en-US" sz="2800" dirty="0"/>
          </a:p>
        </p:txBody>
      </p:sp>
      <p:sp>
        <p:nvSpPr>
          <p:cNvPr id="3" name="矩形 2"/>
          <p:cNvSpPr/>
          <p:nvPr/>
        </p:nvSpPr>
        <p:spPr>
          <a:xfrm>
            <a:off x="323528" y="1730391"/>
            <a:ext cx="8208912" cy="1200329"/>
          </a:xfrm>
          <a:prstGeom prst="rect">
            <a:avLst/>
          </a:prstGeom>
        </p:spPr>
        <p:txBody>
          <a:bodyPr wrap="square">
            <a:spAutoFit/>
          </a:bodyPr>
          <a:lstStyle/>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供给量变化</a:t>
            </a:r>
            <a:r>
              <a:rPr lang="zh-CN" altLang="en-US" sz="2400" dirty="0" smtClean="0">
                <a:solidFill>
                  <a:srgbClr val="000000"/>
                </a:solidFill>
              </a:rPr>
              <a:t>：由价格</a:t>
            </a:r>
            <a:r>
              <a:rPr lang="zh-CN" altLang="en-US" sz="2400" dirty="0">
                <a:solidFill>
                  <a:srgbClr val="000000"/>
                </a:solidFill>
              </a:rPr>
              <a:t>变化</a:t>
            </a:r>
            <a:r>
              <a:rPr lang="zh-CN" altLang="en-US" sz="2400" dirty="0" smtClean="0">
                <a:solidFill>
                  <a:srgbClr val="000000"/>
                </a:solidFill>
              </a:rPr>
              <a:t>导致，</a:t>
            </a:r>
            <a:r>
              <a:rPr lang="zh-CN" altLang="en-US" sz="2400" dirty="0">
                <a:solidFill>
                  <a:srgbClr val="000000"/>
                </a:solidFill>
              </a:rPr>
              <a:t>体现为沿供给曲线移动</a:t>
            </a:r>
            <a:r>
              <a:rPr lang="zh-CN" altLang="en-US" sz="2400" dirty="0" smtClean="0">
                <a:solidFill>
                  <a:srgbClr val="000000"/>
                </a:solidFill>
              </a:rPr>
              <a:t>；</a:t>
            </a:r>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供给变化</a:t>
            </a:r>
            <a:r>
              <a:rPr lang="zh-CN" altLang="en-US" sz="2400" dirty="0" smtClean="0">
                <a:solidFill>
                  <a:srgbClr val="000000"/>
                </a:solidFill>
              </a:rPr>
              <a:t>：由价格</a:t>
            </a:r>
            <a:r>
              <a:rPr lang="zh-CN" altLang="en-US" sz="2400" dirty="0">
                <a:solidFill>
                  <a:srgbClr val="000000"/>
                </a:solidFill>
              </a:rPr>
              <a:t>之外因素</a:t>
            </a:r>
            <a:r>
              <a:rPr lang="zh-CN" altLang="en-US" sz="2400" dirty="0" smtClean="0">
                <a:solidFill>
                  <a:srgbClr val="000000"/>
                </a:solidFill>
              </a:rPr>
              <a:t>导致，</a:t>
            </a:r>
            <a:r>
              <a:rPr lang="zh-CN" altLang="en-US" sz="2400" dirty="0">
                <a:solidFill>
                  <a:srgbClr val="000000"/>
                </a:solidFill>
              </a:rPr>
              <a:t>体现为供给曲线的</a:t>
            </a:r>
            <a:r>
              <a:rPr lang="zh-CN" altLang="en-US" sz="2400" dirty="0" smtClean="0">
                <a:solidFill>
                  <a:srgbClr val="000000"/>
                </a:solidFill>
              </a:rPr>
              <a:t>移动，比如</a:t>
            </a:r>
            <a:r>
              <a:rPr lang="zh-CN" altLang="en-US" sz="2400" dirty="0">
                <a:solidFill>
                  <a:srgbClr val="000000"/>
                </a:solidFill>
              </a:rPr>
              <a:t>，技术进步导致供给曲线</a:t>
            </a:r>
            <a:r>
              <a:rPr lang="zh-CN" altLang="en-US" sz="2400" dirty="0" smtClean="0">
                <a:solidFill>
                  <a:srgbClr val="000000"/>
                </a:solidFill>
              </a:rPr>
              <a:t>向右移动</a:t>
            </a:r>
            <a:endParaRPr lang="en-US" altLang="zh-CN" sz="2400" dirty="0">
              <a:solidFill>
                <a:srgbClr val="000000"/>
              </a:solidFill>
            </a:endParaRPr>
          </a:p>
        </p:txBody>
      </p:sp>
      <p:sp>
        <p:nvSpPr>
          <p:cNvPr id="12" name="Line 4"/>
          <p:cNvSpPr>
            <a:spLocks noChangeShapeType="1"/>
          </p:cNvSpPr>
          <p:nvPr/>
        </p:nvSpPr>
        <p:spPr bwMode="auto">
          <a:xfrm>
            <a:off x="1932211" y="6167139"/>
            <a:ext cx="46799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5"/>
          <p:cNvSpPr>
            <a:spLocks noChangeShapeType="1"/>
          </p:cNvSpPr>
          <p:nvPr/>
        </p:nvSpPr>
        <p:spPr bwMode="auto">
          <a:xfrm flipH="1" flipV="1">
            <a:off x="1927448" y="2996901"/>
            <a:ext cx="4763" cy="317023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6"/>
          <p:cNvSpPr>
            <a:spLocks noChangeShapeType="1"/>
          </p:cNvSpPr>
          <p:nvPr/>
        </p:nvSpPr>
        <p:spPr bwMode="auto">
          <a:xfrm flipV="1">
            <a:off x="2290987" y="3133405"/>
            <a:ext cx="2314576" cy="187962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7"/>
          <p:cNvSpPr>
            <a:spLocks noChangeShapeType="1"/>
          </p:cNvSpPr>
          <p:nvPr/>
        </p:nvSpPr>
        <p:spPr bwMode="auto">
          <a:xfrm flipV="1">
            <a:off x="2867248" y="3133404"/>
            <a:ext cx="3341246" cy="260034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Text Box 8"/>
          <p:cNvSpPr txBox="1">
            <a:spLocks noChangeArrowheads="1"/>
          </p:cNvSpPr>
          <p:nvPr/>
        </p:nvSpPr>
        <p:spPr bwMode="auto">
          <a:xfrm>
            <a:off x="6104161" y="6130627"/>
            <a:ext cx="70008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产量</a:t>
            </a:r>
          </a:p>
        </p:txBody>
      </p:sp>
      <p:sp>
        <p:nvSpPr>
          <p:cNvPr id="17" name="Text Box 9"/>
          <p:cNvSpPr txBox="1">
            <a:spLocks noChangeArrowheads="1"/>
          </p:cNvSpPr>
          <p:nvPr/>
        </p:nvSpPr>
        <p:spPr bwMode="auto">
          <a:xfrm>
            <a:off x="1454374" y="2975750"/>
            <a:ext cx="3556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rPr>
              <a:t>P</a:t>
            </a:r>
          </a:p>
        </p:txBody>
      </p:sp>
      <p:sp>
        <p:nvSpPr>
          <p:cNvPr id="18" name="AutoShape 10"/>
          <p:cNvSpPr>
            <a:spLocks noChangeArrowheads="1"/>
          </p:cNvSpPr>
          <p:nvPr/>
        </p:nvSpPr>
        <p:spPr bwMode="auto">
          <a:xfrm>
            <a:off x="3313106" y="4147850"/>
            <a:ext cx="1281113" cy="269853"/>
          </a:xfrm>
          <a:prstGeom prst="rightArrow">
            <a:avLst>
              <a:gd name="adj1" fmla="val 50000"/>
              <a:gd name="adj2" fmla="val 4163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19" name="Text Box 12"/>
          <p:cNvSpPr txBox="1">
            <a:spLocks noChangeArrowheads="1"/>
          </p:cNvSpPr>
          <p:nvPr/>
        </p:nvSpPr>
        <p:spPr bwMode="auto">
          <a:xfrm>
            <a:off x="2824386" y="4282777"/>
            <a:ext cx="288925"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FF0000"/>
                </a:solidFill>
                <a:sym typeface="Symbol" panose="05050102010706020507" pitchFamily="18" charset="2"/>
              </a:rPr>
              <a:t></a:t>
            </a:r>
          </a:p>
        </p:txBody>
      </p:sp>
      <p:sp>
        <p:nvSpPr>
          <p:cNvPr id="20" name="Text Box 13"/>
          <p:cNvSpPr txBox="1">
            <a:spLocks noChangeArrowheads="1"/>
          </p:cNvSpPr>
          <p:nvPr/>
        </p:nvSpPr>
        <p:spPr bwMode="auto">
          <a:xfrm>
            <a:off x="3716561" y="3574752"/>
            <a:ext cx="288925"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FF0000"/>
                </a:solidFill>
                <a:sym typeface="Symbol" panose="05050102010706020507" pitchFamily="18" charset="2"/>
              </a:rPr>
              <a:t></a:t>
            </a:r>
          </a:p>
        </p:txBody>
      </p:sp>
      <p:sp>
        <p:nvSpPr>
          <p:cNvPr id="21" name="Text Box 14"/>
          <p:cNvSpPr txBox="1">
            <a:spLocks noChangeArrowheads="1"/>
          </p:cNvSpPr>
          <p:nvPr/>
        </p:nvSpPr>
        <p:spPr bwMode="auto">
          <a:xfrm>
            <a:off x="2508473" y="4149427"/>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A</a:t>
            </a:r>
          </a:p>
        </p:txBody>
      </p:sp>
      <p:sp>
        <p:nvSpPr>
          <p:cNvPr id="22" name="Text Box 15"/>
          <p:cNvSpPr txBox="1">
            <a:spLocks noChangeArrowheads="1"/>
          </p:cNvSpPr>
          <p:nvPr/>
        </p:nvSpPr>
        <p:spPr bwMode="auto">
          <a:xfrm>
            <a:off x="3516536" y="3285827"/>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B</a:t>
            </a:r>
          </a:p>
        </p:txBody>
      </p:sp>
      <p:sp>
        <p:nvSpPr>
          <p:cNvPr id="23" name="Text Box 16"/>
          <p:cNvSpPr txBox="1">
            <a:spLocks noChangeArrowheads="1"/>
          </p:cNvSpPr>
          <p:nvPr/>
        </p:nvSpPr>
        <p:spPr bwMode="auto">
          <a:xfrm>
            <a:off x="4573019" y="2948089"/>
            <a:ext cx="5549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a:solidFill>
                  <a:srgbClr val="000000"/>
                </a:solidFill>
                <a:latin typeface="Times New Roman" panose="02020603050405020304" pitchFamily="18" charset="0"/>
              </a:rPr>
              <a:t>SS</a:t>
            </a:r>
            <a:r>
              <a:rPr lang="en-US" altLang="zh-CN" sz="2000" b="1" i="1" baseline="-25000" dirty="0">
                <a:solidFill>
                  <a:srgbClr val="000000"/>
                </a:solidFill>
                <a:latin typeface="Times New Roman" panose="02020603050405020304" pitchFamily="18" charset="0"/>
              </a:rPr>
              <a:t>1</a:t>
            </a:r>
          </a:p>
        </p:txBody>
      </p:sp>
      <p:sp>
        <p:nvSpPr>
          <p:cNvPr id="24" name="Text Box 17"/>
          <p:cNvSpPr txBox="1">
            <a:spLocks noChangeArrowheads="1"/>
          </p:cNvSpPr>
          <p:nvPr/>
        </p:nvSpPr>
        <p:spPr bwMode="auto">
          <a:xfrm>
            <a:off x="5653534" y="3027799"/>
            <a:ext cx="55496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a:solidFill>
                  <a:srgbClr val="000000"/>
                </a:solidFill>
                <a:latin typeface="Times New Roman" panose="02020603050405020304" pitchFamily="18" charset="0"/>
              </a:rPr>
              <a:t>SS</a:t>
            </a:r>
            <a:r>
              <a:rPr lang="en-US" altLang="zh-CN" sz="2000" b="1" i="1" baseline="-25000" dirty="0">
                <a:solidFill>
                  <a:srgbClr val="000000"/>
                </a:solidFill>
                <a:latin typeface="Times New Roman" panose="02020603050405020304" pitchFamily="18" charset="0"/>
              </a:rPr>
              <a:t>2</a:t>
            </a:r>
          </a:p>
        </p:txBody>
      </p:sp>
      <p:sp>
        <p:nvSpPr>
          <p:cNvPr id="25" name="Line 18"/>
          <p:cNvSpPr>
            <a:spLocks noChangeShapeType="1"/>
          </p:cNvSpPr>
          <p:nvPr/>
        </p:nvSpPr>
        <p:spPr bwMode="auto">
          <a:xfrm flipV="1">
            <a:off x="2881387" y="3645024"/>
            <a:ext cx="898525" cy="72231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9"/>
          <p:cNvSpPr>
            <a:spLocks noChangeShapeType="1"/>
          </p:cNvSpPr>
          <p:nvPr/>
        </p:nvSpPr>
        <p:spPr bwMode="auto">
          <a:xfrm flipH="1">
            <a:off x="2960911" y="4438352"/>
            <a:ext cx="1587" cy="17287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0"/>
          <p:cNvSpPr>
            <a:spLocks noChangeShapeType="1"/>
          </p:cNvSpPr>
          <p:nvPr/>
        </p:nvSpPr>
        <p:spPr bwMode="auto">
          <a:xfrm flipH="1">
            <a:off x="3875311" y="3790652"/>
            <a:ext cx="1587" cy="23764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1"/>
          <p:cNvSpPr>
            <a:spLocks noChangeShapeType="1"/>
          </p:cNvSpPr>
          <p:nvPr/>
        </p:nvSpPr>
        <p:spPr bwMode="auto">
          <a:xfrm flipH="1">
            <a:off x="1932211" y="4511377"/>
            <a:ext cx="25209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22"/>
          <p:cNvSpPr>
            <a:spLocks noChangeShapeType="1"/>
          </p:cNvSpPr>
          <p:nvPr/>
        </p:nvSpPr>
        <p:spPr bwMode="auto">
          <a:xfrm flipH="1">
            <a:off x="1932211" y="3790652"/>
            <a:ext cx="3455987"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3"/>
          <p:cNvSpPr>
            <a:spLocks noChangeShapeType="1"/>
          </p:cNvSpPr>
          <p:nvPr/>
        </p:nvSpPr>
        <p:spPr bwMode="auto">
          <a:xfrm>
            <a:off x="5354861" y="3790652"/>
            <a:ext cx="0" cy="23764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6"/>
          <p:cNvSpPr>
            <a:spLocks noChangeShapeType="1"/>
          </p:cNvSpPr>
          <p:nvPr/>
        </p:nvSpPr>
        <p:spPr bwMode="auto">
          <a:xfrm>
            <a:off x="4453161" y="4438352"/>
            <a:ext cx="0" cy="17287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27"/>
          <p:cNvSpPr txBox="1">
            <a:spLocks noChangeArrowheads="1"/>
          </p:cNvSpPr>
          <p:nvPr/>
        </p:nvSpPr>
        <p:spPr bwMode="auto">
          <a:xfrm>
            <a:off x="4453161" y="4438352"/>
            <a:ext cx="412750" cy="365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C </a:t>
            </a:r>
          </a:p>
        </p:txBody>
      </p:sp>
      <p:sp>
        <p:nvSpPr>
          <p:cNvPr id="33" name="Text Box 28"/>
          <p:cNvSpPr txBox="1">
            <a:spLocks noChangeArrowheads="1"/>
          </p:cNvSpPr>
          <p:nvPr/>
        </p:nvSpPr>
        <p:spPr bwMode="auto">
          <a:xfrm>
            <a:off x="5388198" y="3644602"/>
            <a:ext cx="4127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rPr>
              <a:t>D </a:t>
            </a:r>
          </a:p>
        </p:txBody>
      </p:sp>
      <p:sp>
        <p:nvSpPr>
          <p:cNvPr id="34" name="Text Box 29"/>
          <p:cNvSpPr txBox="1">
            <a:spLocks noChangeArrowheads="1"/>
          </p:cNvSpPr>
          <p:nvPr/>
        </p:nvSpPr>
        <p:spPr bwMode="auto">
          <a:xfrm>
            <a:off x="1428973" y="4289127"/>
            <a:ext cx="4460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a:t>
            </a:r>
            <a:r>
              <a:rPr lang="en-US" altLang="zh-CN" sz="2000" baseline="-25000">
                <a:solidFill>
                  <a:srgbClr val="000000"/>
                </a:solidFill>
              </a:rPr>
              <a:t>1</a:t>
            </a:r>
          </a:p>
        </p:txBody>
      </p:sp>
      <p:sp>
        <p:nvSpPr>
          <p:cNvPr id="35" name="Text Box 30"/>
          <p:cNvSpPr txBox="1">
            <a:spLocks noChangeArrowheads="1"/>
          </p:cNvSpPr>
          <p:nvPr/>
        </p:nvSpPr>
        <p:spPr bwMode="auto">
          <a:xfrm>
            <a:off x="1443261" y="3574752"/>
            <a:ext cx="4460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P</a:t>
            </a:r>
            <a:r>
              <a:rPr lang="en-US" altLang="zh-CN" sz="2000" baseline="-25000">
                <a:solidFill>
                  <a:srgbClr val="000000"/>
                </a:solidFill>
              </a:rPr>
              <a:t>2</a:t>
            </a:r>
          </a:p>
        </p:txBody>
      </p:sp>
      <p:sp>
        <p:nvSpPr>
          <p:cNvPr id="36" name="Text Box 31"/>
          <p:cNvSpPr txBox="1">
            <a:spLocks noChangeArrowheads="1"/>
          </p:cNvSpPr>
          <p:nvPr/>
        </p:nvSpPr>
        <p:spPr bwMode="auto">
          <a:xfrm>
            <a:off x="2792636" y="6200477"/>
            <a:ext cx="473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r>
              <a:rPr lang="en-US" altLang="zh-CN" sz="2000" baseline="-25000">
                <a:solidFill>
                  <a:srgbClr val="000000"/>
                </a:solidFill>
              </a:rPr>
              <a:t>1</a:t>
            </a:r>
          </a:p>
        </p:txBody>
      </p:sp>
      <p:sp>
        <p:nvSpPr>
          <p:cNvPr id="37" name="Text Box 32"/>
          <p:cNvSpPr txBox="1">
            <a:spLocks noChangeArrowheads="1"/>
          </p:cNvSpPr>
          <p:nvPr/>
        </p:nvSpPr>
        <p:spPr bwMode="auto">
          <a:xfrm>
            <a:off x="3656236" y="6200477"/>
            <a:ext cx="473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r>
              <a:rPr lang="en-US" altLang="zh-CN" sz="2000" baseline="-25000">
                <a:solidFill>
                  <a:srgbClr val="000000"/>
                </a:solidFill>
              </a:rPr>
              <a:t>2</a:t>
            </a:r>
          </a:p>
        </p:txBody>
      </p:sp>
      <p:sp>
        <p:nvSpPr>
          <p:cNvPr id="38" name="Text Box 33"/>
          <p:cNvSpPr txBox="1">
            <a:spLocks noChangeArrowheads="1"/>
          </p:cNvSpPr>
          <p:nvPr/>
        </p:nvSpPr>
        <p:spPr bwMode="auto">
          <a:xfrm>
            <a:off x="4303936" y="6200477"/>
            <a:ext cx="473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r>
              <a:rPr lang="en-US" altLang="zh-CN" sz="2000" baseline="-25000">
                <a:solidFill>
                  <a:srgbClr val="000000"/>
                </a:solidFill>
              </a:rPr>
              <a:t>3</a:t>
            </a:r>
          </a:p>
        </p:txBody>
      </p:sp>
      <p:sp>
        <p:nvSpPr>
          <p:cNvPr id="39" name="Text Box 34"/>
          <p:cNvSpPr txBox="1">
            <a:spLocks noChangeArrowheads="1"/>
          </p:cNvSpPr>
          <p:nvPr/>
        </p:nvSpPr>
        <p:spPr bwMode="auto">
          <a:xfrm>
            <a:off x="5096098" y="6200477"/>
            <a:ext cx="473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rPr>
              <a:t>Q</a:t>
            </a:r>
            <a:r>
              <a:rPr lang="en-US" altLang="zh-CN" sz="2000" baseline="-25000">
                <a:solidFill>
                  <a:srgbClr val="000000"/>
                </a:solidFill>
              </a:rPr>
              <a:t>4</a:t>
            </a:r>
          </a:p>
        </p:txBody>
      </p:sp>
    </p:spTree>
    <p:extLst>
      <p:ext uri="{BB962C8B-B14F-4D97-AF65-F5344CB8AC3E}">
        <p14:creationId xmlns:p14="http://schemas.microsoft.com/office/powerpoint/2010/main" val="9048057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87557" y="1094123"/>
            <a:ext cx="4511171" cy="584775"/>
          </a:xfrm>
          <a:prstGeom prst="rect">
            <a:avLst/>
          </a:prstGeom>
        </p:spPr>
        <p:txBody>
          <a:bodyPr wrap="none">
            <a:spAutoFit/>
          </a:bodyPr>
          <a:lstStyle/>
          <a:p>
            <a:r>
              <a:rPr lang="en-US" altLang="zh-CN" sz="3200" b="1" dirty="0" smtClean="0"/>
              <a:t>2.3 </a:t>
            </a:r>
            <a:r>
              <a:rPr lang="zh-CN" altLang="en-US" sz="3200" b="1" dirty="0"/>
              <a:t>市场均衡</a:t>
            </a:r>
            <a:r>
              <a:rPr lang="zh-CN" altLang="en-US" sz="3200" b="1" dirty="0" smtClean="0"/>
              <a:t>和均衡价格</a:t>
            </a:r>
            <a:endParaRPr lang="zh-CN" altLang="en-US" sz="3200" dirty="0"/>
          </a:p>
        </p:txBody>
      </p:sp>
      <p:sp>
        <p:nvSpPr>
          <p:cNvPr id="3" name="矩形 2"/>
          <p:cNvSpPr/>
          <p:nvPr/>
        </p:nvSpPr>
        <p:spPr>
          <a:xfrm>
            <a:off x="321093" y="1704459"/>
            <a:ext cx="2449710" cy="523220"/>
          </a:xfrm>
          <a:prstGeom prst="rect">
            <a:avLst/>
          </a:prstGeom>
        </p:spPr>
        <p:txBody>
          <a:bodyPr wrap="none">
            <a:spAutoFit/>
          </a:bodyPr>
          <a:lstStyle/>
          <a:p>
            <a:r>
              <a:rPr lang="en-US" altLang="zh-CN" sz="2800" b="1" dirty="0" smtClean="0"/>
              <a:t>2.3.1 </a:t>
            </a:r>
            <a:r>
              <a:rPr lang="zh-CN" altLang="en-US" sz="2800" b="1" dirty="0"/>
              <a:t>市场均衡</a:t>
            </a:r>
            <a:endParaRPr lang="zh-CN" altLang="en-US" sz="2800" dirty="0"/>
          </a:p>
        </p:txBody>
      </p:sp>
      <p:sp>
        <p:nvSpPr>
          <p:cNvPr id="4" name="矩形 3"/>
          <p:cNvSpPr/>
          <p:nvPr/>
        </p:nvSpPr>
        <p:spPr>
          <a:xfrm>
            <a:off x="467544" y="2420888"/>
            <a:ext cx="7992888" cy="1569660"/>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市场</a:t>
            </a:r>
            <a:r>
              <a:rPr lang="zh-CN" altLang="en-US" sz="2400" b="1" dirty="0"/>
              <a:t>均衡</a:t>
            </a:r>
            <a:r>
              <a:rPr lang="zh-CN" altLang="en-US" sz="2400" dirty="0"/>
              <a:t>：指一个市场的在某个价格条件下，供给量等于需求量，经济主体没有激励改变的状态。</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市场</a:t>
            </a:r>
            <a:r>
              <a:rPr lang="zh-CN" altLang="en-US" sz="2400" b="1" dirty="0"/>
              <a:t>均衡的条件</a:t>
            </a:r>
            <a:r>
              <a:rPr lang="zh-CN" altLang="en-US" sz="2400" dirty="0"/>
              <a:t>：需求量</a:t>
            </a:r>
            <a:r>
              <a:rPr lang="en-US" altLang="zh-CN" sz="2400" dirty="0"/>
              <a:t>=</a:t>
            </a:r>
            <a:r>
              <a:rPr lang="zh-CN" altLang="en-US" sz="2400" dirty="0"/>
              <a:t>供给量，同时需求价格</a:t>
            </a:r>
            <a:r>
              <a:rPr lang="en-US" altLang="zh-CN" sz="2400" dirty="0"/>
              <a:t>=</a:t>
            </a:r>
            <a:r>
              <a:rPr lang="zh-CN" altLang="en-US" sz="2400" dirty="0"/>
              <a:t>供给</a:t>
            </a:r>
            <a:r>
              <a:rPr lang="zh-CN" altLang="en-US" sz="2400" dirty="0" smtClean="0"/>
              <a:t>价格</a:t>
            </a:r>
            <a:endParaRPr lang="zh-CN" altLang="en-US" sz="2400" dirty="0"/>
          </a:p>
        </p:txBody>
      </p:sp>
    </p:spTree>
    <p:extLst>
      <p:ext uri="{BB962C8B-B14F-4D97-AF65-F5344CB8AC3E}">
        <p14:creationId xmlns:p14="http://schemas.microsoft.com/office/powerpoint/2010/main" val="50461579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1331640" y="2009714"/>
            <a:ext cx="646331" cy="369332"/>
          </a:xfrm>
          <a:prstGeom prst="rect">
            <a:avLst/>
          </a:prstGeom>
          <a:noFill/>
        </p:spPr>
        <p:txBody>
          <a:bodyPr wrap="none" rtlCol="0">
            <a:spAutoFit/>
          </a:bodyPr>
          <a:lstStyle/>
          <a:p>
            <a:r>
              <a:rPr lang="zh-CN" altLang="en-US" b="1" dirty="0" smtClean="0"/>
              <a:t>价格</a:t>
            </a:r>
            <a:endParaRPr lang="zh-CN" altLang="en-US" b="1" dirty="0"/>
          </a:p>
        </p:txBody>
      </p:sp>
      <p:sp>
        <p:nvSpPr>
          <p:cNvPr id="13" name="文本框 12"/>
          <p:cNvSpPr txBox="1"/>
          <p:nvPr/>
        </p:nvSpPr>
        <p:spPr>
          <a:xfrm>
            <a:off x="6793644" y="4797152"/>
            <a:ext cx="1800493" cy="369332"/>
          </a:xfrm>
          <a:prstGeom prst="rect">
            <a:avLst/>
          </a:prstGeom>
          <a:noFill/>
        </p:spPr>
        <p:txBody>
          <a:bodyPr wrap="none" rtlCol="0">
            <a:spAutoFit/>
          </a:bodyPr>
          <a:lstStyle/>
          <a:p>
            <a:r>
              <a:rPr lang="zh-CN" altLang="en-US" dirty="0" smtClean="0"/>
              <a:t>需求量，供给量</a:t>
            </a:r>
            <a:endParaRPr lang="zh-CN" altLang="en-US" dirty="0"/>
          </a:p>
        </p:txBody>
      </p:sp>
      <p:graphicFrame>
        <p:nvGraphicFramePr>
          <p:cNvPr id="14" name="图表 13"/>
          <p:cNvGraphicFramePr>
            <a:graphicFrameLocks/>
          </p:cNvGraphicFramePr>
          <p:nvPr>
            <p:extLst>
              <p:ext uri="{D42A27DB-BD31-4B8C-83A1-F6EECF244321}">
                <p14:modId xmlns:p14="http://schemas.microsoft.com/office/powerpoint/2010/main" val="2614103754"/>
              </p:ext>
            </p:extLst>
          </p:nvPr>
        </p:nvGraphicFramePr>
        <p:xfrm>
          <a:off x="1979712" y="1988840"/>
          <a:ext cx="4796285" cy="3102623"/>
        </p:xfrm>
        <a:graphic>
          <a:graphicData uri="http://schemas.openxmlformats.org/drawingml/2006/chart">
            <c:chart xmlns:c="http://schemas.openxmlformats.org/drawingml/2006/chart" xmlns:r="http://schemas.openxmlformats.org/officeDocument/2006/relationships" r:id="rId5"/>
          </a:graphicData>
        </a:graphic>
      </p:graphicFrame>
      <p:sp>
        <p:nvSpPr>
          <p:cNvPr id="16" name="Freeform 6"/>
          <p:cNvSpPr>
            <a:spLocks/>
          </p:cNvSpPr>
          <p:nvPr/>
        </p:nvSpPr>
        <p:spPr bwMode="auto">
          <a:xfrm>
            <a:off x="2843808" y="2204863"/>
            <a:ext cx="2232248" cy="1798457"/>
          </a:xfrm>
          <a:custGeom>
            <a:avLst/>
            <a:gdLst>
              <a:gd name="T0" fmla="*/ 0 w 1633"/>
              <a:gd name="T1" fmla="*/ 2147483646 h 1769"/>
              <a:gd name="T2" fmla="*/ 2147483646 w 1633"/>
              <a:gd name="T3" fmla="*/ 2147483646 h 1769"/>
              <a:gd name="T4" fmla="*/ 2147483646 w 1633"/>
              <a:gd name="T5" fmla="*/ 2147483646 h 1769"/>
              <a:gd name="T6" fmla="*/ 2147483646 w 1633"/>
              <a:gd name="T7" fmla="*/ 2147483646 h 1769"/>
              <a:gd name="T8" fmla="*/ 2147483646 w 1633"/>
              <a:gd name="T9" fmla="*/ 2147483646 h 1769"/>
              <a:gd name="T10" fmla="*/ 2147483646 w 1633"/>
              <a:gd name="T11" fmla="*/ 2147483646 h 1769"/>
              <a:gd name="T12" fmla="*/ 2147483646 w 1633"/>
              <a:gd name="T13" fmla="*/ 0 h 17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33" h="1769">
                <a:moveTo>
                  <a:pt x="0" y="1769"/>
                </a:moveTo>
                <a:cubicBezTo>
                  <a:pt x="53" y="1752"/>
                  <a:pt x="202" y="1723"/>
                  <a:pt x="316" y="1666"/>
                </a:cubicBezTo>
                <a:cubicBezTo>
                  <a:pt x="430" y="1609"/>
                  <a:pt x="578" y="1505"/>
                  <a:pt x="683" y="1426"/>
                </a:cubicBezTo>
                <a:cubicBezTo>
                  <a:pt x="788" y="1347"/>
                  <a:pt x="859" y="1282"/>
                  <a:pt x="945" y="1194"/>
                </a:cubicBezTo>
                <a:cubicBezTo>
                  <a:pt x="1031" y="1106"/>
                  <a:pt x="1115" y="1018"/>
                  <a:pt x="1199" y="895"/>
                </a:cubicBezTo>
                <a:cubicBezTo>
                  <a:pt x="1283" y="772"/>
                  <a:pt x="1379" y="603"/>
                  <a:pt x="1451" y="454"/>
                </a:cubicBezTo>
                <a:cubicBezTo>
                  <a:pt x="1523" y="305"/>
                  <a:pt x="1602" y="129"/>
                  <a:pt x="1633"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17526350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205545"/>
            <a:ext cx="4253087" cy="523220"/>
          </a:xfrm>
          <a:prstGeom prst="rect">
            <a:avLst/>
          </a:prstGeom>
        </p:spPr>
        <p:txBody>
          <a:bodyPr wrap="none">
            <a:spAutoFit/>
          </a:bodyPr>
          <a:lstStyle/>
          <a:p>
            <a:r>
              <a:rPr lang="en-US" altLang="zh-CN" sz="2800" b="1" dirty="0" smtClean="0"/>
              <a:t>2.3.2 </a:t>
            </a:r>
            <a:r>
              <a:rPr lang="zh-CN" altLang="en-US" sz="2800" b="1" dirty="0"/>
              <a:t>市场</a:t>
            </a:r>
            <a:r>
              <a:rPr lang="zh-CN" altLang="en-US" sz="2800" b="1" dirty="0" smtClean="0"/>
              <a:t>均衡的竞争机制</a:t>
            </a:r>
            <a:endParaRPr lang="zh-CN" altLang="en-US" sz="2800" dirty="0"/>
          </a:p>
        </p:txBody>
      </p:sp>
      <p:sp>
        <p:nvSpPr>
          <p:cNvPr id="4" name="矩形 3"/>
          <p:cNvSpPr/>
          <p:nvPr/>
        </p:nvSpPr>
        <p:spPr>
          <a:xfrm>
            <a:off x="570108" y="1761085"/>
            <a:ext cx="7962332" cy="4524315"/>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竞争机制：</a:t>
            </a:r>
            <a:r>
              <a:rPr lang="zh-CN" altLang="en-US" sz="2400" dirty="0"/>
              <a:t>竞争就是企业通过更低价格等手段将产品销售出去，或者消费者通过支付更</a:t>
            </a:r>
            <a:r>
              <a:rPr lang="zh-CN" altLang="en-US" sz="2400" dirty="0" smtClean="0"/>
              <a:t>高价格以买</a:t>
            </a:r>
            <a:r>
              <a:rPr lang="zh-CN" altLang="en-US" sz="2400" dirty="0"/>
              <a:t>到产品</a:t>
            </a:r>
            <a:r>
              <a:rPr lang="zh-CN" altLang="en-US" sz="2400" dirty="0" smtClean="0"/>
              <a:t>。市场</a:t>
            </a:r>
            <a:r>
              <a:rPr lang="zh-CN" altLang="en-US" sz="2400" dirty="0"/>
              <a:t>均衡是通过经济主体追逐各自利益进行竞争实现的</a:t>
            </a:r>
            <a:r>
              <a:rPr lang="zh-CN" altLang="en-US" sz="2400" dirty="0" smtClean="0"/>
              <a:t>。</a:t>
            </a:r>
            <a:endParaRPr lang="en-US" altLang="zh-CN" sz="2400" dirty="0" smtClean="0"/>
          </a:p>
          <a:p>
            <a:pPr eaLnBrk="1" hangingPunct="1"/>
            <a:r>
              <a:rPr lang="zh-CN" altLang="zh-CN" sz="2400" b="1" dirty="0">
                <a:latin typeface="Arial" panose="020B0604020202020204" pitchFamily="34" charset="0"/>
                <a:cs typeface="Arial" panose="020B0604020202020204" pitchFamily="34" charset="0"/>
              </a:rPr>
              <a:t>♦</a:t>
            </a:r>
            <a:r>
              <a:rPr lang="zh-CN" altLang="en-US" sz="2400" b="1" dirty="0" smtClean="0"/>
              <a:t>竞买</a:t>
            </a:r>
            <a:r>
              <a:rPr lang="zh-CN" altLang="en-US" sz="2400" b="1" dirty="0"/>
              <a:t>机制</a:t>
            </a:r>
            <a:r>
              <a:rPr lang="zh-CN" altLang="en-US" sz="2400" dirty="0" smtClean="0"/>
              <a:t>：在一定</a:t>
            </a:r>
            <a:r>
              <a:rPr lang="zh-CN" altLang="en-US" sz="2400" dirty="0"/>
              <a:t>价格水平上，供给量小于需求量产生</a:t>
            </a:r>
            <a:r>
              <a:rPr lang="zh-CN" altLang="en-US" sz="2400" b="1" dirty="0"/>
              <a:t>短缺</a:t>
            </a:r>
            <a:r>
              <a:rPr lang="zh-CN" altLang="en-US" sz="2400" dirty="0"/>
              <a:t>（称为</a:t>
            </a:r>
            <a:r>
              <a:rPr lang="zh-CN" altLang="en-US" sz="2400" b="1" dirty="0"/>
              <a:t>卖方市场</a:t>
            </a:r>
            <a:r>
              <a:rPr lang="zh-CN" altLang="en-US" sz="2400" dirty="0"/>
              <a:t>），产品供不应求，有的买方将愿意出高价购买，吸引卖方，并引起整个市场价格上升；增加供给量有利可图，使供给量增加，市场均衡价格上升，最终需求量等于供给量，实现均衡。</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竞</a:t>
            </a:r>
            <a:r>
              <a:rPr lang="zh-CN" altLang="en-US" sz="2400" b="1" dirty="0"/>
              <a:t>卖机制</a:t>
            </a:r>
            <a:r>
              <a:rPr lang="zh-CN" altLang="en-US" sz="2400" dirty="0"/>
              <a:t>：在一个市场价格上，供给量大于需求量，产生过剩（称为</a:t>
            </a:r>
            <a:r>
              <a:rPr lang="zh-CN" altLang="en-US" sz="2400" b="1" dirty="0"/>
              <a:t>买方市场</a:t>
            </a:r>
            <a:r>
              <a:rPr lang="zh-CN" altLang="en-US" sz="2400" dirty="0"/>
              <a:t>），有产品卖不出去，企业只有降低价格，吸引买方，并引起整个市场价格降低；低价使需求量增加，最终使需求量等于供给量，实现均衡。</a:t>
            </a:r>
          </a:p>
        </p:txBody>
      </p:sp>
    </p:spTree>
    <p:extLst>
      <p:ext uri="{BB962C8B-B14F-4D97-AF65-F5344CB8AC3E}">
        <p14:creationId xmlns:p14="http://schemas.microsoft.com/office/powerpoint/2010/main" val="3427798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2"/>
          <p:cNvSpPr>
            <a:spLocks noChangeArrowheads="1"/>
          </p:cNvSpPr>
          <p:nvPr/>
        </p:nvSpPr>
        <p:spPr bwMode="auto">
          <a:xfrm>
            <a:off x="611560" y="1724819"/>
            <a:ext cx="7643813" cy="757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ct val="0"/>
              </a:spcBef>
              <a:buFontTx/>
              <a:buNone/>
            </a:pPr>
            <a:r>
              <a:rPr lang="zh-CN" altLang="en-US" sz="2400" b="1"/>
              <a:t>经济学</a:t>
            </a:r>
            <a:r>
              <a:rPr lang="zh-CN" altLang="en-US" sz="2400"/>
              <a:t>（</a:t>
            </a:r>
            <a:r>
              <a:rPr lang="en-US" altLang="zh-CN" sz="2400"/>
              <a:t>Economics</a:t>
            </a:r>
            <a:r>
              <a:rPr lang="zh-CN" altLang="en-US" sz="2400"/>
              <a:t>），是研究如何利用稀缺资源最好地满足人类需要的一门社会科学。</a:t>
            </a:r>
          </a:p>
        </p:txBody>
      </p:sp>
      <p:sp>
        <p:nvSpPr>
          <p:cNvPr id="3" name="矩形 1"/>
          <p:cNvSpPr>
            <a:spLocks noChangeArrowheads="1"/>
          </p:cNvSpPr>
          <p:nvPr/>
        </p:nvSpPr>
        <p:spPr bwMode="auto">
          <a:xfrm>
            <a:off x="534138" y="1107003"/>
            <a:ext cx="2166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800" dirty="0"/>
              <a:t>1.1.2 </a:t>
            </a:r>
            <a:r>
              <a:rPr lang="zh-CN" altLang="en-US" sz="2800" b="1" dirty="0"/>
              <a:t>经济学</a:t>
            </a:r>
            <a:endParaRPr lang="zh-CN" altLang="en-US" sz="2800" dirty="0"/>
          </a:p>
        </p:txBody>
      </p:sp>
      <p:sp>
        <p:nvSpPr>
          <p:cNvPr id="4" name="矩形 4"/>
          <p:cNvSpPr>
            <a:spLocks noChangeArrowheads="1"/>
          </p:cNvSpPr>
          <p:nvPr/>
        </p:nvSpPr>
        <p:spPr bwMode="auto">
          <a:xfrm>
            <a:off x="611560" y="2516981"/>
            <a:ext cx="7643813"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a:solidFill>
                  <a:srgbClr val="000000"/>
                </a:solidFill>
                <a:latin typeface="宋体" panose="02010600030101010101" pitchFamily="2" charset="-122"/>
              </a:rPr>
              <a:t>◆</a:t>
            </a:r>
            <a:r>
              <a:rPr lang="zh-CN" altLang="en-US" sz="2400">
                <a:solidFill>
                  <a:srgbClr val="000000"/>
                </a:solidFill>
              </a:rPr>
              <a:t>如何利用资源的问题常常被称为资源配置（ </a:t>
            </a:r>
            <a:r>
              <a:rPr lang="en-US" altLang="zh-CN" sz="2400">
                <a:solidFill>
                  <a:srgbClr val="000000"/>
                </a:solidFill>
              </a:rPr>
              <a:t>resource allocation</a:t>
            </a:r>
            <a:r>
              <a:rPr lang="zh-CN" altLang="en-US" sz="2400">
                <a:solidFill>
                  <a:srgbClr val="000000"/>
                </a:solidFill>
              </a:rPr>
              <a:t>），即资源在竞争性用途之间分配，所以，经济学也被称为系统研究资源配置机制 （</a:t>
            </a:r>
            <a:r>
              <a:rPr lang="en-US" altLang="zh-CN" sz="2400">
                <a:solidFill>
                  <a:srgbClr val="000000"/>
                </a:solidFill>
              </a:rPr>
              <a:t>resource allocation mechanisms </a:t>
            </a:r>
            <a:r>
              <a:rPr lang="zh-CN" altLang="en-US" sz="2400">
                <a:solidFill>
                  <a:srgbClr val="000000"/>
                </a:solidFill>
              </a:rPr>
              <a:t>）的社会科学、研究人类如何管理稀缺资源的社会科学 。</a:t>
            </a:r>
            <a:endParaRPr lang="zh-CN" altLang="en-US" sz="1800"/>
          </a:p>
        </p:txBody>
      </p:sp>
      <p:sp>
        <p:nvSpPr>
          <p:cNvPr id="5" name="矩形 5"/>
          <p:cNvSpPr>
            <a:spLocks noChangeArrowheads="1"/>
          </p:cNvSpPr>
          <p:nvPr/>
        </p:nvSpPr>
        <p:spPr bwMode="auto">
          <a:xfrm>
            <a:off x="611560" y="4533106"/>
            <a:ext cx="77771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latin typeface="宋体" panose="02010600030101010101" pitchFamily="2" charset="-122"/>
              </a:rPr>
              <a:t>◆</a:t>
            </a:r>
            <a:r>
              <a:rPr lang="zh-CN" altLang="en-US" sz="2400" dirty="0">
                <a:solidFill>
                  <a:srgbClr val="000000"/>
                </a:solidFill>
              </a:rPr>
              <a:t>在将资源用于不同用途的分配，实际上是一种选择（</a:t>
            </a:r>
            <a:r>
              <a:rPr lang="en-US" altLang="zh-CN" sz="2400" dirty="0">
                <a:solidFill>
                  <a:srgbClr val="000000"/>
                </a:solidFill>
              </a:rPr>
              <a:t>choose</a:t>
            </a:r>
            <a:r>
              <a:rPr lang="zh-CN" altLang="en-US" sz="2400" dirty="0">
                <a:solidFill>
                  <a:srgbClr val="000000"/>
                </a:solidFill>
              </a:rPr>
              <a:t>），所以，也有经济学家认为，经济学就是关于人类社会如何进行选择的科学。</a:t>
            </a:r>
            <a:endParaRPr lang="zh-CN" altLang="en-US" sz="1800" dirty="0"/>
          </a:p>
        </p:txBody>
      </p:sp>
      <p:grpSp>
        <p:nvGrpSpPr>
          <p:cNvPr id="6" name="组合 7"/>
          <p:cNvGrpSpPr>
            <a:grpSpLocks/>
          </p:cNvGrpSpPr>
          <p:nvPr/>
        </p:nvGrpSpPr>
        <p:grpSpPr bwMode="auto">
          <a:xfrm>
            <a:off x="-19050" y="0"/>
            <a:ext cx="9144000" cy="981075"/>
            <a:chOff x="-18956" y="0"/>
            <a:chExt cx="9144000" cy="981173"/>
          </a:xfrm>
        </p:grpSpPr>
        <p:sp>
          <p:nvSpPr>
            <p:cNvPr id="7"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8" name="组合 5"/>
            <p:cNvGrpSpPr>
              <a:grpSpLocks/>
            </p:cNvGrpSpPr>
            <p:nvPr/>
          </p:nvGrpSpPr>
          <p:grpSpPr bwMode="auto">
            <a:xfrm>
              <a:off x="259930" y="44627"/>
              <a:ext cx="6381249" cy="795780"/>
              <a:chOff x="308388" y="44258"/>
              <a:chExt cx="7478523" cy="1000728"/>
            </a:xfrm>
          </p:grpSpPr>
          <p:pic>
            <p:nvPicPr>
              <p:cNvPr id="1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4549255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2627313" y="5057229"/>
            <a:ext cx="4105275"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3" name="Line 5"/>
          <p:cNvSpPr>
            <a:spLocks noChangeShapeType="1"/>
          </p:cNvSpPr>
          <p:nvPr/>
        </p:nvSpPr>
        <p:spPr bwMode="auto">
          <a:xfrm flipV="1">
            <a:off x="2627313" y="1672679"/>
            <a:ext cx="0" cy="338455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4" name="Line 6"/>
          <p:cNvSpPr>
            <a:spLocks noChangeShapeType="1"/>
          </p:cNvSpPr>
          <p:nvPr/>
        </p:nvSpPr>
        <p:spPr bwMode="auto">
          <a:xfrm>
            <a:off x="2916238" y="2248942"/>
            <a:ext cx="3384550" cy="237648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5" name="Line 7"/>
          <p:cNvSpPr>
            <a:spLocks noChangeShapeType="1"/>
          </p:cNvSpPr>
          <p:nvPr/>
        </p:nvSpPr>
        <p:spPr bwMode="auto">
          <a:xfrm flipV="1">
            <a:off x="3203575" y="2033042"/>
            <a:ext cx="3097213" cy="259238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6" name="Text Box 8"/>
          <p:cNvSpPr txBox="1">
            <a:spLocks noChangeArrowheads="1"/>
          </p:cNvSpPr>
          <p:nvPr/>
        </p:nvSpPr>
        <p:spPr bwMode="auto">
          <a:xfrm>
            <a:off x="2019021" y="1612354"/>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P</a:t>
            </a:r>
          </a:p>
        </p:txBody>
      </p:sp>
      <p:sp>
        <p:nvSpPr>
          <p:cNvPr id="17" name="Text Box 9"/>
          <p:cNvSpPr txBox="1">
            <a:spLocks noChangeArrowheads="1"/>
          </p:cNvSpPr>
          <p:nvPr/>
        </p:nvSpPr>
        <p:spPr bwMode="auto">
          <a:xfrm>
            <a:off x="6789320" y="5128667"/>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Q</a:t>
            </a:r>
          </a:p>
        </p:txBody>
      </p:sp>
      <p:sp>
        <p:nvSpPr>
          <p:cNvPr id="18" name="Text Box 10"/>
          <p:cNvSpPr txBox="1">
            <a:spLocks noChangeArrowheads="1"/>
          </p:cNvSpPr>
          <p:nvPr/>
        </p:nvSpPr>
        <p:spPr bwMode="auto">
          <a:xfrm>
            <a:off x="6214516" y="3976142"/>
            <a:ext cx="57259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DD</a:t>
            </a:r>
          </a:p>
        </p:txBody>
      </p:sp>
      <p:sp>
        <p:nvSpPr>
          <p:cNvPr id="19" name="Text Box 11"/>
          <p:cNvSpPr txBox="1">
            <a:spLocks noChangeArrowheads="1"/>
          </p:cNvSpPr>
          <p:nvPr/>
        </p:nvSpPr>
        <p:spPr bwMode="auto">
          <a:xfrm>
            <a:off x="6345000" y="2104479"/>
            <a:ext cx="5084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SS</a:t>
            </a:r>
          </a:p>
        </p:txBody>
      </p:sp>
      <p:sp>
        <p:nvSpPr>
          <p:cNvPr id="20" name="Text Box 12"/>
          <p:cNvSpPr txBox="1">
            <a:spLocks noChangeArrowheads="1"/>
          </p:cNvSpPr>
          <p:nvPr/>
        </p:nvSpPr>
        <p:spPr bwMode="auto">
          <a:xfrm>
            <a:off x="2277645" y="5057229"/>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O</a:t>
            </a:r>
          </a:p>
        </p:txBody>
      </p:sp>
      <p:sp>
        <p:nvSpPr>
          <p:cNvPr id="21" name="Text Box 13"/>
          <p:cNvSpPr txBox="1">
            <a:spLocks noChangeArrowheads="1"/>
          </p:cNvSpPr>
          <p:nvPr/>
        </p:nvSpPr>
        <p:spPr bwMode="auto">
          <a:xfrm>
            <a:off x="4385245" y="2752179"/>
            <a:ext cx="3417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E</a:t>
            </a:r>
          </a:p>
        </p:txBody>
      </p:sp>
      <p:sp>
        <p:nvSpPr>
          <p:cNvPr id="22" name="Line 14"/>
          <p:cNvSpPr>
            <a:spLocks noChangeShapeType="1"/>
          </p:cNvSpPr>
          <p:nvPr/>
        </p:nvSpPr>
        <p:spPr bwMode="auto">
          <a:xfrm>
            <a:off x="4605338" y="3434804"/>
            <a:ext cx="0" cy="1655763"/>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3" name="Line 15"/>
          <p:cNvSpPr>
            <a:spLocks noChangeShapeType="1"/>
          </p:cNvSpPr>
          <p:nvPr/>
        </p:nvSpPr>
        <p:spPr bwMode="auto">
          <a:xfrm flipH="1">
            <a:off x="2614613" y="3434804"/>
            <a:ext cx="20161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4" name="Text Box 16"/>
          <p:cNvSpPr txBox="1">
            <a:spLocks noChangeArrowheads="1"/>
          </p:cNvSpPr>
          <p:nvPr/>
        </p:nvSpPr>
        <p:spPr bwMode="auto">
          <a:xfrm>
            <a:off x="3851275" y="5130254"/>
            <a:ext cx="18430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均衡产量</a:t>
            </a:r>
            <a:r>
              <a:rPr lang="en-US" altLang="zh-CN" sz="2000" b="1">
                <a:solidFill>
                  <a:srgbClr val="000000"/>
                </a:solidFill>
              </a:rPr>
              <a:t>Q</a:t>
            </a:r>
            <a:r>
              <a:rPr lang="en-US" altLang="zh-CN" sz="2000" b="1" baseline="-25000">
                <a:solidFill>
                  <a:srgbClr val="000000"/>
                </a:solidFill>
              </a:rPr>
              <a:t>E</a:t>
            </a:r>
          </a:p>
        </p:txBody>
      </p:sp>
      <p:sp>
        <p:nvSpPr>
          <p:cNvPr id="25" name="Text Box 17"/>
          <p:cNvSpPr txBox="1">
            <a:spLocks noChangeArrowheads="1"/>
          </p:cNvSpPr>
          <p:nvPr/>
        </p:nvSpPr>
        <p:spPr bwMode="auto">
          <a:xfrm>
            <a:off x="980827" y="3257004"/>
            <a:ext cx="149592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均衡价格</a:t>
            </a:r>
            <a:r>
              <a:rPr lang="en-US" altLang="zh-CN" sz="2000" b="1">
                <a:solidFill>
                  <a:srgbClr val="000000"/>
                </a:solidFill>
              </a:rPr>
              <a:t>P</a:t>
            </a:r>
            <a:r>
              <a:rPr lang="en-US" altLang="zh-CN" sz="2000" b="1" baseline="-25000">
                <a:solidFill>
                  <a:srgbClr val="000000"/>
                </a:solidFill>
              </a:rPr>
              <a:t>E</a:t>
            </a:r>
          </a:p>
        </p:txBody>
      </p:sp>
      <p:sp>
        <p:nvSpPr>
          <p:cNvPr id="26" name="Rectangle 18"/>
          <p:cNvSpPr>
            <a:spLocks noChangeArrowheads="1"/>
          </p:cNvSpPr>
          <p:nvPr/>
        </p:nvSpPr>
        <p:spPr bwMode="auto">
          <a:xfrm>
            <a:off x="2555875" y="5708104"/>
            <a:ext cx="389722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产品短缺的卖方市场与竞买</a:t>
            </a:r>
          </a:p>
        </p:txBody>
      </p:sp>
      <p:sp>
        <p:nvSpPr>
          <p:cNvPr id="27" name="Line 19"/>
          <p:cNvSpPr>
            <a:spLocks noChangeShapeType="1"/>
          </p:cNvSpPr>
          <p:nvPr/>
        </p:nvSpPr>
        <p:spPr bwMode="auto">
          <a:xfrm>
            <a:off x="3635375" y="2753767"/>
            <a:ext cx="0" cy="2303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8" name="Line 20"/>
          <p:cNvSpPr>
            <a:spLocks noChangeShapeType="1"/>
          </p:cNvSpPr>
          <p:nvPr/>
        </p:nvSpPr>
        <p:spPr bwMode="auto">
          <a:xfrm flipH="1">
            <a:off x="2627313" y="4265067"/>
            <a:ext cx="309721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9" name="Line 21"/>
          <p:cNvSpPr>
            <a:spLocks noChangeShapeType="1"/>
          </p:cNvSpPr>
          <p:nvPr/>
        </p:nvSpPr>
        <p:spPr bwMode="auto">
          <a:xfrm flipH="1">
            <a:off x="2627313" y="2753767"/>
            <a:ext cx="10080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30" name="Rectangle 22"/>
          <p:cNvSpPr>
            <a:spLocks noChangeArrowheads="1"/>
          </p:cNvSpPr>
          <p:nvPr/>
        </p:nvSpPr>
        <p:spPr bwMode="auto">
          <a:xfrm>
            <a:off x="1979613" y="3976142"/>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P</a:t>
            </a:r>
            <a:r>
              <a:rPr lang="en-US" altLang="zh-CN" sz="2000" b="1" baseline="-25000">
                <a:solidFill>
                  <a:srgbClr val="000000"/>
                </a:solidFill>
              </a:rPr>
              <a:t>S</a:t>
            </a:r>
          </a:p>
        </p:txBody>
      </p:sp>
      <p:sp>
        <p:nvSpPr>
          <p:cNvPr id="31" name="Rectangle 23"/>
          <p:cNvSpPr>
            <a:spLocks noChangeArrowheads="1"/>
          </p:cNvSpPr>
          <p:nvPr/>
        </p:nvSpPr>
        <p:spPr bwMode="auto">
          <a:xfrm>
            <a:off x="755650" y="2464842"/>
            <a:ext cx="16546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市场价格</a:t>
            </a:r>
            <a:r>
              <a:rPr lang="en-US" altLang="zh-CN" sz="2000" b="1" dirty="0">
                <a:solidFill>
                  <a:srgbClr val="000000"/>
                </a:solidFill>
              </a:rPr>
              <a:t>=P</a:t>
            </a:r>
            <a:r>
              <a:rPr lang="en-US" altLang="zh-CN" sz="2000" b="1" baseline="-25000" dirty="0">
                <a:solidFill>
                  <a:srgbClr val="000000"/>
                </a:solidFill>
              </a:rPr>
              <a:t>D</a:t>
            </a:r>
          </a:p>
        </p:txBody>
      </p:sp>
      <p:sp>
        <p:nvSpPr>
          <p:cNvPr id="32" name="AutoShape 24"/>
          <p:cNvSpPr>
            <a:spLocks/>
          </p:cNvSpPr>
          <p:nvPr/>
        </p:nvSpPr>
        <p:spPr bwMode="auto">
          <a:xfrm rot="16200000">
            <a:off x="3958431" y="4446836"/>
            <a:ext cx="288925" cy="935038"/>
          </a:xfrm>
          <a:prstGeom prst="rightBrace">
            <a:avLst>
              <a:gd name="adj1" fmla="val 26969"/>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33" name="Text Box 25"/>
          <p:cNvSpPr txBox="1">
            <a:spLocks noChangeArrowheads="1"/>
          </p:cNvSpPr>
          <p:nvPr/>
        </p:nvSpPr>
        <p:spPr bwMode="auto">
          <a:xfrm>
            <a:off x="3832225" y="4336504"/>
            <a:ext cx="7008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FF0000"/>
                </a:solidFill>
              </a:rPr>
              <a:t>短缺</a:t>
            </a:r>
          </a:p>
        </p:txBody>
      </p:sp>
      <p:sp>
        <p:nvSpPr>
          <p:cNvPr id="34" name="Text Box 26"/>
          <p:cNvSpPr txBox="1">
            <a:spLocks noChangeArrowheads="1"/>
          </p:cNvSpPr>
          <p:nvPr/>
        </p:nvSpPr>
        <p:spPr bwMode="auto">
          <a:xfrm>
            <a:off x="3563938" y="2393404"/>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a:solidFill>
                  <a:srgbClr val="000000"/>
                </a:solidFill>
              </a:rPr>
              <a:t>A</a:t>
            </a:r>
          </a:p>
        </p:txBody>
      </p:sp>
      <p:sp>
        <p:nvSpPr>
          <p:cNvPr id="35" name="Text Box 29"/>
          <p:cNvSpPr txBox="1">
            <a:spLocks noChangeArrowheads="1"/>
          </p:cNvSpPr>
          <p:nvPr/>
        </p:nvSpPr>
        <p:spPr bwMode="auto">
          <a:xfrm>
            <a:off x="3203575" y="5130254"/>
            <a:ext cx="7921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rPr>
              <a:t>Q</a:t>
            </a:r>
            <a:r>
              <a:rPr lang="en-US" altLang="zh-CN" sz="2000" b="1" baseline="-25000">
                <a:solidFill>
                  <a:srgbClr val="000000"/>
                </a:solidFill>
              </a:rPr>
              <a:t>S</a:t>
            </a:r>
          </a:p>
        </p:txBody>
      </p:sp>
      <p:sp>
        <p:nvSpPr>
          <p:cNvPr id="36" name="Line 31"/>
          <p:cNvSpPr>
            <a:spLocks noChangeShapeType="1"/>
          </p:cNvSpPr>
          <p:nvPr/>
        </p:nvSpPr>
        <p:spPr bwMode="auto">
          <a:xfrm>
            <a:off x="5795963" y="4265067"/>
            <a:ext cx="0" cy="8636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37" name="Text Box 26"/>
          <p:cNvSpPr txBox="1">
            <a:spLocks noChangeArrowheads="1"/>
          </p:cNvSpPr>
          <p:nvPr/>
        </p:nvSpPr>
        <p:spPr bwMode="auto">
          <a:xfrm>
            <a:off x="3365477" y="3854062"/>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smtClean="0">
                <a:solidFill>
                  <a:srgbClr val="000000"/>
                </a:solidFill>
              </a:rPr>
              <a:t>B</a:t>
            </a:r>
            <a:endParaRPr lang="en-US" altLang="zh-CN" sz="2000" b="1" i="1" dirty="0">
              <a:solidFill>
                <a:srgbClr val="000000"/>
              </a:solidFill>
            </a:endParaRPr>
          </a:p>
        </p:txBody>
      </p:sp>
      <p:sp>
        <p:nvSpPr>
          <p:cNvPr id="38" name="Text Box 26"/>
          <p:cNvSpPr txBox="1">
            <a:spLocks noChangeArrowheads="1"/>
          </p:cNvSpPr>
          <p:nvPr/>
        </p:nvSpPr>
        <p:spPr bwMode="auto">
          <a:xfrm>
            <a:off x="5769660" y="3832149"/>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smtClean="0">
                <a:solidFill>
                  <a:srgbClr val="000000"/>
                </a:solidFill>
              </a:rPr>
              <a:t>C</a:t>
            </a:r>
            <a:endParaRPr lang="en-US" altLang="zh-CN" sz="2000" b="1" i="1" dirty="0">
              <a:solidFill>
                <a:srgbClr val="000000"/>
              </a:solidFill>
            </a:endParaRPr>
          </a:p>
        </p:txBody>
      </p:sp>
      <p:sp>
        <p:nvSpPr>
          <p:cNvPr id="39" name="Text Box 28"/>
          <p:cNvSpPr txBox="1">
            <a:spLocks noChangeArrowheads="1"/>
          </p:cNvSpPr>
          <p:nvPr/>
        </p:nvSpPr>
        <p:spPr bwMode="auto">
          <a:xfrm>
            <a:off x="3875088" y="1052736"/>
            <a:ext cx="2446504"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dirty="0" smtClean="0">
                <a:solidFill>
                  <a:srgbClr val="000000"/>
                </a:solidFill>
                <a:latin typeface="Times New Roman" panose="02020603050405020304" pitchFamily="18" charset="0"/>
              </a:rPr>
              <a:t>A</a:t>
            </a:r>
            <a:r>
              <a:rPr lang="zh-CN" altLang="en-US" sz="2000" b="1" dirty="0" smtClean="0">
                <a:solidFill>
                  <a:srgbClr val="000000"/>
                </a:solidFill>
                <a:latin typeface="Times New Roman" panose="02020603050405020304" pitchFamily="18" charset="0"/>
              </a:rPr>
              <a:t>为短缺的非均衡点</a:t>
            </a:r>
            <a:endParaRPr lang="en-US" altLang="zh-CN" sz="2000" b="1" dirty="0" smtClean="0">
              <a:solidFill>
                <a:srgbClr val="000000"/>
              </a:solidFill>
              <a:latin typeface="Times New Roman" panose="02020603050405020304" pitchFamily="18" charset="0"/>
            </a:endParaRPr>
          </a:p>
          <a:p>
            <a:pPr eaLnBrk="1" hangingPunct="1">
              <a:spcBef>
                <a:spcPct val="0"/>
              </a:spcBef>
              <a:buFontTx/>
              <a:buNone/>
            </a:pPr>
            <a:r>
              <a:rPr lang="en-US" altLang="zh-CN" sz="2000" b="1" i="1" dirty="0" smtClean="0">
                <a:solidFill>
                  <a:srgbClr val="000000"/>
                </a:solidFill>
                <a:latin typeface="Times New Roman" panose="02020603050405020304" pitchFamily="18" charset="0"/>
              </a:rPr>
              <a:t>P</a:t>
            </a:r>
            <a:r>
              <a:rPr lang="en-US" altLang="zh-CN" sz="2000" b="1" i="1" baseline="-25000" dirty="0" smtClean="0">
                <a:solidFill>
                  <a:srgbClr val="000000"/>
                </a:solidFill>
                <a:latin typeface="Times New Roman" panose="02020603050405020304" pitchFamily="18" charset="0"/>
              </a:rPr>
              <a:t>D</a:t>
            </a:r>
            <a:r>
              <a:rPr lang="en-US" altLang="zh-CN" sz="2000" b="1" i="1" dirty="0" smtClean="0">
                <a:solidFill>
                  <a:srgbClr val="000000"/>
                </a:solidFill>
                <a:latin typeface="Times New Roman" panose="02020603050405020304" pitchFamily="18" charset="0"/>
              </a:rPr>
              <a:t>&gt;P</a:t>
            </a:r>
            <a:r>
              <a:rPr lang="en-US" altLang="zh-CN" sz="2000" b="1" i="1" baseline="-25000" dirty="0" smtClean="0">
                <a:solidFill>
                  <a:srgbClr val="000000"/>
                </a:solidFill>
                <a:latin typeface="Times New Roman" panose="02020603050405020304" pitchFamily="18" charset="0"/>
              </a:rPr>
              <a:t>S</a:t>
            </a:r>
            <a:endParaRPr lang="en-US" altLang="zh-CN" sz="2000" b="1" i="1" baseline="-25000" dirty="0">
              <a:solidFill>
                <a:srgbClr val="000000"/>
              </a:solidFill>
              <a:latin typeface="Times New Roman" panose="02020603050405020304" pitchFamily="18" charset="0"/>
            </a:endParaRPr>
          </a:p>
          <a:p>
            <a:pPr eaLnBrk="1" hangingPunct="1">
              <a:spcBef>
                <a:spcPct val="0"/>
              </a:spcBef>
              <a:buFontTx/>
              <a:buNone/>
            </a:pPr>
            <a:r>
              <a:rPr lang="en-US" altLang="zh-CN" sz="2000" b="1" i="1" dirty="0">
                <a:solidFill>
                  <a:srgbClr val="000000"/>
                </a:solidFill>
                <a:latin typeface="Times New Roman" panose="02020603050405020304" pitchFamily="18" charset="0"/>
              </a:rPr>
              <a:t>Q</a:t>
            </a:r>
            <a:r>
              <a:rPr lang="en-US" altLang="zh-CN" sz="2000" b="1" i="1" baseline="-25000" dirty="0">
                <a:solidFill>
                  <a:srgbClr val="000000"/>
                </a:solidFill>
                <a:latin typeface="Times New Roman" panose="02020603050405020304" pitchFamily="18" charset="0"/>
              </a:rPr>
              <a:t>D</a:t>
            </a:r>
            <a:r>
              <a:rPr lang="en-US" altLang="zh-CN" sz="2000" b="1" i="1" dirty="0">
                <a:solidFill>
                  <a:srgbClr val="000000"/>
                </a:solidFill>
                <a:latin typeface="Times New Roman" panose="02020603050405020304" pitchFamily="18" charset="0"/>
              </a:rPr>
              <a:t>=D</a:t>
            </a:r>
            <a:r>
              <a:rPr lang="en-US" altLang="zh-CN" sz="2000" b="1" i="1" baseline="-25000" dirty="0">
                <a:solidFill>
                  <a:srgbClr val="000000"/>
                </a:solidFill>
                <a:latin typeface="Times New Roman" panose="02020603050405020304" pitchFamily="18" charset="0"/>
              </a:rPr>
              <a:t>S</a:t>
            </a:r>
          </a:p>
        </p:txBody>
      </p:sp>
      <p:cxnSp>
        <p:nvCxnSpPr>
          <p:cNvPr id="4" name="直接箭头连接符 3"/>
          <p:cNvCxnSpPr/>
          <p:nvPr/>
        </p:nvCxnSpPr>
        <p:spPr>
          <a:xfrm>
            <a:off x="3934552" y="2752179"/>
            <a:ext cx="635861" cy="50482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a:stCxn id="37" idx="3"/>
          </p:cNvCxnSpPr>
          <p:nvPr/>
        </p:nvCxnSpPr>
        <p:spPr>
          <a:xfrm flipV="1">
            <a:off x="3736091" y="3474491"/>
            <a:ext cx="686515" cy="579626"/>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37763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2627313" y="4915371"/>
            <a:ext cx="4105275"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3" name="Line 5"/>
          <p:cNvSpPr>
            <a:spLocks noChangeShapeType="1"/>
          </p:cNvSpPr>
          <p:nvPr/>
        </p:nvSpPr>
        <p:spPr bwMode="auto">
          <a:xfrm flipV="1">
            <a:off x="2627313" y="1530821"/>
            <a:ext cx="0" cy="338455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4" name="Line 6"/>
          <p:cNvSpPr>
            <a:spLocks noChangeShapeType="1"/>
          </p:cNvSpPr>
          <p:nvPr/>
        </p:nvSpPr>
        <p:spPr bwMode="auto">
          <a:xfrm>
            <a:off x="2916238" y="2107084"/>
            <a:ext cx="3384550" cy="237648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5" name="Line 7"/>
          <p:cNvSpPr>
            <a:spLocks noChangeShapeType="1"/>
          </p:cNvSpPr>
          <p:nvPr/>
        </p:nvSpPr>
        <p:spPr bwMode="auto">
          <a:xfrm flipV="1">
            <a:off x="3203575" y="1891184"/>
            <a:ext cx="3097213" cy="2592387"/>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6" name="Text Box 8"/>
          <p:cNvSpPr txBox="1">
            <a:spLocks noChangeArrowheads="1"/>
          </p:cNvSpPr>
          <p:nvPr/>
        </p:nvSpPr>
        <p:spPr bwMode="auto">
          <a:xfrm>
            <a:off x="2019021" y="1470496"/>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P</a:t>
            </a:r>
          </a:p>
        </p:txBody>
      </p:sp>
      <p:sp>
        <p:nvSpPr>
          <p:cNvPr id="17" name="Text Box 9"/>
          <p:cNvSpPr txBox="1">
            <a:spLocks noChangeArrowheads="1"/>
          </p:cNvSpPr>
          <p:nvPr/>
        </p:nvSpPr>
        <p:spPr bwMode="auto">
          <a:xfrm>
            <a:off x="6789320" y="4986809"/>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Q</a:t>
            </a:r>
          </a:p>
        </p:txBody>
      </p:sp>
      <p:sp>
        <p:nvSpPr>
          <p:cNvPr id="18" name="Text Box 10"/>
          <p:cNvSpPr txBox="1">
            <a:spLocks noChangeArrowheads="1"/>
          </p:cNvSpPr>
          <p:nvPr/>
        </p:nvSpPr>
        <p:spPr bwMode="auto">
          <a:xfrm>
            <a:off x="6214516" y="3834284"/>
            <a:ext cx="57259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DD</a:t>
            </a:r>
          </a:p>
        </p:txBody>
      </p:sp>
      <p:sp>
        <p:nvSpPr>
          <p:cNvPr id="19" name="Text Box 11"/>
          <p:cNvSpPr txBox="1">
            <a:spLocks noChangeArrowheads="1"/>
          </p:cNvSpPr>
          <p:nvPr/>
        </p:nvSpPr>
        <p:spPr bwMode="auto">
          <a:xfrm>
            <a:off x="6345000" y="1962621"/>
            <a:ext cx="5084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SS</a:t>
            </a:r>
          </a:p>
        </p:txBody>
      </p:sp>
      <p:sp>
        <p:nvSpPr>
          <p:cNvPr id="20" name="Text Box 12"/>
          <p:cNvSpPr txBox="1">
            <a:spLocks noChangeArrowheads="1"/>
          </p:cNvSpPr>
          <p:nvPr/>
        </p:nvSpPr>
        <p:spPr bwMode="auto">
          <a:xfrm>
            <a:off x="2277645" y="4915371"/>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O</a:t>
            </a:r>
          </a:p>
        </p:txBody>
      </p:sp>
      <p:sp>
        <p:nvSpPr>
          <p:cNvPr id="21" name="Text Box 13"/>
          <p:cNvSpPr txBox="1">
            <a:spLocks noChangeArrowheads="1"/>
          </p:cNvSpPr>
          <p:nvPr/>
        </p:nvSpPr>
        <p:spPr bwMode="auto">
          <a:xfrm>
            <a:off x="4442619" y="2772217"/>
            <a:ext cx="3417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dirty="0">
                <a:solidFill>
                  <a:srgbClr val="000000"/>
                </a:solidFill>
                <a:latin typeface="Tahoma" panose="020B0604030504040204" pitchFamily="34" charset="0"/>
              </a:rPr>
              <a:t>E</a:t>
            </a:r>
          </a:p>
        </p:txBody>
      </p:sp>
      <p:sp>
        <p:nvSpPr>
          <p:cNvPr id="22" name="Line 14"/>
          <p:cNvSpPr>
            <a:spLocks noChangeShapeType="1"/>
          </p:cNvSpPr>
          <p:nvPr/>
        </p:nvSpPr>
        <p:spPr bwMode="auto">
          <a:xfrm>
            <a:off x="4605338" y="3292946"/>
            <a:ext cx="0" cy="1655763"/>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3" name="Line 15"/>
          <p:cNvSpPr>
            <a:spLocks noChangeShapeType="1"/>
          </p:cNvSpPr>
          <p:nvPr/>
        </p:nvSpPr>
        <p:spPr bwMode="auto">
          <a:xfrm flipH="1">
            <a:off x="2614613" y="3292946"/>
            <a:ext cx="20161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4" name="Text Box 16"/>
          <p:cNvSpPr txBox="1">
            <a:spLocks noChangeArrowheads="1"/>
          </p:cNvSpPr>
          <p:nvPr/>
        </p:nvSpPr>
        <p:spPr bwMode="auto">
          <a:xfrm>
            <a:off x="3521075" y="4993159"/>
            <a:ext cx="18430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均衡产量</a:t>
            </a:r>
            <a:r>
              <a:rPr lang="en-US" altLang="zh-CN" sz="2000" b="1">
                <a:solidFill>
                  <a:srgbClr val="000000"/>
                </a:solidFill>
              </a:rPr>
              <a:t>Q</a:t>
            </a:r>
            <a:r>
              <a:rPr lang="en-US" altLang="zh-CN" sz="2000" b="1" baseline="-25000">
                <a:solidFill>
                  <a:srgbClr val="000000"/>
                </a:solidFill>
              </a:rPr>
              <a:t>E</a:t>
            </a:r>
          </a:p>
        </p:txBody>
      </p:sp>
      <p:sp>
        <p:nvSpPr>
          <p:cNvPr id="25" name="Text Box 17"/>
          <p:cNvSpPr txBox="1">
            <a:spLocks noChangeArrowheads="1"/>
          </p:cNvSpPr>
          <p:nvPr/>
        </p:nvSpPr>
        <p:spPr bwMode="auto">
          <a:xfrm>
            <a:off x="980827" y="3043709"/>
            <a:ext cx="149592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均衡价格</a:t>
            </a:r>
            <a:r>
              <a:rPr lang="en-US" altLang="zh-CN" sz="2000" b="1">
                <a:solidFill>
                  <a:srgbClr val="000000"/>
                </a:solidFill>
              </a:rPr>
              <a:t>P</a:t>
            </a:r>
            <a:r>
              <a:rPr lang="en-US" altLang="zh-CN" sz="2000" b="1" baseline="-25000">
                <a:solidFill>
                  <a:srgbClr val="000000"/>
                </a:solidFill>
              </a:rPr>
              <a:t>E</a:t>
            </a:r>
          </a:p>
        </p:txBody>
      </p:sp>
      <p:sp>
        <p:nvSpPr>
          <p:cNvPr id="26" name="Rectangle 18"/>
          <p:cNvSpPr>
            <a:spLocks noChangeArrowheads="1"/>
          </p:cNvSpPr>
          <p:nvPr/>
        </p:nvSpPr>
        <p:spPr bwMode="auto">
          <a:xfrm>
            <a:off x="2555875" y="5636096"/>
            <a:ext cx="389722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solidFill>
                  <a:srgbClr val="000000"/>
                </a:solidFill>
              </a:rPr>
              <a:t>产品过剩的卖方市场的竞卖</a:t>
            </a:r>
          </a:p>
        </p:txBody>
      </p:sp>
      <p:sp>
        <p:nvSpPr>
          <p:cNvPr id="27" name="Line 19"/>
          <p:cNvSpPr>
            <a:spLocks noChangeShapeType="1"/>
          </p:cNvSpPr>
          <p:nvPr/>
        </p:nvSpPr>
        <p:spPr bwMode="auto">
          <a:xfrm>
            <a:off x="5435600" y="2611909"/>
            <a:ext cx="0" cy="2303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8" name="Line 20"/>
          <p:cNvSpPr>
            <a:spLocks noChangeShapeType="1"/>
          </p:cNvSpPr>
          <p:nvPr/>
        </p:nvSpPr>
        <p:spPr bwMode="auto">
          <a:xfrm flipH="1">
            <a:off x="2627313" y="3907309"/>
            <a:ext cx="2808287"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9" name="Line 21"/>
          <p:cNvSpPr>
            <a:spLocks noChangeShapeType="1"/>
          </p:cNvSpPr>
          <p:nvPr/>
        </p:nvSpPr>
        <p:spPr bwMode="auto">
          <a:xfrm flipH="1">
            <a:off x="2627313" y="2611909"/>
            <a:ext cx="27368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30" name="Rectangle 22"/>
          <p:cNvSpPr>
            <a:spLocks noChangeArrowheads="1"/>
          </p:cNvSpPr>
          <p:nvPr/>
        </p:nvSpPr>
        <p:spPr bwMode="auto">
          <a:xfrm>
            <a:off x="1979613" y="2322984"/>
            <a:ext cx="470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a:solidFill>
                  <a:srgbClr val="000000"/>
                </a:solidFill>
              </a:rPr>
              <a:t>P</a:t>
            </a:r>
            <a:r>
              <a:rPr lang="en-US" altLang="zh-CN" sz="2000" b="1" baseline="-25000">
                <a:solidFill>
                  <a:srgbClr val="000000"/>
                </a:solidFill>
              </a:rPr>
              <a:t>S</a:t>
            </a:r>
          </a:p>
        </p:txBody>
      </p:sp>
      <p:sp>
        <p:nvSpPr>
          <p:cNvPr id="31" name="Rectangle 23"/>
          <p:cNvSpPr>
            <a:spLocks noChangeArrowheads="1"/>
          </p:cNvSpPr>
          <p:nvPr/>
        </p:nvSpPr>
        <p:spPr bwMode="auto">
          <a:xfrm>
            <a:off x="611188" y="3619971"/>
            <a:ext cx="165462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市场价格</a:t>
            </a:r>
            <a:r>
              <a:rPr lang="en-US" altLang="zh-CN" sz="2000" b="1">
                <a:solidFill>
                  <a:srgbClr val="000000"/>
                </a:solidFill>
              </a:rPr>
              <a:t>=P</a:t>
            </a:r>
            <a:r>
              <a:rPr lang="en-US" altLang="zh-CN" sz="2000" b="1" baseline="-25000">
                <a:solidFill>
                  <a:srgbClr val="000000"/>
                </a:solidFill>
              </a:rPr>
              <a:t>D</a:t>
            </a:r>
          </a:p>
        </p:txBody>
      </p:sp>
      <p:sp>
        <p:nvSpPr>
          <p:cNvPr id="32" name="Text Box 24"/>
          <p:cNvSpPr txBox="1">
            <a:spLocks noChangeArrowheads="1"/>
          </p:cNvSpPr>
          <p:nvPr/>
        </p:nvSpPr>
        <p:spPr bwMode="auto">
          <a:xfrm>
            <a:off x="5219700" y="5059834"/>
            <a:ext cx="7921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rPr>
              <a:t>Q</a:t>
            </a:r>
            <a:r>
              <a:rPr lang="en-US" altLang="zh-CN" sz="2000" b="1" baseline="-25000">
                <a:solidFill>
                  <a:srgbClr val="000000"/>
                </a:solidFill>
              </a:rPr>
              <a:t>S</a:t>
            </a:r>
          </a:p>
        </p:txBody>
      </p:sp>
      <p:sp>
        <p:nvSpPr>
          <p:cNvPr id="33" name="AutoShape 25"/>
          <p:cNvSpPr>
            <a:spLocks/>
          </p:cNvSpPr>
          <p:nvPr/>
        </p:nvSpPr>
        <p:spPr bwMode="auto">
          <a:xfrm rot="16200000">
            <a:off x="4895056" y="4376416"/>
            <a:ext cx="288925" cy="792162"/>
          </a:xfrm>
          <a:prstGeom prst="rightBrace">
            <a:avLst>
              <a:gd name="adj1" fmla="val 22848"/>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34" name="Text Box 26"/>
          <p:cNvSpPr txBox="1">
            <a:spLocks noChangeArrowheads="1"/>
          </p:cNvSpPr>
          <p:nvPr/>
        </p:nvSpPr>
        <p:spPr bwMode="auto">
          <a:xfrm>
            <a:off x="4767263" y="4200996"/>
            <a:ext cx="7008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FF0000"/>
                </a:solidFill>
              </a:rPr>
              <a:t>过剩</a:t>
            </a:r>
          </a:p>
        </p:txBody>
      </p:sp>
      <p:sp>
        <p:nvSpPr>
          <p:cNvPr id="35" name="Text Box 27"/>
          <p:cNvSpPr txBox="1">
            <a:spLocks noChangeArrowheads="1"/>
          </p:cNvSpPr>
          <p:nvPr/>
        </p:nvSpPr>
        <p:spPr bwMode="auto">
          <a:xfrm>
            <a:off x="5580063" y="3546946"/>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a:solidFill>
                  <a:srgbClr val="000000"/>
                </a:solidFill>
              </a:rPr>
              <a:t>B</a:t>
            </a:r>
          </a:p>
        </p:txBody>
      </p:sp>
      <p:sp>
        <p:nvSpPr>
          <p:cNvPr id="36" name="AutoShape 29"/>
          <p:cNvSpPr>
            <a:spLocks/>
          </p:cNvSpPr>
          <p:nvPr/>
        </p:nvSpPr>
        <p:spPr bwMode="auto">
          <a:xfrm>
            <a:off x="5435600" y="2683346"/>
            <a:ext cx="144463" cy="1152525"/>
          </a:xfrm>
          <a:prstGeom prst="rightBrace">
            <a:avLst>
              <a:gd name="adj1" fmla="val 6648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37" name="Text Box 27"/>
          <p:cNvSpPr txBox="1">
            <a:spLocks noChangeArrowheads="1"/>
          </p:cNvSpPr>
          <p:nvPr/>
        </p:nvSpPr>
        <p:spPr bwMode="auto">
          <a:xfrm>
            <a:off x="5515225" y="2411854"/>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smtClean="0">
                <a:solidFill>
                  <a:srgbClr val="000000"/>
                </a:solidFill>
              </a:rPr>
              <a:t>A</a:t>
            </a:r>
            <a:endParaRPr lang="en-US" altLang="zh-CN" sz="2000" b="1" i="1" dirty="0">
              <a:solidFill>
                <a:srgbClr val="000000"/>
              </a:solidFill>
            </a:endParaRPr>
          </a:p>
        </p:txBody>
      </p:sp>
      <p:sp>
        <p:nvSpPr>
          <p:cNvPr id="38" name="Text Box 27"/>
          <p:cNvSpPr txBox="1">
            <a:spLocks noChangeArrowheads="1"/>
          </p:cNvSpPr>
          <p:nvPr/>
        </p:nvSpPr>
        <p:spPr bwMode="auto">
          <a:xfrm>
            <a:off x="3521075" y="3535774"/>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smtClean="0">
                <a:solidFill>
                  <a:srgbClr val="000000"/>
                </a:solidFill>
              </a:rPr>
              <a:t>C</a:t>
            </a:r>
            <a:endParaRPr lang="en-US" altLang="zh-CN" sz="2000" b="1" i="1" dirty="0">
              <a:solidFill>
                <a:srgbClr val="000000"/>
              </a:solidFill>
            </a:endParaRPr>
          </a:p>
        </p:txBody>
      </p:sp>
      <p:sp>
        <p:nvSpPr>
          <p:cNvPr id="39" name="Text Box 28"/>
          <p:cNvSpPr txBox="1">
            <a:spLocks noChangeArrowheads="1"/>
          </p:cNvSpPr>
          <p:nvPr/>
        </p:nvSpPr>
        <p:spPr bwMode="auto">
          <a:xfrm>
            <a:off x="3509378" y="1168569"/>
            <a:ext cx="243207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smtClean="0">
                <a:solidFill>
                  <a:srgbClr val="000000"/>
                </a:solidFill>
                <a:latin typeface="Times New Roman" panose="02020603050405020304" pitchFamily="18" charset="0"/>
              </a:rPr>
              <a:t>B</a:t>
            </a:r>
            <a:r>
              <a:rPr lang="zh-CN" altLang="en-US" sz="2000" b="1" i="1" dirty="0" smtClean="0">
                <a:solidFill>
                  <a:srgbClr val="000000"/>
                </a:solidFill>
                <a:latin typeface="Times New Roman" panose="02020603050405020304" pitchFamily="18" charset="0"/>
              </a:rPr>
              <a:t>为过剩的非均衡点</a:t>
            </a:r>
            <a:endParaRPr lang="en-US" altLang="zh-CN" sz="2000" b="1" i="1" dirty="0" smtClean="0">
              <a:solidFill>
                <a:srgbClr val="000000"/>
              </a:solidFill>
              <a:latin typeface="Times New Roman" panose="02020603050405020304" pitchFamily="18" charset="0"/>
            </a:endParaRPr>
          </a:p>
          <a:p>
            <a:pPr eaLnBrk="1" hangingPunct="1">
              <a:spcBef>
                <a:spcPct val="0"/>
              </a:spcBef>
              <a:buFontTx/>
              <a:buNone/>
            </a:pPr>
            <a:r>
              <a:rPr lang="en-US" altLang="zh-CN" sz="2000" b="1" i="1" dirty="0" smtClean="0">
                <a:solidFill>
                  <a:srgbClr val="000000"/>
                </a:solidFill>
                <a:latin typeface="Times New Roman" panose="02020603050405020304" pitchFamily="18" charset="0"/>
              </a:rPr>
              <a:t>P</a:t>
            </a:r>
            <a:r>
              <a:rPr lang="en-US" altLang="zh-CN" sz="2000" b="1" i="1" baseline="-25000" dirty="0" smtClean="0">
                <a:solidFill>
                  <a:srgbClr val="000000"/>
                </a:solidFill>
                <a:latin typeface="Times New Roman" panose="02020603050405020304" pitchFamily="18" charset="0"/>
              </a:rPr>
              <a:t>D</a:t>
            </a:r>
            <a:r>
              <a:rPr lang="en-US" altLang="zh-CN" sz="2000" b="1" i="1" dirty="0" smtClean="0">
                <a:solidFill>
                  <a:srgbClr val="000000"/>
                </a:solidFill>
                <a:latin typeface="Times New Roman" panose="02020603050405020304" pitchFamily="18" charset="0"/>
              </a:rPr>
              <a:t>&lt;P</a:t>
            </a:r>
            <a:r>
              <a:rPr lang="en-US" altLang="zh-CN" sz="2000" b="1" i="1" baseline="-25000" dirty="0" smtClean="0">
                <a:solidFill>
                  <a:srgbClr val="000000"/>
                </a:solidFill>
                <a:latin typeface="Times New Roman" panose="02020603050405020304" pitchFamily="18" charset="0"/>
              </a:rPr>
              <a:t>S</a:t>
            </a:r>
            <a:endParaRPr lang="en-US" altLang="zh-CN" sz="2000" b="1" i="1" baseline="-25000" dirty="0">
              <a:solidFill>
                <a:srgbClr val="000000"/>
              </a:solidFill>
              <a:latin typeface="Times New Roman" panose="02020603050405020304" pitchFamily="18" charset="0"/>
            </a:endParaRPr>
          </a:p>
          <a:p>
            <a:pPr eaLnBrk="1" hangingPunct="1">
              <a:spcBef>
                <a:spcPct val="0"/>
              </a:spcBef>
              <a:buFontTx/>
              <a:buNone/>
            </a:pPr>
            <a:r>
              <a:rPr lang="en-US" altLang="zh-CN" sz="2000" b="1" i="1" dirty="0">
                <a:solidFill>
                  <a:srgbClr val="000000"/>
                </a:solidFill>
                <a:latin typeface="Times New Roman" panose="02020603050405020304" pitchFamily="18" charset="0"/>
              </a:rPr>
              <a:t>Q</a:t>
            </a:r>
            <a:r>
              <a:rPr lang="en-US" altLang="zh-CN" sz="2000" b="1" i="1" baseline="-25000" dirty="0">
                <a:solidFill>
                  <a:srgbClr val="000000"/>
                </a:solidFill>
                <a:latin typeface="Times New Roman" panose="02020603050405020304" pitchFamily="18" charset="0"/>
              </a:rPr>
              <a:t>D</a:t>
            </a:r>
            <a:r>
              <a:rPr lang="en-US" altLang="zh-CN" sz="2000" b="1" i="1" dirty="0">
                <a:solidFill>
                  <a:srgbClr val="000000"/>
                </a:solidFill>
                <a:latin typeface="Times New Roman" panose="02020603050405020304" pitchFamily="18" charset="0"/>
              </a:rPr>
              <a:t>=D</a:t>
            </a:r>
            <a:r>
              <a:rPr lang="en-US" altLang="zh-CN" sz="2000" b="1" i="1" baseline="-25000" dirty="0">
                <a:solidFill>
                  <a:srgbClr val="000000"/>
                </a:solidFill>
                <a:latin typeface="Times New Roman" panose="02020603050405020304" pitchFamily="18" charset="0"/>
              </a:rPr>
              <a:t>S</a:t>
            </a:r>
          </a:p>
        </p:txBody>
      </p:sp>
      <p:cxnSp>
        <p:nvCxnSpPr>
          <p:cNvPr id="40" name="直接箭头连接符 39"/>
          <p:cNvCxnSpPr/>
          <p:nvPr/>
        </p:nvCxnSpPr>
        <p:spPr>
          <a:xfrm flipH="1">
            <a:off x="4548641" y="2579251"/>
            <a:ext cx="793750" cy="64509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p:nvPr/>
        </p:nvCxnSpPr>
        <p:spPr>
          <a:xfrm flipH="1" flipV="1">
            <a:off x="4725416" y="3245555"/>
            <a:ext cx="793750" cy="564994"/>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75708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611560" y="1052736"/>
            <a:ext cx="2810385" cy="523220"/>
          </a:xfrm>
          <a:prstGeom prst="rect">
            <a:avLst/>
          </a:prstGeom>
        </p:spPr>
        <p:txBody>
          <a:bodyPr wrap="none">
            <a:spAutoFit/>
          </a:bodyPr>
          <a:lstStyle/>
          <a:p>
            <a:r>
              <a:rPr lang="en-US" altLang="zh-CN" sz="2800" b="1" dirty="0" smtClean="0"/>
              <a:t>2.3.3 </a:t>
            </a:r>
            <a:r>
              <a:rPr lang="zh-CN" altLang="en-US" sz="2800" b="1" dirty="0"/>
              <a:t>均衡的变动</a:t>
            </a:r>
            <a:endParaRPr lang="zh-CN" altLang="en-US" sz="2800" dirty="0"/>
          </a:p>
        </p:txBody>
      </p:sp>
      <p:grpSp>
        <p:nvGrpSpPr>
          <p:cNvPr id="3" name="组合 7"/>
          <p:cNvGrpSpPr>
            <a:grpSpLocks/>
          </p:cNvGrpSpPr>
          <p:nvPr/>
        </p:nvGrpSpPr>
        <p:grpSpPr bwMode="auto">
          <a:xfrm>
            <a:off x="-19050" y="0"/>
            <a:ext cx="9144000" cy="981075"/>
            <a:chOff x="-18956" y="0"/>
            <a:chExt cx="9144000" cy="981173"/>
          </a:xfrm>
        </p:grpSpPr>
        <p:sp>
          <p:nvSpPr>
            <p:cNvPr id="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5" name="组合 5"/>
            <p:cNvGrpSpPr>
              <a:grpSpLocks/>
            </p:cNvGrpSpPr>
            <p:nvPr/>
          </p:nvGrpSpPr>
          <p:grpSpPr bwMode="auto">
            <a:xfrm>
              <a:off x="259930" y="44627"/>
              <a:ext cx="6381249" cy="795780"/>
              <a:chOff x="308388" y="44258"/>
              <a:chExt cx="7478523" cy="1000728"/>
            </a:xfrm>
          </p:grpSpPr>
          <p:pic>
            <p:nvPicPr>
              <p:cNvPr id="7"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6"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矩形 9"/>
          <p:cNvSpPr/>
          <p:nvPr/>
        </p:nvSpPr>
        <p:spPr>
          <a:xfrm>
            <a:off x="557735" y="1748374"/>
            <a:ext cx="7651992" cy="2677656"/>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曲线的移动</a:t>
            </a:r>
            <a:r>
              <a:rPr lang="zh-CN" altLang="en-US" sz="2400" dirty="0"/>
              <a:t>：影响需求量的价格之外的因素变动，将导致需求曲线的移动</a:t>
            </a:r>
          </a:p>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供给</a:t>
            </a:r>
            <a:r>
              <a:rPr lang="zh-CN" altLang="en-US" sz="2400" b="1" dirty="0"/>
              <a:t>曲线的变动</a:t>
            </a:r>
            <a:r>
              <a:rPr lang="zh-CN" altLang="en-US" sz="2400" dirty="0"/>
              <a:t>：影响供给量的价格之外的因素变动，将导致供给曲线的移动</a:t>
            </a:r>
          </a:p>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t>需求</a:t>
            </a:r>
            <a:r>
              <a:rPr lang="zh-CN" altLang="en-US" sz="2400" b="1" dirty="0"/>
              <a:t>曲线和供给曲线</a:t>
            </a:r>
            <a:r>
              <a:rPr lang="zh-CN" altLang="en-US" sz="2400" b="1" dirty="0" smtClean="0"/>
              <a:t>的同时变动：</a:t>
            </a:r>
            <a:r>
              <a:rPr lang="zh-CN" altLang="en-US" sz="2400" dirty="0" smtClean="0"/>
              <a:t>都</a:t>
            </a:r>
            <a:r>
              <a:rPr lang="zh-CN" altLang="en-US" sz="2400" dirty="0"/>
              <a:t>导致在原来均衡价格下的过剩或者短缺，原来均衡价格将下降或者上升，直到达到新的供求均衡，形成新的均衡价格</a:t>
            </a:r>
          </a:p>
        </p:txBody>
      </p:sp>
    </p:spTree>
    <p:extLst>
      <p:ext uri="{BB962C8B-B14F-4D97-AF65-F5344CB8AC3E}">
        <p14:creationId xmlns:p14="http://schemas.microsoft.com/office/powerpoint/2010/main" val="23224152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7"/>
          <p:cNvGrpSpPr>
            <a:grpSpLocks/>
          </p:cNvGrpSpPr>
          <p:nvPr/>
        </p:nvGrpSpPr>
        <p:grpSpPr bwMode="auto">
          <a:xfrm>
            <a:off x="-19050" y="0"/>
            <a:ext cx="9144000" cy="981075"/>
            <a:chOff x="-18956" y="0"/>
            <a:chExt cx="9144000" cy="981173"/>
          </a:xfrm>
        </p:grpSpPr>
        <p:sp>
          <p:nvSpPr>
            <p:cNvPr id="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5" name="组合 5"/>
            <p:cNvGrpSpPr>
              <a:grpSpLocks/>
            </p:cNvGrpSpPr>
            <p:nvPr/>
          </p:nvGrpSpPr>
          <p:grpSpPr bwMode="auto">
            <a:xfrm>
              <a:off x="259930" y="44627"/>
              <a:ext cx="6381249" cy="795780"/>
              <a:chOff x="308388" y="44258"/>
              <a:chExt cx="7478523" cy="1000728"/>
            </a:xfrm>
          </p:grpSpPr>
          <p:pic>
            <p:nvPicPr>
              <p:cNvPr id="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Line 4"/>
          <p:cNvSpPr>
            <a:spLocks noChangeShapeType="1"/>
          </p:cNvSpPr>
          <p:nvPr/>
        </p:nvSpPr>
        <p:spPr bwMode="auto">
          <a:xfrm>
            <a:off x="1819275" y="4905709"/>
            <a:ext cx="38100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1" name="Line 5"/>
          <p:cNvSpPr>
            <a:spLocks noChangeShapeType="1"/>
          </p:cNvSpPr>
          <p:nvPr/>
        </p:nvSpPr>
        <p:spPr bwMode="auto">
          <a:xfrm flipV="1">
            <a:off x="1819275" y="1781509"/>
            <a:ext cx="0" cy="31242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2" name="Line 6"/>
          <p:cNvSpPr>
            <a:spLocks noChangeShapeType="1"/>
          </p:cNvSpPr>
          <p:nvPr/>
        </p:nvSpPr>
        <p:spPr bwMode="auto">
          <a:xfrm flipV="1">
            <a:off x="2124075" y="2238709"/>
            <a:ext cx="2667000" cy="2057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3" name="Line 7"/>
          <p:cNvSpPr>
            <a:spLocks noChangeShapeType="1"/>
          </p:cNvSpPr>
          <p:nvPr/>
        </p:nvSpPr>
        <p:spPr bwMode="auto">
          <a:xfrm>
            <a:off x="2200275" y="2619709"/>
            <a:ext cx="2057400" cy="1676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4" name="Line 8"/>
          <p:cNvSpPr>
            <a:spLocks noChangeShapeType="1"/>
          </p:cNvSpPr>
          <p:nvPr/>
        </p:nvSpPr>
        <p:spPr bwMode="auto">
          <a:xfrm>
            <a:off x="2733675" y="2086309"/>
            <a:ext cx="2286000" cy="18288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5" name="Line 9"/>
          <p:cNvSpPr>
            <a:spLocks noChangeShapeType="1"/>
          </p:cNvSpPr>
          <p:nvPr/>
        </p:nvSpPr>
        <p:spPr bwMode="auto">
          <a:xfrm>
            <a:off x="1819275" y="3457909"/>
            <a:ext cx="1371600"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6" name="Line 10"/>
          <p:cNvSpPr>
            <a:spLocks noChangeShapeType="1"/>
          </p:cNvSpPr>
          <p:nvPr/>
        </p:nvSpPr>
        <p:spPr bwMode="auto">
          <a:xfrm>
            <a:off x="3238500" y="3486484"/>
            <a:ext cx="0" cy="13716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7" name="Line 11"/>
          <p:cNvSpPr>
            <a:spLocks noChangeShapeType="1"/>
          </p:cNvSpPr>
          <p:nvPr/>
        </p:nvSpPr>
        <p:spPr bwMode="auto">
          <a:xfrm>
            <a:off x="1819275" y="2962609"/>
            <a:ext cx="1981200"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8" name="Line 12"/>
          <p:cNvSpPr>
            <a:spLocks noChangeShapeType="1"/>
          </p:cNvSpPr>
          <p:nvPr/>
        </p:nvSpPr>
        <p:spPr bwMode="auto">
          <a:xfrm>
            <a:off x="3829050" y="3000709"/>
            <a:ext cx="0" cy="19050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a:p>
        </p:txBody>
      </p:sp>
      <p:sp>
        <p:nvSpPr>
          <p:cNvPr id="19" name="Text Box 13"/>
          <p:cNvSpPr txBox="1">
            <a:spLocks noChangeArrowheads="1"/>
          </p:cNvSpPr>
          <p:nvPr/>
        </p:nvSpPr>
        <p:spPr bwMode="auto">
          <a:xfrm>
            <a:off x="4101904" y="1814847"/>
            <a:ext cx="4671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SS</a:t>
            </a:r>
          </a:p>
        </p:txBody>
      </p:sp>
      <p:sp>
        <p:nvSpPr>
          <p:cNvPr id="20" name="Text Box 14"/>
          <p:cNvSpPr txBox="1">
            <a:spLocks noChangeArrowheads="1"/>
          </p:cNvSpPr>
          <p:nvPr/>
        </p:nvSpPr>
        <p:spPr bwMode="auto">
          <a:xfrm>
            <a:off x="4250964" y="4219909"/>
            <a:ext cx="5341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DD</a:t>
            </a:r>
          </a:p>
        </p:txBody>
      </p:sp>
      <p:sp>
        <p:nvSpPr>
          <p:cNvPr id="21" name="Text Box 15"/>
          <p:cNvSpPr txBox="1">
            <a:spLocks noChangeArrowheads="1"/>
          </p:cNvSpPr>
          <p:nvPr/>
        </p:nvSpPr>
        <p:spPr bwMode="auto">
          <a:xfrm>
            <a:off x="4943475" y="3534109"/>
            <a:ext cx="914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DD</a:t>
            </a:r>
            <a:r>
              <a:rPr kumimoji="1" lang="en-US" altLang="zh-CN" sz="2000">
                <a:solidFill>
                  <a:srgbClr val="000000"/>
                </a:solidFill>
                <a:latin typeface="Times New Roman" panose="02020603050405020304" pitchFamily="18" charset="0"/>
              </a:rPr>
              <a:t>’</a:t>
            </a:r>
            <a:endParaRPr kumimoji="1" lang="en-US" altLang="zh-CN" sz="2000">
              <a:solidFill>
                <a:srgbClr val="000000"/>
              </a:solidFill>
              <a:latin typeface="Tahoma" panose="020B0604030504040204" pitchFamily="34" charset="0"/>
            </a:endParaRPr>
          </a:p>
        </p:txBody>
      </p:sp>
      <p:sp>
        <p:nvSpPr>
          <p:cNvPr id="23" name="AutoShape 17"/>
          <p:cNvSpPr>
            <a:spLocks noChangeArrowheads="1"/>
          </p:cNvSpPr>
          <p:nvPr/>
        </p:nvSpPr>
        <p:spPr bwMode="auto">
          <a:xfrm>
            <a:off x="3390901" y="3263268"/>
            <a:ext cx="962025" cy="381000"/>
          </a:xfrm>
          <a:prstGeom prst="rightArrow">
            <a:avLst>
              <a:gd name="adj1" fmla="val 50000"/>
              <a:gd name="adj2" fmla="val 4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24" name="Text Box 18"/>
          <p:cNvSpPr txBox="1">
            <a:spLocks noChangeArrowheads="1"/>
          </p:cNvSpPr>
          <p:nvPr/>
        </p:nvSpPr>
        <p:spPr bwMode="auto">
          <a:xfrm>
            <a:off x="1191655" y="2621297"/>
            <a:ext cx="41069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P</a:t>
            </a:r>
            <a:r>
              <a:rPr kumimoji="1" lang="en-US" altLang="zh-CN" sz="2000">
                <a:solidFill>
                  <a:srgbClr val="000000"/>
                </a:solidFill>
                <a:latin typeface="Times New Roman" panose="02020603050405020304" pitchFamily="18" charset="0"/>
              </a:rPr>
              <a:t>’</a:t>
            </a:r>
            <a:endParaRPr kumimoji="1" lang="en-US" altLang="zh-CN" sz="2000">
              <a:solidFill>
                <a:srgbClr val="000000"/>
              </a:solidFill>
              <a:latin typeface="Tahoma" panose="020B0604030504040204" pitchFamily="34" charset="0"/>
            </a:endParaRPr>
          </a:p>
        </p:txBody>
      </p:sp>
      <p:sp>
        <p:nvSpPr>
          <p:cNvPr id="25" name="Text Box 19"/>
          <p:cNvSpPr txBox="1">
            <a:spLocks noChangeArrowheads="1"/>
          </p:cNvSpPr>
          <p:nvPr/>
        </p:nvSpPr>
        <p:spPr bwMode="auto">
          <a:xfrm>
            <a:off x="1273822" y="3303922"/>
            <a:ext cx="32573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P</a:t>
            </a:r>
          </a:p>
        </p:txBody>
      </p:sp>
      <p:sp>
        <p:nvSpPr>
          <p:cNvPr id="26" name="Text Box 20"/>
          <p:cNvSpPr txBox="1">
            <a:spLocks noChangeArrowheads="1"/>
          </p:cNvSpPr>
          <p:nvPr/>
        </p:nvSpPr>
        <p:spPr bwMode="auto">
          <a:xfrm>
            <a:off x="2955585" y="4981909"/>
            <a:ext cx="36580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Q</a:t>
            </a:r>
          </a:p>
        </p:txBody>
      </p:sp>
      <p:sp>
        <p:nvSpPr>
          <p:cNvPr id="27" name="Text Box 21"/>
          <p:cNvSpPr txBox="1">
            <a:spLocks noChangeArrowheads="1"/>
          </p:cNvSpPr>
          <p:nvPr/>
        </p:nvSpPr>
        <p:spPr bwMode="auto">
          <a:xfrm>
            <a:off x="3648075" y="4981909"/>
            <a:ext cx="533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Q</a:t>
            </a:r>
            <a:r>
              <a:rPr kumimoji="1" lang="en-US" altLang="zh-CN" sz="2000">
                <a:solidFill>
                  <a:srgbClr val="000000"/>
                </a:solidFill>
                <a:latin typeface="Times New Roman" panose="02020603050405020304" pitchFamily="18" charset="0"/>
              </a:rPr>
              <a:t>’</a:t>
            </a:r>
            <a:endParaRPr kumimoji="1" lang="en-US" altLang="zh-CN" sz="2000">
              <a:solidFill>
                <a:srgbClr val="000000"/>
              </a:solidFill>
              <a:latin typeface="Tahoma" panose="020B0604030504040204" pitchFamily="34" charset="0"/>
            </a:endParaRPr>
          </a:p>
        </p:txBody>
      </p:sp>
      <p:graphicFrame>
        <p:nvGraphicFramePr>
          <p:cNvPr id="28" name="Object 22"/>
          <p:cNvGraphicFramePr>
            <a:graphicFrameLocks noChangeAspect="1"/>
          </p:cNvGraphicFramePr>
          <p:nvPr>
            <p:extLst>
              <p:ext uri="{D42A27DB-BD31-4B8C-83A1-F6EECF244321}">
                <p14:modId xmlns:p14="http://schemas.microsoft.com/office/powerpoint/2010/main" val="2823517741"/>
              </p:ext>
            </p:extLst>
          </p:nvPr>
        </p:nvGraphicFramePr>
        <p:xfrm>
          <a:off x="6104595" y="3084047"/>
          <a:ext cx="1676400" cy="1905000"/>
        </p:xfrm>
        <a:graphic>
          <a:graphicData uri="http://schemas.openxmlformats.org/presentationml/2006/ole">
            <mc:AlternateContent xmlns:mc="http://schemas.openxmlformats.org/markup-compatibility/2006">
              <mc:Choice xmlns:v="urn:schemas-microsoft-com:vml" Requires="v">
                <p:oleObj spid="_x0000_s23757" name="剪辑" r:id="rId6" imgW="5281613" imgH="4662488" progId="MS_ClipArt_Gallery.2">
                  <p:embed/>
                </p:oleObj>
              </mc:Choice>
              <mc:Fallback>
                <p:oleObj name="剪辑" r:id="rId6" imgW="5281613" imgH="4662488"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04595" y="3084047"/>
                        <a:ext cx="1676400" cy="1905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 name="Text Box 23"/>
          <p:cNvSpPr txBox="1">
            <a:spLocks noChangeArrowheads="1"/>
          </p:cNvSpPr>
          <p:nvPr/>
        </p:nvSpPr>
        <p:spPr bwMode="auto">
          <a:xfrm>
            <a:off x="5940425" y="2527634"/>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a:solidFill>
                  <a:srgbClr val="000000"/>
                </a:solidFill>
                <a:latin typeface="Tahoma" panose="020B0604030504040204" pitchFamily="34" charset="0"/>
              </a:rPr>
              <a:t>收入提高了！</a:t>
            </a:r>
          </a:p>
        </p:txBody>
      </p:sp>
      <p:sp>
        <p:nvSpPr>
          <p:cNvPr id="30" name="Text Box 24"/>
          <p:cNvSpPr txBox="1">
            <a:spLocks noChangeArrowheads="1"/>
          </p:cNvSpPr>
          <p:nvPr/>
        </p:nvSpPr>
        <p:spPr bwMode="auto">
          <a:xfrm>
            <a:off x="1041611" y="5693186"/>
            <a:ext cx="612058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dirty="0">
                <a:solidFill>
                  <a:srgbClr val="000000"/>
                </a:solidFill>
              </a:rPr>
              <a:t>收入提高，需求曲线右移，价格上升，均衡产量增加</a:t>
            </a:r>
          </a:p>
        </p:txBody>
      </p:sp>
    </p:spTree>
    <p:extLst>
      <p:ext uri="{BB962C8B-B14F-4D97-AF65-F5344CB8AC3E}">
        <p14:creationId xmlns:p14="http://schemas.microsoft.com/office/powerpoint/2010/main" val="119858071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7"/>
          <p:cNvGrpSpPr>
            <a:grpSpLocks/>
          </p:cNvGrpSpPr>
          <p:nvPr/>
        </p:nvGrpSpPr>
        <p:grpSpPr bwMode="auto">
          <a:xfrm>
            <a:off x="-19050" y="0"/>
            <a:ext cx="9144000" cy="981075"/>
            <a:chOff x="-18956" y="0"/>
            <a:chExt cx="9144000" cy="981173"/>
          </a:xfrm>
        </p:grpSpPr>
        <p:sp>
          <p:nvSpPr>
            <p:cNvPr id="4"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5" name="组合 5"/>
            <p:cNvGrpSpPr>
              <a:grpSpLocks/>
            </p:cNvGrpSpPr>
            <p:nvPr/>
          </p:nvGrpSpPr>
          <p:grpSpPr bwMode="auto">
            <a:xfrm>
              <a:off x="259930" y="44627"/>
              <a:ext cx="6381249" cy="795780"/>
              <a:chOff x="308388" y="44258"/>
              <a:chExt cx="7478523" cy="1000728"/>
            </a:xfrm>
          </p:grpSpPr>
          <p:pic>
            <p:nvPicPr>
              <p:cNvPr id="7"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6"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Line 4"/>
          <p:cNvSpPr>
            <a:spLocks noChangeShapeType="1"/>
          </p:cNvSpPr>
          <p:nvPr/>
        </p:nvSpPr>
        <p:spPr bwMode="auto">
          <a:xfrm>
            <a:off x="1676400" y="4410075"/>
            <a:ext cx="38100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1" name="Line 5"/>
          <p:cNvSpPr>
            <a:spLocks noChangeShapeType="1"/>
          </p:cNvSpPr>
          <p:nvPr/>
        </p:nvSpPr>
        <p:spPr bwMode="auto">
          <a:xfrm flipV="1">
            <a:off x="1676400" y="1285875"/>
            <a:ext cx="0" cy="31242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2" name="Line 6"/>
          <p:cNvSpPr>
            <a:spLocks noChangeShapeType="1"/>
          </p:cNvSpPr>
          <p:nvPr/>
        </p:nvSpPr>
        <p:spPr bwMode="auto">
          <a:xfrm flipV="1">
            <a:off x="1981200" y="1743075"/>
            <a:ext cx="2667000" cy="2057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3" name="Line 7"/>
          <p:cNvSpPr>
            <a:spLocks noChangeShapeType="1"/>
          </p:cNvSpPr>
          <p:nvPr/>
        </p:nvSpPr>
        <p:spPr bwMode="auto">
          <a:xfrm>
            <a:off x="2057400" y="2124075"/>
            <a:ext cx="2057400" cy="1676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4" name="Line 8"/>
          <p:cNvSpPr>
            <a:spLocks noChangeShapeType="1"/>
          </p:cNvSpPr>
          <p:nvPr/>
        </p:nvSpPr>
        <p:spPr bwMode="auto">
          <a:xfrm flipH="1">
            <a:off x="3276600" y="2276475"/>
            <a:ext cx="2286000" cy="17526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5" name="Line 9"/>
          <p:cNvSpPr>
            <a:spLocks noChangeShapeType="1"/>
          </p:cNvSpPr>
          <p:nvPr/>
        </p:nvSpPr>
        <p:spPr bwMode="auto">
          <a:xfrm>
            <a:off x="1676400" y="2962275"/>
            <a:ext cx="1371600"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6" name="Line 10"/>
          <p:cNvSpPr>
            <a:spLocks noChangeShapeType="1"/>
          </p:cNvSpPr>
          <p:nvPr/>
        </p:nvSpPr>
        <p:spPr bwMode="auto">
          <a:xfrm>
            <a:off x="3095625" y="2990850"/>
            <a:ext cx="0" cy="13716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7" name="Line 11"/>
          <p:cNvSpPr>
            <a:spLocks noChangeShapeType="1"/>
          </p:cNvSpPr>
          <p:nvPr/>
        </p:nvSpPr>
        <p:spPr bwMode="auto">
          <a:xfrm>
            <a:off x="1643063" y="3571875"/>
            <a:ext cx="2133600"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8" name="Text Box 12"/>
          <p:cNvSpPr txBox="1">
            <a:spLocks noChangeArrowheads="1"/>
          </p:cNvSpPr>
          <p:nvPr/>
        </p:nvSpPr>
        <p:spPr bwMode="auto">
          <a:xfrm>
            <a:off x="3938350" y="1319213"/>
            <a:ext cx="5084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SS</a:t>
            </a:r>
          </a:p>
        </p:txBody>
      </p:sp>
      <p:sp>
        <p:nvSpPr>
          <p:cNvPr id="19" name="Text Box 13"/>
          <p:cNvSpPr txBox="1">
            <a:spLocks noChangeArrowheads="1"/>
          </p:cNvSpPr>
          <p:nvPr/>
        </p:nvSpPr>
        <p:spPr bwMode="auto">
          <a:xfrm>
            <a:off x="4088853" y="3724275"/>
            <a:ext cx="57259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DD</a:t>
            </a:r>
          </a:p>
        </p:txBody>
      </p:sp>
      <p:sp>
        <p:nvSpPr>
          <p:cNvPr id="20" name="Text Box 14"/>
          <p:cNvSpPr txBox="1">
            <a:spLocks noChangeArrowheads="1"/>
          </p:cNvSpPr>
          <p:nvPr/>
        </p:nvSpPr>
        <p:spPr bwMode="auto">
          <a:xfrm>
            <a:off x="5292725" y="1916113"/>
            <a:ext cx="914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SS</a:t>
            </a:r>
            <a:r>
              <a:rPr kumimoji="1" lang="en-US" altLang="zh-CN" sz="2000" b="1">
                <a:solidFill>
                  <a:srgbClr val="000000"/>
                </a:solidFill>
                <a:latin typeface="Times New Roman" panose="02020603050405020304" pitchFamily="18" charset="0"/>
              </a:rPr>
              <a:t>’</a:t>
            </a:r>
            <a:endParaRPr kumimoji="1" lang="en-US" altLang="zh-CN" sz="2000" b="1">
              <a:solidFill>
                <a:srgbClr val="000000"/>
              </a:solidFill>
              <a:latin typeface="Tahoma" panose="020B0604030504040204" pitchFamily="34" charset="0"/>
            </a:endParaRPr>
          </a:p>
        </p:txBody>
      </p:sp>
      <p:sp>
        <p:nvSpPr>
          <p:cNvPr id="21" name="AutoShape 15"/>
          <p:cNvSpPr>
            <a:spLocks noChangeArrowheads="1"/>
          </p:cNvSpPr>
          <p:nvPr/>
        </p:nvSpPr>
        <p:spPr bwMode="auto">
          <a:xfrm>
            <a:off x="3324226" y="2721005"/>
            <a:ext cx="1296441" cy="381000"/>
          </a:xfrm>
          <a:prstGeom prst="rightArrow">
            <a:avLst>
              <a:gd name="adj1" fmla="val 50000"/>
              <a:gd name="adj2" fmla="val 4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23" name="Text Box 17"/>
          <p:cNvSpPr txBox="1">
            <a:spLocks noChangeArrowheads="1"/>
          </p:cNvSpPr>
          <p:nvPr/>
        </p:nvSpPr>
        <p:spPr bwMode="auto">
          <a:xfrm>
            <a:off x="1151042" y="3419475"/>
            <a:ext cx="43794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P</a:t>
            </a:r>
            <a:r>
              <a:rPr kumimoji="1" lang="en-US" altLang="zh-CN" sz="2000" b="1">
                <a:solidFill>
                  <a:srgbClr val="000000"/>
                </a:solidFill>
                <a:latin typeface="Times New Roman" panose="02020603050405020304" pitchFamily="18" charset="0"/>
              </a:rPr>
              <a:t>’</a:t>
            </a:r>
            <a:endParaRPr kumimoji="1" lang="en-US" altLang="zh-CN" sz="2000" b="1">
              <a:solidFill>
                <a:srgbClr val="000000"/>
              </a:solidFill>
              <a:latin typeface="Tahoma" panose="020B0604030504040204" pitchFamily="34" charset="0"/>
            </a:endParaRPr>
          </a:p>
        </p:txBody>
      </p:sp>
      <p:sp>
        <p:nvSpPr>
          <p:cNvPr id="24" name="Text Box 18"/>
          <p:cNvSpPr txBox="1">
            <a:spLocks noChangeArrowheads="1"/>
          </p:cNvSpPr>
          <p:nvPr/>
        </p:nvSpPr>
        <p:spPr bwMode="auto">
          <a:xfrm>
            <a:off x="1117321" y="2808288"/>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P</a:t>
            </a:r>
          </a:p>
        </p:txBody>
      </p:sp>
      <p:sp>
        <p:nvSpPr>
          <p:cNvPr id="25" name="Text Box 19"/>
          <p:cNvSpPr txBox="1">
            <a:spLocks noChangeArrowheads="1"/>
          </p:cNvSpPr>
          <p:nvPr/>
        </p:nvSpPr>
        <p:spPr bwMode="auto">
          <a:xfrm>
            <a:off x="2804695" y="4486275"/>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Q</a:t>
            </a:r>
          </a:p>
        </p:txBody>
      </p:sp>
      <p:sp>
        <p:nvSpPr>
          <p:cNvPr id="26" name="Text Box 20"/>
          <p:cNvSpPr txBox="1">
            <a:spLocks noChangeArrowheads="1"/>
          </p:cNvSpPr>
          <p:nvPr/>
        </p:nvSpPr>
        <p:spPr bwMode="auto">
          <a:xfrm>
            <a:off x="3505200" y="4486275"/>
            <a:ext cx="533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Q</a:t>
            </a:r>
            <a:r>
              <a:rPr kumimoji="1" lang="en-US" altLang="zh-CN" sz="2000" b="1">
                <a:solidFill>
                  <a:srgbClr val="000000"/>
                </a:solidFill>
                <a:latin typeface="Times New Roman" panose="02020603050405020304" pitchFamily="18" charset="0"/>
              </a:rPr>
              <a:t>’</a:t>
            </a:r>
            <a:endParaRPr kumimoji="1" lang="en-US" altLang="zh-CN" sz="2000" b="1">
              <a:solidFill>
                <a:srgbClr val="000000"/>
              </a:solidFill>
              <a:latin typeface="Tahoma" panose="020B0604030504040204" pitchFamily="34" charset="0"/>
            </a:endParaRPr>
          </a:p>
        </p:txBody>
      </p:sp>
      <p:sp>
        <p:nvSpPr>
          <p:cNvPr id="27" name="Line 21"/>
          <p:cNvSpPr>
            <a:spLocks noChangeShapeType="1"/>
          </p:cNvSpPr>
          <p:nvPr/>
        </p:nvSpPr>
        <p:spPr bwMode="auto">
          <a:xfrm>
            <a:off x="3886200" y="3571875"/>
            <a:ext cx="0" cy="8382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pic>
        <p:nvPicPr>
          <p:cNvPr id="28" name="Picture 22" descr="PE02002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234113" y="2916238"/>
            <a:ext cx="1730375"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 Box 23"/>
          <p:cNvSpPr txBox="1">
            <a:spLocks noChangeArrowheads="1"/>
          </p:cNvSpPr>
          <p:nvPr/>
        </p:nvSpPr>
        <p:spPr bwMode="auto">
          <a:xfrm>
            <a:off x="6305550" y="2268538"/>
            <a:ext cx="17235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latin typeface="Tahoma" panose="020B0604030504040204" pitchFamily="34" charset="0"/>
              </a:rPr>
              <a:t>技术提高了！</a:t>
            </a:r>
          </a:p>
        </p:txBody>
      </p:sp>
      <p:sp>
        <p:nvSpPr>
          <p:cNvPr id="30" name="Text Box 24"/>
          <p:cNvSpPr txBox="1">
            <a:spLocks noChangeArrowheads="1"/>
          </p:cNvSpPr>
          <p:nvPr/>
        </p:nvSpPr>
        <p:spPr bwMode="auto">
          <a:xfrm>
            <a:off x="1557362" y="5053152"/>
            <a:ext cx="48301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技术进步导致成本降低，供给曲线右移，</a:t>
            </a:r>
          </a:p>
          <a:p>
            <a:pPr eaLnBrk="1" hangingPunct="1">
              <a:spcBef>
                <a:spcPct val="0"/>
              </a:spcBef>
              <a:buFontTx/>
              <a:buNone/>
            </a:pPr>
            <a:r>
              <a:rPr lang="zh-CN" altLang="en-US" sz="2000" b="1">
                <a:solidFill>
                  <a:srgbClr val="000000"/>
                </a:solidFill>
              </a:rPr>
              <a:t>价格降低，均衡产量增加</a:t>
            </a:r>
          </a:p>
        </p:txBody>
      </p:sp>
    </p:spTree>
    <p:extLst>
      <p:ext uri="{BB962C8B-B14F-4D97-AF65-F5344CB8AC3E}">
        <p14:creationId xmlns:p14="http://schemas.microsoft.com/office/powerpoint/2010/main" val="47209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linds(horizontal)">
                                      <p:cBhvr>
                                        <p:cTn id="7" dur="500"/>
                                        <p:tgtEl>
                                          <p:spTgt spid="28"/>
                                        </p:tgtEl>
                                      </p:cBhvr>
                                    </p:animEffect>
                                  </p:childTnLst>
                                  <p:subTnLst>
                                    <p:audio>
                                      <p:cMediaNode>
                                        <p:cTn display="0" masterRel="sameClick">
                                          <p:stCondLst>
                                            <p:cond evt="begin" delay="0">
                                              <p:tn val="5"/>
                                            </p:cond>
                                          </p:stCondLst>
                                          <p:endCondLst>
                                            <p:cond evt="onStopAudio" delay="0">
                                              <p:tgtEl>
                                                <p:sldTgt/>
                                              </p:tgtEl>
                                            </p:cond>
                                          </p:endCondLst>
                                        </p:cTn>
                                        <p:tgtEl>
                                          <p:sndTgt r:embed="rId2" name="PC_BEE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534138" y="1205545"/>
            <a:ext cx="3531736" cy="523220"/>
          </a:xfrm>
          <a:prstGeom prst="rect">
            <a:avLst/>
          </a:prstGeom>
        </p:spPr>
        <p:txBody>
          <a:bodyPr wrap="none">
            <a:spAutoFit/>
          </a:bodyPr>
          <a:lstStyle/>
          <a:p>
            <a:r>
              <a:rPr lang="en-US" altLang="zh-CN" sz="2800" b="1" dirty="0" smtClean="0"/>
              <a:t>2.3.4 </a:t>
            </a:r>
            <a:r>
              <a:rPr lang="zh-CN" altLang="en-US" sz="2800" b="1" dirty="0"/>
              <a:t>市场均衡的意义</a:t>
            </a:r>
            <a:endParaRPr lang="zh-CN" altLang="en-US" sz="2800" dirty="0"/>
          </a:p>
        </p:txBody>
      </p:sp>
      <p:sp>
        <p:nvSpPr>
          <p:cNvPr id="13" name="矩形 12"/>
          <p:cNvSpPr/>
          <p:nvPr/>
        </p:nvSpPr>
        <p:spPr>
          <a:xfrm>
            <a:off x="534138" y="1700808"/>
            <a:ext cx="7998302" cy="4893647"/>
          </a:xfrm>
          <a:prstGeom prst="rect">
            <a:avLst/>
          </a:prstGeom>
        </p:spPr>
        <p:txBody>
          <a:bodyPr wrap="square">
            <a:spAutoFit/>
          </a:bodyPr>
          <a:lstStyle/>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市场出清</a:t>
            </a:r>
            <a:r>
              <a:rPr lang="zh-CN" altLang="en-US" sz="2400" dirty="0" smtClean="0">
                <a:latin typeface="Arial" panose="020B0604020202020204" pitchFamily="34" charset="0"/>
                <a:cs typeface="Arial" panose="020B0604020202020204" pitchFamily="34" charset="0"/>
              </a:rPr>
              <a:t>：</a:t>
            </a:r>
            <a:r>
              <a:rPr lang="zh-CN" altLang="en-US" sz="2400" dirty="0" smtClean="0"/>
              <a:t>任何</a:t>
            </a:r>
            <a:r>
              <a:rPr lang="zh-CN" altLang="en-US" sz="2400" dirty="0"/>
              <a:t>时候市场上的买卖数量都是相等的，但是这不一定是市场</a:t>
            </a:r>
            <a:r>
              <a:rPr lang="zh-CN" altLang="en-US" sz="2400" dirty="0" smtClean="0"/>
              <a:t>均衡；市场</a:t>
            </a:r>
            <a:r>
              <a:rPr lang="zh-CN" altLang="en-US" sz="2400" dirty="0"/>
              <a:t>均衡不仅是指买卖交易的数量相等，而且指在此数量</a:t>
            </a:r>
            <a:r>
              <a:rPr lang="zh-CN" altLang="en-US" sz="2400" dirty="0" smtClean="0"/>
              <a:t>上，卖方愿意</a:t>
            </a:r>
            <a:r>
              <a:rPr lang="zh-CN" altLang="en-US" sz="2400" dirty="0"/>
              <a:t>接受的价格（供给价格）</a:t>
            </a:r>
            <a:r>
              <a:rPr lang="zh-CN" altLang="en-US" sz="2400" dirty="0" smtClean="0"/>
              <a:t>和买方愿意</a:t>
            </a:r>
            <a:r>
              <a:rPr lang="zh-CN" altLang="en-US" sz="2400" dirty="0"/>
              <a:t>支付的价格（需求价格）相等，即需求价格和供给价格相等，才是达到平衡。此时，市场无法继续进行交换，达到</a:t>
            </a:r>
            <a:r>
              <a:rPr lang="zh-CN" altLang="en-US" sz="2400" b="1" dirty="0"/>
              <a:t>市场出清</a:t>
            </a:r>
            <a:r>
              <a:rPr lang="zh-CN" altLang="en-US" sz="2400" dirty="0"/>
              <a:t>（</a:t>
            </a:r>
            <a:r>
              <a:rPr lang="en-US" altLang="zh-CN" sz="2400" dirty="0"/>
              <a:t>market clear</a:t>
            </a:r>
            <a:r>
              <a:rPr lang="zh-CN" altLang="en-US" sz="2400" dirty="0"/>
              <a:t>）</a:t>
            </a:r>
            <a:r>
              <a:rPr lang="zh-CN" altLang="en-US" sz="2400" dirty="0" smtClean="0"/>
              <a:t>。</a:t>
            </a:r>
            <a:r>
              <a:rPr lang="zh-CN" altLang="en-US" sz="2400" dirty="0"/>
              <a:t>市场并不总是处于均衡状态，但均衡代表市场变动的趋势</a:t>
            </a:r>
            <a:r>
              <a:rPr lang="zh-CN" altLang="en-US" sz="2400" dirty="0" smtClean="0"/>
              <a:t>。</a:t>
            </a:r>
            <a:endParaRPr lang="zh-CN" altLang="en-US" sz="2400" dirty="0"/>
          </a:p>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市场效率</a:t>
            </a:r>
            <a:r>
              <a:rPr lang="zh-CN" altLang="en-US" sz="2400" dirty="0" smtClean="0">
                <a:latin typeface="Arial" panose="020B0604020202020204" pitchFamily="34" charset="0"/>
                <a:cs typeface="Arial" panose="020B0604020202020204" pitchFamily="34" charset="0"/>
              </a:rPr>
              <a:t>：</a:t>
            </a:r>
            <a:r>
              <a:rPr lang="zh-CN" altLang="en-US" sz="2400" dirty="0" smtClean="0"/>
              <a:t>市场</a:t>
            </a:r>
            <a:r>
              <a:rPr lang="zh-CN" altLang="en-US" sz="2400" dirty="0"/>
              <a:t>均衡表示供求双方愿意并且能够进行的交换已经穷尽，达到了无</a:t>
            </a:r>
            <a:r>
              <a:rPr lang="zh-CN" altLang="en-US" sz="2400" dirty="0" smtClean="0"/>
              <a:t>法通过改变而同时</a:t>
            </a:r>
            <a:r>
              <a:rPr lang="zh-CN" altLang="en-US" sz="2400" dirty="0"/>
              <a:t>再增加双方利益的状态，具有帕累托效率</a:t>
            </a:r>
            <a:r>
              <a:rPr lang="zh-CN" altLang="en-US" sz="2400" dirty="0" smtClean="0"/>
              <a:t>。</a:t>
            </a:r>
            <a:endParaRPr lang="en-US" altLang="zh-CN" sz="2400" dirty="0" smtClean="0"/>
          </a:p>
          <a:p>
            <a:pPr eaLnBrk="1" hangingPunct="1"/>
            <a:r>
              <a:rPr lang="zh-CN" altLang="en-US"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均衡价格表示产品价值</a:t>
            </a:r>
            <a:r>
              <a:rPr lang="zh-CN" altLang="en-US" sz="2400" dirty="0" smtClean="0">
                <a:latin typeface="Arial" panose="020B0604020202020204" pitchFamily="34" charset="0"/>
                <a:cs typeface="Arial" panose="020B0604020202020204" pitchFamily="34" charset="0"/>
              </a:rPr>
              <a:t>：西方经济学认为，</a:t>
            </a:r>
            <a:r>
              <a:rPr lang="zh-CN" altLang="en-US" sz="2400" dirty="0" smtClean="0"/>
              <a:t>市场均衡价格反映了产品价值，也就是说，产品价值由均衡价格决定，是买卖双方、需求和供给力量对比共同决定的。</a:t>
            </a:r>
            <a:endParaRPr lang="zh-CN" altLang="en-US" sz="2400" dirty="0"/>
          </a:p>
        </p:txBody>
      </p:sp>
    </p:spTree>
    <p:extLst>
      <p:ext uri="{BB962C8B-B14F-4D97-AF65-F5344CB8AC3E}">
        <p14:creationId xmlns:p14="http://schemas.microsoft.com/office/powerpoint/2010/main" val="379735679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60169" y="1125259"/>
            <a:ext cx="4253087" cy="523220"/>
          </a:xfrm>
          <a:prstGeom prst="rect">
            <a:avLst/>
          </a:prstGeom>
        </p:spPr>
        <p:txBody>
          <a:bodyPr wrap="none">
            <a:spAutoFit/>
          </a:bodyPr>
          <a:lstStyle/>
          <a:p>
            <a:r>
              <a:rPr lang="en-US" altLang="zh-CN" sz="2800" b="1" dirty="0" smtClean="0"/>
              <a:t>2.3.5 </a:t>
            </a:r>
            <a:r>
              <a:rPr lang="zh-CN" altLang="en-US" sz="2800" b="1" dirty="0"/>
              <a:t>市场的资源配置机制</a:t>
            </a:r>
            <a:endParaRPr lang="zh-CN" altLang="en-US" sz="2800" dirty="0"/>
          </a:p>
        </p:txBody>
      </p:sp>
      <p:sp>
        <p:nvSpPr>
          <p:cNvPr id="3" name="矩形 2"/>
          <p:cNvSpPr/>
          <p:nvPr/>
        </p:nvSpPr>
        <p:spPr>
          <a:xfrm>
            <a:off x="641096" y="1748374"/>
            <a:ext cx="7819335" cy="3785652"/>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价格</a:t>
            </a:r>
            <a:r>
              <a:rPr lang="zh-CN" altLang="en-US" sz="2400" b="1" dirty="0"/>
              <a:t>提供信息。</a:t>
            </a:r>
            <a:r>
              <a:rPr lang="zh-CN" altLang="en-US" sz="2400" dirty="0"/>
              <a:t>市场均衡价格反映了供求关系，价格走高，说明产品供给不足；价格走低，说明供给过度。在更深的意义上，价格是需要和资源稀缺性这个基本矛盾的综合反映。企业只要观察市场价格，就能做出正确的产量决策</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价格</a:t>
            </a:r>
            <a:r>
              <a:rPr lang="zh-CN" altLang="en-US" sz="2400" b="1" dirty="0"/>
              <a:t>引导资源资源配置。</a:t>
            </a:r>
            <a:r>
              <a:rPr lang="zh-CN" altLang="en-US" sz="2400" dirty="0"/>
              <a:t>价格信息有助于企业作出生产什么、生产多少的决策。价格走高，表明需求大而供给相对不足，企业存在获利机会，应该将资源分配给该种产品的生产上。反之，资源应该从行业退出</a:t>
            </a:r>
            <a:r>
              <a:rPr lang="zh-CN" altLang="en-US" sz="2400" dirty="0" smtClean="0"/>
              <a:t>。斯密说的“看不见的手”，就是指市场及其市场价格。</a:t>
            </a:r>
            <a:endParaRPr lang="zh-CN" altLang="en-US" sz="2400" dirty="0"/>
          </a:p>
        </p:txBody>
      </p:sp>
    </p:spTree>
    <p:extLst>
      <p:ext uri="{BB962C8B-B14F-4D97-AF65-F5344CB8AC3E}">
        <p14:creationId xmlns:p14="http://schemas.microsoft.com/office/powerpoint/2010/main" val="61515342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205545"/>
            <a:ext cx="4233851" cy="523220"/>
          </a:xfrm>
          <a:prstGeom prst="rect">
            <a:avLst/>
          </a:prstGeom>
        </p:spPr>
        <p:txBody>
          <a:bodyPr wrap="none">
            <a:spAutoFit/>
          </a:bodyPr>
          <a:lstStyle/>
          <a:p>
            <a:r>
              <a:rPr lang="zh-CN" altLang="en-US" sz="2800" b="1" dirty="0" smtClean="0"/>
              <a:t>案例：</a:t>
            </a:r>
            <a:r>
              <a:rPr lang="en-US" altLang="zh-CN" sz="2800" b="1" dirty="0" smtClean="0"/>
              <a:t> </a:t>
            </a:r>
            <a:r>
              <a:rPr lang="zh-CN" altLang="en-US" sz="2800" b="1" dirty="0" smtClean="0"/>
              <a:t>计划体制下的短缺</a:t>
            </a:r>
            <a:endParaRPr lang="zh-CN" altLang="en-US" sz="2800" dirty="0"/>
          </a:p>
        </p:txBody>
      </p:sp>
      <p:sp>
        <p:nvSpPr>
          <p:cNvPr id="12" name="Rectangle 18"/>
          <p:cNvSpPr>
            <a:spLocks noChangeArrowheads="1"/>
          </p:cNvSpPr>
          <p:nvPr/>
        </p:nvSpPr>
        <p:spPr bwMode="auto">
          <a:xfrm>
            <a:off x="503239" y="1748374"/>
            <a:ext cx="7561262"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dirty="0">
                <a:solidFill>
                  <a:srgbClr val="000000"/>
                </a:solidFill>
              </a:rPr>
              <a:t>计划体制下，价格偏低且不能调整，导致长期</a:t>
            </a:r>
            <a:r>
              <a:rPr lang="zh-CN" altLang="en-US" sz="2000" dirty="0" smtClean="0">
                <a:solidFill>
                  <a:srgbClr val="000000"/>
                </a:solidFill>
              </a:rPr>
              <a:t>短缺。与</a:t>
            </a:r>
            <a:r>
              <a:rPr lang="zh-CN" altLang="en-US" sz="2000" dirty="0">
                <a:solidFill>
                  <a:srgbClr val="000000"/>
                </a:solidFill>
              </a:rPr>
              <a:t>市场体制不同，计划体制下短缺的原因不是数量少，而是价格低；由于价格不能反映生产成本</a:t>
            </a:r>
            <a:r>
              <a:rPr lang="zh-CN" altLang="en-US" sz="2000" dirty="0" smtClean="0">
                <a:solidFill>
                  <a:srgbClr val="000000"/>
                </a:solidFill>
              </a:rPr>
              <a:t>，不能反映产品价值，企业缺乏</a:t>
            </a:r>
            <a:r>
              <a:rPr lang="zh-CN" altLang="en-US" sz="2000" dirty="0">
                <a:solidFill>
                  <a:srgbClr val="000000"/>
                </a:solidFill>
              </a:rPr>
              <a:t>增加生产</a:t>
            </a:r>
            <a:r>
              <a:rPr lang="zh-CN" altLang="en-US" sz="2000" dirty="0" smtClean="0">
                <a:solidFill>
                  <a:srgbClr val="000000"/>
                </a:solidFill>
              </a:rPr>
              <a:t>激励，而需求又过度，无法引导资源用于生产社会需要的产品。</a:t>
            </a:r>
            <a:endParaRPr lang="zh-CN" altLang="en-US" sz="2000" dirty="0">
              <a:solidFill>
                <a:srgbClr val="000000"/>
              </a:solidFill>
            </a:endParaRPr>
          </a:p>
        </p:txBody>
      </p:sp>
      <p:sp>
        <p:nvSpPr>
          <p:cNvPr id="13" name="Line 4"/>
          <p:cNvSpPr>
            <a:spLocks noChangeShapeType="1"/>
          </p:cNvSpPr>
          <p:nvPr/>
        </p:nvSpPr>
        <p:spPr bwMode="auto">
          <a:xfrm>
            <a:off x="2555875" y="6087764"/>
            <a:ext cx="4105275"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4" name="Line 5"/>
          <p:cNvSpPr>
            <a:spLocks noChangeShapeType="1"/>
          </p:cNvSpPr>
          <p:nvPr/>
        </p:nvSpPr>
        <p:spPr bwMode="auto">
          <a:xfrm flipH="1" flipV="1">
            <a:off x="2555874" y="3279476"/>
            <a:ext cx="1" cy="2808287"/>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5" name="Line 6"/>
          <p:cNvSpPr>
            <a:spLocks noChangeShapeType="1"/>
          </p:cNvSpPr>
          <p:nvPr/>
        </p:nvSpPr>
        <p:spPr bwMode="auto">
          <a:xfrm>
            <a:off x="3045864" y="3429000"/>
            <a:ext cx="3183485" cy="2226964"/>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6" name="Line 7"/>
          <p:cNvSpPr>
            <a:spLocks noChangeShapeType="1"/>
          </p:cNvSpPr>
          <p:nvPr/>
        </p:nvSpPr>
        <p:spPr bwMode="auto">
          <a:xfrm flipV="1">
            <a:off x="3132138" y="3535123"/>
            <a:ext cx="2520950" cy="212084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17" name="Text Box 8"/>
          <p:cNvSpPr txBox="1">
            <a:spLocks noChangeArrowheads="1"/>
          </p:cNvSpPr>
          <p:nvPr/>
        </p:nvSpPr>
        <p:spPr bwMode="auto">
          <a:xfrm>
            <a:off x="2004294" y="3224916"/>
            <a:ext cx="35298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dirty="0">
                <a:solidFill>
                  <a:srgbClr val="000000"/>
                </a:solidFill>
                <a:latin typeface="Tahoma" panose="020B0604030504040204" pitchFamily="34" charset="0"/>
              </a:rPr>
              <a:t>P</a:t>
            </a:r>
          </a:p>
        </p:txBody>
      </p:sp>
      <p:sp>
        <p:nvSpPr>
          <p:cNvPr id="18" name="Text Box 9"/>
          <p:cNvSpPr txBox="1">
            <a:spLocks noChangeArrowheads="1"/>
          </p:cNvSpPr>
          <p:nvPr/>
        </p:nvSpPr>
        <p:spPr bwMode="auto">
          <a:xfrm>
            <a:off x="6717883" y="6159202"/>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Q</a:t>
            </a:r>
          </a:p>
        </p:txBody>
      </p:sp>
      <p:sp>
        <p:nvSpPr>
          <p:cNvPr id="19" name="Text Box 10"/>
          <p:cNvSpPr txBox="1">
            <a:spLocks noChangeArrowheads="1"/>
          </p:cNvSpPr>
          <p:nvPr/>
        </p:nvSpPr>
        <p:spPr bwMode="auto">
          <a:xfrm>
            <a:off x="6143078" y="5006677"/>
            <a:ext cx="57259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DD</a:t>
            </a:r>
          </a:p>
        </p:txBody>
      </p:sp>
      <p:sp>
        <p:nvSpPr>
          <p:cNvPr id="20" name="Text Box 11"/>
          <p:cNvSpPr txBox="1">
            <a:spLocks noChangeArrowheads="1"/>
          </p:cNvSpPr>
          <p:nvPr/>
        </p:nvSpPr>
        <p:spPr bwMode="auto">
          <a:xfrm>
            <a:off x="5653088" y="3379870"/>
            <a:ext cx="50847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dirty="0">
                <a:solidFill>
                  <a:srgbClr val="000000"/>
                </a:solidFill>
                <a:latin typeface="Tahoma" panose="020B0604030504040204" pitchFamily="34" charset="0"/>
              </a:rPr>
              <a:t>SS</a:t>
            </a:r>
          </a:p>
        </p:txBody>
      </p:sp>
      <p:sp>
        <p:nvSpPr>
          <p:cNvPr id="21" name="Text Box 12"/>
          <p:cNvSpPr txBox="1">
            <a:spLocks noChangeArrowheads="1"/>
          </p:cNvSpPr>
          <p:nvPr/>
        </p:nvSpPr>
        <p:spPr bwMode="auto">
          <a:xfrm>
            <a:off x="2206208" y="6087764"/>
            <a:ext cx="381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O</a:t>
            </a:r>
          </a:p>
        </p:txBody>
      </p:sp>
      <p:sp>
        <p:nvSpPr>
          <p:cNvPr id="22" name="Text Box 13"/>
          <p:cNvSpPr txBox="1">
            <a:spLocks noChangeArrowheads="1"/>
          </p:cNvSpPr>
          <p:nvPr/>
        </p:nvSpPr>
        <p:spPr bwMode="auto">
          <a:xfrm>
            <a:off x="4300538" y="3912520"/>
            <a:ext cx="3417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E</a:t>
            </a:r>
          </a:p>
        </p:txBody>
      </p:sp>
      <p:sp>
        <p:nvSpPr>
          <p:cNvPr id="23" name="Line 14"/>
          <p:cNvSpPr>
            <a:spLocks noChangeShapeType="1"/>
          </p:cNvSpPr>
          <p:nvPr/>
        </p:nvSpPr>
        <p:spPr bwMode="auto">
          <a:xfrm>
            <a:off x="3851275" y="5044777"/>
            <a:ext cx="0" cy="1081087"/>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4" name="Line 15"/>
          <p:cNvSpPr>
            <a:spLocks noChangeShapeType="1"/>
          </p:cNvSpPr>
          <p:nvPr/>
        </p:nvSpPr>
        <p:spPr bwMode="auto">
          <a:xfrm flipH="1">
            <a:off x="2543175" y="4465339"/>
            <a:ext cx="2016125"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000" b="1"/>
          </a:p>
        </p:txBody>
      </p:sp>
      <p:sp>
        <p:nvSpPr>
          <p:cNvPr id="25" name="Text Box 16"/>
          <p:cNvSpPr txBox="1">
            <a:spLocks noChangeArrowheads="1"/>
          </p:cNvSpPr>
          <p:nvPr/>
        </p:nvSpPr>
        <p:spPr bwMode="auto">
          <a:xfrm>
            <a:off x="4300538" y="6187777"/>
            <a:ext cx="8001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rPr>
              <a:t>Q</a:t>
            </a:r>
            <a:r>
              <a:rPr lang="en-US" altLang="zh-CN" sz="2000" b="1" baseline="-25000">
                <a:solidFill>
                  <a:srgbClr val="000000"/>
                </a:solidFill>
              </a:rPr>
              <a:t>E</a:t>
            </a:r>
          </a:p>
        </p:txBody>
      </p:sp>
      <p:sp>
        <p:nvSpPr>
          <p:cNvPr id="26" name="Text Box 17"/>
          <p:cNvSpPr txBox="1">
            <a:spLocks noChangeArrowheads="1"/>
          </p:cNvSpPr>
          <p:nvPr/>
        </p:nvSpPr>
        <p:spPr bwMode="auto">
          <a:xfrm>
            <a:off x="452438" y="4181177"/>
            <a:ext cx="200977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市场均衡价格</a:t>
            </a:r>
            <a:r>
              <a:rPr lang="en-US" altLang="zh-CN" sz="2000" b="1">
                <a:solidFill>
                  <a:srgbClr val="000000"/>
                </a:solidFill>
              </a:rPr>
              <a:t>P</a:t>
            </a:r>
            <a:r>
              <a:rPr lang="en-US" altLang="zh-CN" sz="2000" b="1" baseline="-25000">
                <a:solidFill>
                  <a:srgbClr val="000000"/>
                </a:solidFill>
              </a:rPr>
              <a:t>E</a:t>
            </a:r>
          </a:p>
        </p:txBody>
      </p:sp>
      <p:sp>
        <p:nvSpPr>
          <p:cNvPr id="27" name="Line 19"/>
          <p:cNvSpPr>
            <a:spLocks noChangeShapeType="1"/>
          </p:cNvSpPr>
          <p:nvPr/>
        </p:nvSpPr>
        <p:spPr bwMode="auto">
          <a:xfrm>
            <a:off x="5364163" y="5044777"/>
            <a:ext cx="0" cy="10080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8" name="Line 20"/>
          <p:cNvSpPr>
            <a:spLocks noChangeShapeType="1"/>
          </p:cNvSpPr>
          <p:nvPr/>
        </p:nvSpPr>
        <p:spPr bwMode="auto">
          <a:xfrm flipH="1">
            <a:off x="2555875" y="5079702"/>
            <a:ext cx="28082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29" name="Rectangle 23"/>
          <p:cNvSpPr>
            <a:spLocks noChangeArrowheads="1"/>
          </p:cNvSpPr>
          <p:nvPr/>
        </p:nvSpPr>
        <p:spPr bwMode="auto">
          <a:xfrm>
            <a:off x="983454" y="4876502"/>
            <a:ext cx="138271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rPr>
              <a:t>计划价格</a:t>
            </a:r>
            <a:r>
              <a:rPr lang="en-US" altLang="zh-CN" sz="2000" b="1">
                <a:solidFill>
                  <a:srgbClr val="000000"/>
                </a:solidFill>
              </a:rPr>
              <a:t>P</a:t>
            </a:r>
            <a:endParaRPr lang="en-US" altLang="zh-CN" sz="2000" b="1" baseline="-25000">
              <a:solidFill>
                <a:srgbClr val="000000"/>
              </a:solidFill>
            </a:endParaRPr>
          </a:p>
        </p:txBody>
      </p:sp>
      <p:sp>
        <p:nvSpPr>
          <p:cNvPr id="30" name="Text Box 24"/>
          <p:cNvSpPr txBox="1">
            <a:spLocks noChangeArrowheads="1"/>
          </p:cNvSpPr>
          <p:nvPr/>
        </p:nvSpPr>
        <p:spPr bwMode="auto">
          <a:xfrm>
            <a:off x="3492500" y="6197302"/>
            <a:ext cx="7921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rPr>
              <a:t>Q</a:t>
            </a:r>
            <a:r>
              <a:rPr lang="en-US" altLang="zh-CN" sz="2000" b="1" baseline="-25000">
                <a:solidFill>
                  <a:srgbClr val="000000"/>
                </a:solidFill>
              </a:rPr>
              <a:t>S</a:t>
            </a:r>
          </a:p>
        </p:txBody>
      </p:sp>
      <p:sp>
        <p:nvSpPr>
          <p:cNvPr id="31" name="AutoShape 25"/>
          <p:cNvSpPr>
            <a:spLocks/>
          </p:cNvSpPr>
          <p:nvPr/>
        </p:nvSpPr>
        <p:spPr bwMode="auto">
          <a:xfrm rot="16200000">
            <a:off x="4464050" y="5152727"/>
            <a:ext cx="287337" cy="1512888"/>
          </a:xfrm>
          <a:prstGeom prst="rightBrace">
            <a:avLst>
              <a:gd name="adj1" fmla="val 43877"/>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b="1">
              <a:solidFill>
                <a:srgbClr val="000000"/>
              </a:solidFill>
            </a:endParaRPr>
          </a:p>
        </p:txBody>
      </p:sp>
      <p:sp>
        <p:nvSpPr>
          <p:cNvPr id="32" name="Text Box 26"/>
          <p:cNvSpPr txBox="1">
            <a:spLocks noChangeArrowheads="1"/>
          </p:cNvSpPr>
          <p:nvPr/>
        </p:nvSpPr>
        <p:spPr bwMode="auto">
          <a:xfrm>
            <a:off x="4284663" y="5333702"/>
            <a:ext cx="700087"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FF0000"/>
                </a:solidFill>
              </a:rPr>
              <a:t>短缺</a:t>
            </a:r>
          </a:p>
        </p:txBody>
      </p:sp>
      <p:sp>
        <p:nvSpPr>
          <p:cNvPr id="33" name="Text Box 27"/>
          <p:cNvSpPr txBox="1">
            <a:spLocks noChangeArrowheads="1"/>
          </p:cNvSpPr>
          <p:nvPr/>
        </p:nvSpPr>
        <p:spPr bwMode="auto">
          <a:xfrm>
            <a:off x="5376760" y="4757439"/>
            <a:ext cx="369888"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a:solidFill>
                  <a:srgbClr val="000000"/>
                </a:solidFill>
              </a:rPr>
              <a:t>B</a:t>
            </a:r>
          </a:p>
        </p:txBody>
      </p:sp>
      <p:sp>
        <p:nvSpPr>
          <p:cNvPr id="34" name="Text Box 29"/>
          <p:cNvSpPr txBox="1">
            <a:spLocks noChangeArrowheads="1"/>
          </p:cNvSpPr>
          <p:nvPr/>
        </p:nvSpPr>
        <p:spPr bwMode="auto">
          <a:xfrm>
            <a:off x="5076825" y="6197302"/>
            <a:ext cx="7921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lang="en-US" altLang="zh-CN" sz="2000" b="1">
                <a:solidFill>
                  <a:srgbClr val="000000"/>
                </a:solidFill>
              </a:rPr>
              <a:t>Q</a:t>
            </a:r>
            <a:r>
              <a:rPr lang="en-US" altLang="zh-CN" sz="2000" b="1" baseline="-25000">
                <a:solidFill>
                  <a:srgbClr val="000000"/>
                </a:solidFill>
              </a:rPr>
              <a:t>D</a:t>
            </a:r>
          </a:p>
        </p:txBody>
      </p:sp>
      <p:sp>
        <p:nvSpPr>
          <p:cNvPr id="35" name="Line 31"/>
          <p:cNvSpPr>
            <a:spLocks noChangeShapeType="1"/>
          </p:cNvSpPr>
          <p:nvPr/>
        </p:nvSpPr>
        <p:spPr bwMode="auto">
          <a:xfrm>
            <a:off x="4549775" y="4470102"/>
            <a:ext cx="0" cy="158273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b="1"/>
          </a:p>
        </p:txBody>
      </p:sp>
      <p:sp>
        <p:nvSpPr>
          <p:cNvPr id="36" name="Text Box 27"/>
          <p:cNvSpPr txBox="1">
            <a:spLocks noChangeArrowheads="1"/>
          </p:cNvSpPr>
          <p:nvPr/>
        </p:nvSpPr>
        <p:spPr bwMode="auto">
          <a:xfrm>
            <a:off x="3483880" y="4812023"/>
            <a:ext cx="37061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b="1" i="1" dirty="0">
                <a:solidFill>
                  <a:srgbClr val="000000"/>
                </a:solidFill>
              </a:rPr>
              <a:t>A</a:t>
            </a:r>
          </a:p>
        </p:txBody>
      </p:sp>
    </p:spTree>
    <p:extLst>
      <p:ext uri="{BB962C8B-B14F-4D97-AF65-F5344CB8AC3E}">
        <p14:creationId xmlns:p14="http://schemas.microsoft.com/office/powerpoint/2010/main" val="368056753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140741"/>
            <a:ext cx="5325497" cy="584775"/>
          </a:xfrm>
          <a:prstGeom prst="rect">
            <a:avLst/>
          </a:prstGeom>
        </p:spPr>
        <p:txBody>
          <a:bodyPr wrap="none">
            <a:spAutoFit/>
          </a:bodyPr>
          <a:lstStyle/>
          <a:p>
            <a:r>
              <a:rPr lang="en-US" altLang="zh-CN" sz="3200" b="1" dirty="0" smtClean="0"/>
              <a:t>2.4 </a:t>
            </a:r>
            <a:r>
              <a:rPr lang="zh-CN" altLang="en-US" sz="3200" b="1" dirty="0" smtClean="0"/>
              <a:t>市场福利衡量和市场效率</a:t>
            </a:r>
            <a:endParaRPr lang="zh-CN" altLang="en-US" sz="3200" dirty="0"/>
          </a:p>
        </p:txBody>
      </p:sp>
      <p:sp>
        <p:nvSpPr>
          <p:cNvPr id="12" name="矩形 11"/>
          <p:cNvSpPr/>
          <p:nvPr/>
        </p:nvSpPr>
        <p:spPr>
          <a:xfrm>
            <a:off x="534138" y="1691625"/>
            <a:ext cx="1728358" cy="523220"/>
          </a:xfrm>
          <a:prstGeom prst="rect">
            <a:avLst/>
          </a:prstGeom>
        </p:spPr>
        <p:txBody>
          <a:bodyPr wrap="none">
            <a:spAutoFit/>
          </a:bodyPr>
          <a:lstStyle/>
          <a:p>
            <a:r>
              <a:rPr lang="en-US" altLang="zh-CN" sz="2800" b="1" dirty="0" smtClean="0"/>
              <a:t>2.4.1 </a:t>
            </a:r>
            <a:r>
              <a:rPr lang="zh-CN" altLang="en-US" sz="2800" b="1" dirty="0" smtClean="0"/>
              <a:t>概念</a:t>
            </a:r>
            <a:endParaRPr lang="zh-CN" altLang="en-US" sz="2800" dirty="0"/>
          </a:p>
        </p:txBody>
      </p:sp>
      <p:sp>
        <p:nvSpPr>
          <p:cNvPr id="13" name="Rectangle 3"/>
          <p:cNvSpPr txBox="1">
            <a:spLocks noChangeArrowheads="1"/>
          </p:cNvSpPr>
          <p:nvPr/>
        </p:nvSpPr>
        <p:spPr>
          <a:xfrm>
            <a:off x="541778" y="2348880"/>
            <a:ext cx="7918654" cy="3705275"/>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pPr>
            <a:r>
              <a:rPr lang="zh-CN" altLang="en-US" sz="2400" b="1" dirty="0" smtClean="0">
                <a:latin typeface="+mj-ea"/>
                <a:ea typeface="+mj-ea"/>
              </a:rPr>
              <a:t>消费者剩余（</a:t>
            </a:r>
            <a:r>
              <a:rPr lang="en-US" altLang="zh-CN" sz="2400" b="1" dirty="0" smtClean="0">
                <a:latin typeface="+mj-ea"/>
                <a:ea typeface="+mj-ea"/>
              </a:rPr>
              <a:t>consumer’ surplus</a:t>
            </a:r>
            <a:r>
              <a:rPr lang="zh-CN" altLang="en-US" sz="2400" b="1" dirty="0" smtClean="0">
                <a:latin typeface="+mj-ea"/>
                <a:ea typeface="+mj-ea"/>
              </a:rPr>
              <a:t>）：</a:t>
            </a:r>
            <a:r>
              <a:rPr lang="zh-CN" altLang="en-US" sz="2400" dirty="0" smtClean="0">
                <a:latin typeface="+mj-ea"/>
                <a:ea typeface="+mj-ea"/>
              </a:rPr>
              <a:t>消费者购买一定数量商品时，其愿意支付的价格（需求价格）超过实际支付价格（均衡价格）的总和。</a:t>
            </a:r>
          </a:p>
          <a:p>
            <a:pPr eaLnBrk="1" hangingPunct="1">
              <a:lnSpc>
                <a:spcPct val="90000"/>
              </a:lnSpc>
            </a:pPr>
            <a:r>
              <a:rPr lang="zh-CN" altLang="en-US" sz="2400" b="1" dirty="0" smtClean="0">
                <a:latin typeface="+mj-ea"/>
                <a:ea typeface="+mj-ea"/>
              </a:rPr>
              <a:t>生产者剩余（</a:t>
            </a:r>
            <a:r>
              <a:rPr lang="en-US" altLang="zh-CN" sz="2400" b="1" dirty="0" smtClean="0">
                <a:latin typeface="+mj-ea"/>
                <a:ea typeface="+mj-ea"/>
              </a:rPr>
              <a:t>producer’ surplus</a:t>
            </a:r>
            <a:r>
              <a:rPr lang="zh-CN" altLang="en-US" sz="2400" b="1" dirty="0" smtClean="0">
                <a:latin typeface="+mj-ea"/>
                <a:ea typeface="+mj-ea"/>
              </a:rPr>
              <a:t>）</a:t>
            </a:r>
            <a:r>
              <a:rPr lang="zh-CN" altLang="en-US" sz="2400" dirty="0" smtClean="0">
                <a:latin typeface="+mj-ea"/>
                <a:ea typeface="+mj-ea"/>
              </a:rPr>
              <a:t>：在均衡市场价格下，厂商销售每个产品实际获得的价格和愿意接受的价格（供给价格）差额的总和，也就是获得的收益与愿意接受的价格差额之总和。</a:t>
            </a:r>
          </a:p>
          <a:p>
            <a:pPr eaLnBrk="1" hangingPunct="1">
              <a:lnSpc>
                <a:spcPct val="90000"/>
              </a:lnSpc>
            </a:pPr>
            <a:r>
              <a:rPr lang="zh-CN" altLang="en-US" sz="2400" b="1" dirty="0" smtClean="0">
                <a:latin typeface="+mj-ea"/>
                <a:ea typeface="+mj-ea"/>
              </a:rPr>
              <a:t>市场总剩余（</a:t>
            </a:r>
            <a:r>
              <a:rPr lang="en-US" altLang="zh-CN" sz="2400" b="1" dirty="0" smtClean="0">
                <a:latin typeface="+mj-ea"/>
                <a:ea typeface="+mj-ea"/>
              </a:rPr>
              <a:t>total surplus</a:t>
            </a:r>
            <a:r>
              <a:rPr lang="zh-CN" altLang="en-US" sz="2400" b="1" dirty="0" smtClean="0">
                <a:latin typeface="+mj-ea"/>
                <a:ea typeface="+mj-ea"/>
              </a:rPr>
              <a:t>） ：</a:t>
            </a:r>
            <a:r>
              <a:rPr lang="zh-CN" altLang="en-US" sz="2400" dirty="0" smtClean="0">
                <a:latin typeface="+mj-ea"/>
                <a:ea typeface="+mj-ea"/>
              </a:rPr>
              <a:t>消费者和生产者从商品生产和交换中获得的消费者剩余和生产者剩余的总和</a:t>
            </a:r>
          </a:p>
        </p:txBody>
      </p:sp>
    </p:spTree>
    <p:extLst>
      <p:ext uri="{BB962C8B-B14F-4D97-AF65-F5344CB8AC3E}">
        <p14:creationId xmlns:p14="http://schemas.microsoft.com/office/powerpoint/2010/main" val="160408043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4"/>
          <p:cNvSpPr>
            <a:spLocks noChangeShapeType="1"/>
          </p:cNvSpPr>
          <p:nvPr/>
        </p:nvSpPr>
        <p:spPr bwMode="auto">
          <a:xfrm>
            <a:off x="1782490" y="5157192"/>
            <a:ext cx="32400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3" name="Line 5"/>
          <p:cNvSpPr>
            <a:spLocks noChangeShapeType="1"/>
          </p:cNvSpPr>
          <p:nvPr/>
        </p:nvSpPr>
        <p:spPr bwMode="auto">
          <a:xfrm flipV="1">
            <a:off x="1782490" y="1774230"/>
            <a:ext cx="0" cy="33829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4" name="Line 6"/>
          <p:cNvSpPr>
            <a:spLocks noChangeShapeType="1"/>
          </p:cNvSpPr>
          <p:nvPr/>
        </p:nvSpPr>
        <p:spPr bwMode="auto">
          <a:xfrm flipV="1">
            <a:off x="1782490" y="2782292"/>
            <a:ext cx="2233612" cy="1727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5" name="Line 7"/>
          <p:cNvSpPr>
            <a:spLocks noChangeShapeType="1"/>
          </p:cNvSpPr>
          <p:nvPr/>
        </p:nvSpPr>
        <p:spPr bwMode="auto">
          <a:xfrm>
            <a:off x="1782490" y="2493367"/>
            <a:ext cx="2665412" cy="26638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6" name="Line 8"/>
          <p:cNvSpPr>
            <a:spLocks noChangeShapeType="1"/>
          </p:cNvSpPr>
          <p:nvPr/>
        </p:nvSpPr>
        <p:spPr bwMode="auto">
          <a:xfrm flipH="1">
            <a:off x="1782490" y="3620492"/>
            <a:ext cx="115252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7" name="Line 9"/>
          <p:cNvSpPr>
            <a:spLocks noChangeShapeType="1"/>
          </p:cNvSpPr>
          <p:nvPr/>
        </p:nvSpPr>
        <p:spPr bwMode="auto">
          <a:xfrm>
            <a:off x="2935015" y="3645892"/>
            <a:ext cx="0" cy="1511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18" name="Text Box 10"/>
          <p:cNvSpPr txBox="1">
            <a:spLocks noChangeArrowheads="1"/>
          </p:cNvSpPr>
          <p:nvPr/>
        </p:nvSpPr>
        <p:spPr bwMode="auto">
          <a:xfrm>
            <a:off x="4085834" y="2548960"/>
            <a:ext cx="46711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SS</a:t>
            </a:r>
          </a:p>
        </p:txBody>
      </p:sp>
      <p:sp>
        <p:nvSpPr>
          <p:cNvPr id="19" name="Text Box 11"/>
          <p:cNvSpPr txBox="1">
            <a:spLocks noChangeArrowheads="1"/>
          </p:cNvSpPr>
          <p:nvPr/>
        </p:nvSpPr>
        <p:spPr bwMode="auto">
          <a:xfrm>
            <a:off x="4163590" y="4550762"/>
            <a:ext cx="5341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DD</a:t>
            </a:r>
          </a:p>
        </p:txBody>
      </p:sp>
      <p:sp>
        <p:nvSpPr>
          <p:cNvPr id="20" name="Text Box 12"/>
          <p:cNvSpPr txBox="1">
            <a:spLocks noChangeArrowheads="1"/>
          </p:cNvSpPr>
          <p:nvPr/>
        </p:nvSpPr>
        <p:spPr bwMode="auto">
          <a:xfrm>
            <a:off x="1331640" y="4309467"/>
            <a:ext cx="3353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B</a:t>
            </a:r>
          </a:p>
        </p:txBody>
      </p:sp>
      <p:sp>
        <p:nvSpPr>
          <p:cNvPr id="21" name="Text Box 13"/>
          <p:cNvSpPr txBox="1">
            <a:spLocks noChangeArrowheads="1"/>
          </p:cNvSpPr>
          <p:nvPr/>
        </p:nvSpPr>
        <p:spPr bwMode="auto">
          <a:xfrm>
            <a:off x="1350690" y="2348905"/>
            <a:ext cx="33855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A</a:t>
            </a:r>
          </a:p>
        </p:txBody>
      </p:sp>
      <p:sp>
        <p:nvSpPr>
          <p:cNvPr id="22" name="Text Box 14"/>
          <p:cNvSpPr txBox="1">
            <a:spLocks noChangeArrowheads="1"/>
          </p:cNvSpPr>
          <p:nvPr/>
        </p:nvSpPr>
        <p:spPr bwMode="auto">
          <a:xfrm>
            <a:off x="1295948" y="3429992"/>
            <a:ext cx="5397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a:solidFill>
                  <a:srgbClr val="000000"/>
                </a:solidFill>
                <a:latin typeface="Tahoma" panose="020B0604030504040204" pitchFamily="34" charset="0"/>
              </a:rPr>
              <a:t>P</a:t>
            </a:r>
            <a:r>
              <a:rPr lang="en-US" altLang="zh-CN" sz="2000" baseline="-25000" dirty="0">
                <a:solidFill>
                  <a:srgbClr val="000000"/>
                </a:solidFill>
                <a:latin typeface="Tahoma" panose="020B0604030504040204" pitchFamily="34" charset="0"/>
              </a:rPr>
              <a:t>E</a:t>
            </a:r>
          </a:p>
        </p:txBody>
      </p:sp>
      <p:sp>
        <p:nvSpPr>
          <p:cNvPr id="23" name="AutoShape 16"/>
          <p:cNvSpPr>
            <a:spLocks noChangeArrowheads="1"/>
          </p:cNvSpPr>
          <p:nvPr/>
        </p:nvSpPr>
        <p:spPr bwMode="auto">
          <a:xfrm>
            <a:off x="1782490" y="2493367"/>
            <a:ext cx="1152525" cy="1152525"/>
          </a:xfrm>
          <a:prstGeom prst="rtTriangle">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24" name="AutoShape 17"/>
          <p:cNvSpPr>
            <a:spLocks noChangeArrowheads="1"/>
          </p:cNvSpPr>
          <p:nvPr/>
        </p:nvSpPr>
        <p:spPr bwMode="auto">
          <a:xfrm rot="5400000">
            <a:off x="1891234" y="3537148"/>
            <a:ext cx="863600" cy="1081087"/>
          </a:xfrm>
          <a:prstGeom prst="rtTriangle">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25" name="Text Box 18"/>
          <p:cNvSpPr txBox="1">
            <a:spLocks noChangeArrowheads="1"/>
          </p:cNvSpPr>
          <p:nvPr/>
        </p:nvSpPr>
        <p:spPr bwMode="auto">
          <a:xfrm>
            <a:off x="2071415" y="2421930"/>
            <a:ext cx="14750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latin typeface="Tahoma" panose="020B0604030504040204" pitchFamily="34" charset="0"/>
              </a:rPr>
              <a:t>消费者剩余</a:t>
            </a:r>
          </a:p>
        </p:txBody>
      </p:sp>
      <p:sp>
        <p:nvSpPr>
          <p:cNvPr id="26" name="Text Box 19"/>
          <p:cNvSpPr txBox="1">
            <a:spLocks noChangeArrowheads="1"/>
          </p:cNvSpPr>
          <p:nvPr/>
        </p:nvSpPr>
        <p:spPr bwMode="auto">
          <a:xfrm>
            <a:off x="2071415" y="4268192"/>
            <a:ext cx="14750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latin typeface="Tahoma" panose="020B0604030504040204" pitchFamily="34" charset="0"/>
              </a:rPr>
              <a:t>生产者剩余</a:t>
            </a:r>
          </a:p>
        </p:txBody>
      </p:sp>
      <p:sp>
        <p:nvSpPr>
          <p:cNvPr id="27" name="Text Box 20"/>
          <p:cNvSpPr txBox="1">
            <a:spLocks noChangeArrowheads="1"/>
          </p:cNvSpPr>
          <p:nvPr/>
        </p:nvSpPr>
        <p:spPr bwMode="auto">
          <a:xfrm>
            <a:off x="3079477" y="3429992"/>
            <a:ext cx="3289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solidFill>
                  <a:srgbClr val="000000"/>
                </a:solidFill>
                <a:latin typeface="Tahoma" panose="020B0604030504040204" pitchFamily="34" charset="0"/>
              </a:rPr>
              <a:t>E</a:t>
            </a:r>
          </a:p>
        </p:txBody>
      </p:sp>
      <p:sp>
        <p:nvSpPr>
          <p:cNvPr id="28" name="Line 21"/>
          <p:cNvSpPr>
            <a:spLocks noChangeShapeType="1"/>
          </p:cNvSpPr>
          <p:nvPr/>
        </p:nvSpPr>
        <p:spPr bwMode="auto">
          <a:xfrm flipH="1">
            <a:off x="2358752" y="2709267"/>
            <a:ext cx="431800" cy="5048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9" name="Line 22"/>
          <p:cNvSpPr>
            <a:spLocks noChangeShapeType="1"/>
          </p:cNvSpPr>
          <p:nvPr/>
        </p:nvSpPr>
        <p:spPr bwMode="auto">
          <a:xfrm flipH="1" flipV="1">
            <a:off x="2142852" y="3861792"/>
            <a:ext cx="576263" cy="5762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30" name="Text Box 14"/>
          <p:cNvSpPr txBox="1">
            <a:spLocks noChangeArrowheads="1"/>
          </p:cNvSpPr>
          <p:nvPr/>
        </p:nvSpPr>
        <p:spPr bwMode="auto">
          <a:xfrm>
            <a:off x="2798490" y="5299273"/>
            <a:ext cx="4773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dirty="0" smtClean="0">
                <a:solidFill>
                  <a:srgbClr val="000000"/>
                </a:solidFill>
                <a:latin typeface="Tahoma" panose="020B0604030504040204" pitchFamily="34" charset="0"/>
              </a:rPr>
              <a:t>Q</a:t>
            </a:r>
            <a:r>
              <a:rPr lang="en-US" altLang="zh-CN" sz="2000" baseline="-25000" dirty="0" smtClean="0">
                <a:solidFill>
                  <a:srgbClr val="000000"/>
                </a:solidFill>
                <a:latin typeface="Tahoma" panose="020B0604030504040204" pitchFamily="34" charset="0"/>
              </a:rPr>
              <a:t>E</a:t>
            </a:r>
            <a:endParaRPr lang="en-US" altLang="zh-CN" sz="2000" baseline="-25000" dirty="0">
              <a:solidFill>
                <a:srgbClr val="000000"/>
              </a:solidFill>
              <a:latin typeface="Tahoma" panose="020B0604030504040204" pitchFamily="34" charset="0"/>
            </a:endParaRPr>
          </a:p>
        </p:txBody>
      </p:sp>
      <p:sp>
        <p:nvSpPr>
          <p:cNvPr id="31" name="Rectangle 23"/>
          <p:cNvSpPr>
            <a:spLocks noRot="1" noChangeArrowheads="1"/>
          </p:cNvSpPr>
          <p:nvPr/>
        </p:nvSpPr>
        <p:spPr bwMode="auto">
          <a:xfrm>
            <a:off x="5305576" y="3068414"/>
            <a:ext cx="2970461" cy="1440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r>
              <a:rPr lang="zh-CN" altLang="en-US" sz="2400" dirty="0">
                <a:solidFill>
                  <a:srgbClr val="000000"/>
                </a:solidFill>
              </a:rPr>
              <a:t>消费者剩余</a:t>
            </a:r>
            <a:r>
              <a:rPr lang="en-US" altLang="zh-CN" sz="2400" dirty="0">
                <a:solidFill>
                  <a:srgbClr val="000000"/>
                </a:solidFill>
              </a:rPr>
              <a:t>AP</a:t>
            </a:r>
            <a:r>
              <a:rPr lang="en-US" altLang="zh-CN" sz="2400" baseline="-25000" dirty="0">
                <a:solidFill>
                  <a:srgbClr val="000000"/>
                </a:solidFill>
              </a:rPr>
              <a:t>E</a:t>
            </a:r>
            <a:r>
              <a:rPr lang="en-US" altLang="zh-CN" sz="2400" dirty="0">
                <a:solidFill>
                  <a:srgbClr val="000000"/>
                </a:solidFill>
              </a:rPr>
              <a:t>E</a:t>
            </a:r>
          </a:p>
          <a:p>
            <a:pPr eaLnBrk="1" hangingPunct="1"/>
            <a:r>
              <a:rPr lang="zh-CN" altLang="en-US" sz="2400" dirty="0">
                <a:solidFill>
                  <a:srgbClr val="000000"/>
                </a:solidFill>
              </a:rPr>
              <a:t>生产者剩余</a:t>
            </a:r>
            <a:r>
              <a:rPr lang="en-US" altLang="zh-CN" sz="2400" dirty="0">
                <a:solidFill>
                  <a:srgbClr val="000000"/>
                </a:solidFill>
              </a:rPr>
              <a:t>BP</a:t>
            </a:r>
            <a:r>
              <a:rPr lang="en-US" altLang="zh-CN" sz="2400" baseline="-25000" dirty="0">
                <a:solidFill>
                  <a:srgbClr val="000000"/>
                </a:solidFill>
              </a:rPr>
              <a:t>E</a:t>
            </a:r>
            <a:r>
              <a:rPr lang="en-US" altLang="zh-CN" sz="2400" dirty="0">
                <a:solidFill>
                  <a:srgbClr val="000000"/>
                </a:solidFill>
              </a:rPr>
              <a:t>E</a:t>
            </a:r>
          </a:p>
          <a:p>
            <a:pPr eaLnBrk="1" hangingPunct="1"/>
            <a:r>
              <a:rPr lang="zh-CN" altLang="en-US" sz="2400" dirty="0">
                <a:solidFill>
                  <a:srgbClr val="000000"/>
                </a:solidFill>
              </a:rPr>
              <a:t>市场</a:t>
            </a:r>
            <a:r>
              <a:rPr lang="zh-CN" altLang="en-US" sz="2400" dirty="0" smtClean="0">
                <a:solidFill>
                  <a:srgbClr val="000000"/>
                </a:solidFill>
              </a:rPr>
              <a:t>总</a:t>
            </a:r>
            <a:r>
              <a:rPr lang="zh-CN" altLang="en-US" sz="2400" dirty="0">
                <a:solidFill>
                  <a:srgbClr val="000000"/>
                </a:solidFill>
              </a:rPr>
              <a:t>剩余</a:t>
            </a:r>
            <a:r>
              <a:rPr lang="en-US" altLang="zh-CN" sz="2400" dirty="0">
                <a:solidFill>
                  <a:srgbClr val="000000"/>
                </a:solidFill>
              </a:rPr>
              <a:t>ABE</a:t>
            </a:r>
          </a:p>
        </p:txBody>
      </p:sp>
    </p:spTree>
    <p:extLst>
      <p:ext uri="{BB962C8B-B14F-4D97-AF65-F5344CB8AC3E}">
        <p14:creationId xmlns:p14="http://schemas.microsoft.com/office/powerpoint/2010/main" val="2781272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7"/>
          <p:cNvGrpSpPr>
            <a:grpSpLocks/>
          </p:cNvGrpSpPr>
          <p:nvPr/>
        </p:nvGrpSpPr>
        <p:grpSpPr bwMode="auto">
          <a:xfrm>
            <a:off x="-19050" y="0"/>
            <a:ext cx="9144000" cy="981075"/>
            <a:chOff x="-18956" y="0"/>
            <a:chExt cx="9144000" cy="981173"/>
          </a:xfrm>
        </p:grpSpPr>
        <p:sp>
          <p:nvSpPr>
            <p:cNvPr id="7"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8" name="组合 5"/>
            <p:cNvGrpSpPr>
              <a:grpSpLocks/>
            </p:cNvGrpSpPr>
            <p:nvPr/>
          </p:nvGrpSpPr>
          <p:grpSpPr bwMode="auto">
            <a:xfrm>
              <a:off x="259930" y="44627"/>
              <a:ext cx="6381249" cy="795780"/>
              <a:chOff x="308388" y="44258"/>
              <a:chExt cx="7478523" cy="1000728"/>
            </a:xfrm>
          </p:grpSpPr>
          <p:pic>
            <p:nvPicPr>
              <p:cNvPr id="1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Rectangle 2"/>
          <p:cNvSpPr txBox="1">
            <a:spLocks noChangeArrowheads="1"/>
          </p:cNvSpPr>
          <p:nvPr/>
        </p:nvSpPr>
        <p:spPr>
          <a:xfrm>
            <a:off x="457200" y="1053107"/>
            <a:ext cx="3467100" cy="503238"/>
          </a:xfrm>
          <a:prstGeom prst="rect">
            <a:avLst/>
          </a:prstGeom>
        </p:spPr>
        <p:txBody>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宋体" charset="-122"/>
              </a:defRPr>
            </a:lvl2pPr>
            <a:lvl3pPr algn="ctr" rtl="0" eaLnBrk="0" fontAlgn="base" hangingPunct="0">
              <a:spcBef>
                <a:spcPct val="0"/>
              </a:spcBef>
              <a:spcAft>
                <a:spcPct val="0"/>
              </a:spcAft>
              <a:defRPr sz="4400">
                <a:solidFill>
                  <a:schemeClr val="tx1"/>
                </a:solidFill>
                <a:latin typeface="Calibri" pitchFamily="34" charset="0"/>
                <a:ea typeface="宋体" charset="-122"/>
              </a:defRPr>
            </a:lvl3pPr>
            <a:lvl4pPr algn="ctr" rtl="0" eaLnBrk="0" fontAlgn="base" hangingPunct="0">
              <a:spcBef>
                <a:spcPct val="0"/>
              </a:spcBef>
              <a:spcAft>
                <a:spcPct val="0"/>
              </a:spcAft>
              <a:defRPr sz="4400">
                <a:solidFill>
                  <a:schemeClr val="tx1"/>
                </a:solidFill>
                <a:latin typeface="Calibri" pitchFamily="34" charset="0"/>
                <a:ea typeface="宋体" charset="-122"/>
              </a:defRPr>
            </a:lvl4pPr>
            <a:lvl5pPr algn="ctr" rtl="0" eaLnBrk="0" fontAlgn="base" hangingPunct="0">
              <a:spcBef>
                <a:spcPct val="0"/>
              </a:spcBef>
              <a:spcAft>
                <a:spcPct val="0"/>
              </a:spcAft>
              <a:defRPr sz="4400">
                <a:solidFill>
                  <a:schemeClr val="tx1"/>
                </a:solidFill>
                <a:latin typeface="Calibri" pitchFamily="34" charset="0"/>
                <a:ea typeface="宋体" charset="-122"/>
              </a:defRPr>
            </a:lvl5pPr>
            <a:lvl6pPr marL="457200" algn="ctr" rtl="0" fontAlgn="base">
              <a:spcBef>
                <a:spcPct val="0"/>
              </a:spcBef>
              <a:spcAft>
                <a:spcPct val="0"/>
              </a:spcAft>
              <a:defRPr sz="4400">
                <a:solidFill>
                  <a:schemeClr val="tx1"/>
                </a:solidFill>
                <a:latin typeface="Calibri" pitchFamily="34" charset="0"/>
                <a:ea typeface="宋体" charset="-122"/>
              </a:defRPr>
            </a:lvl6pPr>
            <a:lvl7pPr marL="914400" algn="ctr" rtl="0" fontAlgn="base">
              <a:spcBef>
                <a:spcPct val="0"/>
              </a:spcBef>
              <a:spcAft>
                <a:spcPct val="0"/>
              </a:spcAft>
              <a:defRPr sz="4400">
                <a:solidFill>
                  <a:schemeClr val="tx1"/>
                </a:solidFill>
                <a:latin typeface="Calibri" pitchFamily="34" charset="0"/>
                <a:ea typeface="宋体" charset="-122"/>
              </a:defRPr>
            </a:lvl7pPr>
            <a:lvl8pPr marL="1371600" algn="ctr" rtl="0" fontAlgn="base">
              <a:spcBef>
                <a:spcPct val="0"/>
              </a:spcBef>
              <a:spcAft>
                <a:spcPct val="0"/>
              </a:spcAft>
              <a:defRPr sz="4400">
                <a:solidFill>
                  <a:schemeClr val="tx1"/>
                </a:solidFill>
                <a:latin typeface="Calibri" pitchFamily="34" charset="0"/>
                <a:ea typeface="宋体" charset="-122"/>
              </a:defRPr>
            </a:lvl8pPr>
            <a:lvl9pPr marL="1828800" algn="ctr" rtl="0" fontAlgn="base">
              <a:spcBef>
                <a:spcPct val="0"/>
              </a:spcBef>
              <a:spcAft>
                <a:spcPct val="0"/>
              </a:spcAft>
              <a:defRPr sz="4400">
                <a:solidFill>
                  <a:schemeClr val="tx1"/>
                </a:solidFill>
                <a:latin typeface="Calibri" pitchFamily="34" charset="0"/>
                <a:ea typeface="宋体" charset="-122"/>
              </a:defRPr>
            </a:lvl9pPr>
          </a:lstStyle>
          <a:p>
            <a:pPr algn="l" eaLnBrk="1" hangingPunct="1"/>
            <a:r>
              <a:rPr lang="en-US" altLang="zh-CN" sz="2800" b="1" smtClean="0"/>
              <a:t>1.1.3 </a:t>
            </a:r>
            <a:r>
              <a:rPr lang="zh-CN" altLang="en-US" sz="2800" b="1" smtClean="0"/>
              <a:t>效用和福利</a:t>
            </a:r>
          </a:p>
        </p:txBody>
      </p:sp>
      <p:sp>
        <p:nvSpPr>
          <p:cNvPr id="14" name="Rectangle 3"/>
          <p:cNvSpPr txBox="1">
            <a:spLocks noChangeArrowheads="1"/>
          </p:cNvSpPr>
          <p:nvPr/>
        </p:nvSpPr>
        <p:spPr>
          <a:xfrm>
            <a:off x="611188" y="3428007"/>
            <a:ext cx="7777162" cy="288131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Tx/>
              <a:buNone/>
            </a:pPr>
            <a:r>
              <a:rPr lang="zh-CN" altLang="en-US" sz="2400" b="1" smtClean="0">
                <a:latin typeface="宋体" panose="02010600030101010101" pitchFamily="2" charset="-122"/>
              </a:rPr>
              <a:t>◆</a:t>
            </a:r>
            <a:r>
              <a:rPr lang="zh-CN" altLang="en-US" sz="2400" b="1" smtClean="0"/>
              <a:t>效用</a:t>
            </a:r>
            <a:r>
              <a:rPr lang="zh-CN" altLang="en-US" sz="2400" smtClean="0"/>
              <a:t>（</a:t>
            </a:r>
            <a:r>
              <a:rPr lang="en-US" altLang="zh-CN" sz="2400" smtClean="0"/>
              <a:t>Utility</a:t>
            </a:r>
            <a:r>
              <a:rPr lang="zh-CN" altLang="en-US" sz="2400" smtClean="0"/>
              <a:t>）：指人们从商品消费中获得的幸福或满足</a:t>
            </a:r>
            <a:r>
              <a:rPr lang="en-US" altLang="zh-CN" sz="2400" smtClean="0"/>
              <a:t>(the happiness or satisfaction a person gains from consuming a commodity)</a:t>
            </a:r>
          </a:p>
          <a:p>
            <a:pPr marL="0" indent="0" eaLnBrk="1" hangingPunct="1">
              <a:buFontTx/>
              <a:buNone/>
            </a:pPr>
            <a:r>
              <a:rPr lang="zh-CN" altLang="en-US" sz="2400" smtClean="0">
                <a:latin typeface="宋体" panose="02010600030101010101" pitchFamily="2" charset="-122"/>
              </a:rPr>
              <a:t>◆</a:t>
            </a:r>
            <a:r>
              <a:rPr lang="zh-CN" altLang="en-US" sz="2400" b="1" smtClean="0"/>
              <a:t>福利</a:t>
            </a:r>
            <a:r>
              <a:rPr lang="zh-CN" altLang="en-US" sz="2400" smtClean="0"/>
              <a:t>（</a:t>
            </a:r>
            <a:r>
              <a:rPr lang="en-US" altLang="zh-CN" sz="2400" smtClean="0"/>
              <a:t>Welfare</a:t>
            </a:r>
            <a:r>
              <a:rPr lang="zh-CN" altLang="en-US" sz="2400" smtClean="0"/>
              <a:t>） 或者社会福利</a:t>
            </a:r>
            <a:r>
              <a:rPr lang="en-US" altLang="zh-CN" sz="2400" smtClean="0"/>
              <a:t>(Social Welfare)</a:t>
            </a:r>
            <a:r>
              <a:rPr lang="zh-CN" altLang="en-US" sz="2400" smtClean="0"/>
              <a:t>：指一定人口通过消费获得的幸福或者满足的总和（</a:t>
            </a:r>
            <a:r>
              <a:rPr lang="en-US" altLang="zh-CN" sz="2400" smtClean="0"/>
              <a:t>the happiness or satisfaction a population gains from consuming a commodity</a:t>
            </a:r>
            <a:r>
              <a:rPr lang="zh-CN" altLang="en-US" sz="2400" smtClean="0"/>
              <a:t>）</a:t>
            </a:r>
          </a:p>
        </p:txBody>
      </p:sp>
      <p:sp>
        <p:nvSpPr>
          <p:cNvPr id="15" name="TextBox 1"/>
          <p:cNvSpPr txBox="1">
            <a:spLocks noChangeArrowheads="1"/>
          </p:cNvSpPr>
          <p:nvPr/>
        </p:nvSpPr>
        <p:spPr bwMode="auto">
          <a:xfrm>
            <a:off x="611188" y="1700807"/>
            <a:ext cx="770572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a:t>经济学将</a:t>
            </a:r>
            <a:r>
              <a:rPr lang="zh-CN" altLang="en-US" sz="2400" b="1"/>
              <a:t>效用</a:t>
            </a:r>
            <a:r>
              <a:rPr lang="zh-CN" altLang="en-US" sz="2400"/>
              <a:t>、</a:t>
            </a:r>
            <a:r>
              <a:rPr lang="zh-CN" altLang="en-US" sz="2400" b="1"/>
              <a:t>福利</a:t>
            </a:r>
            <a:r>
              <a:rPr lang="zh-CN" altLang="en-US" sz="2400"/>
              <a:t>来衡量人们使用和消费物品的满足程度，但最终经济学都更多地使用成本</a:t>
            </a:r>
            <a:r>
              <a:rPr lang="en-US" altLang="zh-CN" sz="2400"/>
              <a:t>(cost)</a:t>
            </a:r>
            <a:r>
              <a:rPr lang="zh-CN" altLang="en-US" sz="2400"/>
              <a:t>、收益</a:t>
            </a:r>
            <a:r>
              <a:rPr lang="en-US" altLang="zh-CN" sz="2400"/>
              <a:t>(revenue)</a:t>
            </a:r>
            <a:r>
              <a:rPr lang="zh-CN" altLang="en-US" sz="2400"/>
              <a:t>以及净收益</a:t>
            </a:r>
            <a:r>
              <a:rPr lang="en-US" altLang="zh-CN" sz="2400"/>
              <a:t>(net revenue)</a:t>
            </a:r>
            <a:r>
              <a:rPr lang="zh-CN" altLang="en-US" sz="2400"/>
              <a:t>这些能够用货币衡量的指标进行分析。</a:t>
            </a:r>
          </a:p>
        </p:txBody>
      </p:sp>
    </p:spTree>
    <p:extLst>
      <p:ext uri="{BB962C8B-B14F-4D97-AF65-F5344CB8AC3E}">
        <p14:creationId xmlns:p14="http://schemas.microsoft.com/office/powerpoint/2010/main" val="280307959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24"/>
          <p:cNvSpPr>
            <a:spLocks noChangeShapeType="1"/>
          </p:cNvSpPr>
          <p:nvPr/>
        </p:nvSpPr>
        <p:spPr bwMode="auto">
          <a:xfrm>
            <a:off x="2916088" y="4429423"/>
            <a:ext cx="32400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25"/>
          <p:cNvSpPr>
            <a:spLocks noChangeShapeType="1"/>
          </p:cNvSpPr>
          <p:nvPr/>
        </p:nvSpPr>
        <p:spPr bwMode="auto">
          <a:xfrm flipV="1">
            <a:off x="2916088" y="1268759"/>
            <a:ext cx="0" cy="31606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26"/>
          <p:cNvSpPr>
            <a:spLocks noChangeShapeType="1"/>
          </p:cNvSpPr>
          <p:nvPr/>
        </p:nvSpPr>
        <p:spPr bwMode="auto">
          <a:xfrm flipV="1">
            <a:off x="2916088" y="2054523"/>
            <a:ext cx="2233613" cy="1727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27"/>
          <p:cNvSpPr>
            <a:spLocks noChangeShapeType="1"/>
          </p:cNvSpPr>
          <p:nvPr/>
        </p:nvSpPr>
        <p:spPr bwMode="auto">
          <a:xfrm>
            <a:off x="2916088" y="1765598"/>
            <a:ext cx="2665413" cy="26638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28"/>
          <p:cNvSpPr>
            <a:spLocks noChangeShapeType="1"/>
          </p:cNvSpPr>
          <p:nvPr/>
        </p:nvSpPr>
        <p:spPr bwMode="auto">
          <a:xfrm flipH="1">
            <a:off x="2916088" y="2892723"/>
            <a:ext cx="115252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29"/>
          <p:cNvSpPr>
            <a:spLocks noChangeShapeType="1"/>
          </p:cNvSpPr>
          <p:nvPr/>
        </p:nvSpPr>
        <p:spPr bwMode="auto">
          <a:xfrm>
            <a:off x="4068613" y="2918123"/>
            <a:ext cx="0" cy="1511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30"/>
          <p:cNvSpPr txBox="1">
            <a:spLocks noChangeArrowheads="1"/>
          </p:cNvSpPr>
          <p:nvPr/>
        </p:nvSpPr>
        <p:spPr bwMode="auto">
          <a:xfrm>
            <a:off x="5273526" y="1924348"/>
            <a:ext cx="438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SS</a:t>
            </a:r>
          </a:p>
        </p:txBody>
      </p:sp>
      <p:sp>
        <p:nvSpPr>
          <p:cNvPr id="19" name="Text Box 31"/>
          <p:cNvSpPr txBox="1">
            <a:spLocks noChangeArrowheads="1"/>
          </p:cNvSpPr>
          <p:nvPr/>
        </p:nvSpPr>
        <p:spPr bwMode="auto">
          <a:xfrm>
            <a:off x="5292576" y="3565823"/>
            <a:ext cx="4953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DD</a:t>
            </a:r>
          </a:p>
        </p:txBody>
      </p:sp>
      <p:sp>
        <p:nvSpPr>
          <p:cNvPr id="20" name="Text Box 32"/>
          <p:cNvSpPr txBox="1">
            <a:spLocks noChangeArrowheads="1"/>
          </p:cNvSpPr>
          <p:nvPr/>
        </p:nvSpPr>
        <p:spPr bwMode="auto">
          <a:xfrm>
            <a:off x="2482701" y="3710285"/>
            <a:ext cx="3190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B</a:t>
            </a:r>
          </a:p>
        </p:txBody>
      </p:sp>
      <p:sp>
        <p:nvSpPr>
          <p:cNvPr id="21" name="Text Box 33"/>
          <p:cNvSpPr txBox="1">
            <a:spLocks noChangeArrowheads="1"/>
          </p:cNvSpPr>
          <p:nvPr/>
        </p:nvSpPr>
        <p:spPr bwMode="auto">
          <a:xfrm>
            <a:off x="2484288" y="1621135"/>
            <a:ext cx="3190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A</a:t>
            </a:r>
          </a:p>
        </p:txBody>
      </p:sp>
      <p:sp>
        <p:nvSpPr>
          <p:cNvPr id="22" name="Text Box 34"/>
          <p:cNvSpPr txBox="1">
            <a:spLocks noChangeArrowheads="1"/>
          </p:cNvSpPr>
          <p:nvPr/>
        </p:nvSpPr>
        <p:spPr bwMode="auto">
          <a:xfrm>
            <a:off x="2484288" y="2702223"/>
            <a:ext cx="3952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P</a:t>
            </a:r>
            <a:r>
              <a:rPr lang="en-US" altLang="zh-CN" sz="1800" baseline="-25000">
                <a:solidFill>
                  <a:srgbClr val="000000"/>
                </a:solidFill>
                <a:latin typeface="Tahoma" panose="020B0604030504040204" pitchFamily="34" charset="0"/>
              </a:rPr>
              <a:t>E</a:t>
            </a:r>
          </a:p>
        </p:txBody>
      </p:sp>
      <p:sp>
        <p:nvSpPr>
          <p:cNvPr id="23" name="Text Box 35"/>
          <p:cNvSpPr txBox="1">
            <a:spLocks noChangeArrowheads="1"/>
          </p:cNvSpPr>
          <p:nvPr/>
        </p:nvSpPr>
        <p:spPr bwMode="auto">
          <a:xfrm>
            <a:off x="3924151" y="4502448"/>
            <a:ext cx="4333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Q</a:t>
            </a:r>
            <a:r>
              <a:rPr lang="en-US" altLang="zh-CN" sz="1800" baseline="-25000">
                <a:solidFill>
                  <a:srgbClr val="000000"/>
                </a:solidFill>
                <a:latin typeface="Tahoma" panose="020B0604030504040204" pitchFamily="34" charset="0"/>
              </a:rPr>
              <a:t>E</a:t>
            </a:r>
          </a:p>
        </p:txBody>
      </p:sp>
      <p:sp>
        <p:nvSpPr>
          <p:cNvPr id="24" name="Text Box 36"/>
          <p:cNvSpPr txBox="1">
            <a:spLocks noChangeArrowheads="1"/>
          </p:cNvSpPr>
          <p:nvPr/>
        </p:nvSpPr>
        <p:spPr bwMode="auto">
          <a:xfrm>
            <a:off x="4213076" y="2702223"/>
            <a:ext cx="3127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E</a:t>
            </a:r>
          </a:p>
        </p:txBody>
      </p:sp>
      <p:sp>
        <p:nvSpPr>
          <p:cNvPr id="25" name="Line 37"/>
          <p:cNvSpPr>
            <a:spLocks noChangeShapeType="1"/>
          </p:cNvSpPr>
          <p:nvPr/>
        </p:nvSpPr>
        <p:spPr bwMode="auto">
          <a:xfrm>
            <a:off x="2916088" y="2270423"/>
            <a:ext cx="5032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38"/>
          <p:cNvSpPr>
            <a:spLocks noChangeShapeType="1"/>
          </p:cNvSpPr>
          <p:nvPr/>
        </p:nvSpPr>
        <p:spPr bwMode="auto">
          <a:xfrm>
            <a:off x="3419326" y="2270423"/>
            <a:ext cx="0" cy="21605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39"/>
          <p:cNvSpPr>
            <a:spLocks noChangeShapeType="1"/>
          </p:cNvSpPr>
          <p:nvPr/>
        </p:nvSpPr>
        <p:spPr bwMode="auto">
          <a:xfrm>
            <a:off x="2916088" y="3349923"/>
            <a:ext cx="50323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40"/>
          <p:cNvSpPr txBox="1">
            <a:spLocks noChangeArrowheads="1"/>
          </p:cNvSpPr>
          <p:nvPr/>
        </p:nvSpPr>
        <p:spPr bwMode="auto">
          <a:xfrm>
            <a:off x="2482701" y="2125960"/>
            <a:ext cx="43338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P</a:t>
            </a:r>
            <a:r>
              <a:rPr lang="en-US" altLang="zh-CN" sz="1800" baseline="-25000">
                <a:solidFill>
                  <a:srgbClr val="000000"/>
                </a:solidFill>
                <a:latin typeface="Tahoma" panose="020B0604030504040204" pitchFamily="34" charset="0"/>
              </a:rPr>
              <a:t>D</a:t>
            </a:r>
          </a:p>
        </p:txBody>
      </p:sp>
      <p:sp>
        <p:nvSpPr>
          <p:cNvPr id="29" name="Text Box 41"/>
          <p:cNvSpPr txBox="1">
            <a:spLocks noChangeArrowheads="1"/>
          </p:cNvSpPr>
          <p:nvPr/>
        </p:nvSpPr>
        <p:spPr bwMode="auto">
          <a:xfrm>
            <a:off x="2482701" y="3134023"/>
            <a:ext cx="3952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P</a:t>
            </a:r>
            <a:r>
              <a:rPr lang="en-US" altLang="zh-CN" sz="1800" baseline="-25000">
                <a:solidFill>
                  <a:srgbClr val="000000"/>
                </a:solidFill>
                <a:latin typeface="Tahoma" panose="020B0604030504040204" pitchFamily="34" charset="0"/>
              </a:rPr>
              <a:t>S</a:t>
            </a:r>
          </a:p>
        </p:txBody>
      </p:sp>
      <p:sp>
        <p:nvSpPr>
          <p:cNvPr id="30" name="Text Box 42"/>
          <p:cNvSpPr txBox="1">
            <a:spLocks noChangeArrowheads="1"/>
          </p:cNvSpPr>
          <p:nvPr/>
        </p:nvSpPr>
        <p:spPr bwMode="auto">
          <a:xfrm>
            <a:off x="3203426" y="4477048"/>
            <a:ext cx="43338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Q</a:t>
            </a:r>
            <a:r>
              <a:rPr lang="en-US" altLang="zh-CN" sz="1800" baseline="-25000">
                <a:solidFill>
                  <a:srgbClr val="000000"/>
                </a:solidFill>
                <a:latin typeface="Tahoma" panose="020B0604030504040204" pitchFamily="34" charset="0"/>
              </a:rPr>
              <a:t>1</a:t>
            </a:r>
          </a:p>
        </p:txBody>
      </p:sp>
      <p:sp>
        <p:nvSpPr>
          <p:cNvPr id="31" name="Rectangle 43"/>
          <p:cNvSpPr>
            <a:spLocks noRot="1" noChangeArrowheads="1"/>
          </p:cNvSpPr>
          <p:nvPr/>
        </p:nvSpPr>
        <p:spPr bwMode="auto">
          <a:xfrm>
            <a:off x="808440" y="4891528"/>
            <a:ext cx="7579984" cy="187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marL="0" indent="0" eaLnBrk="1" hangingPunct="1">
              <a:lnSpc>
                <a:spcPct val="90000"/>
              </a:lnSpc>
              <a:buNone/>
            </a:pPr>
            <a:r>
              <a:rPr lang="zh-CN" altLang="en-US" sz="2400" dirty="0" smtClean="0">
                <a:solidFill>
                  <a:srgbClr val="000000"/>
                </a:solidFill>
              </a:rPr>
              <a:t>市场总</a:t>
            </a:r>
            <a:r>
              <a:rPr lang="zh-CN" altLang="en-US" sz="2400" dirty="0">
                <a:solidFill>
                  <a:srgbClr val="000000"/>
                </a:solidFill>
              </a:rPr>
              <a:t>剩余</a:t>
            </a:r>
            <a:r>
              <a:rPr lang="en-US" altLang="zh-CN" sz="2400" dirty="0">
                <a:solidFill>
                  <a:srgbClr val="000000"/>
                </a:solidFill>
              </a:rPr>
              <a:t>=</a:t>
            </a:r>
            <a:r>
              <a:rPr lang="zh-CN" altLang="en-US" sz="2400" dirty="0">
                <a:solidFill>
                  <a:srgbClr val="000000"/>
                </a:solidFill>
              </a:rPr>
              <a:t>消费者剩余</a:t>
            </a:r>
            <a:r>
              <a:rPr lang="en-US" altLang="zh-CN" sz="2400" dirty="0">
                <a:solidFill>
                  <a:srgbClr val="000000"/>
                </a:solidFill>
              </a:rPr>
              <a:t>+</a:t>
            </a:r>
            <a:r>
              <a:rPr lang="zh-CN" altLang="en-US" sz="2400" dirty="0">
                <a:solidFill>
                  <a:srgbClr val="000000"/>
                </a:solidFill>
              </a:rPr>
              <a:t>生产者剩余</a:t>
            </a:r>
          </a:p>
          <a:p>
            <a:pPr eaLnBrk="1" hangingPunct="1">
              <a:lnSpc>
                <a:spcPct val="90000"/>
              </a:lnSpc>
              <a:buFontTx/>
              <a:buNone/>
            </a:pPr>
            <a:r>
              <a:rPr lang="zh-CN" altLang="en-US" sz="2400" dirty="0">
                <a:solidFill>
                  <a:srgbClr val="000000"/>
                </a:solidFill>
              </a:rPr>
              <a:t>   </a:t>
            </a:r>
            <a:r>
              <a:rPr lang="en-US" altLang="zh-CN" sz="2400" dirty="0">
                <a:solidFill>
                  <a:srgbClr val="000000"/>
                </a:solidFill>
              </a:rPr>
              <a:t>= </a:t>
            </a:r>
            <a:r>
              <a:rPr lang="en-US" altLang="zh-CN" sz="2400" dirty="0">
                <a:solidFill>
                  <a:srgbClr val="000000"/>
                </a:solidFill>
                <a:cs typeface="Arial" panose="020B0604020202020204" pitchFamily="34" charset="0"/>
              </a:rPr>
              <a:t>∑</a:t>
            </a:r>
            <a:r>
              <a:rPr lang="en-US" altLang="zh-CN" sz="2400" dirty="0">
                <a:solidFill>
                  <a:srgbClr val="000000"/>
                </a:solidFill>
              </a:rPr>
              <a:t> </a:t>
            </a:r>
            <a:r>
              <a:rPr lang="zh-CN" altLang="en-US" sz="2400" dirty="0">
                <a:solidFill>
                  <a:srgbClr val="000000"/>
                </a:solidFill>
              </a:rPr>
              <a:t>（需求价格</a:t>
            </a:r>
            <a:r>
              <a:rPr lang="en-US" altLang="zh-CN" sz="2400" dirty="0">
                <a:solidFill>
                  <a:srgbClr val="000000"/>
                </a:solidFill>
              </a:rPr>
              <a:t>-</a:t>
            </a:r>
            <a:r>
              <a:rPr lang="zh-CN" altLang="en-US" sz="2400" dirty="0">
                <a:solidFill>
                  <a:srgbClr val="000000"/>
                </a:solidFill>
              </a:rPr>
              <a:t>均衡价格）</a:t>
            </a:r>
            <a:r>
              <a:rPr lang="en-US" altLang="zh-CN" sz="2400" dirty="0">
                <a:solidFill>
                  <a:srgbClr val="000000"/>
                </a:solidFill>
              </a:rPr>
              <a:t>+ </a:t>
            </a:r>
            <a:r>
              <a:rPr lang="en-US" altLang="zh-CN" sz="2400" dirty="0">
                <a:solidFill>
                  <a:srgbClr val="000000"/>
                </a:solidFill>
                <a:cs typeface="Arial" panose="020B0604020202020204" pitchFamily="34" charset="0"/>
              </a:rPr>
              <a:t>∑</a:t>
            </a:r>
            <a:r>
              <a:rPr lang="en-US" altLang="zh-CN" sz="2400" dirty="0">
                <a:solidFill>
                  <a:srgbClr val="000000"/>
                </a:solidFill>
              </a:rPr>
              <a:t> </a:t>
            </a:r>
            <a:r>
              <a:rPr lang="zh-CN" altLang="en-US" sz="2400" dirty="0">
                <a:solidFill>
                  <a:srgbClr val="000000"/>
                </a:solidFill>
              </a:rPr>
              <a:t>（均衡价格</a:t>
            </a:r>
            <a:r>
              <a:rPr lang="en-US" altLang="zh-CN" sz="2400" dirty="0">
                <a:solidFill>
                  <a:srgbClr val="000000"/>
                </a:solidFill>
              </a:rPr>
              <a:t>-</a:t>
            </a:r>
            <a:r>
              <a:rPr lang="zh-CN" altLang="en-US" sz="2400" dirty="0">
                <a:solidFill>
                  <a:srgbClr val="000000"/>
                </a:solidFill>
              </a:rPr>
              <a:t>供给价格）</a:t>
            </a:r>
          </a:p>
          <a:p>
            <a:pPr eaLnBrk="1" hangingPunct="1">
              <a:lnSpc>
                <a:spcPct val="90000"/>
              </a:lnSpc>
              <a:buFontTx/>
              <a:buNone/>
            </a:pPr>
            <a:r>
              <a:rPr lang="zh-CN" altLang="en-US" sz="2400" dirty="0">
                <a:solidFill>
                  <a:srgbClr val="000000"/>
                </a:solidFill>
              </a:rPr>
              <a:t>   </a:t>
            </a:r>
            <a:r>
              <a:rPr lang="en-US" altLang="zh-CN" sz="2400" dirty="0">
                <a:solidFill>
                  <a:srgbClr val="000000"/>
                </a:solidFill>
              </a:rPr>
              <a:t>= </a:t>
            </a:r>
            <a:r>
              <a:rPr lang="en-US" altLang="zh-CN" sz="2400" dirty="0">
                <a:solidFill>
                  <a:srgbClr val="000000"/>
                </a:solidFill>
                <a:cs typeface="Arial" panose="020B0604020202020204" pitchFamily="34" charset="0"/>
              </a:rPr>
              <a:t>∑</a:t>
            </a:r>
            <a:r>
              <a:rPr lang="zh-CN" altLang="en-US" sz="2400" dirty="0">
                <a:solidFill>
                  <a:srgbClr val="000000"/>
                </a:solidFill>
                <a:cs typeface="Arial" panose="020B0604020202020204" pitchFamily="34" charset="0"/>
              </a:rPr>
              <a:t>（需求价格</a:t>
            </a:r>
            <a:r>
              <a:rPr lang="en-US" altLang="zh-CN" sz="2400" dirty="0">
                <a:solidFill>
                  <a:srgbClr val="000000"/>
                </a:solidFill>
              </a:rPr>
              <a:t>-</a:t>
            </a:r>
            <a:r>
              <a:rPr lang="zh-CN" altLang="en-US" sz="2400" dirty="0">
                <a:solidFill>
                  <a:srgbClr val="000000"/>
                </a:solidFill>
              </a:rPr>
              <a:t>供给价格）</a:t>
            </a:r>
          </a:p>
          <a:p>
            <a:pPr eaLnBrk="1" hangingPunct="1">
              <a:lnSpc>
                <a:spcPct val="90000"/>
              </a:lnSpc>
              <a:buFontTx/>
              <a:buNone/>
            </a:pPr>
            <a:r>
              <a:rPr lang="zh-CN" altLang="en-US" sz="2400" dirty="0">
                <a:solidFill>
                  <a:srgbClr val="000000"/>
                </a:solidFill>
              </a:rPr>
              <a:t>   </a:t>
            </a:r>
            <a:r>
              <a:rPr lang="en-US" altLang="zh-CN" sz="2400" dirty="0">
                <a:solidFill>
                  <a:srgbClr val="000000"/>
                </a:solidFill>
              </a:rPr>
              <a:t>=</a:t>
            </a:r>
            <a:r>
              <a:rPr lang="en-US" altLang="zh-CN" sz="2400" dirty="0">
                <a:solidFill>
                  <a:srgbClr val="000000"/>
                </a:solidFill>
                <a:cs typeface="Arial" panose="020B0604020202020204" pitchFamily="34" charset="0"/>
              </a:rPr>
              <a:t>∑</a:t>
            </a:r>
            <a:r>
              <a:rPr lang="zh-CN" altLang="en-US" sz="2400" dirty="0">
                <a:solidFill>
                  <a:srgbClr val="000000"/>
                </a:solidFill>
                <a:cs typeface="Arial" panose="020B0604020202020204" pitchFamily="34" charset="0"/>
              </a:rPr>
              <a:t>（</a:t>
            </a:r>
            <a:r>
              <a:rPr lang="en-US" altLang="zh-CN" sz="2400" dirty="0">
                <a:solidFill>
                  <a:srgbClr val="000000"/>
                </a:solidFill>
                <a:cs typeface="Arial" panose="020B0604020202020204" pitchFamily="34" charset="0"/>
              </a:rPr>
              <a:t>P</a:t>
            </a:r>
            <a:r>
              <a:rPr lang="en-US" altLang="zh-CN" sz="2400" baseline="-25000" dirty="0">
                <a:solidFill>
                  <a:srgbClr val="000000"/>
                </a:solidFill>
                <a:cs typeface="Arial" panose="020B0604020202020204" pitchFamily="34" charset="0"/>
              </a:rPr>
              <a:t>D</a:t>
            </a:r>
            <a:r>
              <a:rPr lang="en-US" altLang="zh-CN" sz="2400" dirty="0">
                <a:solidFill>
                  <a:srgbClr val="000000"/>
                </a:solidFill>
                <a:cs typeface="Arial" panose="020B0604020202020204" pitchFamily="34" charset="0"/>
              </a:rPr>
              <a:t>-P</a:t>
            </a:r>
            <a:r>
              <a:rPr lang="en-US" altLang="zh-CN" sz="2400" baseline="-25000" dirty="0">
                <a:solidFill>
                  <a:srgbClr val="000000"/>
                </a:solidFill>
                <a:cs typeface="Arial" panose="020B0604020202020204" pitchFamily="34" charset="0"/>
              </a:rPr>
              <a:t>S</a:t>
            </a:r>
            <a:r>
              <a:rPr lang="zh-CN" altLang="en-US" sz="2400" dirty="0">
                <a:solidFill>
                  <a:srgbClr val="000000"/>
                </a:solidFill>
                <a:cs typeface="Arial" panose="020B0604020202020204" pitchFamily="34" charset="0"/>
              </a:rPr>
              <a:t>）</a:t>
            </a:r>
          </a:p>
        </p:txBody>
      </p:sp>
    </p:spTree>
    <p:extLst>
      <p:ext uri="{BB962C8B-B14F-4D97-AF65-F5344CB8AC3E}">
        <p14:creationId xmlns:p14="http://schemas.microsoft.com/office/powerpoint/2010/main" val="401619961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205545"/>
            <a:ext cx="4613764" cy="523220"/>
          </a:xfrm>
          <a:prstGeom prst="rect">
            <a:avLst/>
          </a:prstGeom>
        </p:spPr>
        <p:txBody>
          <a:bodyPr wrap="none">
            <a:spAutoFit/>
          </a:bodyPr>
          <a:lstStyle/>
          <a:p>
            <a:r>
              <a:rPr lang="en-US" altLang="zh-CN" sz="2800" b="1" dirty="0" smtClean="0"/>
              <a:t>2.4.2 </a:t>
            </a:r>
            <a:r>
              <a:rPr lang="zh-CN" altLang="en-US" sz="2800" b="1" dirty="0" smtClean="0"/>
              <a:t>市场总剩余与市场效率</a:t>
            </a:r>
            <a:endParaRPr lang="zh-CN" altLang="en-US" sz="2800" dirty="0"/>
          </a:p>
        </p:txBody>
      </p:sp>
      <p:sp>
        <p:nvSpPr>
          <p:cNvPr id="4" name="矩形 3"/>
          <p:cNvSpPr/>
          <p:nvPr/>
        </p:nvSpPr>
        <p:spPr>
          <a:xfrm>
            <a:off x="534138" y="1889125"/>
            <a:ext cx="8070310" cy="1089529"/>
          </a:xfrm>
          <a:prstGeom prst="rect">
            <a:avLst/>
          </a:prstGeom>
        </p:spPr>
        <p:txBody>
          <a:bodyPr wrap="square">
            <a:spAutoFit/>
          </a:bodyPr>
          <a:lstStyle/>
          <a:p>
            <a:pPr eaLnBrk="1" hangingPunct="1">
              <a:lnSpc>
                <a:spcPct val="90000"/>
              </a:lnSpc>
              <a:defRPr/>
            </a:pPr>
            <a:r>
              <a:rPr lang="zh-CN" altLang="en-US" sz="2400" b="1" dirty="0" smtClean="0">
                <a:latin typeface="Arial" panose="020B0604020202020204" pitchFamily="34" charset="0"/>
                <a:cs typeface="Arial" panose="020B0604020202020204" pitchFamily="34" charset="0"/>
              </a:rPr>
              <a:t>♦</a:t>
            </a:r>
            <a:r>
              <a:rPr lang="zh-CN" altLang="en-US" sz="2400" b="1" dirty="0" smtClean="0"/>
              <a:t>市场效率</a:t>
            </a:r>
            <a:r>
              <a:rPr lang="zh-CN" altLang="en-US" sz="2400" dirty="0" smtClean="0"/>
              <a:t>：从</a:t>
            </a:r>
            <a:r>
              <a:rPr lang="zh-CN" altLang="en-US" sz="2400" dirty="0"/>
              <a:t>社会的角度看，一个市场市场总剩余最大化，该市场的资源配置就是有效率的；如果全部市场都能够实现剩余最大化，</a:t>
            </a:r>
            <a:r>
              <a:rPr lang="zh-CN" altLang="en-US" sz="2400" dirty="0" smtClean="0"/>
              <a:t>市场机制（或者市场经济）就是</a:t>
            </a:r>
            <a:r>
              <a:rPr lang="zh-CN" altLang="en-US" sz="2400" dirty="0"/>
              <a:t>有效率的。</a:t>
            </a:r>
          </a:p>
        </p:txBody>
      </p:sp>
      <p:sp>
        <p:nvSpPr>
          <p:cNvPr id="12" name="矩形 11"/>
          <p:cNvSpPr/>
          <p:nvPr/>
        </p:nvSpPr>
        <p:spPr>
          <a:xfrm>
            <a:off x="575902" y="2955936"/>
            <a:ext cx="7956538" cy="3083921"/>
          </a:xfrm>
          <a:prstGeom prst="rect">
            <a:avLst/>
          </a:prstGeom>
        </p:spPr>
        <p:txBody>
          <a:bodyPr wrap="square">
            <a:spAutoFit/>
          </a:bodyPr>
          <a:lstStyle/>
          <a:p>
            <a:pPr eaLnBrk="1" hangingPunct="1">
              <a:lnSpc>
                <a:spcPct val="90000"/>
              </a:lnSpc>
              <a:defRPr/>
            </a:pPr>
            <a:r>
              <a:rPr lang="en-US" altLang="zh-CN" sz="2400" dirty="0" smtClean="0">
                <a:latin typeface="Arial" panose="020B0604020202020204" pitchFamily="34" charset="0"/>
                <a:cs typeface="Arial" panose="020B0604020202020204" pitchFamily="34" charset="0"/>
              </a:rPr>
              <a:t>♦</a:t>
            </a:r>
            <a:r>
              <a:rPr lang="zh-CN" altLang="en-US" sz="2400" b="1" dirty="0" smtClean="0">
                <a:latin typeface="Arial" panose="020B0604020202020204" pitchFamily="34" charset="0"/>
                <a:cs typeface="Arial" panose="020B0604020202020204" pitchFamily="34" charset="0"/>
              </a:rPr>
              <a:t>斯密论“看不见的手”</a:t>
            </a:r>
            <a:r>
              <a:rPr lang="zh-CN" altLang="en-US" sz="2400" dirty="0" smtClean="0">
                <a:latin typeface="Arial" panose="020B0604020202020204" pitchFamily="34" charset="0"/>
                <a:cs typeface="Arial" panose="020B0604020202020204" pitchFamily="34" charset="0"/>
              </a:rPr>
              <a:t>：</a:t>
            </a:r>
            <a:r>
              <a:rPr lang="en-US" altLang="zh-CN" sz="2400" dirty="0" smtClean="0">
                <a:latin typeface="宋体" pitchFamily="2" charset="-122"/>
              </a:rPr>
              <a:t>1776</a:t>
            </a:r>
            <a:r>
              <a:rPr lang="zh-CN" altLang="en-US" sz="2400" dirty="0">
                <a:latin typeface="宋体" pitchFamily="2" charset="-122"/>
              </a:rPr>
              <a:t>年，斯密在</a:t>
            </a:r>
            <a:r>
              <a:rPr lang="en-US" altLang="zh-CN" sz="2400" dirty="0">
                <a:latin typeface="宋体" pitchFamily="2" charset="-122"/>
              </a:rPr>
              <a:t>《</a:t>
            </a:r>
            <a:r>
              <a:rPr lang="zh-CN" altLang="en-US" sz="2400" dirty="0">
                <a:latin typeface="宋体" pitchFamily="2" charset="-122"/>
              </a:rPr>
              <a:t>国富论</a:t>
            </a:r>
            <a:r>
              <a:rPr lang="en-US" altLang="zh-CN" sz="2400" dirty="0">
                <a:latin typeface="宋体" pitchFamily="2" charset="-122"/>
              </a:rPr>
              <a:t>》</a:t>
            </a:r>
            <a:r>
              <a:rPr lang="zh-CN" altLang="en-US" sz="2400" dirty="0">
                <a:latin typeface="宋体" pitchFamily="2" charset="-122"/>
              </a:rPr>
              <a:t>中论证了市场的有效性，写道</a:t>
            </a:r>
            <a:r>
              <a:rPr lang="zh-CN" altLang="en-US" sz="2400" dirty="0" smtClean="0">
                <a:latin typeface="宋体" pitchFamily="2" charset="-122"/>
              </a:rPr>
              <a:t>：“每个人</a:t>
            </a:r>
            <a:r>
              <a:rPr lang="zh-CN" altLang="en-US" sz="2400" dirty="0">
                <a:latin typeface="宋体" pitchFamily="2" charset="-122"/>
              </a:rPr>
              <a:t>都在力图应用他的资本，来使其产品得到最大的价值。一般地说，他并不企图增进公共福利，也不知道他所增进的公共福利有多少。他所追求的仅仅是个人的安乐，仅仅是他个人的利益。在这样做时，有一只看不见的手（</a:t>
            </a:r>
            <a:r>
              <a:rPr lang="en-US" altLang="zh-CN" sz="2400" dirty="0">
                <a:latin typeface="宋体" pitchFamily="2" charset="-122"/>
              </a:rPr>
              <a:t>invisible hand</a:t>
            </a:r>
            <a:r>
              <a:rPr lang="zh-CN" altLang="en-US" sz="2400" dirty="0">
                <a:latin typeface="宋体" pitchFamily="2" charset="-122"/>
              </a:rPr>
              <a:t>）引导他去促进一种目标，而这种目标决不是他所追求的东西。由于追逐自己的利益，他经常促进了社会利益，其效果要比他真正想促进社会利益时所得到的效果为大</a:t>
            </a:r>
            <a:r>
              <a:rPr lang="zh-CN" altLang="en-US" sz="2400" dirty="0" smtClean="0">
                <a:latin typeface="宋体" pitchFamily="2" charset="-122"/>
              </a:rPr>
              <a:t>。”</a:t>
            </a:r>
            <a:endParaRPr lang="zh-CN" altLang="en-US" sz="2400" dirty="0"/>
          </a:p>
        </p:txBody>
      </p:sp>
    </p:spTree>
    <p:extLst>
      <p:ext uri="{BB962C8B-B14F-4D97-AF65-F5344CB8AC3E}">
        <p14:creationId xmlns:p14="http://schemas.microsoft.com/office/powerpoint/2010/main" val="265806204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300" y="1748374"/>
            <a:ext cx="3531736" cy="523220"/>
          </a:xfrm>
          <a:prstGeom prst="rect">
            <a:avLst/>
          </a:prstGeom>
        </p:spPr>
        <p:txBody>
          <a:bodyPr wrap="none">
            <a:spAutoFit/>
          </a:bodyPr>
          <a:lstStyle/>
          <a:p>
            <a:r>
              <a:rPr lang="en-US" altLang="zh-CN" sz="2800" b="1" dirty="0" smtClean="0"/>
              <a:t>2.5.1 </a:t>
            </a:r>
            <a:r>
              <a:rPr lang="zh-CN" altLang="en-US" sz="2800" b="1" dirty="0" smtClean="0"/>
              <a:t>弹性和弹性系数</a:t>
            </a:r>
            <a:endParaRPr lang="zh-CN" altLang="en-US" sz="2800" dirty="0"/>
          </a:p>
        </p:txBody>
      </p:sp>
      <p:sp>
        <p:nvSpPr>
          <p:cNvPr id="3" name="矩形 2"/>
          <p:cNvSpPr/>
          <p:nvPr/>
        </p:nvSpPr>
        <p:spPr>
          <a:xfrm>
            <a:off x="530148" y="1125259"/>
            <a:ext cx="4099199" cy="584775"/>
          </a:xfrm>
          <a:prstGeom prst="rect">
            <a:avLst/>
          </a:prstGeom>
        </p:spPr>
        <p:txBody>
          <a:bodyPr wrap="none">
            <a:spAutoFit/>
          </a:bodyPr>
          <a:lstStyle/>
          <a:p>
            <a:r>
              <a:rPr lang="en-US" altLang="zh-CN" sz="3200" b="1" dirty="0" smtClean="0"/>
              <a:t>2.5 </a:t>
            </a:r>
            <a:r>
              <a:rPr lang="zh-CN" altLang="en-US" sz="3200" b="1" dirty="0" smtClean="0"/>
              <a:t>供求弹性及其应用</a:t>
            </a:r>
            <a:endParaRPr lang="zh-CN" altLang="en-US" sz="3200" dirty="0"/>
          </a:p>
        </p:txBody>
      </p:sp>
      <mc:AlternateContent xmlns:mc="http://schemas.openxmlformats.org/markup-compatibility/2006" xmlns:a14="http://schemas.microsoft.com/office/drawing/2010/main">
        <mc:Choice Requires="a14">
          <p:sp>
            <p:nvSpPr>
              <p:cNvPr id="13" name="矩形 12"/>
              <p:cNvSpPr/>
              <p:nvPr/>
            </p:nvSpPr>
            <p:spPr>
              <a:xfrm>
                <a:off x="530148" y="2271594"/>
                <a:ext cx="8074300" cy="1569660"/>
              </a:xfrm>
              <a:prstGeom prst="rect">
                <a:avLst/>
              </a:prstGeom>
            </p:spPr>
            <p:txBody>
              <a:bodyPr wrap="square">
                <a:spAutoFit/>
              </a:bodyPr>
              <a:lstStyle/>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弹性</a:t>
                </a:r>
                <a:r>
                  <a:rPr lang="zh-CN" altLang="en-US" sz="2400" b="1" dirty="0">
                    <a:solidFill>
                      <a:srgbClr val="000000"/>
                    </a:solidFill>
                  </a:rPr>
                  <a:t>：</a:t>
                </a:r>
                <a:r>
                  <a:rPr lang="zh-CN" altLang="en-US" sz="2400" dirty="0">
                    <a:solidFill>
                      <a:srgbClr val="000000"/>
                    </a:solidFill>
                  </a:rPr>
                  <a:t>表示因变量对自变量的反应程度。</a:t>
                </a:r>
              </a:p>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弹性</a:t>
                </a:r>
                <a:r>
                  <a:rPr lang="zh-CN" altLang="en-US" sz="2400" b="1" dirty="0">
                    <a:solidFill>
                      <a:srgbClr val="000000"/>
                    </a:solidFill>
                  </a:rPr>
                  <a:t>系数：</a:t>
                </a:r>
                <a:r>
                  <a:rPr lang="zh-CN" altLang="en-US" sz="2400" dirty="0">
                    <a:solidFill>
                      <a:srgbClr val="000000"/>
                    </a:solidFill>
                  </a:rPr>
                  <a:t>衡量弹性的系数，用因变量的变化率与自变量的变化率之比表示</a:t>
                </a:r>
                <a:r>
                  <a:rPr lang="zh-CN" altLang="en-US" sz="2400" dirty="0" smtClean="0">
                    <a:solidFill>
                      <a:srgbClr val="000000"/>
                    </a:solidFill>
                  </a:rPr>
                  <a:t>。假定弹性系数为</a:t>
                </a:r>
                <a14:m>
                  <m:oMath xmlns:m="http://schemas.openxmlformats.org/officeDocument/2006/math">
                    <m:r>
                      <a:rPr lang="zh-CN" altLang="en-US" sz="2400" i="1" smtClean="0">
                        <a:solidFill>
                          <a:srgbClr val="000000"/>
                        </a:solidFill>
                        <a:latin typeface="Cambria Math" panose="02040503050406030204" pitchFamily="18" charset="0"/>
                      </a:rPr>
                      <m:t>𝜎</m:t>
                    </m:r>
                  </m:oMath>
                </a14:m>
                <a:r>
                  <a:rPr lang="zh-CN" altLang="en-US" sz="2400" dirty="0" smtClean="0">
                    <a:solidFill>
                      <a:srgbClr val="000000"/>
                    </a:solidFill>
                  </a:rPr>
                  <a:t>，通常的</a:t>
                </a:r>
                <a:r>
                  <a:rPr lang="zh-CN" altLang="en-US" sz="2400" dirty="0">
                    <a:solidFill>
                      <a:srgbClr val="000000"/>
                    </a:solidFill>
                  </a:rPr>
                  <a:t>说法是</a:t>
                </a:r>
                <a:r>
                  <a:rPr lang="zh-CN" altLang="en-US" sz="2400" dirty="0" smtClean="0">
                    <a:solidFill>
                      <a:srgbClr val="000000"/>
                    </a:solidFill>
                  </a:rPr>
                  <a:t>，自变量变化</a:t>
                </a:r>
                <a:r>
                  <a:rPr lang="en-US" altLang="zh-CN" sz="2400" dirty="0">
                    <a:solidFill>
                      <a:srgbClr val="000000"/>
                    </a:solidFill>
                  </a:rPr>
                  <a:t>1%</a:t>
                </a:r>
                <a:r>
                  <a:rPr lang="zh-CN" altLang="en-US" sz="2400" dirty="0" smtClean="0">
                    <a:solidFill>
                      <a:srgbClr val="000000"/>
                    </a:solidFill>
                  </a:rPr>
                  <a:t>，因变量变化</a:t>
                </a:r>
                <a:r>
                  <a:rPr lang="zh-CN" altLang="en-US" sz="2400" dirty="0">
                    <a:solidFill>
                      <a:srgbClr val="000000"/>
                    </a:solidFill>
                  </a:rPr>
                  <a:t>百分之</a:t>
                </a:r>
                <a14:m>
                  <m:oMath xmlns:m="http://schemas.openxmlformats.org/officeDocument/2006/math">
                    <m:r>
                      <a:rPr lang="zh-CN" altLang="en-US" sz="2400" i="1">
                        <a:solidFill>
                          <a:srgbClr val="000000"/>
                        </a:solidFill>
                        <a:latin typeface="Cambria Math" panose="02040503050406030204" pitchFamily="18" charset="0"/>
                      </a:rPr>
                      <m:t>𝜎</m:t>
                    </m:r>
                  </m:oMath>
                </a14:m>
                <a:r>
                  <a:rPr lang="zh-CN" altLang="en-US" sz="2400" dirty="0" smtClean="0">
                    <a:solidFill>
                      <a:srgbClr val="000000"/>
                    </a:solidFill>
                  </a:rPr>
                  <a:t>。</a:t>
                </a:r>
                <a:endParaRPr lang="zh-CN" altLang="en-US" sz="2400" dirty="0">
                  <a:solidFill>
                    <a:srgbClr val="000000"/>
                  </a:solidFill>
                </a:endParaRPr>
              </a:p>
            </p:txBody>
          </p:sp>
        </mc:Choice>
        <mc:Fallback xmlns="">
          <p:sp>
            <p:nvSpPr>
              <p:cNvPr id="13" name="矩形 12"/>
              <p:cNvSpPr>
                <a:spLocks noRot="1" noChangeAspect="1" noMove="1" noResize="1" noEditPoints="1" noAdjustHandles="1" noChangeArrowheads="1" noChangeShapeType="1" noTextEdit="1"/>
              </p:cNvSpPr>
              <p:nvPr/>
            </p:nvSpPr>
            <p:spPr>
              <a:xfrm>
                <a:off x="530148" y="2271594"/>
                <a:ext cx="8074300" cy="1569660"/>
              </a:xfrm>
              <a:prstGeom prst="rect">
                <a:avLst/>
              </a:prstGeom>
              <a:blipFill rotWithShape="0">
                <a:blip r:embed="rId6"/>
                <a:stretch>
                  <a:fillRect l="-1208" t="-4669" r="-755" b="-8560"/>
                </a:stretch>
              </a:blipFill>
            </p:spPr>
            <p:txBody>
              <a:bodyPr/>
              <a:lstStyle/>
              <a:p>
                <a:r>
                  <a:rPr lang="zh-CN" altLang="en-US">
                    <a:noFill/>
                  </a:rPr>
                  <a:t> </a:t>
                </a:r>
              </a:p>
            </p:txBody>
          </p:sp>
        </mc:Fallback>
      </mc:AlternateContent>
      <p:graphicFrame>
        <p:nvGraphicFramePr>
          <p:cNvPr id="14" name="Object 7"/>
          <p:cNvGraphicFramePr>
            <a:graphicFrameLocks noChangeAspect="1"/>
          </p:cNvGraphicFramePr>
          <p:nvPr>
            <p:extLst>
              <p:ext uri="{D42A27DB-BD31-4B8C-83A1-F6EECF244321}">
                <p14:modId xmlns:p14="http://schemas.microsoft.com/office/powerpoint/2010/main" val="2994306337"/>
              </p:ext>
            </p:extLst>
          </p:nvPr>
        </p:nvGraphicFramePr>
        <p:xfrm>
          <a:off x="952500" y="3905250"/>
          <a:ext cx="2682875" cy="2209800"/>
        </p:xfrm>
        <a:graphic>
          <a:graphicData uri="http://schemas.openxmlformats.org/presentationml/2006/ole">
            <mc:AlternateContent xmlns:mc="http://schemas.openxmlformats.org/markup-compatibility/2006">
              <mc:Choice xmlns:v="urn:schemas-microsoft-com:vml" Requires="v">
                <p:oleObj spid="_x0000_s24980" name="公式" r:id="rId7" imgW="1409400" imgH="1231560" progId="Equation.3">
                  <p:embed/>
                </p:oleObj>
              </mc:Choice>
              <mc:Fallback>
                <p:oleObj name="公式" r:id="rId7" imgW="1409400" imgH="1231560" progId="Equation.3">
                  <p:embed/>
                  <p:pic>
                    <p:nvPicPr>
                      <p:cNvPr id="0" name=""/>
                      <p:cNvPicPr>
                        <a:picLocks noChangeAspect="1" noChangeArrowheads="1"/>
                      </p:cNvPicPr>
                      <p:nvPr/>
                    </p:nvPicPr>
                    <p:blipFill>
                      <a:blip r:embed="rId8"/>
                      <a:srcRect/>
                      <a:stretch>
                        <a:fillRect/>
                      </a:stretch>
                    </p:blipFill>
                    <p:spPr bwMode="auto">
                      <a:xfrm>
                        <a:off x="952500" y="3905250"/>
                        <a:ext cx="2682875" cy="2209800"/>
                      </a:xfrm>
                      <a:prstGeom prst="rect">
                        <a:avLst/>
                      </a:prstGeom>
                      <a:noFill/>
                      <a:ln>
                        <a:noFill/>
                      </a:ln>
                    </p:spPr>
                  </p:pic>
                </p:oleObj>
              </mc:Fallback>
            </mc:AlternateContent>
          </a:graphicData>
        </a:graphic>
      </p:graphicFrame>
      <p:graphicFrame>
        <p:nvGraphicFramePr>
          <p:cNvPr id="15" name="Object 7"/>
          <p:cNvGraphicFramePr>
            <a:graphicFrameLocks noChangeAspect="1"/>
          </p:cNvGraphicFramePr>
          <p:nvPr>
            <p:extLst>
              <p:ext uri="{D42A27DB-BD31-4B8C-83A1-F6EECF244321}">
                <p14:modId xmlns:p14="http://schemas.microsoft.com/office/powerpoint/2010/main" val="1370789208"/>
              </p:ext>
            </p:extLst>
          </p:nvPr>
        </p:nvGraphicFramePr>
        <p:xfrm>
          <a:off x="4932040" y="4221088"/>
          <a:ext cx="1233487" cy="2006600"/>
        </p:xfrm>
        <a:graphic>
          <a:graphicData uri="http://schemas.openxmlformats.org/presentationml/2006/ole">
            <mc:AlternateContent xmlns:mc="http://schemas.openxmlformats.org/markup-compatibility/2006">
              <mc:Choice xmlns:v="urn:schemas-microsoft-com:vml" Requires="v">
                <p:oleObj spid="_x0000_s24981" name="公式" r:id="rId9" imgW="622080" imgH="1015920" progId="Equation.3">
                  <p:embed/>
                </p:oleObj>
              </mc:Choice>
              <mc:Fallback>
                <p:oleObj name="公式" r:id="rId9" imgW="622080" imgH="1015920" progId="Equation.3">
                  <p:embed/>
                  <p:pic>
                    <p:nvPicPr>
                      <p:cNvPr id="0" name=""/>
                      <p:cNvPicPr>
                        <a:picLocks noChangeAspect="1" noChangeArrowheads="1"/>
                      </p:cNvPicPr>
                      <p:nvPr/>
                    </p:nvPicPr>
                    <p:blipFill>
                      <a:blip r:embed="rId10"/>
                      <a:srcRect/>
                      <a:stretch>
                        <a:fillRect/>
                      </a:stretch>
                    </p:blipFill>
                    <p:spPr bwMode="auto">
                      <a:xfrm>
                        <a:off x="4932040" y="4221088"/>
                        <a:ext cx="1233487" cy="200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80636977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4138" y="1140741"/>
            <a:ext cx="3531736" cy="523220"/>
          </a:xfrm>
          <a:prstGeom prst="rect">
            <a:avLst/>
          </a:prstGeom>
        </p:spPr>
        <p:txBody>
          <a:bodyPr wrap="none">
            <a:spAutoFit/>
          </a:bodyPr>
          <a:lstStyle/>
          <a:p>
            <a:r>
              <a:rPr lang="en-US" altLang="zh-CN" sz="2800" b="1" dirty="0" smtClean="0"/>
              <a:t>2.5.2 </a:t>
            </a:r>
            <a:r>
              <a:rPr lang="zh-CN" altLang="en-US" sz="2800" b="1" dirty="0" smtClean="0"/>
              <a:t>需求的价格弹性</a:t>
            </a:r>
            <a:endParaRPr lang="zh-CN" altLang="en-US" sz="2800" dirty="0"/>
          </a:p>
        </p:txBody>
      </p:sp>
      <p:sp>
        <p:nvSpPr>
          <p:cNvPr id="12" name="TextBox 2"/>
          <p:cNvSpPr txBox="1">
            <a:spLocks noChangeArrowheads="1"/>
          </p:cNvSpPr>
          <p:nvPr/>
        </p:nvSpPr>
        <p:spPr bwMode="auto">
          <a:xfrm>
            <a:off x="395536" y="1656226"/>
            <a:ext cx="66960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a:t>1</a:t>
            </a:r>
            <a:r>
              <a:rPr lang="zh-CN" altLang="en-US" sz="2400" b="1" dirty="0" smtClean="0"/>
              <a:t>）定义</a:t>
            </a:r>
            <a:endParaRPr lang="zh-CN" altLang="en-US" sz="2400" dirty="0">
              <a:latin typeface="Arial" panose="020B0604020202020204" pitchFamily="34" charset="0"/>
            </a:endParaRPr>
          </a:p>
        </p:txBody>
      </p:sp>
      <p:sp>
        <p:nvSpPr>
          <p:cNvPr id="13" name="Rectangle 18"/>
          <p:cNvSpPr>
            <a:spLocks noChangeArrowheads="1"/>
          </p:cNvSpPr>
          <p:nvPr/>
        </p:nvSpPr>
        <p:spPr bwMode="auto">
          <a:xfrm>
            <a:off x="534138" y="2109308"/>
            <a:ext cx="801568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需求的价格弹性，指市场需求对市场价格的反应程度。其定义式如下：</a:t>
            </a:r>
            <a:endParaRPr lang="zh-CN" altLang="en-US" sz="2400" dirty="0">
              <a:solidFill>
                <a:srgbClr val="000000"/>
              </a:solidFill>
            </a:endParaRPr>
          </a:p>
        </p:txBody>
      </p:sp>
      <p:graphicFrame>
        <p:nvGraphicFramePr>
          <p:cNvPr id="14" name="Object 5"/>
          <p:cNvGraphicFramePr>
            <a:graphicFrameLocks noChangeAspect="1"/>
          </p:cNvGraphicFramePr>
          <p:nvPr>
            <p:extLst>
              <p:ext uri="{D42A27DB-BD31-4B8C-83A1-F6EECF244321}">
                <p14:modId xmlns:p14="http://schemas.microsoft.com/office/powerpoint/2010/main" val="3562815337"/>
              </p:ext>
            </p:extLst>
          </p:nvPr>
        </p:nvGraphicFramePr>
        <p:xfrm>
          <a:off x="2949861" y="2904692"/>
          <a:ext cx="2232025" cy="846138"/>
        </p:xfrm>
        <a:graphic>
          <a:graphicData uri="http://schemas.openxmlformats.org/presentationml/2006/ole">
            <mc:AlternateContent xmlns:mc="http://schemas.openxmlformats.org/markup-compatibility/2006">
              <mc:Choice xmlns:v="urn:schemas-microsoft-com:vml" Requires="v">
                <p:oleObj spid="_x0000_s25805" r:id="rId6" imgW="837836" imgH="393529" progId="Equation.3">
                  <p:embed/>
                </p:oleObj>
              </mc:Choice>
              <mc:Fallback>
                <p:oleObj r:id="rId6" imgW="837836" imgH="393529"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49861" y="2904692"/>
                        <a:ext cx="2232025" cy="8461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 name="Rectangle 18"/>
          <p:cNvSpPr>
            <a:spLocks noChangeArrowheads="1"/>
          </p:cNvSpPr>
          <p:nvPr/>
        </p:nvSpPr>
        <p:spPr bwMode="auto">
          <a:xfrm>
            <a:off x="579425" y="3750830"/>
            <a:ext cx="801568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smtClean="0">
                <a:solidFill>
                  <a:srgbClr val="000000"/>
                </a:solidFill>
              </a:rPr>
              <a:t>       假定需求的价格弹性为</a:t>
            </a:r>
            <a:r>
              <a:rPr lang="en-US" altLang="zh-CN" sz="2400" dirty="0">
                <a:solidFill>
                  <a:srgbClr val="000000"/>
                </a:solidFill>
              </a:rPr>
              <a:t>-</a:t>
            </a:r>
            <a:r>
              <a:rPr lang="en-US" altLang="zh-CN" sz="2400" dirty="0" smtClean="0">
                <a:solidFill>
                  <a:srgbClr val="000000"/>
                </a:solidFill>
              </a:rPr>
              <a:t>2</a:t>
            </a:r>
            <a:r>
              <a:rPr lang="zh-CN" altLang="en-US" sz="2400" dirty="0" smtClean="0">
                <a:solidFill>
                  <a:srgbClr val="000000"/>
                </a:solidFill>
              </a:rPr>
              <a:t>，表示当价格上升</a:t>
            </a:r>
            <a:r>
              <a:rPr lang="en-US" altLang="zh-CN" sz="2400" dirty="0" smtClean="0">
                <a:solidFill>
                  <a:srgbClr val="000000"/>
                </a:solidFill>
              </a:rPr>
              <a:t>1%</a:t>
            </a:r>
            <a:r>
              <a:rPr lang="zh-CN" altLang="en-US" sz="2400" dirty="0" smtClean="0">
                <a:solidFill>
                  <a:srgbClr val="000000"/>
                </a:solidFill>
              </a:rPr>
              <a:t>时，需求量将降低</a:t>
            </a:r>
            <a:r>
              <a:rPr lang="en-US" altLang="zh-CN" sz="2400" dirty="0" smtClean="0">
                <a:solidFill>
                  <a:srgbClr val="000000"/>
                </a:solidFill>
              </a:rPr>
              <a:t>2%</a:t>
            </a:r>
            <a:r>
              <a:rPr lang="zh-CN" altLang="en-US" sz="2400" dirty="0" smtClean="0">
                <a:solidFill>
                  <a:srgbClr val="000000"/>
                </a:solidFill>
              </a:rPr>
              <a:t>。</a:t>
            </a:r>
            <a:endParaRPr lang="zh-CN" altLang="en-US" sz="2400" dirty="0">
              <a:solidFill>
                <a:srgbClr val="000000"/>
              </a:solidFill>
            </a:endParaRPr>
          </a:p>
        </p:txBody>
      </p:sp>
      <p:sp>
        <p:nvSpPr>
          <p:cNvPr id="16" name="Text Box 12"/>
          <p:cNvSpPr txBox="1">
            <a:spLocks noChangeArrowheads="1"/>
          </p:cNvSpPr>
          <p:nvPr/>
        </p:nvSpPr>
        <p:spPr bwMode="auto">
          <a:xfrm>
            <a:off x="664424" y="4656665"/>
            <a:ext cx="729932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注意：根据需求定律，需求价格弹性系数一般为负数</a:t>
            </a:r>
          </a:p>
        </p:txBody>
      </p:sp>
    </p:spTree>
    <p:extLst>
      <p:ext uri="{BB962C8B-B14F-4D97-AF65-F5344CB8AC3E}">
        <p14:creationId xmlns:p14="http://schemas.microsoft.com/office/powerpoint/2010/main" val="393277897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2"/>
          <p:cNvSpPr txBox="1">
            <a:spLocks noChangeArrowheads="1"/>
          </p:cNvSpPr>
          <p:nvPr/>
        </p:nvSpPr>
        <p:spPr bwMode="auto">
          <a:xfrm>
            <a:off x="395536" y="1183270"/>
            <a:ext cx="66960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eaLnBrk="1" hangingPunct="1">
              <a:spcBef>
                <a:spcPct val="0"/>
              </a:spcBef>
              <a:buFontTx/>
              <a:buNone/>
            </a:pPr>
            <a:r>
              <a:rPr lang="zh-CN" altLang="en-US" sz="2400" b="1" dirty="0" smtClean="0"/>
              <a:t>（</a:t>
            </a:r>
            <a:r>
              <a:rPr lang="en-US" altLang="zh-CN" sz="2400" b="1" dirty="0"/>
              <a:t>2</a:t>
            </a:r>
            <a:r>
              <a:rPr lang="zh-CN" altLang="en-US" sz="2400" b="1" dirty="0" smtClean="0"/>
              <a:t>）计算</a:t>
            </a:r>
            <a:endParaRPr lang="zh-CN" altLang="en-US" sz="2400" dirty="0">
              <a:latin typeface="Arial" panose="020B0604020202020204" pitchFamily="34" charset="0"/>
            </a:endParaRPr>
          </a:p>
        </p:txBody>
      </p:sp>
      <p:graphicFrame>
        <p:nvGraphicFramePr>
          <p:cNvPr id="13" name="Object 6"/>
          <p:cNvGraphicFramePr>
            <a:graphicFrameLocks noChangeAspect="1"/>
          </p:cNvGraphicFramePr>
          <p:nvPr>
            <p:extLst>
              <p:ext uri="{D42A27DB-BD31-4B8C-83A1-F6EECF244321}">
                <p14:modId xmlns:p14="http://schemas.microsoft.com/office/powerpoint/2010/main" val="2833238625"/>
              </p:ext>
            </p:extLst>
          </p:nvPr>
        </p:nvGraphicFramePr>
        <p:xfrm>
          <a:off x="3491211" y="1864709"/>
          <a:ext cx="2881312" cy="839787"/>
        </p:xfrm>
        <a:graphic>
          <a:graphicData uri="http://schemas.openxmlformats.org/presentationml/2006/ole">
            <mc:AlternateContent xmlns:mc="http://schemas.openxmlformats.org/markup-compatibility/2006">
              <mc:Choice xmlns:v="urn:schemas-microsoft-com:vml" Requires="v">
                <p:oleObj spid="_x0000_s27026" name="公式" r:id="rId6" imgW="1524000" imgH="444500" progId="Equation.3">
                  <p:embed/>
                </p:oleObj>
              </mc:Choice>
              <mc:Fallback>
                <p:oleObj name="公式" r:id="rId6" imgW="1524000" imgH="4445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91211" y="1864709"/>
                        <a:ext cx="2881312" cy="8397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 name="Text Box 9"/>
          <p:cNvSpPr txBox="1">
            <a:spLocks noChangeArrowheads="1"/>
          </p:cNvSpPr>
          <p:nvPr/>
        </p:nvSpPr>
        <p:spPr bwMode="auto">
          <a:xfrm>
            <a:off x="1505799" y="2053769"/>
            <a:ext cx="172354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弧</a:t>
            </a:r>
            <a:r>
              <a:rPr lang="zh-CN" altLang="en-US" sz="2400" dirty="0" smtClean="0">
                <a:solidFill>
                  <a:srgbClr val="000000"/>
                </a:solidFill>
              </a:rPr>
              <a:t>弹性系数</a:t>
            </a:r>
            <a:endParaRPr lang="zh-CN" altLang="en-US" sz="2400" dirty="0">
              <a:solidFill>
                <a:srgbClr val="000000"/>
              </a:solidFill>
            </a:endParaRPr>
          </a:p>
        </p:txBody>
      </p:sp>
      <p:graphicFrame>
        <p:nvGraphicFramePr>
          <p:cNvPr id="15" name="Object 7"/>
          <p:cNvGraphicFramePr>
            <a:graphicFrameLocks noChangeAspect="1"/>
          </p:cNvGraphicFramePr>
          <p:nvPr>
            <p:extLst>
              <p:ext uri="{D42A27DB-BD31-4B8C-83A1-F6EECF244321}">
                <p14:modId xmlns:p14="http://schemas.microsoft.com/office/powerpoint/2010/main" val="2254702126"/>
              </p:ext>
            </p:extLst>
          </p:nvPr>
        </p:nvGraphicFramePr>
        <p:xfrm>
          <a:off x="3421209" y="2996952"/>
          <a:ext cx="3240088" cy="889000"/>
        </p:xfrm>
        <a:graphic>
          <a:graphicData uri="http://schemas.openxmlformats.org/presentationml/2006/ole">
            <mc:AlternateContent xmlns:mc="http://schemas.openxmlformats.org/markup-compatibility/2006">
              <mc:Choice xmlns:v="urn:schemas-microsoft-com:vml" Requires="v">
                <p:oleObj spid="_x0000_s27027" r:id="rId8" imgW="1460500" imgH="419100" progId="Equation.3">
                  <p:embed/>
                </p:oleObj>
              </mc:Choice>
              <mc:Fallback>
                <p:oleObj r:id="rId8" imgW="1460500" imgH="4191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21209" y="2996952"/>
                        <a:ext cx="3240088" cy="889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 name="Text Box 10"/>
          <p:cNvSpPr txBox="1">
            <a:spLocks noChangeArrowheads="1"/>
          </p:cNvSpPr>
          <p:nvPr/>
        </p:nvSpPr>
        <p:spPr bwMode="auto">
          <a:xfrm>
            <a:off x="1476522" y="3141415"/>
            <a:ext cx="172354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dirty="0">
                <a:solidFill>
                  <a:srgbClr val="000000"/>
                </a:solidFill>
              </a:rPr>
              <a:t>点</a:t>
            </a:r>
            <a:r>
              <a:rPr lang="zh-CN" altLang="en-US" sz="2400" dirty="0" smtClean="0">
                <a:solidFill>
                  <a:srgbClr val="000000"/>
                </a:solidFill>
              </a:rPr>
              <a:t>弹性系数</a:t>
            </a:r>
            <a:endParaRPr lang="zh-CN" altLang="en-US" sz="2400" dirty="0">
              <a:solidFill>
                <a:srgbClr val="000000"/>
              </a:solidFill>
            </a:endParaRPr>
          </a:p>
        </p:txBody>
      </p:sp>
    </p:spTree>
    <p:extLst>
      <p:ext uri="{BB962C8B-B14F-4D97-AF65-F5344CB8AC3E}">
        <p14:creationId xmlns:p14="http://schemas.microsoft.com/office/powerpoint/2010/main" val="373995965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59836" y="1161724"/>
            <a:ext cx="3743333"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3</a:t>
            </a:r>
            <a:r>
              <a:rPr lang="zh-CN" altLang="en-US" sz="2400" b="1" dirty="0" smtClean="0">
                <a:solidFill>
                  <a:srgbClr val="000000"/>
                </a:solidFill>
              </a:rPr>
              <a:t>）需求</a:t>
            </a:r>
            <a:r>
              <a:rPr lang="zh-CN" altLang="en-US" sz="2400" b="1" dirty="0">
                <a:solidFill>
                  <a:srgbClr val="000000"/>
                </a:solidFill>
              </a:rPr>
              <a:t>的价格弹性分类</a:t>
            </a:r>
          </a:p>
        </p:txBody>
      </p:sp>
      <p:sp>
        <p:nvSpPr>
          <p:cNvPr id="3" name="矩形 2"/>
          <p:cNvSpPr/>
          <p:nvPr/>
        </p:nvSpPr>
        <p:spPr>
          <a:xfrm>
            <a:off x="467544" y="1623389"/>
            <a:ext cx="7808107" cy="2448234"/>
          </a:xfrm>
          <a:prstGeom prst="rect">
            <a:avLst/>
          </a:prstGeom>
        </p:spPr>
        <p:txBody>
          <a:bodyPr wrap="square">
            <a:spAutoFit/>
          </a:bodyPr>
          <a:lstStyle/>
          <a:p>
            <a:pPr eaLnBrk="1" hangingPunct="1">
              <a:lnSpc>
                <a:spcPct val="130000"/>
              </a:lnSpc>
            </a:pPr>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无穷</a:t>
            </a:r>
            <a:r>
              <a:rPr lang="zh-CN" altLang="en-US" sz="2400" b="1" dirty="0">
                <a:solidFill>
                  <a:srgbClr val="000000"/>
                </a:solidFill>
              </a:rPr>
              <a:t>弹性需求</a:t>
            </a:r>
            <a:r>
              <a:rPr lang="zh-CN" altLang="zh-CN" sz="2400" b="1" dirty="0">
                <a:solidFill>
                  <a:srgbClr val="000000"/>
                </a:solidFill>
                <a:sym typeface="Symbol" panose="05050102010706020507" pitchFamily="18" charset="2"/>
              </a:rPr>
              <a:t>或完全价格弹性</a:t>
            </a:r>
            <a:r>
              <a:rPr lang="zh-CN" altLang="en-US" sz="2400" dirty="0">
                <a:solidFill>
                  <a:srgbClr val="000000"/>
                </a:solidFill>
              </a:rPr>
              <a:t>：</a:t>
            </a:r>
            <a:r>
              <a:rPr lang="en-US" altLang="zh-CN" sz="2400" i="1" dirty="0">
                <a:solidFill>
                  <a:srgbClr val="000000"/>
                </a:solidFill>
              </a:rPr>
              <a:t>E</a:t>
            </a:r>
            <a:r>
              <a:rPr lang="en-US" altLang="zh-CN" sz="2400" i="1" baseline="-25000" dirty="0">
                <a:solidFill>
                  <a:srgbClr val="000000"/>
                </a:solidFill>
              </a:rPr>
              <a:t>D </a:t>
            </a:r>
            <a:r>
              <a:rPr lang="en-US" altLang="zh-CN" sz="2400" i="1" dirty="0">
                <a:solidFill>
                  <a:srgbClr val="000000"/>
                </a:solidFill>
              </a:rPr>
              <a:t>= - </a:t>
            </a:r>
            <a:r>
              <a:rPr lang="en-US" altLang="zh-CN" sz="2400" i="1" dirty="0">
                <a:solidFill>
                  <a:srgbClr val="000000"/>
                </a:solidFill>
                <a:sym typeface="Symbol" panose="05050102010706020507" pitchFamily="18" charset="2"/>
              </a:rPr>
              <a:t></a:t>
            </a:r>
            <a:r>
              <a:rPr lang="en-US" altLang="zh-CN" sz="2400" dirty="0">
                <a:solidFill>
                  <a:srgbClr val="000000"/>
                </a:solidFill>
                <a:sym typeface="Symbol" panose="05050102010706020507" pitchFamily="18" charset="2"/>
              </a:rPr>
              <a:t> </a:t>
            </a:r>
            <a:r>
              <a:rPr lang="zh-CN" altLang="en-US" sz="2400" dirty="0">
                <a:solidFill>
                  <a:srgbClr val="000000"/>
                </a:solidFill>
                <a:sym typeface="Symbol" panose="05050102010706020507" pitchFamily="18" charset="2"/>
              </a:rPr>
              <a:t>，</a:t>
            </a:r>
            <a:r>
              <a:rPr lang="zh-CN" altLang="zh-CN" sz="2400" dirty="0">
                <a:solidFill>
                  <a:srgbClr val="000000"/>
                </a:solidFill>
                <a:sym typeface="Symbol" panose="05050102010706020507" pitchFamily="18" charset="2"/>
              </a:rPr>
              <a:t>弹性无穷大</a:t>
            </a:r>
            <a:endParaRPr lang="zh-CN" altLang="en-US" sz="2400" dirty="0">
              <a:solidFill>
                <a:srgbClr val="000000"/>
              </a:solidFill>
            </a:endParaRPr>
          </a:p>
          <a:p>
            <a:pPr eaLnBrk="1" hangingPunct="1">
              <a:lnSpc>
                <a:spcPct val="130000"/>
              </a:lnSpc>
            </a:pPr>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单元</a:t>
            </a:r>
            <a:r>
              <a:rPr lang="zh-CN" altLang="en-US" sz="2400" b="1" dirty="0">
                <a:solidFill>
                  <a:srgbClr val="000000"/>
                </a:solidFill>
              </a:rPr>
              <a:t>弹性需求</a:t>
            </a:r>
            <a:r>
              <a:rPr lang="zh-CN" altLang="en-US" sz="2400" dirty="0">
                <a:solidFill>
                  <a:srgbClr val="000000"/>
                </a:solidFill>
              </a:rPr>
              <a:t>：</a:t>
            </a:r>
            <a:r>
              <a:rPr lang="en-US" altLang="zh-CN" sz="2400" i="1" dirty="0">
                <a:solidFill>
                  <a:srgbClr val="000000"/>
                </a:solidFill>
              </a:rPr>
              <a:t>E</a:t>
            </a:r>
            <a:r>
              <a:rPr lang="en-US" altLang="zh-CN" sz="2400" i="1" baseline="-25000" dirty="0">
                <a:solidFill>
                  <a:srgbClr val="000000"/>
                </a:solidFill>
              </a:rPr>
              <a:t> D </a:t>
            </a:r>
            <a:r>
              <a:rPr lang="en-US" altLang="zh-CN" sz="2400" i="1" dirty="0">
                <a:solidFill>
                  <a:srgbClr val="000000"/>
                </a:solidFill>
              </a:rPr>
              <a:t>= -1</a:t>
            </a:r>
            <a:r>
              <a:rPr lang="en-US" altLang="zh-CN" sz="2400" dirty="0">
                <a:solidFill>
                  <a:srgbClr val="000000"/>
                </a:solidFill>
              </a:rPr>
              <a:t> </a:t>
            </a:r>
          </a:p>
          <a:p>
            <a:pPr eaLnBrk="1" hangingPunct="1">
              <a:lnSpc>
                <a:spcPct val="130000"/>
              </a:lnSpc>
            </a:pPr>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非弹性</a:t>
            </a:r>
            <a:r>
              <a:rPr lang="zh-CN" altLang="en-US" sz="2400" b="1" dirty="0">
                <a:solidFill>
                  <a:srgbClr val="000000"/>
                </a:solidFill>
              </a:rPr>
              <a:t>需求</a:t>
            </a:r>
            <a:r>
              <a:rPr lang="zh-CN" altLang="en-US" sz="2400" dirty="0">
                <a:solidFill>
                  <a:srgbClr val="000000"/>
                </a:solidFill>
              </a:rPr>
              <a:t>：</a:t>
            </a:r>
            <a:r>
              <a:rPr lang="en-US" altLang="zh-CN" sz="2400" i="1" dirty="0">
                <a:solidFill>
                  <a:srgbClr val="000000"/>
                </a:solidFill>
              </a:rPr>
              <a:t>E</a:t>
            </a:r>
            <a:r>
              <a:rPr lang="en-US" altLang="zh-CN" sz="2400" i="1" baseline="-25000" dirty="0">
                <a:solidFill>
                  <a:srgbClr val="000000"/>
                </a:solidFill>
              </a:rPr>
              <a:t> D </a:t>
            </a:r>
            <a:r>
              <a:rPr lang="en-US" altLang="zh-CN" sz="2400" i="1" dirty="0">
                <a:solidFill>
                  <a:srgbClr val="000000"/>
                </a:solidFill>
              </a:rPr>
              <a:t>&gt; -1,</a:t>
            </a:r>
            <a:r>
              <a:rPr lang="en-US" altLang="zh-CN" sz="2400" dirty="0">
                <a:solidFill>
                  <a:srgbClr val="000000"/>
                </a:solidFill>
              </a:rPr>
              <a:t> </a:t>
            </a:r>
            <a:r>
              <a:rPr lang="zh-CN" altLang="en-US" sz="2400" dirty="0">
                <a:solidFill>
                  <a:srgbClr val="000000"/>
                </a:solidFill>
              </a:rPr>
              <a:t>弹性不足或缺乏弹性  </a:t>
            </a:r>
            <a:r>
              <a:rPr lang="en-US" altLang="zh-CN" sz="2400" i="1" dirty="0">
                <a:solidFill>
                  <a:srgbClr val="000000"/>
                </a:solidFill>
              </a:rPr>
              <a:t>e.g</a:t>
            </a:r>
            <a:r>
              <a:rPr lang="en-US" altLang="zh-CN" sz="2400" dirty="0">
                <a:solidFill>
                  <a:srgbClr val="000000"/>
                </a:solidFill>
              </a:rPr>
              <a:t>.,  - </a:t>
            </a:r>
            <a:r>
              <a:rPr lang="en-US" altLang="zh-CN" sz="2400" i="1" dirty="0">
                <a:solidFill>
                  <a:srgbClr val="000000"/>
                </a:solidFill>
              </a:rPr>
              <a:t>0.43</a:t>
            </a:r>
          </a:p>
          <a:p>
            <a:pPr eaLnBrk="1" hangingPunct="1">
              <a:lnSpc>
                <a:spcPct val="130000"/>
              </a:lnSpc>
            </a:pPr>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弹性</a:t>
            </a:r>
            <a:r>
              <a:rPr lang="zh-CN" altLang="en-US" sz="2400" b="1" dirty="0">
                <a:solidFill>
                  <a:srgbClr val="000000"/>
                </a:solidFill>
              </a:rPr>
              <a:t>需求</a:t>
            </a:r>
            <a:r>
              <a:rPr lang="zh-CN" altLang="en-US" sz="2400" dirty="0">
                <a:solidFill>
                  <a:srgbClr val="000000"/>
                </a:solidFill>
              </a:rPr>
              <a:t>：</a:t>
            </a:r>
            <a:r>
              <a:rPr lang="en-US" altLang="zh-CN" sz="2400" i="1" dirty="0">
                <a:solidFill>
                  <a:srgbClr val="000000"/>
                </a:solidFill>
              </a:rPr>
              <a:t>E</a:t>
            </a:r>
            <a:r>
              <a:rPr lang="en-US" altLang="zh-CN" sz="2400" i="1" baseline="-25000" dirty="0">
                <a:solidFill>
                  <a:srgbClr val="000000"/>
                </a:solidFill>
              </a:rPr>
              <a:t> D </a:t>
            </a:r>
            <a:r>
              <a:rPr lang="en-US" altLang="zh-CN" sz="2400" i="1" dirty="0">
                <a:solidFill>
                  <a:srgbClr val="000000"/>
                </a:solidFill>
              </a:rPr>
              <a:t>&lt; -1</a:t>
            </a:r>
            <a:r>
              <a:rPr lang="en-US" altLang="zh-CN" sz="2400" dirty="0">
                <a:solidFill>
                  <a:srgbClr val="000000"/>
                </a:solidFill>
              </a:rPr>
              <a:t>, </a:t>
            </a:r>
            <a:r>
              <a:rPr lang="zh-CN" altLang="en-US" sz="2400" dirty="0">
                <a:solidFill>
                  <a:srgbClr val="000000"/>
                </a:solidFill>
              </a:rPr>
              <a:t>弹性充足或富于弹性  </a:t>
            </a:r>
            <a:r>
              <a:rPr lang="en-US" altLang="zh-CN" sz="2400" i="1" dirty="0">
                <a:solidFill>
                  <a:srgbClr val="000000"/>
                </a:solidFill>
              </a:rPr>
              <a:t>e.g</a:t>
            </a:r>
            <a:r>
              <a:rPr lang="en-US" altLang="zh-CN" sz="2400" dirty="0">
                <a:solidFill>
                  <a:srgbClr val="000000"/>
                </a:solidFill>
              </a:rPr>
              <a:t>., - </a:t>
            </a:r>
            <a:r>
              <a:rPr lang="en-US" altLang="zh-CN" sz="2400" i="1" dirty="0">
                <a:solidFill>
                  <a:srgbClr val="000000"/>
                </a:solidFill>
              </a:rPr>
              <a:t>4.0</a:t>
            </a:r>
          </a:p>
          <a:p>
            <a:pPr eaLnBrk="1" hangingPunct="1">
              <a:lnSpc>
                <a:spcPct val="130000"/>
              </a:lnSpc>
            </a:pPr>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无</a:t>
            </a:r>
            <a:r>
              <a:rPr lang="zh-CN" altLang="en-US" sz="2400" b="1" dirty="0">
                <a:solidFill>
                  <a:srgbClr val="000000"/>
                </a:solidFill>
              </a:rPr>
              <a:t>弹性需求</a:t>
            </a:r>
            <a:r>
              <a:rPr lang="zh-CN" altLang="en-US" sz="2400" dirty="0">
                <a:solidFill>
                  <a:srgbClr val="000000"/>
                </a:solidFill>
              </a:rPr>
              <a:t>：</a:t>
            </a:r>
            <a:r>
              <a:rPr lang="en-US" altLang="zh-CN" sz="2400" i="1" dirty="0">
                <a:solidFill>
                  <a:srgbClr val="000000"/>
                </a:solidFill>
              </a:rPr>
              <a:t>E</a:t>
            </a:r>
            <a:r>
              <a:rPr lang="en-US" altLang="zh-CN" sz="2400" i="1" baseline="-25000" dirty="0">
                <a:solidFill>
                  <a:srgbClr val="000000"/>
                </a:solidFill>
              </a:rPr>
              <a:t>D </a:t>
            </a:r>
            <a:r>
              <a:rPr lang="en-US" altLang="zh-CN" sz="2400" i="1" dirty="0">
                <a:solidFill>
                  <a:srgbClr val="000000"/>
                </a:solidFill>
              </a:rPr>
              <a:t> = 0</a:t>
            </a:r>
            <a:r>
              <a:rPr lang="zh-CN" altLang="en-US" sz="2400" dirty="0">
                <a:solidFill>
                  <a:srgbClr val="000000"/>
                </a:solidFill>
              </a:rPr>
              <a:t>，弹性等于零，完全无弹性</a:t>
            </a:r>
          </a:p>
        </p:txBody>
      </p:sp>
    </p:spTree>
    <p:extLst>
      <p:ext uri="{BB962C8B-B14F-4D97-AF65-F5344CB8AC3E}">
        <p14:creationId xmlns:p14="http://schemas.microsoft.com/office/powerpoint/2010/main" val="263224487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23528" y="1148225"/>
            <a:ext cx="5585055"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4</a:t>
            </a:r>
            <a:r>
              <a:rPr lang="zh-CN" altLang="en-US" sz="2400" b="1" dirty="0" smtClean="0">
                <a:solidFill>
                  <a:srgbClr val="000000"/>
                </a:solidFill>
              </a:rPr>
              <a:t>）需求的价格弹性</a:t>
            </a:r>
            <a:r>
              <a:rPr lang="zh-CN" altLang="en-US" sz="2400" b="1" dirty="0">
                <a:solidFill>
                  <a:srgbClr val="000000"/>
                </a:solidFill>
              </a:rPr>
              <a:t>与需求曲线的形状</a:t>
            </a:r>
          </a:p>
        </p:txBody>
      </p:sp>
      <p:sp>
        <p:nvSpPr>
          <p:cNvPr id="3" name="矩形 2"/>
          <p:cNvSpPr/>
          <p:nvPr/>
        </p:nvSpPr>
        <p:spPr>
          <a:xfrm>
            <a:off x="534138" y="1609890"/>
            <a:ext cx="8139213" cy="1569660"/>
          </a:xfrm>
          <a:prstGeom prst="rect">
            <a:avLst/>
          </a:prstGeom>
        </p:spPr>
        <p:txBody>
          <a:bodyPr wrap="square">
            <a:spAutoFit/>
          </a:bodyPr>
          <a:lstStyle/>
          <a:p>
            <a:pPr eaLnBrk="1" hangingPunct="1"/>
            <a:r>
              <a:rPr lang="zh-CN" altLang="en-US" sz="2400" dirty="0">
                <a:solidFill>
                  <a:srgbClr val="000000"/>
                </a:solidFill>
              </a:rPr>
              <a:t>需求价格</a:t>
            </a:r>
            <a:r>
              <a:rPr lang="zh-CN" altLang="en-US" sz="2400" dirty="0" smtClean="0">
                <a:solidFill>
                  <a:srgbClr val="000000"/>
                </a:solidFill>
              </a:rPr>
              <a:t>弹性（绝对值）越</a:t>
            </a:r>
            <a:r>
              <a:rPr lang="zh-CN" altLang="en-US" sz="2400" dirty="0">
                <a:solidFill>
                  <a:srgbClr val="000000"/>
                </a:solidFill>
              </a:rPr>
              <a:t>大，需求曲线越</a:t>
            </a:r>
            <a:r>
              <a:rPr lang="zh-CN" altLang="en-US" sz="2400" dirty="0" smtClean="0">
                <a:solidFill>
                  <a:srgbClr val="000000"/>
                </a:solidFill>
              </a:rPr>
              <a:t>平缓；弹性越小，曲线越陡峭！无穷弹性的需求曲线是平行线，而无弹性的需求曲线是垂直线。具有</a:t>
            </a:r>
            <a:r>
              <a:rPr lang="en-US" altLang="zh-CN" sz="2400" dirty="0" smtClean="0">
                <a:solidFill>
                  <a:srgbClr val="000000"/>
                </a:solidFill>
              </a:rPr>
              <a:t>PQ=k</a:t>
            </a:r>
            <a:r>
              <a:rPr lang="zh-CN" altLang="en-US" sz="2400" dirty="0" smtClean="0">
                <a:solidFill>
                  <a:srgbClr val="000000"/>
                </a:solidFill>
              </a:rPr>
              <a:t>形式的需求曲线，具有单元弹性。</a:t>
            </a:r>
            <a:endParaRPr lang="zh-CN" altLang="en-US" sz="2400" dirty="0">
              <a:solidFill>
                <a:srgbClr val="000000"/>
              </a:solidFill>
            </a:endParaRPr>
          </a:p>
        </p:txBody>
      </p:sp>
      <p:sp>
        <p:nvSpPr>
          <p:cNvPr id="12" name="Line 5"/>
          <p:cNvSpPr>
            <a:spLocks noChangeShapeType="1"/>
          </p:cNvSpPr>
          <p:nvPr/>
        </p:nvSpPr>
        <p:spPr bwMode="auto">
          <a:xfrm>
            <a:off x="755650" y="5661248"/>
            <a:ext cx="24495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6"/>
          <p:cNvSpPr>
            <a:spLocks noChangeShapeType="1"/>
          </p:cNvSpPr>
          <p:nvPr/>
        </p:nvSpPr>
        <p:spPr bwMode="auto">
          <a:xfrm flipV="1">
            <a:off x="755650" y="3645123"/>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7"/>
          <p:cNvSpPr>
            <a:spLocks noChangeShapeType="1"/>
          </p:cNvSpPr>
          <p:nvPr/>
        </p:nvSpPr>
        <p:spPr bwMode="auto">
          <a:xfrm>
            <a:off x="755650" y="4653186"/>
            <a:ext cx="23034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Rectangle 8"/>
          <p:cNvSpPr>
            <a:spLocks noChangeArrowheads="1"/>
          </p:cNvSpPr>
          <p:nvPr/>
        </p:nvSpPr>
        <p:spPr bwMode="auto">
          <a:xfrm>
            <a:off x="1403350" y="4005486"/>
            <a:ext cx="104298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E</a:t>
            </a:r>
            <a:r>
              <a:rPr lang="en-US" altLang="zh-CN" sz="1800" baseline="-25000">
                <a:solidFill>
                  <a:srgbClr val="000000"/>
                </a:solidFill>
                <a:latin typeface="Tahoma" panose="020B0604030504040204" pitchFamily="34" charset="0"/>
              </a:rPr>
              <a:t>D</a:t>
            </a:r>
            <a:r>
              <a:rPr lang="en-US" altLang="zh-CN" sz="1800">
                <a:solidFill>
                  <a:srgbClr val="000000"/>
                </a:solidFill>
                <a:latin typeface="Tahoma" panose="020B0604030504040204" pitchFamily="34" charset="0"/>
              </a:rPr>
              <a:t> = - </a:t>
            </a:r>
            <a:r>
              <a:rPr lang="en-US" altLang="zh-CN" sz="1800">
                <a:solidFill>
                  <a:srgbClr val="000000"/>
                </a:solidFill>
                <a:latin typeface="Tahoma" panose="020B0604030504040204" pitchFamily="34" charset="0"/>
                <a:sym typeface="Symbol" panose="05050102010706020507" pitchFamily="18" charset="2"/>
              </a:rPr>
              <a:t></a:t>
            </a:r>
          </a:p>
        </p:txBody>
      </p:sp>
      <p:sp>
        <p:nvSpPr>
          <p:cNvPr id="16" name="Line 9"/>
          <p:cNvSpPr>
            <a:spLocks noChangeShapeType="1"/>
          </p:cNvSpPr>
          <p:nvPr/>
        </p:nvSpPr>
        <p:spPr bwMode="auto">
          <a:xfrm>
            <a:off x="3348038" y="5661248"/>
            <a:ext cx="24495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0"/>
          <p:cNvSpPr>
            <a:spLocks noChangeShapeType="1"/>
          </p:cNvSpPr>
          <p:nvPr/>
        </p:nvSpPr>
        <p:spPr bwMode="auto">
          <a:xfrm flipV="1">
            <a:off x="3348038" y="3645123"/>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Rectangle 11"/>
          <p:cNvSpPr>
            <a:spLocks noChangeArrowheads="1"/>
          </p:cNvSpPr>
          <p:nvPr/>
        </p:nvSpPr>
        <p:spPr bwMode="auto">
          <a:xfrm>
            <a:off x="4572000" y="4149948"/>
            <a:ext cx="8509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E</a:t>
            </a:r>
            <a:r>
              <a:rPr lang="en-US" altLang="zh-CN" sz="1800" baseline="-25000">
                <a:solidFill>
                  <a:srgbClr val="000000"/>
                </a:solidFill>
                <a:latin typeface="Tahoma" panose="020B0604030504040204" pitchFamily="34" charset="0"/>
              </a:rPr>
              <a:t>D</a:t>
            </a:r>
            <a:r>
              <a:rPr lang="en-US" altLang="zh-CN" sz="1800">
                <a:solidFill>
                  <a:srgbClr val="000000"/>
                </a:solidFill>
                <a:latin typeface="Tahoma" panose="020B0604030504040204" pitchFamily="34" charset="0"/>
              </a:rPr>
              <a:t> = 0</a:t>
            </a:r>
            <a:endParaRPr lang="en-US" altLang="zh-CN" sz="1800">
              <a:solidFill>
                <a:srgbClr val="000000"/>
              </a:solidFill>
              <a:latin typeface="Tahoma" panose="020B0604030504040204" pitchFamily="34" charset="0"/>
              <a:sym typeface="Symbol" panose="05050102010706020507" pitchFamily="18" charset="2"/>
            </a:endParaRPr>
          </a:p>
        </p:txBody>
      </p:sp>
      <p:sp>
        <p:nvSpPr>
          <p:cNvPr id="19" name="Line 12"/>
          <p:cNvSpPr>
            <a:spLocks noChangeShapeType="1"/>
          </p:cNvSpPr>
          <p:nvPr/>
        </p:nvSpPr>
        <p:spPr bwMode="auto">
          <a:xfrm>
            <a:off x="4427538" y="3718148"/>
            <a:ext cx="0" cy="19431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3"/>
          <p:cNvSpPr>
            <a:spLocks noChangeShapeType="1"/>
          </p:cNvSpPr>
          <p:nvPr/>
        </p:nvSpPr>
        <p:spPr bwMode="auto">
          <a:xfrm>
            <a:off x="5940425" y="5661248"/>
            <a:ext cx="24495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4"/>
          <p:cNvSpPr>
            <a:spLocks noChangeShapeType="1"/>
          </p:cNvSpPr>
          <p:nvPr/>
        </p:nvSpPr>
        <p:spPr bwMode="auto">
          <a:xfrm flipV="1">
            <a:off x="5940425" y="3645123"/>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Rectangle 15"/>
          <p:cNvSpPr>
            <a:spLocks noChangeArrowheads="1"/>
          </p:cNvSpPr>
          <p:nvPr/>
        </p:nvSpPr>
        <p:spPr bwMode="auto">
          <a:xfrm>
            <a:off x="6875463" y="4149948"/>
            <a:ext cx="933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E</a:t>
            </a:r>
            <a:r>
              <a:rPr lang="en-US" altLang="zh-CN" sz="1800" baseline="-25000">
                <a:solidFill>
                  <a:srgbClr val="000000"/>
                </a:solidFill>
                <a:latin typeface="Tahoma" panose="020B0604030504040204" pitchFamily="34" charset="0"/>
              </a:rPr>
              <a:t>D</a:t>
            </a:r>
            <a:r>
              <a:rPr lang="en-US" altLang="zh-CN" sz="1800">
                <a:solidFill>
                  <a:srgbClr val="000000"/>
                </a:solidFill>
                <a:latin typeface="Tahoma" panose="020B0604030504040204" pitchFamily="34" charset="0"/>
              </a:rPr>
              <a:t> = -1</a:t>
            </a:r>
            <a:endParaRPr lang="en-US" altLang="zh-CN" sz="1800">
              <a:solidFill>
                <a:srgbClr val="000000"/>
              </a:solidFill>
              <a:latin typeface="Tahoma" panose="020B0604030504040204" pitchFamily="34" charset="0"/>
              <a:sym typeface="Symbol" panose="05050102010706020507" pitchFamily="18" charset="2"/>
            </a:endParaRPr>
          </a:p>
        </p:txBody>
      </p:sp>
      <p:sp>
        <p:nvSpPr>
          <p:cNvPr id="23" name="Freeform 16"/>
          <p:cNvSpPr>
            <a:spLocks/>
          </p:cNvSpPr>
          <p:nvPr/>
        </p:nvSpPr>
        <p:spPr bwMode="auto">
          <a:xfrm>
            <a:off x="6248400" y="4319811"/>
            <a:ext cx="1295400" cy="1008062"/>
          </a:xfrm>
          <a:custGeom>
            <a:avLst/>
            <a:gdLst>
              <a:gd name="T0" fmla="*/ 0 w 816"/>
              <a:gd name="T1" fmla="*/ 0 h 635"/>
              <a:gd name="T2" fmla="*/ 2147483646 w 816"/>
              <a:gd name="T3" fmla="*/ 2147483646 h 635"/>
              <a:gd name="T4" fmla="*/ 2147483646 w 816"/>
              <a:gd name="T5" fmla="*/ 2147483646 h 635"/>
              <a:gd name="T6" fmla="*/ 2147483646 w 816"/>
              <a:gd name="T7" fmla="*/ 2147483646 h 635"/>
              <a:gd name="T8" fmla="*/ 2147483646 w 816"/>
              <a:gd name="T9" fmla="*/ 2147483646 h 6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635">
                <a:moveTo>
                  <a:pt x="0" y="0"/>
                </a:moveTo>
                <a:cubicBezTo>
                  <a:pt x="23" y="98"/>
                  <a:pt x="46" y="197"/>
                  <a:pt x="91" y="272"/>
                </a:cubicBezTo>
                <a:cubicBezTo>
                  <a:pt x="136" y="347"/>
                  <a:pt x="204" y="400"/>
                  <a:pt x="272" y="453"/>
                </a:cubicBezTo>
                <a:cubicBezTo>
                  <a:pt x="340" y="506"/>
                  <a:pt x="408" y="559"/>
                  <a:pt x="499" y="589"/>
                </a:cubicBezTo>
                <a:cubicBezTo>
                  <a:pt x="590" y="619"/>
                  <a:pt x="703" y="627"/>
                  <a:pt x="816" y="635"/>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17"/>
          <p:cNvSpPr txBox="1">
            <a:spLocks noChangeArrowheads="1"/>
          </p:cNvSpPr>
          <p:nvPr/>
        </p:nvSpPr>
        <p:spPr bwMode="auto">
          <a:xfrm>
            <a:off x="7504113" y="5029423"/>
            <a:ext cx="75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PQ=</a:t>
            </a:r>
            <a:r>
              <a:rPr lang="en-US" altLang="zh-CN" sz="1800" i="1">
                <a:solidFill>
                  <a:srgbClr val="000000"/>
                </a:solidFill>
                <a:latin typeface="Tahoma" panose="020B0604030504040204" pitchFamily="34" charset="0"/>
              </a:rPr>
              <a:t>k</a:t>
            </a:r>
          </a:p>
        </p:txBody>
      </p:sp>
      <p:sp>
        <p:nvSpPr>
          <p:cNvPr id="25" name="Line 18"/>
          <p:cNvSpPr>
            <a:spLocks noChangeShapeType="1"/>
          </p:cNvSpPr>
          <p:nvPr/>
        </p:nvSpPr>
        <p:spPr bwMode="auto">
          <a:xfrm flipH="1">
            <a:off x="5940425" y="4942111"/>
            <a:ext cx="576263"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19"/>
          <p:cNvSpPr>
            <a:spLocks noChangeShapeType="1"/>
          </p:cNvSpPr>
          <p:nvPr/>
        </p:nvSpPr>
        <p:spPr bwMode="auto">
          <a:xfrm>
            <a:off x="6516688" y="4942111"/>
            <a:ext cx="0" cy="71913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Tree>
    <p:extLst>
      <p:ext uri="{BB962C8B-B14F-4D97-AF65-F5344CB8AC3E}">
        <p14:creationId xmlns:p14="http://schemas.microsoft.com/office/powerpoint/2010/main" val="99114427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3998" y="1148225"/>
            <a:ext cx="5444119" cy="461665"/>
          </a:xfrm>
          <a:prstGeom prst="rect">
            <a:avLst/>
          </a:prstGeom>
        </p:spPr>
        <p:txBody>
          <a:bodyPr wrap="none">
            <a:spAutoFit/>
          </a:bodyPr>
          <a:lstStyle/>
          <a:p>
            <a:pPr algn="ctr" eaLnBrk="1" hangingPunct="1"/>
            <a:r>
              <a:rPr lang="zh-CN" altLang="en-US" sz="2400" b="1" dirty="0" smtClean="0">
                <a:solidFill>
                  <a:srgbClr val="000000"/>
                </a:solidFill>
              </a:rPr>
              <a:t>应用：线形需求曲线的的需求价格弹性</a:t>
            </a:r>
            <a:endParaRPr lang="zh-CN" altLang="en-US" sz="2400" b="1" dirty="0">
              <a:solidFill>
                <a:srgbClr val="000000"/>
              </a:solidFill>
            </a:endParaRPr>
          </a:p>
        </p:txBody>
      </p:sp>
      <p:sp>
        <p:nvSpPr>
          <p:cNvPr id="27" name="Text Box 4"/>
          <p:cNvSpPr txBox="1">
            <a:spLocks noChangeArrowheads="1"/>
          </p:cNvSpPr>
          <p:nvPr/>
        </p:nvSpPr>
        <p:spPr bwMode="auto">
          <a:xfrm>
            <a:off x="5503480" y="4824004"/>
            <a:ext cx="1210588"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a:solidFill>
                  <a:srgbClr val="000000"/>
                </a:solidFill>
                <a:latin typeface="Tahoma" panose="020B0604030504040204" pitchFamily="34" charset="0"/>
              </a:rPr>
              <a:t>弹性不足</a:t>
            </a:r>
          </a:p>
        </p:txBody>
      </p:sp>
      <p:sp>
        <p:nvSpPr>
          <p:cNvPr id="28" name="Line 5"/>
          <p:cNvSpPr>
            <a:spLocks noChangeShapeType="1"/>
          </p:cNvSpPr>
          <p:nvPr/>
        </p:nvSpPr>
        <p:spPr bwMode="auto">
          <a:xfrm>
            <a:off x="3232249" y="5754142"/>
            <a:ext cx="3200400" cy="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6"/>
          <p:cNvSpPr>
            <a:spLocks noChangeShapeType="1"/>
          </p:cNvSpPr>
          <p:nvPr/>
        </p:nvSpPr>
        <p:spPr bwMode="auto">
          <a:xfrm flipV="1">
            <a:off x="3232249" y="3163342"/>
            <a:ext cx="0" cy="2590800"/>
          </a:xfrm>
          <a:prstGeom prst="line">
            <a:avLst/>
          </a:prstGeom>
          <a:noFill/>
          <a:ln w="952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7"/>
          <p:cNvSpPr>
            <a:spLocks noChangeShapeType="1"/>
          </p:cNvSpPr>
          <p:nvPr/>
        </p:nvSpPr>
        <p:spPr bwMode="auto">
          <a:xfrm>
            <a:off x="3227487" y="3806279"/>
            <a:ext cx="2665412" cy="1944688"/>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8"/>
          <p:cNvSpPr>
            <a:spLocks noChangeShapeType="1"/>
          </p:cNvSpPr>
          <p:nvPr/>
        </p:nvSpPr>
        <p:spPr bwMode="auto">
          <a:xfrm>
            <a:off x="3232249" y="4839742"/>
            <a:ext cx="1447800" cy="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Line 9"/>
          <p:cNvSpPr>
            <a:spLocks noChangeShapeType="1"/>
          </p:cNvSpPr>
          <p:nvPr/>
        </p:nvSpPr>
        <p:spPr bwMode="auto">
          <a:xfrm>
            <a:off x="4641949" y="4839742"/>
            <a:ext cx="0" cy="914400"/>
          </a:xfrm>
          <a:prstGeom prst="line">
            <a:avLst/>
          </a:prstGeom>
          <a:noFill/>
          <a:ln w="952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3" name="Text Box 10"/>
          <p:cNvSpPr txBox="1">
            <a:spLocks noChangeArrowheads="1"/>
          </p:cNvSpPr>
          <p:nvPr/>
        </p:nvSpPr>
        <p:spPr bwMode="auto">
          <a:xfrm>
            <a:off x="5203024" y="4171260"/>
            <a:ext cx="1210588"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a:solidFill>
                  <a:srgbClr val="000000"/>
                </a:solidFill>
                <a:latin typeface="Tahoma" panose="020B0604030504040204" pitchFamily="34" charset="0"/>
              </a:rPr>
              <a:t>单元弹性</a:t>
            </a:r>
          </a:p>
        </p:txBody>
      </p:sp>
      <p:sp>
        <p:nvSpPr>
          <p:cNvPr id="34" name="Text Box 11"/>
          <p:cNvSpPr txBox="1">
            <a:spLocks noChangeArrowheads="1"/>
          </p:cNvSpPr>
          <p:nvPr/>
        </p:nvSpPr>
        <p:spPr bwMode="auto">
          <a:xfrm>
            <a:off x="4014430" y="3772942"/>
            <a:ext cx="1210588" cy="40011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弹性充足</a:t>
            </a:r>
          </a:p>
        </p:txBody>
      </p:sp>
      <p:sp>
        <p:nvSpPr>
          <p:cNvPr id="35" name="Text Box 12"/>
          <p:cNvSpPr txBox="1">
            <a:spLocks noChangeArrowheads="1"/>
          </p:cNvSpPr>
          <p:nvPr/>
        </p:nvSpPr>
        <p:spPr bwMode="auto">
          <a:xfrm>
            <a:off x="5689699" y="5798592"/>
            <a:ext cx="51911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a/b</a:t>
            </a:r>
          </a:p>
        </p:txBody>
      </p:sp>
      <p:sp>
        <p:nvSpPr>
          <p:cNvPr id="36" name="Text Box 13"/>
          <p:cNvSpPr txBox="1">
            <a:spLocks noChangeArrowheads="1"/>
          </p:cNvSpPr>
          <p:nvPr/>
        </p:nvSpPr>
        <p:spPr bwMode="auto">
          <a:xfrm>
            <a:off x="4392712" y="5798592"/>
            <a:ext cx="64452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a/2b</a:t>
            </a:r>
          </a:p>
        </p:txBody>
      </p:sp>
      <p:sp>
        <p:nvSpPr>
          <p:cNvPr id="37" name="Text Box 14"/>
          <p:cNvSpPr txBox="1">
            <a:spLocks noChangeArrowheads="1"/>
          </p:cNvSpPr>
          <p:nvPr/>
        </p:nvSpPr>
        <p:spPr bwMode="auto">
          <a:xfrm>
            <a:off x="2794099" y="3518942"/>
            <a:ext cx="304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a</a:t>
            </a:r>
          </a:p>
        </p:txBody>
      </p:sp>
      <p:sp>
        <p:nvSpPr>
          <p:cNvPr id="38" name="Text Box 15"/>
          <p:cNvSpPr txBox="1">
            <a:spLocks noChangeArrowheads="1"/>
          </p:cNvSpPr>
          <p:nvPr/>
        </p:nvSpPr>
        <p:spPr bwMode="auto">
          <a:xfrm>
            <a:off x="2722662" y="4669879"/>
            <a:ext cx="51752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olidFill>
                  <a:srgbClr val="000000"/>
                </a:solidFill>
                <a:latin typeface="Tahoma" panose="020B0604030504040204" pitchFamily="34" charset="0"/>
              </a:rPr>
              <a:t>a/2</a:t>
            </a:r>
          </a:p>
        </p:txBody>
      </p:sp>
      <p:sp>
        <p:nvSpPr>
          <p:cNvPr id="39" name="Rectangle 18"/>
          <p:cNvSpPr>
            <a:spLocks noChangeArrowheads="1"/>
          </p:cNvSpPr>
          <p:nvPr/>
        </p:nvSpPr>
        <p:spPr bwMode="auto">
          <a:xfrm>
            <a:off x="952455" y="1822790"/>
            <a:ext cx="343555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solidFill>
                  <a:srgbClr val="000000"/>
                </a:solidFill>
              </a:rPr>
              <a:t>线形需求</a:t>
            </a:r>
            <a:r>
              <a:rPr lang="zh-CN" altLang="en-US" sz="2400" b="1" dirty="0" smtClean="0">
                <a:solidFill>
                  <a:srgbClr val="000000"/>
                </a:solidFill>
              </a:rPr>
              <a:t>曲线：</a:t>
            </a:r>
            <a:r>
              <a:rPr lang="en-US" altLang="zh-CN" sz="2400" b="1" i="1" dirty="0" smtClean="0">
                <a:solidFill>
                  <a:srgbClr val="000000"/>
                </a:solidFill>
              </a:rPr>
              <a:t>P=a-</a:t>
            </a:r>
            <a:r>
              <a:rPr lang="en-US" altLang="zh-CN" sz="2400" b="1" i="1" dirty="0" err="1" smtClean="0">
                <a:solidFill>
                  <a:srgbClr val="000000"/>
                </a:solidFill>
              </a:rPr>
              <a:t>bQ</a:t>
            </a:r>
            <a:endParaRPr lang="en-US" altLang="zh-CN" sz="2400" b="1" i="1" dirty="0">
              <a:solidFill>
                <a:srgbClr val="000000"/>
              </a:solidFill>
            </a:endParaRPr>
          </a:p>
        </p:txBody>
      </p:sp>
      <p:graphicFrame>
        <p:nvGraphicFramePr>
          <p:cNvPr id="40" name="Object 16"/>
          <p:cNvGraphicFramePr>
            <a:graphicFrameLocks noChangeAspect="1"/>
          </p:cNvGraphicFramePr>
          <p:nvPr>
            <p:extLst>
              <p:ext uri="{D42A27DB-BD31-4B8C-83A1-F6EECF244321}">
                <p14:modId xmlns:p14="http://schemas.microsoft.com/office/powerpoint/2010/main" val="2917410099"/>
              </p:ext>
            </p:extLst>
          </p:nvPr>
        </p:nvGraphicFramePr>
        <p:xfrm>
          <a:off x="2145237" y="2426084"/>
          <a:ext cx="2527300" cy="731837"/>
        </p:xfrm>
        <a:graphic>
          <a:graphicData uri="http://schemas.openxmlformats.org/presentationml/2006/ole">
            <mc:AlternateContent xmlns:mc="http://schemas.openxmlformats.org/markup-compatibility/2006">
              <mc:Choice xmlns:v="urn:schemas-microsoft-com:vml" Requires="v">
                <p:oleObj spid="_x0000_s28874" name="Equation" r:id="rId6" imgW="1447800" imgH="419100" progId="Equation.3">
                  <p:embed/>
                </p:oleObj>
              </mc:Choice>
              <mc:Fallback>
                <p:oleObj name="Equation" r:id="rId6" imgW="1447800" imgH="4191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45237" y="2426084"/>
                        <a:ext cx="2527300" cy="731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 name="右大括号 40"/>
          <p:cNvSpPr/>
          <p:nvPr/>
        </p:nvSpPr>
        <p:spPr>
          <a:xfrm rot="18222056">
            <a:off x="3902727" y="3278224"/>
            <a:ext cx="283031" cy="1751822"/>
          </a:xfrm>
          <a:prstGeom prst="righ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2" name="右大括号 41"/>
          <p:cNvSpPr/>
          <p:nvPr/>
        </p:nvSpPr>
        <p:spPr>
          <a:xfrm rot="18222056">
            <a:off x="5275009" y="4356939"/>
            <a:ext cx="283031" cy="1516908"/>
          </a:xfrm>
          <a:prstGeom prst="righ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44" name="直接箭头连接符 43"/>
          <p:cNvCxnSpPr>
            <a:endCxn id="31" idx="1"/>
          </p:cNvCxnSpPr>
          <p:nvPr/>
        </p:nvCxnSpPr>
        <p:spPr>
          <a:xfrm flipH="1">
            <a:off x="4680049" y="4458742"/>
            <a:ext cx="684039" cy="38100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864543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矩形 2"/>
          <p:cNvSpPr/>
          <p:nvPr/>
        </p:nvSpPr>
        <p:spPr>
          <a:xfrm>
            <a:off x="259836" y="1125259"/>
            <a:ext cx="4362092"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smtClean="0">
                <a:solidFill>
                  <a:srgbClr val="000000"/>
                </a:solidFill>
              </a:rPr>
              <a:t>5</a:t>
            </a:r>
            <a:r>
              <a:rPr kumimoji="1" lang="zh-CN" altLang="en-US" sz="2400" b="1" dirty="0" smtClean="0">
                <a:solidFill>
                  <a:srgbClr val="000000"/>
                </a:solidFill>
              </a:rPr>
              <a:t>）影响</a:t>
            </a:r>
            <a:r>
              <a:rPr kumimoji="1" lang="zh-CN" altLang="en-US" sz="2400" b="1" dirty="0">
                <a:solidFill>
                  <a:srgbClr val="000000"/>
                </a:solidFill>
              </a:rPr>
              <a:t>需求价格弹性的因素</a:t>
            </a:r>
          </a:p>
        </p:txBody>
      </p:sp>
      <p:sp>
        <p:nvSpPr>
          <p:cNvPr id="4" name="矩形 3"/>
          <p:cNvSpPr/>
          <p:nvPr/>
        </p:nvSpPr>
        <p:spPr>
          <a:xfrm>
            <a:off x="639272" y="1748374"/>
            <a:ext cx="7926294" cy="3408497"/>
          </a:xfrm>
          <a:prstGeom prst="rect">
            <a:avLst/>
          </a:prstGeom>
        </p:spPr>
        <p:txBody>
          <a:bodyPr wrap="square">
            <a:spAutoFit/>
          </a:bodyPr>
          <a:lstStyle/>
          <a:p>
            <a:pPr eaLnBrk="1" hangingPunct="1">
              <a:lnSpc>
                <a:spcPct val="130000"/>
              </a:lnSpc>
            </a:pPr>
            <a:r>
              <a:rPr kumimoji="1" lang="zh-CN" altLang="en-US" sz="2400" dirty="0" smtClean="0">
                <a:solidFill>
                  <a:srgbClr val="000000"/>
                </a:solidFill>
                <a:latin typeface="Arial" panose="020B0604020202020204" pitchFamily="34" charset="0"/>
                <a:cs typeface="Arial" panose="020B0604020202020204" pitchFamily="34" charset="0"/>
              </a:rPr>
              <a:t>♦</a:t>
            </a:r>
            <a:r>
              <a:rPr kumimoji="1" lang="zh-CN" altLang="en-US" sz="2400" dirty="0" smtClean="0">
                <a:solidFill>
                  <a:srgbClr val="000000"/>
                </a:solidFill>
              </a:rPr>
              <a:t>商品</a:t>
            </a:r>
            <a:r>
              <a:rPr kumimoji="1" lang="zh-CN" altLang="en-US" sz="2400" dirty="0">
                <a:solidFill>
                  <a:srgbClr val="000000"/>
                </a:solidFill>
              </a:rPr>
              <a:t>的可替代性</a:t>
            </a:r>
          </a:p>
          <a:p>
            <a:pPr eaLnBrk="1" hangingPunct="1">
              <a:lnSpc>
                <a:spcPct val="130000"/>
              </a:lnSpc>
            </a:pPr>
            <a:r>
              <a:rPr kumimoji="1" lang="zh-CN" altLang="en-US" sz="2400" dirty="0">
                <a:solidFill>
                  <a:srgbClr val="000000"/>
                </a:solidFill>
              </a:rPr>
              <a:t>♦商品用途的多少</a:t>
            </a:r>
          </a:p>
          <a:p>
            <a:pPr eaLnBrk="1" hangingPunct="1">
              <a:lnSpc>
                <a:spcPct val="130000"/>
              </a:lnSpc>
            </a:pPr>
            <a:r>
              <a:rPr kumimoji="1" lang="zh-CN" altLang="en-US" sz="2400" dirty="0">
                <a:solidFill>
                  <a:srgbClr val="000000"/>
                </a:solidFill>
              </a:rPr>
              <a:t>♦必需品还是奢侈品</a:t>
            </a:r>
          </a:p>
          <a:p>
            <a:pPr eaLnBrk="1" hangingPunct="1">
              <a:lnSpc>
                <a:spcPct val="130000"/>
              </a:lnSpc>
            </a:pPr>
            <a:r>
              <a:rPr kumimoji="1" lang="zh-CN" altLang="en-US" sz="2400" dirty="0">
                <a:solidFill>
                  <a:srgbClr val="000000"/>
                </a:solidFill>
              </a:rPr>
              <a:t>♦市场饱和度 </a:t>
            </a:r>
          </a:p>
          <a:p>
            <a:pPr eaLnBrk="1" hangingPunct="1">
              <a:lnSpc>
                <a:spcPct val="130000"/>
              </a:lnSpc>
            </a:pPr>
            <a:r>
              <a:rPr kumimoji="1" lang="zh-CN" altLang="en-US" sz="2400" dirty="0">
                <a:solidFill>
                  <a:srgbClr val="000000"/>
                </a:solidFill>
              </a:rPr>
              <a:t>♦市场范围大小</a:t>
            </a:r>
          </a:p>
          <a:p>
            <a:pPr eaLnBrk="1" hangingPunct="1">
              <a:lnSpc>
                <a:spcPct val="130000"/>
              </a:lnSpc>
            </a:pPr>
            <a:r>
              <a:rPr kumimoji="1" lang="zh-CN" altLang="en-US" sz="2400" dirty="0">
                <a:solidFill>
                  <a:srgbClr val="000000"/>
                </a:solidFill>
              </a:rPr>
              <a:t>♦考虑时间的长短</a:t>
            </a:r>
          </a:p>
          <a:p>
            <a:pPr eaLnBrk="1" hangingPunct="1">
              <a:lnSpc>
                <a:spcPct val="130000"/>
              </a:lnSpc>
            </a:pPr>
            <a:r>
              <a:rPr kumimoji="1" lang="zh-CN" altLang="en-US" sz="2400" dirty="0">
                <a:solidFill>
                  <a:srgbClr val="000000"/>
                </a:solidFill>
              </a:rPr>
              <a:t>♦商品购买支出在整个支出预算中的比重</a:t>
            </a:r>
          </a:p>
        </p:txBody>
      </p:sp>
    </p:spTree>
    <p:extLst>
      <p:ext uri="{BB962C8B-B14F-4D97-AF65-F5344CB8AC3E}">
        <p14:creationId xmlns:p14="http://schemas.microsoft.com/office/powerpoint/2010/main" val="215664969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87647" y="1140741"/>
            <a:ext cx="5908989"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a:solidFill>
                  <a:srgbClr val="000000"/>
                </a:solidFill>
              </a:rPr>
              <a:t>6</a:t>
            </a:r>
            <a:r>
              <a:rPr kumimoji="1" lang="zh-CN" altLang="en-US" sz="2400" b="1" dirty="0" smtClean="0">
                <a:solidFill>
                  <a:srgbClr val="000000"/>
                </a:solidFill>
              </a:rPr>
              <a:t>）需求</a:t>
            </a:r>
            <a:r>
              <a:rPr kumimoji="1" lang="zh-CN" altLang="en-US" sz="2400" b="1" dirty="0">
                <a:solidFill>
                  <a:srgbClr val="000000"/>
                </a:solidFill>
              </a:rPr>
              <a:t>价格弹性</a:t>
            </a:r>
            <a:r>
              <a:rPr kumimoji="1" lang="zh-CN" altLang="en-US" sz="2400" b="1" dirty="0" smtClean="0">
                <a:solidFill>
                  <a:srgbClr val="000000"/>
                </a:solidFill>
              </a:rPr>
              <a:t>的应用：弹性与总收益</a:t>
            </a:r>
            <a:endParaRPr kumimoji="1" lang="zh-CN" altLang="en-US" sz="2400" b="1" dirty="0">
              <a:solidFill>
                <a:srgbClr val="000000"/>
              </a:solidFill>
            </a:endParaRPr>
          </a:p>
        </p:txBody>
      </p:sp>
      <p:sp>
        <p:nvSpPr>
          <p:cNvPr id="2" name="矩形 1"/>
          <p:cNvSpPr/>
          <p:nvPr/>
        </p:nvSpPr>
        <p:spPr>
          <a:xfrm>
            <a:off x="664425" y="2056764"/>
            <a:ext cx="8300064" cy="461665"/>
          </a:xfrm>
          <a:prstGeom prst="rect">
            <a:avLst/>
          </a:prstGeom>
        </p:spPr>
        <p:txBody>
          <a:bodyPr wrap="square">
            <a:spAutoFit/>
          </a:bodyPr>
          <a:lstStyle/>
          <a:p>
            <a:pPr eaLnBrk="1" hangingPunct="1"/>
            <a:r>
              <a:rPr lang="zh-CN" altLang="en-US" sz="2400" dirty="0">
                <a:solidFill>
                  <a:srgbClr val="000000"/>
                </a:solidFill>
              </a:rPr>
              <a:t>总</a:t>
            </a:r>
            <a:r>
              <a:rPr lang="zh-CN" altLang="en-US" sz="2400" dirty="0" smtClean="0">
                <a:solidFill>
                  <a:srgbClr val="000000"/>
                </a:solidFill>
              </a:rPr>
              <a:t>收益（</a:t>
            </a:r>
            <a:r>
              <a:rPr lang="en-US" altLang="zh-CN" sz="2400" dirty="0" smtClean="0">
                <a:solidFill>
                  <a:srgbClr val="000000"/>
                </a:solidFill>
              </a:rPr>
              <a:t>TR</a:t>
            </a:r>
            <a:r>
              <a:rPr lang="zh-CN" altLang="en-US" sz="2400" dirty="0" smtClean="0">
                <a:solidFill>
                  <a:srgbClr val="000000"/>
                </a:solidFill>
              </a:rPr>
              <a:t>），指企业销售一定数量产品获得的销售收入。</a:t>
            </a:r>
            <a:endParaRPr lang="en-US" altLang="zh-CN" sz="2400" dirty="0">
              <a:solidFill>
                <a:srgbClr val="000000"/>
              </a:solidFill>
            </a:endParaRPr>
          </a:p>
        </p:txBody>
      </p:sp>
      <p:sp>
        <p:nvSpPr>
          <p:cNvPr id="3" name="矩形 2"/>
          <p:cNvSpPr/>
          <p:nvPr/>
        </p:nvSpPr>
        <p:spPr>
          <a:xfrm>
            <a:off x="543401" y="1595099"/>
            <a:ext cx="1317990" cy="461665"/>
          </a:xfrm>
          <a:prstGeom prst="rect">
            <a:avLst/>
          </a:prstGeom>
        </p:spPr>
        <p:txBody>
          <a:bodyPr wrap="none">
            <a:spAutoFit/>
          </a:bodyPr>
          <a:lstStyle/>
          <a:p>
            <a:pPr eaLnBrk="1" hangingPunct="1"/>
            <a:r>
              <a:rPr kumimoji="1" lang="zh-CN" altLang="en-US" sz="2400" dirty="0" smtClean="0">
                <a:solidFill>
                  <a:srgbClr val="000000"/>
                </a:solidFill>
                <a:latin typeface="Arial" panose="020B0604020202020204" pitchFamily="34" charset="0"/>
                <a:cs typeface="Arial" panose="020B0604020202020204" pitchFamily="34" charset="0"/>
              </a:rPr>
              <a:t>♦</a:t>
            </a:r>
            <a:r>
              <a:rPr kumimoji="1" lang="zh-CN" altLang="en-US" sz="2400" b="1" dirty="0" smtClean="0">
                <a:solidFill>
                  <a:srgbClr val="000000"/>
                </a:solidFill>
                <a:latin typeface="Arial" panose="020B0604020202020204" pitchFamily="34" charset="0"/>
                <a:cs typeface="Arial" panose="020B0604020202020204" pitchFamily="34" charset="0"/>
              </a:rPr>
              <a:t>总收益</a:t>
            </a:r>
            <a:endParaRPr kumimoji="1" lang="zh-CN" altLang="en-US" sz="2400" b="1" dirty="0">
              <a:solidFill>
                <a:srgbClr val="000000"/>
              </a:solidFill>
            </a:endParaRPr>
          </a:p>
        </p:txBody>
      </p:sp>
      <p:sp>
        <p:nvSpPr>
          <p:cNvPr id="13" name="矩形 12"/>
          <p:cNvSpPr/>
          <p:nvPr/>
        </p:nvSpPr>
        <p:spPr>
          <a:xfrm>
            <a:off x="547795" y="2542149"/>
            <a:ext cx="1628972" cy="461665"/>
          </a:xfrm>
          <a:prstGeom prst="rect">
            <a:avLst/>
          </a:prstGeom>
        </p:spPr>
        <p:txBody>
          <a:bodyPr wrap="none">
            <a:spAutoFit/>
          </a:bodyPr>
          <a:lstStyle/>
          <a:p>
            <a:pPr eaLnBrk="1" hangingPunct="1"/>
            <a:r>
              <a:rPr kumimoji="1" lang="zh-CN" altLang="en-US" sz="2400" dirty="0" smtClean="0">
                <a:solidFill>
                  <a:srgbClr val="000000"/>
                </a:solidFill>
                <a:latin typeface="Arial" panose="020B0604020202020204" pitchFamily="34" charset="0"/>
                <a:cs typeface="Arial" panose="020B0604020202020204" pitchFamily="34" charset="0"/>
              </a:rPr>
              <a:t>♦边际</a:t>
            </a:r>
            <a:r>
              <a:rPr kumimoji="1" lang="zh-CN" altLang="en-US" sz="2400" b="1" dirty="0" smtClean="0">
                <a:solidFill>
                  <a:srgbClr val="000000"/>
                </a:solidFill>
                <a:latin typeface="Arial" panose="020B0604020202020204" pitchFamily="34" charset="0"/>
                <a:cs typeface="Arial" panose="020B0604020202020204" pitchFamily="34" charset="0"/>
              </a:rPr>
              <a:t>收益</a:t>
            </a:r>
            <a:endParaRPr kumimoji="1" lang="zh-CN" altLang="en-US" sz="2400" b="1" dirty="0">
              <a:solidFill>
                <a:srgbClr val="000000"/>
              </a:solidFill>
            </a:endParaRPr>
          </a:p>
        </p:txBody>
      </p:sp>
      <p:sp>
        <p:nvSpPr>
          <p:cNvPr id="14" name="矩形 13"/>
          <p:cNvSpPr/>
          <p:nvPr/>
        </p:nvSpPr>
        <p:spPr>
          <a:xfrm>
            <a:off x="664424" y="3030051"/>
            <a:ext cx="7651992" cy="830997"/>
          </a:xfrm>
          <a:prstGeom prst="rect">
            <a:avLst/>
          </a:prstGeom>
        </p:spPr>
        <p:txBody>
          <a:bodyPr wrap="square">
            <a:spAutoFit/>
          </a:bodyPr>
          <a:lstStyle/>
          <a:p>
            <a:pPr eaLnBrk="1" hangingPunct="1"/>
            <a:r>
              <a:rPr lang="zh-CN" altLang="en-US" sz="2400" dirty="0" smtClean="0">
                <a:solidFill>
                  <a:srgbClr val="000000"/>
                </a:solidFill>
              </a:rPr>
              <a:t>边际收益（</a:t>
            </a:r>
            <a:r>
              <a:rPr lang="en-US" altLang="zh-CN" sz="2400" dirty="0">
                <a:solidFill>
                  <a:srgbClr val="000000"/>
                </a:solidFill>
              </a:rPr>
              <a:t>M</a:t>
            </a:r>
            <a:r>
              <a:rPr lang="en-US" altLang="zh-CN" sz="2400" dirty="0" smtClean="0">
                <a:solidFill>
                  <a:srgbClr val="000000"/>
                </a:solidFill>
              </a:rPr>
              <a:t>R</a:t>
            </a:r>
            <a:r>
              <a:rPr lang="zh-CN" altLang="en-US" sz="2400" dirty="0" smtClean="0">
                <a:solidFill>
                  <a:srgbClr val="000000"/>
                </a:solidFill>
              </a:rPr>
              <a:t>），指企业增加单位产品销售所获得的总收益的增加量。</a:t>
            </a:r>
            <a:endParaRPr lang="en-US" altLang="zh-CN" sz="2400" dirty="0">
              <a:solidFill>
                <a:srgbClr val="000000"/>
              </a:solidFill>
            </a:endParaRPr>
          </a:p>
        </p:txBody>
      </p:sp>
      <mc:AlternateContent xmlns:mc="http://schemas.openxmlformats.org/markup-compatibility/2006" xmlns:a14="http://schemas.microsoft.com/office/drawing/2010/main">
        <mc:Choice Requires="a14">
          <p:sp>
            <p:nvSpPr>
              <p:cNvPr id="4" name="文本框 3"/>
              <p:cNvSpPr txBox="1"/>
              <p:nvPr/>
            </p:nvSpPr>
            <p:spPr>
              <a:xfrm>
                <a:off x="3242141" y="4005064"/>
                <a:ext cx="2802049"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000" b="0" i="1" smtClean="0">
                          <a:latin typeface="Cambria Math" panose="02040503050406030204" pitchFamily="18" charset="0"/>
                        </a:rPr>
                        <m:t>𝑇𝑅</m:t>
                      </m:r>
                      <m:r>
                        <a:rPr lang="en-US" altLang="zh-CN" sz="2000" i="1" smtClean="0">
                          <a:latin typeface="Cambria Math" panose="02040503050406030204" pitchFamily="18" charset="0"/>
                        </a:rPr>
                        <m:t>=</m:t>
                      </m:r>
                      <m:r>
                        <a:rPr lang="en-US" altLang="zh-CN" sz="2000" b="0" i="1" smtClean="0">
                          <a:latin typeface="Cambria Math" panose="02040503050406030204" pitchFamily="18" charset="0"/>
                        </a:rPr>
                        <m:t>𝑇𝑅</m:t>
                      </m:r>
                      <m:d>
                        <m:dPr>
                          <m:ctrlPr>
                            <a:rPr lang="en-US" altLang="zh-CN" sz="2000" b="0" i="1" smtClean="0">
                              <a:latin typeface="Cambria Math" panose="02040503050406030204" pitchFamily="18" charset="0"/>
                            </a:rPr>
                          </m:ctrlPr>
                        </m:dPr>
                        <m:e>
                          <m:r>
                            <a:rPr lang="en-US" altLang="zh-CN" sz="2000" b="0" i="1" smtClean="0">
                              <a:latin typeface="Cambria Math" panose="02040503050406030204" pitchFamily="18" charset="0"/>
                            </a:rPr>
                            <m:t>𝑄</m:t>
                          </m:r>
                        </m:e>
                      </m:d>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𝑄</m:t>
                      </m:r>
                      <m:r>
                        <a:rPr lang="en-US" altLang="zh-CN" sz="2000" b="0" i="1" smtClean="0">
                          <a:latin typeface="Cambria Math" panose="02040503050406030204" pitchFamily="18" charset="0"/>
                          <a:ea typeface="Cambria Math" panose="02040503050406030204" pitchFamily="18" charset="0"/>
                        </a:rPr>
                        <m:t>×</m:t>
                      </m:r>
                      <m:r>
                        <a:rPr lang="en-US" altLang="zh-CN" sz="2000" b="0" i="1" smtClean="0">
                          <a:latin typeface="Cambria Math" panose="02040503050406030204" pitchFamily="18" charset="0"/>
                          <a:ea typeface="Cambria Math" panose="02040503050406030204" pitchFamily="18" charset="0"/>
                        </a:rPr>
                        <m:t>𝑃</m:t>
                      </m:r>
                      <m:r>
                        <a:rPr lang="en-US" altLang="zh-CN" sz="2000" b="0" i="1" smtClean="0">
                          <a:latin typeface="Cambria Math" panose="02040503050406030204" pitchFamily="18" charset="0"/>
                          <a:ea typeface="Cambria Math" panose="02040503050406030204" pitchFamily="18" charset="0"/>
                        </a:rPr>
                        <m:t>(</m:t>
                      </m:r>
                      <m:r>
                        <a:rPr lang="en-US" altLang="zh-CN" sz="2000" b="0" i="1" smtClean="0">
                          <a:latin typeface="Cambria Math" panose="02040503050406030204" pitchFamily="18" charset="0"/>
                          <a:ea typeface="Cambria Math" panose="02040503050406030204" pitchFamily="18" charset="0"/>
                        </a:rPr>
                        <m:t>𝑄</m:t>
                      </m:r>
                      <m:r>
                        <a:rPr lang="en-US" altLang="zh-CN" sz="2000" b="0" i="1" smtClean="0">
                          <a:latin typeface="Cambria Math" panose="02040503050406030204" pitchFamily="18" charset="0"/>
                          <a:ea typeface="Cambria Math" panose="02040503050406030204" pitchFamily="18" charset="0"/>
                        </a:rPr>
                        <m:t>)</m:t>
                      </m:r>
                    </m:oMath>
                  </m:oMathPara>
                </a14:m>
                <a:endParaRPr lang="zh-CN" altLang="en-US" sz="2000" dirty="0"/>
              </a:p>
            </p:txBody>
          </p:sp>
        </mc:Choice>
        <mc:Fallback xmlns="">
          <p:sp>
            <p:nvSpPr>
              <p:cNvPr id="4" name="文本框 3"/>
              <p:cNvSpPr txBox="1">
                <a:spLocks noRot="1" noChangeAspect="1" noMove="1" noResize="1" noEditPoints="1" noAdjustHandles="1" noChangeArrowheads="1" noChangeShapeType="1" noTextEdit="1"/>
              </p:cNvSpPr>
              <p:nvPr/>
            </p:nvSpPr>
            <p:spPr>
              <a:xfrm>
                <a:off x="3242141" y="4005064"/>
                <a:ext cx="2802049" cy="307777"/>
              </a:xfrm>
              <a:prstGeom prst="rect">
                <a:avLst/>
              </a:prstGeom>
              <a:blipFill rotWithShape="0">
                <a:blip r:embed="rId6"/>
                <a:stretch>
                  <a:fillRect l="-1739" t="-2000" r="-2826" b="-36000"/>
                </a:stretch>
              </a:blipFill>
            </p:spPr>
            <p:txBody>
              <a:bodyPr/>
              <a:lstStyle/>
              <a:p>
                <a:r>
                  <a:rPr lang="zh-CN" altLang="en-US">
                    <a:noFill/>
                  </a:rPr>
                  <a:t> </a:t>
                </a:r>
              </a:p>
            </p:txBody>
          </p:sp>
        </mc:Fallback>
      </mc:AlternateContent>
      <p:graphicFrame>
        <p:nvGraphicFramePr>
          <p:cNvPr id="15" name="Object 4"/>
          <p:cNvGraphicFramePr>
            <a:graphicFrameLocks noChangeAspect="1"/>
          </p:cNvGraphicFramePr>
          <p:nvPr>
            <p:extLst>
              <p:ext uri="{D42A27DB-BD31-4B8C-83A1-F6EECF244321}">
                <p14:modId xmlns:p14="http://schemas.microsoft.com/office/powerpoint/2010/main" val="2833840030"/>
              </p:ext>
            </p:extLst>
          </p:nvPr>
        </p:nvGraphicFramePr>
        <p:xfrm>
          <a:off x="2553327" y="4509120"/>
          <a:ext cx="4144851" cy="1333619"/>
        </p:xfrm>
        <a:graphic>
          <a:graphicData uri="http://schemas.openxmlformats.org/presentationml/2006/ole">
            <mc:AlternateContent xmlns:mc="http://schemas.openxmlformats.org/markup-compatibility/2006">
              <mc:Choice xmlns:v="urn:schemas-microsoft-com:vml" Requires="v">
                <p:oleObj spid="_x0000_s27851" name="公式" r:id="rId7" imgW="2336760" imgH="888840" progId="Equation.3">
                  <p:embed/>
                </p:oleObj>
              </mc:Choice>
              <mc:Fallback>
                <p:oleObj name="公式" r:id="rId7" imgW="2336760" imgH="888840" progId="Equation.3">
                  <p:embed/>
                  <p:pic>
                    <p:nvPicPr>
                      <p:cNvPr id="0" name=""/>
                      <p:cNvPicPr>
                        <a:picLocks noChangeAspect="1" noChangeArrowheads="1"/>
                      </p:cNvPicPr>
                      <p:nvPr/>
                    </p:nvPicPr>
                    <p:blipFill>
                      <a:blip r:embed="rId8"/>
                      <a:srcRect/>
                      <a:stretch>
                        <a:fillRect/>
                      </a:stretch>
                    </p:blipFill>
                    <p:spPr bwMode="auto">
                      <a:xfrm>
                        <a:off x="2553327" y="4509120"/>
                        <a:ext cx="4144851" cy="1333619"/>
                      </a:xfrm>
                      <a:prstGeom prst="rect">
                        <a:avLst/>
                      </a:prstGeom>
                      <a:noFill/>
                      <a:ln>
                        <a:noFill/>
                      </a:ln>
                      <a:effectLst/>
                    </p:spPr>
                  </p:pic>
                </p:oleObj>
              </mc:Fallback>
            </mc:AlternateContent>
          </a:graphicData>
        </a:graphic>
      </p:graphicFrame>
      <p:sp>
        <p:nvSpPr>
          <p:cNvPr id="16" name="文本框 15"/>
          <p:cNvSpPr txBox="1"/>
          <p:nvPr/>
        </p:nvSpPr>
        <p:spPr>
          <a:xfrm>
            <a:off x="682138" y="5842739"/>
            <a:ext cx="7923964" cy="830997"/>
          </a:xfrm>
          <a:prstGeom prst="rect">
            <a:avLst/>
          </a:prstGeom>
          <a:noFill/>
        </p:spPr>
        <p:txBody>
          <a:bodyPr wrap="none" rtlCol="0">
            <a:spAutoFit/>
          </a:bodyPr>
          <a:lstStyle/>
          <a:p>
            <a:r>
              <a:rPr lang="zh-CN" altLang="en-US" sz="2400" dirty="0" smtClean="0"/>
              <a:t>      显然，如果弹性充分，</a:t>
            </a:r>
            <a:r>
              <a:rPr lang="en-US" altLang="zh-CN" sz="2400" dirty="0" smtClean="0"/>
              <a:t>MR&gt;0</a:t>
            </a:r>
            <a:r>
              <a:rPr lang="zh-CN" altLang="en-US" sz="2400" dirty="0" smtClean="0"/>
              <a:t>；如果弹性不足，</a:t>
            </a:r>
            <a:r>
              <a:rPr lang="en-US" altLang="zh-CN" sz="2400" dirty="0" smtClean="0"/>
              <a:t>MR&lt;0</a:t>
            </a:r>
            <a:r>
              <a:rPr lang="zh-CN" altLang="en-US" sz="2400" dirty="0" smtClean="0"/>
              <a:t>；</a:t>
            </a:r>
            <a:endParaRPr lang="en-US" altLang="zh-CN" sz="2400" dirty="0" smtClean="0"/>
          </a:p>
          <a:p>
            <a:r>
              <a:rPr lang="zh-CN" altLang="en-US" sz="2400" dirty="0" smtClean="0"/>
              <a:t>如果无弹性，</a:t>
            </a:r>
            <a:r>
              <a:rPr lang="en-US" altLang="zh-CN" sz="2400" dirty="0" smtClean="0"/>
              <a:t>MR=0</a:t>
            </a:r>
            <a:endParaRPr lang="zh-CN" altLang="en-US" sz="2400" dirty="0"/>
          </a:p>
        </p:txBody>
      </p:sp>
    </p:spTree>
    <p:extLst>
      <p:ext uri="{BB962C8B-B14F-4D97-AF65-F5344CB8AC3E}">
        <p14:creationId xmlns:p14="http://schemas.microsoft.com/office/powerpoint/2010/main" val="33454466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Rectangle 4"/>
          <p:cNvSpPr>
            <a:spLocks noChangeArrowheads="1"/>
          </p:cNvSpPr>
          <p:nvPr/>
        </p:nvSpPr>
        <p:spPr bwMode="auto">
          <a:xfrm>
            <a:off x="326810" y="908050"/>
            <a:ext cx="8229600"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3000" dirty="0"/>
              <a:t>1.2 </a:t>
            </a:r>
            <a:r>
              <a:rPr lang="zh-CN" altLang="en-US" sz="3000" b="1" dirty="0"/>
              <a:t>经济学</a:t>
            </a:r>
            <a:r>
              <a:rPr lang="zh-CN" altLang="en-US" sz="3000" b="1" dirty="0" smtClean="0"/>
              <a:t>的基础</a:t>
            </a:r>
            <a:r>
              <a:rPr lang="zh-CN" altLang="en-US" sz="3000" b="1" dirty="0"/>
              <a:t>概念</a:t>
            </a:r>
          </a:p>
        </p:txBody>
      </p:sp>
      <p:sp>
        <p:nvSpPr>
          <p:cNvPr id="14" name="Rectangle 3"/>
          <p:cNvSpPr txBox="1">
            <a:spLocks noChangeArrowheads="1"/>
          </p:cNvSpPr>
          <p:nvPr/>
        </p:nvSpPr>
        <p:spPr bwMode="auto">
          <a:xfrm>
            <a:off x="395536" y="1988468"/>
            <a:ext cx="8064896" cy="4536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buFontTx/>
              <a:buNone/>
              <a:defRPr/>
            </a:pPr>
            <a:r>
              <a:rPr lang="zh-CN" altLang="en-US" sz="2400" dirty="0" smtClean="0"/>
              <a:t>经济学的</a:t>
            </a:r>
            <a:r>
              <a:rPr lang="zh-CN" altLang="en-US" sz="2400" b="1" dirty="0" smtClean="0"/>
              <a:t>效率</a:t>
            </a:r>
            <a:r>
              <a:rPr lang="zh-CN" altLang="en-US" sz="2400" dirty="0" smtClean="0"/>
              <a:t>（</a:t>
            </a:r>
            <a:r>
              <a:rPr lang="en-US" altLang="zh-CN" sz="2400" dirty="0" smtClean="0"/>
              <a:t>efficiency</a:t>
            </a:r>
            <a:r>
              <a:rPr lang="zh-CN" altLang="en-US" sz="2400" dirty="0" smtClean="0"/>
              <a:t>）指资源配置效率或者说帕累托效率（</a:t>
            </a:r>
            <a:r>
              <a:rPr lang="en-US" altLang="zh-CN" sz="2400" dirty="0" smtClean="0"/>
              <a:t>allocation efficiency</a:t>
            </a:r>
            <a:r>
              <a:rPr lang="zh-CN" altLang="en-US" sz="2400" dirty="0" smtClean="0"/>
              <a:t>，</a:t>
            </a:r>
            <a:r>
              <a:rPr lang="en-US" altLang="zh-CN" sz="2400" dirty="0" smtClean="0"/>
              <a:t>or Pareto efficiency)</a:t>
            </a:r>
            <a:r>
              <a:rPr lang="zh-CN" altLang="en-US" sz="2400" dirty="0" smtClean="0"/>
              <a:t>，指一种资源配置状态，此时已经不能通过资源的重新配置，以提高某个人的利益而不降低其他人的利益。效率用于反映资源配置结果的合意性，是一种社会评价。</a:t>
            </a:r>
            <a:endParaRPr lang="en-US" altLang="zh-CN" sz="2400" dirty="0" smtClean="0"/>
          </a:p>
          <a:p>
            <a:pPr eaLnBrk="1" hangingPunct="1">
              <a:spcBef>
                <a:spcPts val="0"/>
              </a:spcBef>
              <a:buFontTx/>
              <a:buNone/>
              <a:defRPr/>
            </a:pPr>
            <a:r>
              <a:rPr lang="en-US" altLang="zh-CN" sz="2400" dirty="0" smtClean="0"/>
              <a:t>     </a:t>
            </a:r>
            <a:r>
              <a:rPr lang="en-US" altLang="zh-CN" sz="2400" dirty="0" smtClean="0">
                <a:sym typeface="Symbol" pitchFamily="18" charset="2"/>
              </a:rPr>
              <a:t></a:t>
            </a:r>
            <a:r>
              <a:rPr lang="zh-CN" altLang="en-US" sz="2400" b="1" dirty="0" smtClean="0">
                <a:sym typeface="Symbol" pitchFamily="18" charset="2"/>
              </a:rPr>
              <a:t>消费效率</a:t>
            </a:r>
            <a:r>
              <a:rPr lang="zh-CN" altLang="en-US" sz="2400" dirty="0" smtClean="0">
                <a:sym typeface="Symbol" pitchFamily="18" charset="2"/>
              </a:rPr>
              <a:t>（</a:t>
            </a:r>
            <a:r>
              <a:rPr lang="en-US" altLang="zh-CN" sz="2400" dirty="0" smtClean="0">
                <a:sym typeface="Symbol" pitchFamily="18" charset="2"/>
              </a:rPr>
              <a:t>c</a:t>
            </a:r>
            <a:r>
              <a:rPr lang="en-US" altLang="zh-CN" sz="2400" dirty="0" smtClean="0"/>
              <a:t>onsumer efficiency</a:t>
            </a:r>
            <a:r>
              <a:rPr lang="zh-CN" altLang="en-US" sz="2400" dirty="0" smtClean="0"/>
              <a:t>）：一种资源配置状态，消费者们无法通过交换进一步提高其效用</a:t>
            </a:r>
            <a:r>
              <a:rPr lang="zh-CN" altLang="en-US" sz="2400" dirty="0"/>
              <a:t>。</a:t>
            </a:r>
            <a:endParaRPr lang="zh-CN" altLang="en-US" sz="2400" dirty="0" smtClean="0"/>
          </a:p>
          <a:p>
            <a:pPr eaLnBrk="1" hangingPunct="1">
              <a:spcBef>
                <a:spcPts val="0"/>
              </a:spcBef>
              <a:buFontTx/>
              <a:buNone/>
              <a:defRPr/>
            </a:pPr>
            <a:r>
              <a:rPr lang="zh-CN" altLang="en-US" sz="2400" dirty="0" smtClean="0"/>
              <a:t>     </a:t>
            </a:r>
            <a:r>
              <a:rPr lang="zh-CN" altLang="en-US" sz="2400" dirty="0" smtClean="0">
                <a:sym typeface="Symbol" pitchFamily="18" charset="2"/>
              </a:rPr>
              <a:t></a:t>
            </a:r>
            <a:r>
              <a:rPr lang="zh-CN" altLang="en-US" sz="2400" b="1" dirty="0" smtClean="0">
                <a:sym typeface="Symbol" pitchFamily="18" charset="2"/>
              </a:rPr>
              <a:t>生产效率</a:t>
            </a:r>
            <a:r>
              <a:rPr lang="zh-CN" altLang="en-US" sz="2400" dirty="0" smtClean="0">
                <a:sym typeface="Symbol" pitchFamily="18" charset="2"/>
              </a:rPr>
              <a:t>（</a:t>
            </a:r>
            <a:r>
              <a:rPr lang="en-US" altLang="zh-CN" sz="2400" dirty="0" smtClean="0"/>
              <a:t>production efficiency</a:t>
            </a:r>
            <a:r>
              <a:rPr lang="zh-CN" altLang="en-US" sz="2400" dirty="0" smtClean="0"/>
              <a:t>）：一种资源配置状态，生产者们无法通过重新配置生产要素以提供更多的产品。</a:t>
            </a:r>
          </a:p>
          <a:p>
            <a:pPr eaLnBrk="1" hangingPunct="1">
              <a:spcBef>
                <a:spcPts val="0"/>
              </a:spcBef>
              <a:buFontTx/>
              <a:buNone/>
              <a:defRPr/>
            </a:pPr>
            <a:r>
              <a:rPr lang="zh-CN" altLang="en-US" sz="2400" dirty="0" smtClean="0"/>
              <a:t>     </a:t>
            </a:r>
            <a:r>
              <a:rPr lang="zh-CN" altLang="en-US" sz="2400" dirty="0" smtClean="0">
                <a:sym typeface="Symbol" pitchFamily="18" charset="2"/>
              </a:rPr>
              <a:t></a:t>
            </a:r>
            <a:r>
              <a:rPr lang="zh-CN" altLang="en-US" sz="2400" b="1" dirty="0" smtClean="0">
                <a:sym typeface="Symbol" pitchFamily="18" charset="2"/>
              </a:rPr>
              <a:t>交换效率</a:t>
            </a:r>
            <a:r>
              <a:rPr lang="zh-CN" altLang="en-US" sz="2400" dirty="0" smtClean="0">
                <a:sym typeface="Symbol" pitchFamily="18" charset="2"/>
              </a:rPr>
              <a:t>（</a:t>
            </a:r>
            <a:r>
              <a:rPr lang="en-US" altLang="zh-CN" sz="2400" dirty="0" smtClean="0"/>
              <a:t>exchange efficiency</a:t>
            </a:r>
            <a:r>
              <a:rPr lang="zh-CN" altLang="en-US" sz="2400" dirty="0" smtClean="0"/>
              <a:t>）：一种资源配置状态 ，社会无法重新配置生产资源进行生产，以使社会从消费中获得的福利进一步提高。交换效率是总体效率。</a:t>
            </a:r>
          </a:p>
        </p:txBody>
      </p:sp>
      <p:sp>
        <p:nvSpPr>
          <p:cNvPr id="15" name="矩形 1"/>
          <p:cNvSpPr>
            <a:spLocks noChangeArrowheads="1"/>
          </p:cNvSpPr>
          <p:nvPr/>
        </p:nvSpPr>
        <p:spPr bwMode="auto">
          <a:xfrm>
            <a:off x="326810" y="1484784"/>
            <a:ext cx="1691489"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600" dirty="0" smtClean="0"/>
              <a:t>1.2.1 </a:t>
            </a:r>
            <a:r>
              <a:rPr lang="zh-CN" altLang="en-US" sz="2600" b="1" dirty="0"/>
              <a:t>效率</a:t>
            </a:r>
            <a:endParaRPr lang="zh-CN" altLang="en-US" sz="2600" dirty="0"/>
          </a:p>
        </p:txBody>
      </p:sp>
    </p:spTree>
    <p:extLst>
      <p:ext uri="{BB962C8B-B14F-4D97-AF65-F5344CB8AC3E}">
        <p14:creationId xmlns:p14="http://schemas.microsoft.com/office/powerpoint/2010/main" val="164987198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5"/>
          <p:cNvGrpSpPr>
            <a:grpSpLocks/>
          </p:cNvGrpSpPr>
          <p:nvPr/>
        </p:nvGrpSpPr>
        <p:grpSpPr bwMode="auto">
          <a:xfrm>
            <a:off x="560388" y="1989138"/>
            <a:ext cx="8101012" cy="4171950"/>
            <a:chOff x="-3" y="-3"/>
            <a:chExt cx="3571" cy="2713"/>
          </a:xfrm>
        </p:grpSpPr>
        <p:grpSp>
          <p:nvGrpSpPr>
            <p:cNvPr id="13" name="Group 6"/>
            <p:cNvGrpSpPr>
              <a:grpSpLocks/>
            </p:cNvGrpSpPr>
            <p:nvPr/>
          </p:nvGrpSpPr>
          <p:grpSpPr bwMode="auto">
            <a:xfrm>
              <a:off x="0" y="0"/>
              <a:ext cx="3565" cy="2707"/>
              <a:chOff x="0" y="0"/>
              <a:chExt cx="3565" cy="2707"/>
            </a:xfrm>
          </p:grpSpPr>
          <p:grpSp>
            <p:nvGrpSpPr>
              <p:cNvPr id="15" name="Group 7"/>
              <p:cNvGrpSpPr>
                <a:grpSpLocks/>
              </p:cNvGrpSpPr>
              <p:nvPr/>
            </p:nvGrpSpPr>
            <p:grpSpPr bwMode="auto">
              <a:xfrm>
                <a:off x="0" y="0"/>
                <a:ext cx="751" cy="403"/>
                <a:chOff x="0" y="0"/>
                <a:chExt cx="751" cy="403"/>
              </a:xfrm>
            </p:grpSpPr>
            <p:sp>
              <p:nvSpPr>
                <p:cNvPr id="85" name="Rectangle 8"/>
                <p:cNvSpPr>
                  <a:spLocks noChangeArrowheads="1"/>
                </p:cNvSpPr>
                <p:nvPr/>
              </p:nvSpPr>
              <p:spPr bwMode="auto">
                <a:xfrm>
                  <a:off x="43" y="0"/>
                  <a:ext cx="665"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en-US" altLang="zh-CN" sz="2000" b="1">
                      <a:solidFill>
                        <a:srgbClr val="000000"/>
                      </a:solidFill>
                      <a:latin typeface="Times New Roman" panose="02020603050405020304" pitchFamily="18" charset="0"/>
                    </a:rPr>
                    <a:t> </a:t>
                  </a: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86" name="Rectangle 9"/>
                <p:cNvSpPr>
                  <a:spLocks noChangeArrowheads="1"/>
                </p:cNvSpPr>
                <p:nvPr/>
              </p:nvSpPr>
              <p:spPr bwMode="auto">
                <a:xfrm>
                  <a:off x="0" y="0"/>
                  <a:ext cx="751"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grpSp>
          <p:grpSp>
            <p:nvGrpSpPr>
              <p:cNvPr id="16" name="Group 10"/>
              <p:cNvGrpSpPr>
                <a:grpSpLocks/>
              </p:cNvGrpSpPr>
              <p:nvPr/>
            </p:nvGrpSpPr>
            <p:grpSpPr bwMode="auto">
              <a:xfrm>
                <a:off x="751" y="0"/>
                <a:ext cx="938" cy="403"/>
                <a:chOff x="751" y="0"/>
                <a:chExt cx="938" cy="403"/>
              </a:xfrm>
            </p:grpSpPr>
            <p:sp>
              <p:nvSpPr>
                <p:cNvPr id="83" name="Rectangle 11"/>
                <p:cNvSpPr>
                  <a:spLocks noChangeArrowheads="1"/>
                </p:cNvSpPr>
                <p:nvPr/>
              </p:nvSpPr>
              <p:spPr bwMode="auto">
                <a:xfrm>
                  <a:off x="794" y="0"/>
                  <a:ext cx="85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价格弹性</a:t>
                  </a:r>
                  <a:r>
                    <a:rPr kumimoji="1" lang="en-US" altLang="zh-CN" sz="2000" b="1" i="1">
                      <a:solidFill>
                        <a:srgbClr val="000000"/>
                      </a:solidFill>
                      <a:latin typeface="Times New Roman" panose="02020603050405020304" pitchFamily="18" charset="0"/>
                    </a:rPr>
                    <a:t>E</a:t>
                  </a:r>
                  <a:r>
                    <a:rPr kumimoji="1" lang="en-US" altLang="zh-CN" sz="2000" b="1" i="1" baseline="-25000">
                      <a:solidFill>
                        <a:srgbClr val="000000"/>
                      </a:solidFill>
                      <a:latin typeface="Times New Roman" panose="02020603050405020304" pitchFamily="18" charset="0"/>
                    </a:rPr>
                    <a:t>D</a:t>
                  </a: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84" name="Rectangle 12"/>
                <p:cNvSpPr>
                  <a:spLocks noChangeArrowheads="1"/>
                </p:cNvSpPr>
                <p:nvPr/>
              </p:nvSpPr>
              <p:spPr bwMode="auto">
                <a:xfrm>
                  <a:off x="751" y="0"/>
                  <a:ext cx="93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17" name="Group 13"/>
              <p:cNvGrpSpPr>
                <a:grpSpLocks/>
              </p:cNvGrpSpPr>
              <p:nvPr/>
            </p:nvGrpSpPr>
            <p:grpSpPr bwMode="auto">
              <a:xfrm>
                <a:off x="1689" y="0"/>
                <a:ext cx="938" cy="403"/>
                <a:chOff x="1689" y="0"/>
                <a:chExt cx="938" cy="403"/>
              </a:xfrm>
            </p:grpSpPr>
            <p:sp>
              <p:nvSpPr>
                <p:cNvPr id="81" name="Rectangle 14"/>
                <p:cNvSpPr>
                  <a:spLocks noChangeArrowheads="1"/>
                </p:cNvSpPr>
                <p:nvPr/>
              </p:nvSpPr>
              <p:spPr bwMode="auto">
                <a:xfrm>
                  <a:off x="1732" y="0"/>
                  <a:ext cx="85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边际收益</a:t>
                  </a:r>
                  <a:r>
                    <a:rPr kumimoji="1" lang="en-US" altLang="zh-CN" sz="2000" b="1" i="1">
                      <a:solidFill>
                        <a:srgbClr val="000000"/>
                      </a:solidFill>
                      <a:latin typeface="Times New Roman" panose="02020603050405020304" pitchFamily="18" charset="0"/>
                    </a:rPr>
                    <a:t>MR</a:t>
                  </a:r>
                </a:p>
              </p:txBody>
            </p:sp>
            <p:sp>
              <p:nvSpPr>
                <p:cNvPr id="82" name="Rectangle 15"/>
                <p:cNvSpPr>
                  <a:spLocks noChangeArrowheads="1"/>
                </p:cNvSpPr>
                <p:nvPr/>
              </p:nvSpPr>
              <p:spPr bwMode="auto">
                <a:xfrm>
                  <a:off x="1689" y="0"/>
                  <a:ext cx="93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18" name="Group 16"/>
              <p:cNvGrpSpPr>
                <a:grpSpLocks/>
              </p:cNvGrpSpPr>
              <p:nvPr/>
            </p:nvGrpSpPr>
            <p:grpSpPr bwMode="auto">
              <a:xfrm>
                <a:off x="2627" y="0"/>
                <a:ext cx="938" cy="403"/>
                <a:chOff x="2627" y="0"/>
                <a:chExt cx="938" cy="403"/>
              </a:xfrm>
            </p:grpSpPr>
            <p:sp>
              <p:nvSpPr>
                <p:cNvPr id="79" name="Rectangle 17"/>
                <p:cNvSpPr>
                  <a:spLocks noChangeArrowheads="1"/>
                </p:cNvSpPr>
                <p:nvPr/>
              </p:nvSpPr>
              <p:spPr bwMode="auto">
                <a:xfrm>
                  <a:off x="2670" y="0"/>
                  <a:ext cx="852" cy="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总收益</a:t>
                  </a:r>
                  <a:r>
                    <a:rPr kumimoji="1" lang="en-US" altLang="zh-CN" sz="2000" b="1" i="1">
                      <a:solidFill>
                        <a:srgbClr val="000000"/>
                      </a:solidFill>
                      <a:latin typeface="Times New Roman" panose="02020603050405020304" pitchFamily="18" charset="0"/>
                    </a:rPr>
                    <a:t>TR</a:t>
                  </a:r>
                  <a:endParaRPr kumimoji="1" lang="en-US" altLang="zh-CN" sz="2000" b="1" i="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80" name="Rectangle 18"/>
                <p:cNvSpPr>
                  <a:spLocks noChangeArrowheads="1"/>
                </p:cNvSpPr>
                <p:nvPr/>
              </p:nvSpPr>
              <p:spPr bwMode="auto">
                <a:xfrm>
                  <a:off x="2627" y="0"/>
                  <a:ext cx="938" cy="403"/>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19" name="Group 19"/>
              <p:cNvGrpSpPr>
                <a:grpSpLocks/>
              </p:cNvGrpSpPr>
              <p:nvPr/>
            </p:nvGrpSpPr>
            <p:grpSpPr bwMode="auto">
              <a:xfrm>
                <a:off x="0" y="403"/>
                <a:ext cx="751" cy="1152"/>
                <a:chOff x="0" y="403"/>
                <a:chExt cx="751" cy="1152"/>
              </a:xfrm>
            </p:grpSpPr>
            <p:sp>
              <p:nvSpPr>
                <p:cNvPr id="77" name="Rectangle 20"/>
                <p:cNvSpPr>
                  <a:spLocks noChangeArrowheads="1"/>
                </p:cNvSpPr>
                <p:nvPr/>
              </p:nvSpPr>
              <p:spPr bwMode="auto">
                <a:xfrm>
                  <a:off x="43" y="403"/>
                  <a:ext cx="665"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dirty="0" smtClean="0">
                      <a:latin typeface="Times New Roman" panose="02020603050405020304" pitchFamily="18" charset="0"/>
                    </a:rPr>
                    <a:t>如果弹性充分，应当通过降价以增加总收益</a:t>
                  </a:r>
                  <a:endParaRPr kumimoji="1" lang="en-US" altLang="zh-CN" sz="2000" b="1" dirty="0">
                    <a:latin typeface="Times New Roman" panose="02020603050405020304" pitchFamily="18" charset="0"/>
                  </a:endParaRPr>
                </a:p>
              </p:txBody>
            </p:sp>
            <p:sp>
              <p:nvSpPr>
                <p:cNvPr id="78" name="Rectangle 21"/>
                <p:cNvSpPr>
                  <a:spLocks noChangeArrowheads="1"/>
                </p:cNvSpPr>
                <p:nvPr/>
              </p:nvSpPr>
              <p:spPr bwMode="auto">
                <a:xfrm>
                  <a:off x="0" y="403"/>
                  <a:ext cx="751" cy="1152"/>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0" name="Group 22"/>
              <p:cNvGrpSpPr>
                <a:grpSpLocks/>
              </p:cNvGrpSpPr>
              <p:nvPr/>
            </p:nvGrpSpPr>
            <p:grpSpPr bwMode="auto">
              <a:xfrm>
                <a:off x="751" y="403"/>
                <a:ext cx="938" cy="384"/>
                <a:chOff x="751" y="403"/>
                <a:chExt cx="938" cy="384"/>
              </a:xfrm>
            </p:grpSpPr>
            <p:sp>
              <p:nvSpPr>
                <p:cNvPr id="75" name="Rectangle 23"/>
                <p:cNvSpPr>
                  <a:spLocks noChangeArrowheads="1"/>
                </p:cNvSpPr>
                <p:nvPr/>
              </p:nvSpPr>
              <p:spPr bwMode="auto">
                <a:xfrm>
                  <a:off x="794" y="40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9999"/>
                      </a:solidFill>
                      <a:latin typeface="Times New Roman" panose="02020603050405020304" pitchFamily="18" charset="0"/>
                    </a:rPr>
                    <a:t>弹性充足</a:t>
                  </a:r>
                  <a:endParaRPr kumimoji="1" lang="zh-CN" altLang="en-US" sz="2000" b="1">
                    <a:solidFill>
                      <a:srgbClr val="009999"/>
                    </a:solidFill>
                    <a:latin typeface="Tahoma" panose="020B0604030504040204" pitchFamily="34" charset="0"/>
                  </a:endParaRPr>
                </a:p>
                <a:p>
                  <a:pPr algn="just">
                    <a:spcBef>
                      <a:spcPct val="0"/>
                    </a:spcBef>
                    <a:buFontTx/>
                    <a:buNone/>
                  </a:pPr>
                  <a:endParaRPr kumimoji="1" lang="en-US" altLang="zh-CN" sz="2000" b="1">
                    <a:solidFill>
                      <a:srgbClr val="009999"/>
                    </a:solidFill>
                    <a:latin typeface="Times New Roman" panose="02020603050405020304" pitchFamily="18" charset="0"/>
                  </a:endParaRPr>
                </a:p>
              </p:txBody>
            </p:sp>
            <p:sp>
              <p:nvSpPr>
                <p:cNvPr id="76" name="Rectangle 24"/>
                <p:cNvSpPr>
                  <a:spLocks noChangeArrowheads="1"/>
                </p:cNvSpPr>
                <p:nvPr/>
              </p:nvSpPr>
              <p:spPr bwMode="auto">
                <a:xfrm>
                  <a:off x="751" y="40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1" name="Group 25"/>
              <p:cNvGrpSpPr>
                <a:grpSpLocks/>
              </p:cNvGrpSpPr>
              <p:nvPr/>
            </p:nvGrpSpPr>
            <p:grpSpPr bwMode="auto">
              <a:xfrm>
                <a:off x="1689" y="403"/>
                <a:ext cx="938" cy="384"/>
                <a:chOff x="1689" y="403"/>
                <a:chExt cx="938" cy="384"/>
              </a:xfrm>
            </p:grpSpPr>
            <p:sp>
              <p:nvSpPr>
                <p:cNvPr id="73" name="Rectangle 26"/>
                <p:cNvSpPr>
                  <a:spLocks noChangeArrowheads="1"/>
                </p:cNvSpPr>
                <p:nvPr/>
              </p:nvSpPr>
              <p:spPr bwMode="auto">
                <a:xfrm>
                  <a:off x="1732" y="40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大于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74" name="Rectangle 27"/>
                <p:cNvSpPr>
                  <a:spLocks noChangeArrowheads="1"/>
                </p:cNvSpPr>
                <p:nvPr/>
              </p:nvSpPr>
              <p:spPr bwMode="auto">
                <a:xfrm>
                  <a:off x="1689" y="40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2" name="Group 28"/>
              <p:cNvGrpSpPr>
                <a:grpSpLocks/>
              </p:cNvGrpSpPr>
              <p:nvPr/>
            </p:nvGrpSpPr>
            <p:grpSpPr bwMode="auto">
              <a:xfrm>
                <a:off x="2627" y="403"/>
                <a:ext cx="938" cy="384"/>
                <a:chOff x="2627" y="403"/>
                <a:chExt cx="938" cy="384"/>
              </a:xfrm>
            </p:grpSpPr>
            <p:sp>
              <p:nvSpPr>
                <p:cNvPr id="71" name="Rectangle 29"/>
                <p:cNvSpPr>
                  <a:spLocks noChangeArrowheads="1"/>
                </p:cNvSpPr>
                <p:nvPr/>
              </p:nvSpPr>
              <p:spPr bwMode="auto">
                <a:xfrm>
                  <a:off x="2670" y="40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9999"/>
                      </a:solidFill>
                      <a:latin typeface="Times New Roman" panose="02020603050405020304" pitchFamily="18" charset="0"/>
                    </a:rPr>
                    <a:t>增加</a:t>
                  </a:r>
                  <a:endParaRPr kumimoji="1" lang="zh-CN" altLang="en-US" sz="2000" b="1">
                    <a:solidFill>
                      <a:srgbClr val="009999"/>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72" name="Rectangle 30"/>
                <p:cNvSpPr>
                  <a:spLocks noChangeArrowheads="1"/>
                </p:cNvSpPr>
                <p:nvPr/>
              </p:nvSpPr>
              <p:spPr bwMode="auto">
                <a:xfrm>
                  <a:off x="2627" y="40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3" name="Group 31"/>
              <p:cNvGrpSpPr>
                <a:grpSpLocks/>
              </p:cNvGrpSpPr>
              <p:nvPr/>
            </p:nvGrpSpPr>
            <p:grpSpPr bwMode="auto">
              <a:xfrm>
                <a:off x="751" y="787"/>
                <a:ext cx="938" cy="384"/>
                <a:chOff x="751" y="787"/>
                <a:chExt cx="938" cy="384"/>
              </a:xfrm>
            </p:grpSpPr>
            <p:sp>
              <p:nvSpPr>
                <p:cNvPr id="69" name="Rectangle 32"/>
                <p:cNvSpPr>
                  <a:spLocks noChangeArrowheads="1"/>
                </p:cNvSpPr>
                <p:nvPr/>
              </p:nvSpPr>
              <p:spPr bwMode="auto">
                <a:xfrm>
                  <a:off x="794" y="787"/>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单元弹性</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70" name="Rectangle 33"/>
                <p:cNvSpPr>
                  <a:spLocks noChangeArrowheads="1"/>
                </p:cNvSpPr>
                <p:nvPr/>
              </p:nvSpPr>
              <p:spPr bwMode="auto">
                <a:xfrm>
                  <a:off x="751" y="787"/>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4" name="Group 34"/>
              <p:cNvGrpSpPr>
                <a:grpSpLocks/>
              </p:cNvGrpSpPr>
              <p:nvPr/>
            </p:nvGrpSpPr>
            <p:grpSpPr bwMode="auto">
              <a:xfrm>
                <a:off x="1689" y="787"/>
                <a:ext cx="938" cy="384"/>
                <a:chOff x="1689" y="787"/>
                <a:chExt cx="938" cy="384"/>
              </a:xfrm>
            </p:grpSpPr>
            <p:sp>
              <p:nvSpPr>
                <p:cNvPr id="67" name="Rectangle 35"/>
                <p:cNvSpPr>
                  <a:spLocks noChangeArrowheads="1"/>
                </p:cNvSpPr>
                <p:nvPr/>
              </p:nvSpPr>
              <p:spPr bwMode="auto">
                <a:xfrm>
                  <a:off x="1732" y="787"/>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等于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68" name="Rectangle 36"/>
                <p:cNvSpPr>
                  <a:spLocks noChangeArrowheads="1"/>
                </p:cNvSpPr>
                <p:nvPr/>
              </p:nvSpPr>
              <p:spPr bwMode="auto">
                <a:xfrm>
                  <a:off x="1689" y="787"/>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5" name="Group 37"/>
              <p:cNvGrpSpPr>
                <a:grpSpLocks/>
              </p:cNvGrpSpPr>
              <p:nvPr/>
            </p:nvGrpSpPr>
            <p:grpSpPr bwMode="auto">
              <a:xfrm>
                <a:off x="2627" y="787"/>
                <a:ext cx="938" cy="384"/>
                <a:chOff x="2627" y="787"/>
                <a:chExt cx="938" cy="384"/>
              </a:xfrm>
            </p:grpSpPr>
            <p:sp>
              <p:nvSpPr>
                <p:cNvPr id="65" name="Rectangle 38"/>
                <p:cNvSpPr>
                  <a:spLocks noChangeArrowheads="1"/>
                </p:cNvSpPr>
                <p:nvPr/>
              </p:nvSpPr>
              <p:spPr bwMode="auto">
                <a:xfrm>
                  <a:off x="2670" y="787"/>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不变</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66" name="Rectangle 39"/>
                <p:cNvSpPr>
                  <a:spLocks noChangeArrowheads="1"/>
                </p:cNvSpPr>
                <p:nvPr/>
              </p:nvSpPr>
              <p:spPr bwMode="auto">
                <a:xfrm>
                  <a:off x="2627" y="787"/>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6" name="Group 40"/>
              <p:cNvGrpSpPr>
                <a:grpSpLocks/>
              </p:cNvGrpSpPr>
              <p:nvPr/>
            </p:nvGrpSpPr>
            <p:grpSpPr bwMode="auto">
              <a:xfrm>
                <a:off x="751" y="1171"/>
                <a:ext cx="938" cy="384"/>
                <a:chOff x="751" y="1171"/>
                <a:chExt cx="938" cy="384"/>
              </a:xfrm>
            </p:grpSpPr>
            <p:sp>
              <p:nvSpPr>
                <p:cNvPr id="63" name="Rectangle 41"/>
                <p:cNvSpPr>
                  <a:spLocks noChangeArrowheads="1"/>
                </p:cNvSpPr>
                <p:nvPr/>
              </p:nvSpPr>
              <p:spPr bwMode="auto">
                <a:xfrm>
                  <a:off x="794" y="1171"/>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弹性不足</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64" name="Rectangle 42"/>
                <p:cNvSpPr>
                  <a:spLocks noChangeArrowheads="1"/>
                </p:cNvSpPr>
                <p:nvPr/>
              </p:nvSpPr>
              <p:spPr bwMode="auto">
                <a:xfrm>
                  <a:off x="751" y="1171"/>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7" name="Group 43"/>
              <p:cNvGrpSpPr>
                <a:grpSpLocks/>
              </p:cNvGrpSpPr>
              <p:nvPr/>
            </p:nvGrpSpPr>
            <p:grpSpPr bwMode="auto">
              <a:xfrm>
                <a:off x="1689" y="1171"/>
                <a:ext cx="938" cy="384"/>
                <a:chOff x="1689" y="1171"/>
                <a:chExt cx="938" cy="384"/>
              </a:xfrm>
            </p:grpSpPr>
            <p:sp>
              <p:nvSpPr>
                <p:cNvPr id="61" name="Rectangle 44"/>
                <p:cNvSpPr>
                  <a:spLocks noChangeArrowheads="1"/>
                </p:cNvSpPr>
                <p:nvPr/>
              </p:nvSpPr>
              <p:spPr bwMode="auto">
                <a:xfrm>
                  <a:off x="1732" y="1171"/>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小于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62" name="Rectangle 45"/>
                <p:cNvSpPr>
                  <a:spLocks noChangeArrowheads="1"/>
                </p:cNvSpPr>
                <p:nvPr/>
              </p:nvSpPr>
              <p:spPr bwMode="auto">
                <a:xfrm>
                  <a:off x="1689" y="1171"/>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8" name="Group 46"/>
              <p:cNvGrpSpPr>
                <a:grpSpLocks/>
              </p:cNvGrpSpPr>
              <p:nvPr/>
            </p:nvGrpSpPr>
            <p:grpSpPr bwMode="auto">
              <a:xfrm>
                <a:off x="2627" y="1171"/>
                <a:ext cx="938" cy="384"/>
                <a:chOff x="2627" y="1171"/>
                <a:chExt cx="938" cy="384"/>
              </a:xfrm>
            </p:grpSpPr>
            <p:sp>
              <p:nvSpPr>
                <p:cNvPr id="59" name="Rectangle 47"/>
                <p:cNvSpPr>
                  <a:spLocks noChangeArrowheads="1"/>
                </p:cNvSpPr>
                <p:nvPr/>
              </p:nvSpPr>
              <p:spPr bwMode="auto">
                <a:xfrm>
                  <a:off x="2670" y="1171"/>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减少</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60" name="Rectangle 48"/>
                <p:cNvSpPr>
                  <a:spLocks noChangeArrowheads="1"/>
                </p:cNvSpPr>
                <p:nvPr/>
              </p:nvSpPr>
              <p:spPr bwMode="auto">
                <a:xfrm>
                  <a:off x="2627" y="1171"/>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29" name="Group 49"/>
              <p:cNvGrpSpPr>
                <a:grpSpLocks/>
              </p:cNvGrpSpPr>
              <p:nvPr/>
            </p:nvGrpSpPr>
            <p:grpSpPr bwMode="auto">
              <a:xfrm>
                <a:off x="0" y="1555"/>
                <a:ext cx="751" cy="1152"/>
                <a:chOff x="0" y="1555"/>
                <a:chExt cx="751" cy="1152"/>
              </a:xfrm>
            </p:grpSpPr>
            <p:sp>
              <p:nvSpPr>
                <p:cNvPr id="57" name="Rectangle 50"/>
                <p:cNvSpPr>
                  <a:spLocks noChangeArrowheads="1"/>
                </p:cNvSpPr>
                <p:nvPr/>
              </p:nvSpPr>
              <p:spPr bwMode="auto">
                <a:xfrm>
                  <a:off x="43" y="1555"/>
                  <a:ext cx="665" cy="1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dirty="0" smtClean="0">
                      <a:latin typeface="Times New Roman" panose="02020603050405020304" pitchFamily="18" charset="0"/>
                    </a:rPr>
                    <a:t>如果弹性不足，应当通过涨价以增加总收益</a:t>
                  </a:r>
                  <a:endParaRPr kumimoji="1" lang="zh-CN" altLang="en-US" sz="2000" b="1" dirty="0">
                    <a:latin typeface="Times New Roman" panose="02020603050405020304" pitchFamily="18" charset="0"/>
                  </a:endParaRPr>
                </a:p>
              </p:txBody>
            </p:sp>
            <p:sp>
              <p:nvSpPr>
                <p:cNvPr id="58" name="Rectangle 51"/>
                <p:cNvSpPr>
                  <a:spLocks noChangeArrowheads="1"/>
                </p:cNvSpPr>
                <p:nvPr/>
              </p:nvSpPr>
              <p:spPr bwMode="auto">
                <a:xfrm>
                  <a:off x="0" y="1555"/>
                  <a:ext cx="751" cy="1152"/>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0" name="Group 52"/>
              <p:cNvGrpSpPr>
                <a:grpSpLocks/>
              </p:cNvGrpSpPr>
              <p:nvPr/>
            </p:nvGrpSpPr>
            <p:grpSpPr bwMode="auto">
              <a:xfrm>
                <a:off x="751" y="1555"/>
                <a:ext cx="938" cy="384"/>
                <a:chOff x="751" y="1555"/>
                <a:chExt cx="938" cy="384"/>
              </a:xfrm>
            </p:grpSpPr>
            <p:sp>
              <p:nvSpPr>
                <p:cNvPr id="55" name="Rectangle 53"/>
                <p:cNvSpPr>
                  <a:spLocks noChangeArrowheads="1"/>
                </p:cNvSpPr>
                <p:nvPr/>
              </p:nvSpPr>
              <p:spPr bwMode="auto">
                <a:xfrm>
                  <a:off x="794" y="1555"/>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弹性充足</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56" name="Rectangle 54"/>
                <p:cNvSpPr>
                  <a:spLocks noChangeArrowheads="1"/>
                </p:cNvSpPr>
                <p:nvPr/>
              </p:nvSpPr>
              <p:spPr bwMode="auto">
                <a:xfrm>
                  <a:off x="751" y="1555"/>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1" name="Group 55"/>
              <p:cNvGrpSpPr>
                <a:grpSpLocks/>
              </p:cNvGrpSpPr>
              <p:nvPr/>
            </p:nvGrpSpPr>
            <p:grpSpPr bwMode="auto">
              <a:xfrm>
                <a:off x="1689" y="1555"/>
                <a:ext cx="938" cy="384"/>
                <a:chOff x="1689" y="1555"/>
                <a:chExt cx="938" cy="384"/>
              </a:xfrm>
            </p:grpSpPr>
            <p:sp>
              <p:nvSpPr>
                <p:cNvPr id="53" name="Rectangle 56"/>
                <p:cNvSpPr>
                  <a:spLocks noChangeArrowheads="1"/>
                </p:cNvSpPr>
                <p:nvPr/>
              </p:nvSpPr>
              <p:spPr bwMode="auto">
                <a:xfrm>
                  <a:off x="1732" y="1555"/>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小于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54" name="Rectangle 57"/>
                <p:cNvSpPr>
                  <a:spLocks noChangeArrowheads="1"/>
                </p:cNvSpPr>
                <p:nvPr/>
              </p:nvSpPr>
              <p:spPr bwMode="auto">
                <a:xfrm>
                  <a:off x="1689" y="1555"/>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2" name="Group 58"/>
              <p:cNvGrpSpPr>
                <a:grpSpLocks/>
              </p:cNvGrpSpPr>
              <p:nvPr/>
            </p:nvGrpSpPr>
            <p:grpSpPr bwMode="auto">
              <a:xfrm>
                <a:off x="2627" y="1555"/>
                <a:ext cx="938" cy="384"/>
                <a:chOff x="2627" y="1555"/>
                <a:chExt cx="938" cy="384"/>
              </a:xfrm>
            </p:grpSpPr>
            <p:sp>
              <p:nvSpPr>
                <p:cNvPr id="51" name="Rectangle 59"/>
                <p:cNvSpPr>
                  <a:spLocks noChangeArrowheads="1"/>
                </p:cNvSpPr>
                <p:nvPr/>
              </p:nvSpPr>
              <p:spPr bwMode="auto">
                <a:xfrm>
                  <a:off x="2670" y="1555"/>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减少</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52" name="Rectangle 60"/>
                <p:cNvSpPr>
                  <a:spLocks noChangeArrowheads="1"/>
                </p:cNvSpPr>
                <p:nvPr/>
              </p:nvSpPr>
              <p:spPr bwMode="auto">
                <a:xfrm>
                  <a:off x="2627" y="1555"/>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3" name="Group 61"/>
              <p:cNvGrpSpPr>
                <a:grpSpLocks/>
              </p:cNvGrpSpPr>
              <p:nvPr/>
            </p:nvGrpSpPr>
            <p:grpSpPr bwMode="auto">
              <a:xfrm>
                <a:off x="751" y="1939"/>
                <a:ext cx="938" cy="384"/>
                <a:chOff x="751" y="1939"/>
                <a:chExt cx="938" cy="384"/>
              </a:xfrm>
            </p:grpSpPr>
            <p:sp>
              <p:nvSpPr>
                <p:cNvPr id="49" name="Rectangle 62"/>
                <p:cNvSpPr>
                  <a:spLocks noChangeArrowheads="1"/>
                </p:cNvSpPr>
                <p:nvPr/>
              </p:nvSpPr>
              <p:spPr bwMode="auto">
                <a:xfrm>
                  <a:off x="794" y="1939"/>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单元弹性</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50" name="Rectangle 63"/>
                <p:cNvSpPr>
                  <a:spLocks noChangeArrowheads="1"/>
                </p:cNvSpPr>
                <p:nvPr/>
              </p:nvSpPr>
              <p:spPr bwMode="auto">
                <a:xfrm>
                  <a:off x="751" y="1939"/>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4" name="Group 64"/>
              <p:cNvGrpSpPr>
                <a:grpSpLocks/>
              </p:cNvGrpSpPr>
              <p:nvPr/>
            </p:nvGrpSpPr>
            <p:grpSpPr bwMode="auto">
              <a:xfrm>
                <a:off x="1689" y="1939"/>
                <a:ext cx="938" cy="384"/>
                <a:chOff x="1689" y="1939"/>
                <a:chExt cx="938" cy="384"/>
              </a:xfrm>
            </p:grpSpPr>
            <p:sp>
              <p:nvSpPr>
                <p:cNvPr id="47" name="Rectangle 65"/>
                <p:cNvSpPr>
                  <a:spLocks noChangeArrowheads="1"/>
                </p:cNvSpPr>
                <p:nvPr/>
              </p:nvSpPr>
              <p:spPr bwMode="auto">
                <a:xfrm>
                  <a:off x="1732" y="1939"/>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等于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8" name="Rectangle 66"/>
                <p:cNvSpPr>
                  <a:spLocks noChangeArrowheads="1"/>
                </p:cNvSpPr>
                <p:nvPr/>
              </p:nvSpPr>
              <p:spPr bwMode="auto">
                <a:xfrm>
                  <a:off x="1689" y="1939"/>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5" name="Group 67"/>
              <p:cNvGrpSpPr>
                <a:grpSpLocks/>
              </p:cNvGrpSpPr>
              <p:nvPr/>
            </p:nvGrpSpPr>
            <p:grpSpPr bwMode="auto">
              <a:xfrm>
                <a:off x="2627" y="1939"/>
                <a:ext cx="938" cy="384"/>
                <a:chOff x="2627" y="1939"/>
                <a:chExt cx="938" cy="384"/>
              </a:xfrm>
            </p:grpSpPr>
            <p:sp>
              <p:nvSpPr>
                <p:cNvPr id="45" name="Rectangle 68"/>
                <p:cNvSpPr>
                  <a:spLocks noChangeArrowheads="1"/>
                </p:cNvSpPr>
                <p:nvPr/>
              </p:nvSpPr>
              <p:spPr bwMode="auto">
                <a:xfrm>
                  <a:off x="2670" y="1939"/>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不变</a:t>
                  </a:r>
                  <a:endParaRPr kumimoji="1" lang="zh-CN" altLang="en-US" sz="2000" b="1">
                    <a:solidFill>
                      <a:srgbClr val="000000"/>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6" name="Rectangle 69"/>
                <p:cNvSpPr>
                  <a:spLocks noChangeArrowheads="1"/>
                </p:cNvSpPr>
                <p:nvPr/>
              </p:nvSpPr>
              <p:spPr bwMode="auto">
                <a:xfrm>
                  <a:off x="2627" y="1939"/>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6" name="Group 70"/>
              <p:cNvGrpSpPr>
                <a:grpSpLocks/>
              </p:cNvGrpSpPr>
              <p:nvPr/>
            </p:nvGrpSpPr>
            <p:grpSpPr bwMode="auto">
              <a:xfrm>
                <a:off x="751" y="2323"/>
                <a:ext cx="938" cy="384"/>
                <a:chOff x="751" y="2323"/>
                <a:chExt cx="938" cy="384"/>
              </a:xfrm>
            </p:grpSpPr>
            <p:sp>
              <p:nvSpPr>
                <p:cNvPr id="43" name="Rectangle 71"/>
                <p:cNvSpPr>
                  <a:spLocks noChangeArrowheads="1"/>
                </p:cNvSpPr>
                <p:nvPr/>
              </p:nvSpPr>
              <p:spPr bwMode="auto">
                <a:xfrm>
                  <a:off x="794" y="232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9999"/>
                      </a:solidFill>
                      <a:latin typeface="Times New Roman" panose="02020603050405020304" pitchFamily="18" charset="0"/>
                    </a:rPr>
                    <a:t>弹性不足</a:t>
                  </a:r>
                  <a:endParaRPr kumimoji="1" lang="zh-CN" altLang="en-US" sz="2000" b="1">
                    <a:solidFill>
                      <a:srgbClr val="009999"/>
                    </a:solidFill>
                    <a:latin typeface="Tahoma" panose="020B0604030504040204" pitchFamily="34"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4" name="Rectangle 72"/>
                <p:cNvSpPr>
                  <a:spLocks noChangeArrowheads="1"/>
                </p:cNvSpPr>
                <p:nvPr/>
              </p:nvSpPr>
              <p:spPr bwMode="auto">
                <a:xfrm>
                  <a:off x="751" y="232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7" name="Group 73"/>
              <p:cNvGrpSpPr>
                <a:grpSpLocks/>
              </p:cNvGrpSpPr>
              <p:nvPr/>
            </p:nvGrpSpPr>
            <p:grpSpPr bwMode="auto">
              <a:xfrm>
                <a:off x="1689" y="2323"/>
                <a:ext cx="938" cy="384"/>
                <a:chOff x="1689" y="2323"/>
                <a:chExt cx="938" cy="384"/>
              </a:xfrm>
            </p:grpSpPr>
            <p:sp>
              <p:nvSpPr>
                <p:cNvPr id="41" name="Rectangle 74"/>
                <p:cNvSpPr>
                  <a:spLocks noChangeArrowheads="1"/>
                </p:cNvSpPr>
                <p:nvPr/>
              </p:nvSpPr>
              <p:spPr bwMode="auto">
                <a:xfrm>
                  <a:off x="1732" y="232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0000"/>
                      </a:solidFill>
                      <a:latin typeface="Times New Roman" panose="02020603050405020304" pitchFamily="18" charset="0"/>
                    </a:rPr>
                    <a:t>大于</a:t>
                  </a:r>
                  <a:r>
                    <a:rPr kumimoji="1" lang="en-US" altLang="zh-CN" sz="2000" b="1">
                      <a:solidFill>
                        <a:srgbClr val="000000"/>
                      </a:solidFill>
                      <a:latin typeface="Tahoma" panose="020B0604030504040204" pitchFamily="34" charset="0"/>
                    </a:rPr>
                    <a:t>0</a:t>
                  </a:r>
                  <a:endParaRPr kumimoji="1" lang="en-US" altLang="zh-CN" sz="2000" b="1">
                    <a:solidFill>
                      <a:srgbClr val="000000"/>
                    </a:solidFill>
                    <a:latin typeface="Times New Roman" panose="02020603050405020304" pitchFamily="18" charset="0"/>
                  </a:endParaRPr>
                </a:p>
                <a:p>
                  <a:pPr algn="just">
                    <a:spcBef>
                      <a:spcPct val="0"/>
                    </a:spcBef>
                    <a:buFontTx/>
                    <a:buNone/>
                  </a:pPr>
                  <a:endParaRPr kumimoji="1" lang="en-US" altLang="zh-CN" sz="2000" b="1">
                    <a:solidFill>
                      <a:srgbClr val="000000"/>
                    </a:solidFill>
                    <a:latin typeface="Times New Roman" panose="02020603050405020304" pitchFamily="18" charset="0"/>
                  </a:endParaRPr>
                </a:p>
              </p:txBody>
            </p:sp>
            <p:sp>
              <p:nvSpPr>
                <p:cNvPr id="42" name="Rectangle 75"/>
                <p:cNvSpPr>
                  <a:spLocks noChangeArrowheads="1"/>
                </p:cNvSpPr>
                <p:nvPr/>
              </p:nvSpPr>
              <p:spPr bwMode="auto">
                <a:xfrm>
                  <a:off x="1689" y="232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nvGrpSpPr>
              <p:cNvPr id="38" name="Group 76"/>
              <p:cNvGrpSpPr>
                <a:grpSpLocks/>
              </p:cNvGrpSpPr>
              <p:nvPr/>
            </p:nvGrpSpPr>
            <p:grpSpPr bwMode="auto">
              <a:xfrm>
                <a:off x="2627" y="2323"/>
                <a:ext cx="938" cy="384"/>
                <a:chOff x="2627" y="2323"/>
                <a:chExt cx="938" cy="384"/>
              </a:xfrm>
            </p:grpSpPr>
            <p:sp>
              <p:nvSpPr>
                <p:cNvPr id="39" name="Rectangle 77"/>
                <p:cNvSpPr>
                  <a:spLocks noChangeArrowheads="1"/>
                </p:cNvSpPr>
                <p:nvPr/>
              </p:nvSpPr>
              <p:spPr bwMode="auto">
                <a:xfrm>
                  <a:off x="2670" y="2323"/>
                  <a:ext cx="852" cy="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just" eaLnBrk="1" hangingPunct="1">
                    <a:spcBef>
                      <a:spcPct val="0"/>
                    </a:spcBef>
                    <a:buFontTx/>
                    <a:buNone/>
                  </a:pPr>
                  <a:r>
                    <a:rPr kumimoji="1" lang="zh-CN" altLang="en-US" sz="2000" b="1">
                      <a:solidFill>
                        <a:srgbClr val="009999"/>
                      </a:solidFill>
                      <a:latin typeface="Times New Roman" panose="02020603050405020304" pitchFamily="18" charset="0"/>
                    </a:rPr>
                    <a:t>增加</a:t>
                  </a:r>
                  <a:endParaRPr kumimoji="1" lang="zh-CN" altLang="en-US" sz="2000" b="1">
                    <a:solidFill>
                      <a:srgbClr val="009999"/>
                    </a:solidFill>
                    <a:latin typeface="Tahoma" panose="020B0604030504040204" pitchFamily="34" charset="0"/>
                  </a:endParaRPr>
                </a:p>
                <a:p>
                  <a:pPr algn="just">
                    <a:spcBef>
                      <a:spcPct val="0"/>
                    </a:spcBef>
                    <a:buFontTx/>
                    <a:buNone/>
                  </a:pPr>
                  <a:endParaRPr kumimoji="1" lang="en-US" altLang="zh-CN" sz="2000" b="1">
                    <a:solidFill>
                      <a:srgbClr val="009999"/>
                    </a:solidFill>
                    <a:latin typeface="Times New Roman" panose="02020603050405020304" pitchFamily="18" charset="0"/>
                  </a:endParaRPr>
                </a:p>
              </p:txBody>
            </p:sp>
            <p:sp>
              <p:nvSpPr>
                <p:cNvPr id="40" name="Rectangle 78"/>
                <p:cNvSpPr>
                  <a:spLocks noChangeArrowheads="1"/>
                </p:cNvSpPr>
                <p:nvPr/>
              </p:nvSpPr>
              <p:spPr bwMode="auto">
                <a:xfrm>
                  <a:off x="2627" y="2323"/>
                  <a:ext cx="938" cy="384"/>
                </a:xfrm>
                <a:prstGeom prst="rect">
                  <a:avLst/>
                </a:prstGeom>
                <a:noFill/>
                <a:ln w="7">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grpSp>
        <p:sp>
          <p:nvSpPr>
            <p:cNvPr id="14" name="Rectangle 79"/>
            <p:cNvSpPr>
              <a:spLocks noChangeArrowheads="1"/>
            </p:cNvSpPr>
            <p:nvPr/>
          </p:nvSpPr>
          <p:spPr bwMode="auto">
            <a:xfrm>
              <a:off x="-3" y="-3"/>
              <a:ext cx="3571" cy="2713"/>
            </a:xfrm>
            <a:prstGeom prst="rect">
              <a:avLst/>
            </a:prstGeom>
            <a:noFill/>
            <a:ln w="9525">
              <a:solidFill>
                <a:srgbClr val="A0A0A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pSp>
      <p:sp>
        <p:nvSpPr>
          <p:cNvPr id="87" name="矩形 86"/>
          <p:cNvSpPr/>
          <p:nvPr/>
        </p:nvSpPr>
        <p:spPr>
          <a:xfrm>
            <a:off x="514406" y="1255975"/>
            <a:ext cx="4102405" cy="461665"/>
          </a:xfrm>
          <a:prstGeom prst="rect">
            <a:avLst/>
          </a:prstGeom>
        </p:spPr>
        <p:txBody>
          <a:bodyPr wrap="none">
            <a:spAutoFit/>
          </a:bodyPr>
          <a:lstStyle/>
          <a:p>
            <a:pPr eaLnBrk="1" hangingPunct="1"/>
            <a:r>
              <a:rPr kumimoji="1" lang="zh-CN" altLang="en-US" sz="2400" dirty="0" smtClean="0">
                <a:solidFill>
                  <a:srgbClr val="000000"/>
                </a:solidFill>
                <a:latin typeface="Arial" panose="020B0604020202020204" pitchFamily="34" charset="0"/>
                <a:cs typeface="Arial" panose="020B0604020202020204" pitchFamily="34" charset="0"/>
              </a:rPr>
              <a:t>♦</a:t>
            </a:r>
            <a:r>
              <a:rPr kumimoji="1" lang="zh-CN" altLang="en-US" sz="2400" b="1" dirty="0" smtClean="0">
                <a:solidFill>
                  <a:srgbClr val="000000"/>
                </a:solidFill>
                <a:latin typeface="Arial" panose="020B0604020202020204" pitchFamily="34" charset="0"/>
                <a:cs typeface="Arial" panose="020B0604020202020204" pitchFamily="34" charset="0"/>
              </a:rPr>
              <a:t>提高总收益的价格策略选择</a:t>
            </a:r>
            <a:endParaRPr kumimoji="1" lang="zh-CN" altLang="en-US" sz="2400" b="1" dirty="0">
              <a:solidFill>
                <a:srgbClr val="000000"/>
              </a:solidFill>
            </a:endParaRPr>
          </a:p>
        </p:txBody>
      </p:sp>
    </p:spTree>
    <p:extLst>
      <p:ext uri="{BB962C8B-B14F-4D97-AF65-F5344CB8AC3E}">
        <p14:creationId xmlns:p14="http://schemas.microsoft.com/office/powerpoint/2010/main" val="128285983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534138" y="1140741"/>
            <a:ext cx="4253087" cy="523220"/>
          </a:xfrm>
          <a:prstGeom prst="rect">
            <a:avLst/>
          </a:prstGeom>
        </p:spPr>
        <p:txBody>
          <a:bodyPr wrap="none">
            <a:spAutoFit/>
          </a:bodyPr>
          <a:lstStyle/>
          <a:p>
            <a:r>
              <a:rPr lang="en-US" altLang="zh-CN" sz="2800" b="1" dirty="0" smtClean="0"/>
              <a:t>2.5.2 </a:t>
            </a:r>
            <a:r>
              <a:rPr lang="zh-CN" altLang="en-US" sz="2800" b="1" dirty="0" smtClean="0"/>
              <a:t>需求的交叉价格弹性</a:t>
            </a:r>
            <a:endParaRPr lang="zh-CN" altLang="en-US" sz="2800" dirty="0"/>
          </a:p>
        </p:txBody>
      </p:sp>
      <p:sp>
        <p:nvSpPr>
          <p:cNvPr id="13" name="矩形 12"/>
          <p:cNvSpPr/>
          <p:nvPr/>
        </p:nvSpPr>
        <p:spPr>
          <a:xfrm>
            <a:off x="402036" y="1663961"/>
            <a:ext cx="1577676"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smtClean="0">
                <a:solidFill>
                  <a:srgbClr val="000000"/>
                </a:solidFill>
              </a:rPr>
              <a:t>1</a:t>
            </a:r>
            <a:r>
              <a:rPr kumimoji="1" lang="zh-CN" altLang="en-US" sz="2400" b="1" dirty="0" smtClean="0">
                <a:solidFill>
                  <a:srgbClr val="000000"/>
                </a:solidFill>
              </a:rPr>
              <a:t>）定义</a:t>
            </a:r>
            <a:endParaRPr kumimoji="1" lang="zh-CN" altLang="en-US" sz="2400" b="1" dirty="0">
              <a:solidFill>
                <a:srgbClr val="000000"/>
              </a:solidFill>
            </a:endParaRPr>
          </a:p>
        </p:txBody>
      </p:sp>
      <p:sp>
        <p:nvSpPr>
          <p:cNvPr id="2" name="文本框 1"/>
          <p:cNvSpPr txBox="1"/>
          <p:nvPr/>
        </p:nvSpPr>
        <p:spPr>
          <a:xfrm>
            <a:off x="640986" y="2181335"/>
            <a:ext cx="7823928" cy="830997"/>
          </a:xfrm>
          <a:prstGeom prst="rect">
            <a:avLst/>
          </a:prstGeom>
          <a:noFill/>
        </p:spPr>
        <p:txBody>
          <a:bodyPr wrap="square" rtlCol="0">
            <a:spAutoFit/>
          </a:bodyPr>
          <a:lstStyle/>
          <a:p>
            <a:r>
              <a:rPr lang="zh-CN" altLang="en-US" sz="2400" dirty="0" smtClean="0"/>
              <a:t>需求的交叉价格弹性，指一种商品的需求量（</a:t>
            </a:r>
            <a:r>
              <a:rPr lang="en-US" altLang="zh-CN" sz="2400" dirty="0" smtClean="0"/>
              <a:t>Q</a:t>
            </a:r>
            <a:r>
              <a:rPr lang="en-US" altLang="zh-CN" sz="2400" baseline="-25000" dirty="0" smtClean="0"/>
              <a:t>A</a:t>
            </a:r>
            <a:r>
              <a:rPr lang="zh-CN" altLang="en-US" sz="2400" dirty="0" smtClean="0"/>
              <a:t>）对另外一种商品价格（</a:t>
            </a:r>
            <a:r>
              <a:rPr lang="en-US" altLang="zh-CN" sz="2400" dirty="0" smtClean="0"/>
              <a:t>P</a:t>
            </a:r>
            <a:r>
              <a:rPr lang="en-US" altLang="zh-CN" sz="2400" baseline="-25000" dirty="0" smtClean="0"/>
              <a:t>B</a:t>
            </a:r>
            <a:r>
              <a:rPr lang="zh-CN" altLang="en-US" sz="2400" dirty="0" smtClean="0"/>
              <a:t>）变化的反应程度。</a:t>
            </a:r>
            <a:endParaRPr lang="zh-CN" altLang="en-US" sz="2400" dirty="0"/>
          </a:p>
        </p:txBody>
      </p:sp>
      <p:sp>
        <p:nvSpPr>
          <p:cNvPr id="14" name="Rectangle 5"/>
          <p:cNvSpPr>
            <a:spLocks noChangeArrowheads="1"/>
          </p:cNvSpPr>
          <p:nvPr/>
        </p:nvSpPr>
        <p:spPr bwMode="auto">
          <a:xfrm>
            <a:off x="952455" y="3212976"/>
            <a:ext cx="2107267" cy="62362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B</a:t>
            </a:r>
            <a:r>
              <a:rPr kumimoji="1" lang="zh-CN" altLang="en-US" sz="2000" dirty="0">
                <a:solidFill>
                  <a:srgbClr val="000000"/>
                </a:solidFill>
                <a:latin typeface="Tahoma" panose="020B0604030504040204" pitchFamily="34" charset="0"/>
              </a:rPr>
              <a:t>商品</a:t>
            </a:r>
            <a:r>
              <a:rPr kumimoji="1" lang="zh-CN" altLang="en-US" sz="2000" dirty="0" smtClean="0">
                <a:solidFill>
                  <a:srgbClr val="000000"/>
                </a:solidFill>
                <a:latin typeface="Tahoma" panose="020B0604030504040204" pitchFamily="34" charset="0"/>
              </a:rPr>
              <a:t>价格变化</a:t>
            </a:r>
            <a:endParaRPr kumimoji="1" lang="zh-CN" altLang="en-US" sz="2000" dirty="0">
              <a:solidFill>
                <a:srgbClr val="000000"/>
              </a:solidFill>
              <a:latin typeface="Tahoma" panose="020B0604030504040204" pitchFamily="34" charset="0"/>
            </a:endParaRPr>
          </a:p>
        </p:txBody>
      </p:sp>
      <p:sp>
        <p:nvSpPr>
          <p:cNvPr id="15" name="Rectangle 6"/>
          <p:cNvSpPr>
            <a:spLocks noChangeArrowheads="1"/>
          </p:cNvSpPr>
          <p:nvPr/>
        </p:nvSpPr>
        <p:spPr bwMode="auto">
          <a:xfrm>
            <a:off x="4914528" y="3121612"/>
            <a:ext cx="2033736" cy="69920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A</a:t>
            </a:r>
            <a:r>
              <a:rPr kumimoji="1" lang="zh-CN" altLang="en-US" sz="2000" dirty="0">
                <a:solidFill>
                  <a:srgbClr val="000000"/>
                </a:solidFill>
                <a:latin typeface="Tahoma" panose="020B0604030504040204" pitchFamily="34" charset="0"/>
              </a:rPr>
              <a:t>商品</a:t>
            </a:r>
            <a:r>
              <a:rPr kumimoji="1" lang="zh-CN" altLang="en-US" sz="2000" dirty="0" smtClean="0">
                <a:solidFill>
                  <a:srgbClr val="000000"/>
                </a:solidFill>
                <a:latin typeface="Tahoma" panose="020B0604030504040204" pitchFamily="34" charset="0"/>
              </a:rPr>
              <a:t>需求量</a:t>
            </a:r>
            <a:r>
              <a:rPr kumimoji="1" lang="zh-CN" altLang="en-US" sz="2000" dirty="0">
                <a:solidFill>
                  <a:srgbClr val="000000"/>
                </a:solidFill>
                <a:latin typeface="Tahoma" panose="020B0604030504040204" pitchFamily="34" charset="0"/>
              </a:rPr>
              <a:t>变化</a:t>
            </a:r>
          </a:p>
        </p:txBody>
      </p:sp>
      <p:sp>
        <p:nvSpPr>
          <p:cNvPr id="16" name="AutoShape 7"/>
          <p:cNvSpPr>
            <a:spLocks noChangeArrowheads="1"/>
          </p:cNvSpPr>
          <p:nvPr/>
        </p:nvSpPr>
        <p:spPr bwMode="auto">
          <a:xfrm>
            <a:off x="3187025" y="3242616"/>
            <a:ext cx="1600200" cy="457200"/>
          </a:xfrm>
          <a:prstGeom prst="rightArrow">
            <a:avLst>
              <a:gd name="adj1" fmla="val 50000"/>
              <a:gd name="adj2" fmla="val 87500"/>
            </a:avLst>
          </a:prstGeom>
          <a:solidFill>
            <a:srgbClr val="33CC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graphicFrame>
        <p:nvGraphicFramePr>
          <p:cNvPr id="17" name="Object 4"/>
          <p:cNvGraphicFramePr>
            <a:graphicFrameLocks noChangeAspect="1"/>
          </p:cNvGraphicFramePr>
          <p:nvPr>
            <p:extLst>
              <p:ext uri="{D42A27DB-BD31-4B8C-83A1-F6EECF244321}">
                <p14:modId xmlns:p14="http://schemas.microsoft.com/office/powerpoint/2010/main" val="2436491612"/>
              </p:ext>
            </p:extLst>
          </p:nvPr>
        </p:nvGraphicFramePr>
        <p:xfrm>
          <a:off x="2843808" y="4293096"/>
          <a:ext cx="2645810" cy="1172592"/>
        </p:xfrm>
        <a:graphic>
          <a:graphicData uri="http://schemas.openxmlformats.org/presentationml/2006/ole">
            <mc:AlternateContent xmlns:mc="http://schemas.openxmlformats.org/markup-compatibility/2006">
              <mc:Choice xmlns:v="urn:schemas-microsoft-com:vml" Requires="v">
                <p:oleObj spid="_x0000_s29897" r:id="rId6" imgW="1002865" imgH="444307" progId="Equation.3">
                  <p:embed/>
                </p:oleObj>
              </mc:Choice>
              <mc:Fallback>
                <p:oleObj r:id="rId6" imgW="1002865" imgH="444307"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43808" y="4293096"/>
                        <a:ext cx="2645810" cy="1172592"/>
                      </a:xfrm>
                      <a:prstGeom prst="rect">
                        <a:avLst/>
                      </a:prstGeom>
                      <a:solidFill>
                        <a:schemeClr val="bg1"/>
                      </a:solidFill>
                      <a:ln>
                        <a:noFill/>
                      </a:ln>
                    </p:spPr>
                  </p:pic>
                </p:oleObj>
              </mc:Fallback>
            </mc:AlternateContent>
          </a:graphicData>
        </a:graphic>
      </p:graphicFrame>
    </p:spTree>
    <p:extLst>
      <p:ext uri="{BB962C8B-B14F-4D97-AF65-F5344CB8AC3E}">
        <p14:creationId xmlns:p14="http://schemas.microsoft.com/office/powerpoint/2010/main" val="363094149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107504" y="1190146"/>
            <a:ext cx="5689571"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a:solidFill>
                  <a:srgbClr val="000000"/>
                </a:solidFill>
              </a:rPr>
              <a:t>2</a:t>
            </a:r>
            <a:r>
              <a:rPr kumimoji="1" lang="zh-CN" altLang="en-US" sz="2400" b="1" dirty="0" smtClean="0">
                <a:solidFill>
                  <a:srgbClr val="000000"/>
                </a:solidFill>
              </a:rPr>
              <a:t>）需求交叉</a:t>
            </a:r>
            <a:r>
              <a:rPr kumimoji="1" lang="zh-CN" altLang="en-US" sz="2400" b="1" dirty="0">
                <a:solidFill>
                  <a:srgbClr val="000000"/>
                </a:solidFill>
              </a:rPr>
              <a:t>价格</a:t>
            </a:r>
            <a:r>
              <a:rPr kumimoji="1" lang="zh-CN" altLang="en-US" sz="2400" b="1" dirty="0" smtClean="0">
                <a:solidFill>
                  <a:srgbClr val="000000"/>
                </a:solidFill>
              </a:rPr>
              <a:t>弹性形成机制、分类</a:t>
            </a:r>
            <a:endParaRPr kumimoji="1" lang="zh-CN" altLang="en-US" sz="2400" b="1" dirty="0">
              <a:solidFill>
                <a:srgbClr val="000000"/>
              </a:solidFill>
            </a:endParaRPr>
          </a:p>
        </p:txBody>
      </p:sp>
      <p:sp>
        <p:nvSpPr>
          <p:cNvPr id="13" name="Rectangle 5"/>
          <p:cNvSpPr>
            <a:spLocks noChangeArrowheads="1"/>
          </p:cNvSpPr>
          <p:nvPr/>
        </p:nvSpPr>
        <p:spPr bwMode="auto">
          <a:xfrm>
            <a:off x="539552" y="3357215"/>
            <a:ext cx="1259304" cy="990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dirty="0">
                <a:solidFill>
                  <a:srgbClr val="000000"/>
                </a:solidFill>
                <a:latin typeface="Tahoma" panose="020B0604030504040204" pitchFamily="34" charset="0"/>
              </a:rPr>
              <a:t>B</a:t>
            </a:r>
            <a:r>
              <a:rPr kumimoji="1" lang="zh-CN" altLang="en-US" sz="2000" dirty="0">
                <a:solidFill>
                  <a:srgbClr val="000000"/>
                </a:solidFill>
                <a:latin typeface="Tahoma" panose="020B0604030504040204" pitchFamily="34" charset="0"/>
              </a:rPr>
              <a:t>商品价格</a:t>
            </a:r>
          </a:p>
          <a:p>
            <a:pPr algn="ctr" eaLnBrk="1" hangingPunct="1">
              <a:spcBef>
                <a:spcPct val="0"/>
              </a:spcBef>
              <a:buFontTx/>
              <a:buNone/>
            </a:pPr>
            <a:r>
              <a:rPr kumimoji="1" lang="zh-CN" altLang="en-US" sz="2000" dirty="0" smtClean="0">
                <a:solidFill>
                  <a:srgbClr val="000000"/>
                </a:solidFill>
                <a:latin typeface="Tahoma" panose="020B0604030504040204" pitchFamily="34" charset="0"/>
              </a:rPr>
              <a:t>上涨</a:t>
            </a:r>
            <a:endParaRPr kumimoji="1" lang="en-US" altLang="zh-CN" sz="2000" dirty="0">
              <a:solidFill>
                <a:srgbClr val="000000"/>
              </a:solidFill>
              <a:latin typeface="Tahoma" panose="020B0604030504040204" pitchFamily="34" charset="0"/>
            </a:endParaRPr>
          </a:p>
        </p:txBody>
      </p:sp>
      <p:sp>
        <p:nvSpPr>
          <p:cNvPr id="14" name="Rectangle 6"/>
          <p:cNvSpPr>
            <a:spLocks noChangeArrowheads="1"/>
          </p:cNvSpPr>
          <p:nvPr/>
        </p:nvSpPr>
        <p:spPr bwMode="auto">
          <a:xfrm>
            <a:off x="2214781" y="3357215"/>
            <a:ext cx="1079500" cy="10080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a:solidFill>
                  <a:srgbClr val="000000"/>
                </a:solidFill>
                <a:latin typeface="Tahoma" panose="020B0604030504040204" pitchFamily="34" charset="0"/>
              </a:rPr>
              <a:t>B</a:t>
            </a:r>
            <a:r>
              <a:rPr kumimoji="1" lang="zh-CN" altLang="en-US" sz="2000">
                <a:solidFill>
                  <a:srgbClr val="000000"/>
                </a:solidFill>
                <a:latin typeface="Tahoma" panose="020B0604030504040204" pitchFamily="34" charset="0"/>
              </a:rPr>
              <a:t>需求量</a:t>
            </a:r>
          </a:p>
          <a:p>
            <a:pPr algn="ctr" eaLnBrk="1" hangingPunct="1">
              <a:spcBef>
                <a:spcPct val="0"/>
              </a:spcBef>
              <a:buFontTx/>
              <a:buNone/>
            </a:pPr>
            <a:r>
              <a:rPr kumimoji="1" lang="zh-CN" altLang="en-US" sz="2000">
                <a:solidFill>
                  <a:srgbClr val="000000"/>
                </a:solidFill>
                <a:latin typeface="Tahoma" panose="020B0604030504040204" pitchFamily="34" charset="0"/>
              </a:rPr>
              <a:t>下降</a:t>
            </a:r>
          </a:p>
        </p:txBody>
      </p:sp>
      <p:sp>
        <p:nvSpPr>
          <p:cNvPr id="15" name="Rectangle 7"/>
          <p:cNvSpPr>
            <a:spLocks noChangeArrowheads="1"/>
          </p:cNvSpPr>
          <p:nvPr/>
        </p:nvSpPr>
        <p:spPr bwMode="auto">
          <a:xfrm>
            <a:off x="3726081" y="2060228"/>
            <a:ext cx="1225550" cy="79057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需求量</a:t>
            </a:r>
          </a:p>
          <a:p>
            <a:pPr algn="ctr" eaLnBrk="1" hangingPunct="1">
              <a:spcBef>
                <a:spcPct val="0"/>
              </a:spcBef>
              <a:buFontTx/>
              <a:buNone/>
            </a:pPr>
            <a:r>
              <a:rPr kumimoji="1" lang="zh-CN" altLang="en-US" sz="2000" b="1">
                <a:solidFill>
                  <a:srgbClr val="000000"/>
                </a:solidFill>
                <a:latin typeface="Tahoma" panose="020B0604030504040204" pitchFamily="34" charset="0"/>
              </a:rPr>
              <a:t>下降</a:t>
            </a:r>
          </a:p>
        </p:txBody>
      </p:sp>
      <p:sp>
        <p:nvSpPr>
          <p:cNvPr id="16" name="Rectangle 8"/>
          <p:cNvSpPr>
            <a:spLocks noChangeArrowheads="1"/>
          </p:cNvSpPr>
          <p:nvPr/>
        </p:nvSpPr>
        <p:spPr bwMode="auto">
          <a:xfrm>
            <a:off x="3726081" y="3357215"/>
            <a:ext cx="1225550" cy="79216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需求量</a:t>
            </a:r>
          </a:p>
          <a:p>
            <a:pPr algn="ctr" eaLnBrk="1" hangingPunct="1">
              <a:spcBef>
                <a:spcPct val="0"/>
              </a:spcBef>
              <a:buFontTx/>
              <a:buNone/>
            </a:pPr>
            <a:r>
              <a:rPr kumimoji="1" lang="zh-CN" altLang="en-US" sz="2000" b="1">
                <a:solidFill>
                  <a:srgbClr val="000000"/>
                </a:solidFill>
                <a:latin typeface="Tahoma" panose="020B0604030504040204" pitchFamily="34" charset="0"/>
              </a:rPr>
              <a:t>不变</a:t>
            </a:r>
          </a:p>
        </p:txBody>
      </p:sp>
      <p:sp>
        <p:nvSpPr>
          <p:cNvPr id="17" name="Rectangle 9"/>
          <p:cNvSpPr>
            <a:spLocks noChangeArrowheads="1"/>
          </p:cNvSpPr>
          <p:nvPr/>
        </p:nvSpPr>
        <p:spPr bwMode="auto">
          <a:xfrm>
            <a:off x="3726081" y="4797078"/>
            <a:ext cx="1225550" cy="7921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需求量</a:t>
            </a:r>
          </a:p>
          <a:p>
            <a:pPr algn="ctr" eaLnBrk="1" hangingPunct="1">
              <a:spcBef>
                <a:spcPct val="0"/>
              </a:spcBef>
              <a:buFontTx/>
              <a:buNone/>
            </a:pPr>
            <a:r>
              <a:rPr kumimoji="1" lang="zh-CN" altLang="en-US" sz="2000" b="1">
                <a:solidFill>
                  <a:srgbClr val="000000"/>
                </a:solidFill>
                <a:latin typeface="Tahoma" panose="020B0604030504040204" pitchFamily="34" charset="0"/>
              </a:rPr>
              <a:t>上升</a:t>
            </a:r>
          </a:p>
        </p:txBody>
      </p:sp>
      <p:sp>
        <p:nvSpPr>
          <p:cNvPr id="18" name="AutoShape 10"/>
          <p:cNvSpPr>
            <a:spLocks noChangeArrowheads="1"/>
          </p:cNvSpPr>
          <p:nvPr/>
        </p:nvSpPr>
        <p:spPr bwMode="auto">
          <a:xfrm>
            <a:off x="1854419" y="3789015"/>
            <a:ext cx="360362" cy="215900"/>
          </a:xfrm>
          <a:prstGeom prst="rightArrow">
            <a:avLst>
              <a:gd name="adj1" fmla="val 50000"/>
              <a:gd name="adj2" fmla="val 41728"/>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2000">
              <a:solidFill>
                <a:srgbClr val="000000"/>
              </a:solidFill>
            </a:endParaRPr>
          </a:p>
        </p:txBody>
      </p:sp>
      <p:sp>
        <p:nvSpPr>
          <p:cNvPr id="19" name="Line 11"/>
          <p:cNvSpPr>
            <a:spLocks noChangeShapeType="1"/>
          </p:cNvSpPr>
          <p:nvPr/>
        </p:nvSpPr>
        <p:spPr bwMode="auto">
          <a:xfrm flipV="1">
            <a:off x="3294281" y="2493615"/>
            <a:ext cx="43180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0" name="Line 12"/>
          <p:cNvSpPr>
            <a:spLocks noChangeShapeType="1"/>
          </p:cNvSpPr>
          <p:nvPr/>
        </p:nvSpPr>
        <p:spPr bwMode="auto">
          <a:xfrm>
            <a:off x="3294281" y="3789015"/>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1" name="Line 13"/>
          <p:cNvSpPr>
            <a:spLocks noChangeShapeType="1"/>
          </p:cNvSpPr>
          <p:nvPr/>
        </p:nvSpPr>
        <p:spPr bwMode="auto">
          <a:xfrm>
            <a:off x="3294281" y="4365278"/>
            <a:ext cx="431800" cy="7921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sz="2000"/>
          </a:p>
        </p:txBody>
      </p:sp>
      <p:sp>
        <p:nvSpPr>
          <p:cNvPr id="22" name="Rectangle 14"/>
          <p:cNvSpPr>
            <a:spLocks noChangeArrowheads="1"/>
          </p:cNvSpPr>
          <p:nvPr/>
        </p:nvSpPr>
        <p:spPr bwMode="auto">
          <a:xfrm>
            <a:off x="5094506" y="2060228"/>
            <a:ext cx="1081088" cy="720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弹性为负</a:t>
            </a:r>
          </a:p>
        </p:txBody>
      </p:sp>
      <p:sp>
        <p:nvSpPr>
          <p:cNvPr id="23" name="Rectangle 15"/>
          <p:cNvSpPr>
            <a:spLocks noChangeArrowheads="1"/>
          </p:cNvSpPr>
          <p:nvPr/>
        </p:nvSpPr>
        <p:spPr bwMode="auto">
          <a:xfrm>
            <a:off x="6318469" y="2060228"/>
            <a:ext cx="2017712" cy="720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a:t>
            </a:r>
            <a:r>
              <a:rPr kumimoji="1" lang="en-US" altLang="zh-CN" sz="2000" b="1">
                <a:solidFill>
                  <a:srgbClr val="000000"/>
                </a:solidFill>
                <a:latin typeface="Tahoma" panose="020B0604030504040204" pitchFamily="34" charset="0"/>
              </a:rPr>
              <a:t>B</a:t>
            </a:r>
            <a:r>
              <a:rPr kumimoji="1" lang="zh-CN" altLang="en-US" sz="2000" b="1">
                <a:solidFill>
                  <a:srgbClr val="000000"/>
                </a:solidFill>
                <a:latin typeface="Tahoma" panose="020B0604030504040204" pitchFamily="34" charset="0"/>
              </a:rPr>
              <a:t>为互补品</a:t>
            </a:r>
          </a:p>
        </p:txBody>
      </p:sp>
      <p:sp>
        <p:nvSpPr>
          <p:cNvPr id="24" name="Rectangle 16"/>
          <p:cNvSpPr>
            <a:spLocks noChangeArrowheads="1"/>
          </p:cNvSpPr>
          <p:nvPr/>
        </p:nvSpPr>
        <p:spPr bwMode="auto">
          <a:xfrm>
            <a:off x="5094506" y="3357215"/>
            <a:ext cx="1081088" cy="720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dirty="0" smtClean="0">
                <a:solidFill>
                  <a:srgbClr val="000000"/>
                </a:solidFill>
                <a:latin typeface="Tahoma" panose="020B0604030504040204" pitchFamily="34" charset="0"/>
              </a:rPr>
              <a:t>弹性为</a:t>
            </a:r>
            <a:r>
              <a:rPr kumimoji="1" lang="en-US" altLang="zh-CN" sz="2000" b="1" dirty="0" smtClean="0">
                <a:solidFill>
                  <a:srgbClr val="000000"/>
                </a:solidFill>
                <a:latin typeface="Tahoma" panose="020B0604030504040204" pitchFamily="34" charset="0"/>
              </a:rPr>
              <a:t>0</a:t>
            </a:r>
            <a:endParaRPr kumimoji="1" lang="en-US" altLang="zh-CN" sz="2000" b="1" dirty="0">
              <a:solidFill>
                <a:srgbClr val="000000"/>
              </a:solidFill>
              <a:latin typeface="Tahoma" panose="020B0604030504040204" pitchFamily="34" charset="0"/>
            </a:endParaRPr>
          </a:p>
        </p:txBody>
      </p:sp>
      <p:sp>
        <p:nvSpPr>
          <p:cNvPr id="25" name="Rectangle 17"/>
          <p:cNvSpPr>
            <a:spLocks noChangeArrowheads="1"/>
          </p:cNvSpPr>
          <p:nvPr/>
        </p:nvSpPr>
        <p:spPr bwMode="auto">
          <a:xfrm>
            <a:off x="6318469" y="3357215"/>
            <a:ext cx="2017712" cy="720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a:t>
            </a:r>
            <a:r>
              <a:rPr kumimoji="1" lang="en-US" altLang="zh-CN" sz="2000" b="1">
                <a:solidFill>
                  <a:srgbClr val="000000"/>
                </a:solidFill>
                <a:latin typeface="Tahoma" panose="020B0604030504040204" pitchFamily="34" charset="0"/>
              </a:rPr>
              <a:t>B</a:t>
            </a:r>
            <a:r>
              <a:rPr kumimoji="1" lang="zh-CN" altLang="en-US" sz="2000" b="1">
                <a:solidFill>
                  <a:srgbClr val="000000"/>
                </a:solidFill>
                <a:latin typeface="Tahoma" panose="020B0604030504040204" pitchFamily="34" charset="0"/>
              </a:rPr>
              <a:t>为独立品</a:t>
            </a:r>
          </a:p>
        </p:txBody>
      </p:sp>
      <p:sp>
        <p:nvSpPr>
          <p:cNvPr id="26" name="Rectangle 18"/>
          <p:cNvSpPr>
            <a:spLocks noChangeArrowheads="1"/>
          </p:cNvSpPr>
          <p:nvPr/>
        </p:nvSpPr>
        <p:spPr bwMode="auto">
          <a:xfrm>
            <a:off x="5094506" y="4797078"/>
            <a:ext cx="1081088" cy="7921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弹性为正</a:t>
            </a:r>
          </a:p>
        </p:txBody>
      </p:sp>
      <p:sp>
        <p:nvSpPr>
          <p:cNvPr id="27" name="Rectangle 19"/>
          <p:cNvSpPr>
            <a:spLocks noChangeArrowheads="1"/>
          </p:cNvSpPr>
          <p:nvPr/>
        </p:nvSpPr>
        <p:spPr bwMode="auto">
          <a:xfrm>
            <a:off x="6318469" y="4797078"/>
            <a:ext cx="2017712" cy="792162"/>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000" b="1">
                <a:solidFill>
                  <a:srgbClr val="000000"/>
                </a:solidFill>
                <a:latin typeface="Tahoma" panose="020B0604030504040204" pitchFamily="34" charset="0"/>
              </a:rPr>
              <a:t>A</a:t>
            </a:r>
            <a:r>
              <a:rPr kumimoji="1" lang="zh-CN" altLang="en-US" sz="2000" b="1">
                <a:solidFill>
                  <a:srgbClr val="000000"/>
                </a:solidFill>
                <a:latin typeface="Tahoma" panose="020B0604030504040204" pitchFamily="34" charset="0"/>
              </a:rPr>
              <a:t>、</a:t>
            </a:r>
            <a:r>
              <a:rPr kumimoji="1" lang="en-US" altLang="zh-CN" sz="2000" b="1">
                <a:solidFill>
                  <a:srgbClr val="000000"/>
                </a:solidFill>
                <a:latin typeface="Tahoma" panose="020B0604030504040204" pitchFamily="34" charset="0"/>
              </a:rPr>
              <a:t>B</a:t>
            </a:r>
            <a:r>
              <a:rPr kumimoji="1" lang="zh-CN" altLang="en-US" sz="2000" b="1">
                <a:solidFill>
                  <a:srgbClr val="000000"/>
                </a:solidFill>
                <a:latin typeface="Tahoma" panose="020B0604030504040204" pitchFamily="34" charset="0"/>
              </a:rPr>
              <a:t>为替代品</a:t>
            </a:r>
          </a:p>
        </p:txBody>
      </p:sp>
    </p:spTree>
    <p:extLst>
      <p:ext uri="{BB962C8B-B14F-4D97-AF65-F5344CB8AC3E}">
        <p14:creationId xmlns:p14="http://schemas.microsoft.com/office/powerpoint/2010/main" val="217602213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146532"/>
            <a:ext cx="4452053"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smtClean="0">
                <a:solidFill>
                  <a:srgbClr val="000000"/>
                </a:solidFill>
              </a:rPr>
              <a:t>3</a:t>
            </a:r>
            <a:r>
              <a:rPr kumimoji="1" lang="zh-CN" altLang="en-US" sz="2400" b="1" dirty="0" smtClean="0">
                <a:solidFill>
                  <a:srgbClr val="000000"/>
                </a:solidFill>
              </a:rPr>
              <a:t>）需求交叉</a:t>
            </a:r>
            <a:r>
              <a:rPr kumimoji="1" lang="zh-CN" altLang="en-US" sz="2400" b="1" dirty="0">
                <a:solidFill>
                  <a:srgbClr val="000000"/>
                </a:solidFill>
              </a:rPr>
              <a:t>价格</a:t>
            </a:r>
            <a:r>
              <a:rPr kumimoji="1" lang="zh-CN" altLang="en-US" sz="2400" b="1" dirty="0" smtClean="0">
                <a:solidFill>
                  <a:srgbClr val="000000"/>
                </a:solidFill>
              </a:rPr>
              <a:t>弹性的应用</a:t>
            </a:r>
            <a:endParaRPr kumimoji="1" lang="zh-CN" altLang="en-US" sz="2400" b="1" dirty="0">
              <a:solidFill>
                <a:srgbClr val="000000"/>
              </a:solidFill>
            </a:endParaRPr>
          </a:p>
        </p:txBody>
      </p:sp>
      <p:sp>
        <p:nvSpPr>
          <p:cNvPr id="2" name="矩形 1"/>
          <p:cNvSpPr/>
          <p:nvPr/>
        </p:nvSpPr>
        <p:spPr>
          <a:xfrm>
            <a:off x="670464" y="1748374"/>
            <a:ext cx="7861976" cy="4154984"/>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产品</a:t>
            </a:r>
            <a:r>
              <a:rPr lang="zh-CN" altLang="en-US" sz="2400" b="1" dirty="0">
                <a:latin typeface="宋体" panose="02010600030101010101" pitchFamily="2" charset="-122"/>
              </a:rPr>
              <a:t>归属：</a:t>
            </a:r>
            <a:r>
              <a:rPr lang="zh-CN" altLang="en-US" sz="2400" dirty="0">
                <a:solidFill>
                  <a:srgbClr val="000000"/>
                </a:solidFill>
                <a:latin typeface="宋体" panose="02010600030101010101" pitchFamily="2" charset="-122"/>
              </a:rPr>
              <a:t>如果交叉弹性系数为正而且很大，表明两种商品非常接近，因此在某种程度上可以归属同一种商品。</a:t>
            </a:r>
            <a:r>
              <a:rPr lang="zh-CN" altLang="en-US" sz="2400" dirty="0">
                <a:solidFill>
                  <a:srgbClr val="000000"/>
                </a:solidFill>
              </a:rPr>
              <a:t> </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垄断</a:t>
            </a:r>
            <a:r>
              <a:rPr lang="zh-CN" altLang="en-US" sz="2400" b="1" dirty="0">
                <a:latin typeface="宋体" panose="02010600030101010101" pitchFamily="2" charset="-122"/>
              </a:rPr>
              <a:t>的判断：</a:t>
            </a:r>
            <a:r>
              <a:rPr lang="zh-CN" altLang="en-US" sz="2400" dirty="0">
                <a:solidFill>
                  <a:srgbClr val="000000"/>
                </a:solidFill>
                <a:latin typeface="宋体" panose="02010600030101010101" pitchFamily="2" charset="-122"/>
              </a:rPr>
              <a:t>一种商品具有的紧密替代的产品的数量越少，被其他商品替代的程度很低，生产和销售这种商品的企业就将拥有垄断力量</a:t>
            </a:r>
            <a:r>
              <a:rPr lang="zh-CN" altLang="en-US" sz="2400" dirty="0">
                <a:solidFill>
                  <a:srgbClr val="000000"/>
                </a:solidFill>
              </a:rPr>
              <a:t> 。</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产品</a:t>
            </a:r>
            <a:r>
              <a:rPr lang="zh-CN" altLang="en-US" sz="2400" b="1" dirty="0"/>
              <a:t>战略：</a:t>
            </a:r>
            <a:r>
              <a:rPr lang="zh-CN" altLang="en-US" sz="2400" dirty="0">
                <a:solidFill>
                  <a:srgbClr val="000000"/>
                </a:solidFill>
                <a:latin typeface="宋体" panose="02010600030101010101" pitchFamily="2" charset="-122"/>
              </a:rPr>
              <a:t>如果一种产品的市场看好，那么应该生产它的互补品；如果一种产品的市场看淡，可以尝试生产升级换代的新产品。</a:t>
            </a:r>
          </a:p>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latin typeface="宋体" panose="02010600030101010101" pitchFamily="2" charset="-122"/>
              </a:rPr>
              <a:t>价格</a:t>
            </a:r>
            <a:r>
              <a:rPr lang="zh-CN" altLang="en-US" sz="2400" b="1" dirty="0">
                <a:latin typeface="宋体" panose="02010600030101010101" pitchFamily="2" charset="-122"/>
              </a:rPr>
              <a:t>战略</a:t>
            </a:r>
            <a:r>
              <a:rPr lang="zh-CN" altLang="en-US" sz="2400" b="1" dirty="0" smtClean="0">
                <a:latin typeface="宋体" panose="02010600030101010101" pitchFamily="2" charset="-122"/>
              </a:rPr>
              <a:t>：</a:t>
            </a:r>
            <a:r>
              <a:rPr lang="zh-CN" altLang="en-US" sz="2400" dirty="0" smtClean="0">
                <a:latin typeface="宋体" panose="02010600030101010101" pitchFamily="2" charset="-122"/>
              </a:rPr>
              <a:t>基本设备和相应的专用零部件、耗材为互补品。</a:t>
            </a:r>
            <a:r>
              <a:rPr lang="zh-CN" altLang="en-US" sz="2400" dirty="0" smtClean="0">
                <a:solidFill>
                  <a:srgbClr val="000000"/>
                </a:solidFill>
                <a:latin typeface="宋体" panose="02010600030101010101" pitchFamily="2" charset="-122"/>
              </a:rPr>
              <a:t>企业</a:t>
            </a:r>
            <a:r>
              <a:rPr lang="zh-CN" altLang="en-US" sz="2400" dirty="0">
                <a:solidFill>
                  <a:srgbClr val="000000"/>
                </a:solidFill>
                <a:latin typeface="宋体" panose="02010600030101010101" pitchFamily="2" charset="-122"/>
              </a:rPr>
              <a:t>将基本设备的价格定价低吸引消费者，但是零部件、耗材的定价很高，称为“囚徒定价”。</a:t>
            </a:r>
          </a:p>
        </p:txBody>
      </p:sp>
    </p:spTree>
    <p:extLst>
      <p:ext uri="{BB962C8B-B14F-4D97-AF65-F5344CB8AC3E}">
        <p14:creationId xmlns:p14="http://schemas.microsoft.com/office/powerpoint/2010/main" val="270974863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534138" y="1140741"/>
            <a:ext cx="3531736" cy="523220"/>
          </a:xfrm>
          <a:prstGeom prst="rect">
            <a:avLst/>
          </a:prstGeom>
        </p:spPr>
        <p:txBody>
          <a:bodyPr wrap="none">
            <a:spAutoFit/>
          </a:bodyPr>
          <a:lstStyle/>
          <a:p>
            <a:r>
              <a:rPr lang="en-US" altLang="zh-CN" sz="2800" b="1" dirty="0" smtClean="0"/>
              <a:t>2.5.3 </a:t>
            </a:r>
            <a:r>
              <a:rPr lang="zh-CN" altLang="en-US" sz="2800" b="1" dirty="0" smtClean="0"/>
              <a:t>供给的价格弹性</a:t>
            </a:r>
            <a:endParaRPr lang="zh-CN" altLang="en-US" sz="2800" dirty="0"/>
          </a:p>
        </p:txBody>
      </p:sp>
      <p:sp>
        <p:nvSpPr>
          <p:cNvPr id="13" name="矩形 12"/>
          <p:cNvSpPr/>
          <p:nvPr/>
        </p:nvSpPr>
        <p:spPr>
          <a:xfrm>
            <a:off x="323528" y="1748374"/>
            <a:ext cx="1577676"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a:solidFill>
                  <a:srgbClr val="000000"/>
                </a:solidFill>
              </a:rPr>
              <a:t>1</a:t>
            </a:r>
            <a:r>
              <a:rPr kumimoji="1" lang="zh-CN" altLang="en-US" sz="2400" b="1" dirty="0" smtClean="0">
                <a:solidFill>
                  <a:srgbClr val="000000"/>
                </a:solidFill>
              </a:rPr>
              <a:t>）定义</a:t>
            </a:r>
            <a:endParaRPr kumimoji="1" lang="zh-CN" altLang="en-US" sz="2400" b="1" dirty="0">
              <a:solidFill>
                <a:srgbClr val="000000"/>
              </a:solidFill>
            </a:endParaRPr>
          </a:p>
        </p:txBody>
      </p:sp>
      <p:sp>
        <p:nvSpPr>
          <p:cNvPr id="2" name="矩形 1"/>
          <p:cNvSpPr/>
          <p:nvPr/>
        </p:nvSpPr>
        <p:spPr>
          <a:xfrm>
            <a:off x="534138" y="2294452"/>
            <a:ext cx="7992262" cy="1200329"/>
          </a:xfrm>
          <a:prstGeom prst="rect">
            <a:avLst/>
          </a:prstGeom>
        </p:spPr>
        <p:txBody>
          <a:bodyPr wrap="square">
            <a:spAutoFit/>
          </a:bodyPr>
          <a:lstStyle/>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供给</a:t>
            </a:r>
            <a:r>
              <a:rPr lang="zh-CN" altLang="en-US" sz="2400" b="1" dirty="0">
                <a:solidFill>
                  <a:srgbClr val="000000"/>
                </a:solidFill>
              </a:rPr>
              <a:t>的价格弹性</a:t>
            </a:r>
            <a:r>
              <a:rPr lang="en-US" altLang="zh-CN" sz="2400" dirty="0">
                <a:solidFill>
                  <a:srgbClr val="000000"/>
                </a:solidFill>
              </a:rPr>
              <a:t>(</a:t>
            </a:r>
            <a:r>
              <a:rPr lang="en-US" altLang="zh-CN" sz="2400" i="1" dirty="0">
                <a:solidFill>
                  <a:srgbClr val="000000"/>
                </a:solidFill>
              </a:rPr>
              <a:t>price elasticity of </a:t>
            </a:r>
            <a:r>
              <a:rPr lang="en-US" altLang="zh-CN" sz="2400" i="1" dirty="0" smtClean="0">
                <a:solidFill>
                  <a:srgbClr val="000000"/>
                </a:solidFill>
              </a:rPr>
              <a:t>supply</a:t>
            </a:r>
            <a:r>
              <a:rPr lang="zh-CN" altLang="en-US" sz="2400" i="1" dirty="0" smtClean="0">
                <a:solidFill>
                  <a:srgbClr val="000000"/>
                </a:solidFill>
              </a:rPr>
              <a:t>，</a:t>
            </a:r>
            <a:r>
              <a:rPr lang="en-US" altLang="zh-CN" sz="2400" i="1" dirty="0" smtClean="0">
                <a:solidFill>
                  <a:srgbClr val="000000"/>
                </a:solidFill>
              </a:rPr>
              <a:t>E</a:t>
            </a:r>
            <a:r>
              <a:rPr lang="en-US" altLang="zh-CN" sz="2400" i="1" baseline="-25000" dirty="0" smtClean="0">
                <a:solidFill>
                  <a:srgbClr val="000000"/>
                </a:solidFill>
              </a:rPr>
              <a:t>S</a:t>
            </a:r>
            <a:r>
              <a:rPr lang="en-US" altLang="zh-CN" sz="2400" dirty="0" smtClean="0">
                <a:solidFill>
                  <a:srgbClr val="000000"/>
                </a:solidFill>
              </a:rPr>
              <a:t>)</a:t>
            </a:r>
            <a:r>
              <a:rPr lang="zh-CN" altLang="en-US" sz="2400" dirty="0">
                <a:solidFill>
                  <a:srgbClr val="000000"/>
                </a:solidFill>
              </a:rPr>
              <a:t>：其他条件不变的情况下</a:t>
            </a:r>
            <a:r>
              <a:rPr lang="zh-CN" altLang="en-US" sz="2400" dirty="0" smtClean="0">
                <a:solidFill>
                  <a:srgbClr val="000000"/>
                </a:solidFill>
              </a:rPr>
              <a:t>，供给量</a:t>
            </a:r>
            <a:r>
              <a:rPr lang="zh-CN" altLang="en-US" sz="2400" dirty="0">
                <a:solidFill>
                  <a:srgbClr val="000000"/>
                </a:solidFill>
              </a:rPr>
              <a:t>对</a:t>
            </a:r>
            <a:r>
              <a:rPr lang="zh-CN" altLang="en-US" sz="2400" dirty="0" smtClean="0">
                <a:solidFill>
                  <a:srgbClr val="000000"/>
                </a:solidFill>
              </a:rPr>
              <a:t>价格变动的反应程度。</a:t>
            </a:r>
            <a:endParaRPr lang="en-US" altLang="zh-CN" sz="2400" dirty="0" smtClean="0">
              <a:solidFill>
                <a:srgbClr val="000000"/>
              </a:solidFill>
            </a:endParaRPr>
          </a:p>
          <a:p>
            <a:pPr eaLnBrk="1" hangingPunct="1"/>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供给</a:t>
            </a:r>
            <a:r>
              <a:rPr lang="zh-CN" altLang="en-US" sz="2400" dirty="0">
                <a:solidFill>
                  <a:srgbClr val="000000"/>
                </a:solidFill>
              </a:rPr>
              <a:t>的价格</a:t>
            </a:r>
            <a:r>
              <a:rPr lang="zh-CN" altLang="en-US" sz="2400" dirty="0" smtClean="0">
                <a:solidFill>
                  <a:srgbClr val="000000"/>
                </a:solidFill>
              </a:rPr>
              <a:t>弹性用供给的价格弹性系数（</a:t>
            </a:r>
            <a:r>
              <a:rPr lang="en-US" altLang="zh-CN" sz="2400" i="1" dirty="0">
                <a:solidFill>
                  <a:srgbClr val="000000"/>
                </a:solidFill>
              </a:rPr>
              <a:t> E</a:t>
            </a:r>
            <a:r>
              <a:rPr lang="en-US" altLang="zh-CN" sz="2400" i="1" baseline="-25000" dirty="0">
                <a:solidFill>
                  <a:srgbClr val="000000"/>
                </a:solidFill>
              </a:rPr>
              <a:t>S </a:t>
            </a:r>
            <a:r>
              <a:rPr lang="zh-CN" altLang="en-US" sz="2400" dirty="0" smtClean="0">
                <a:solidFill>
                  <a:srgbClr val="000000"/>
                </a:solidFill>
              </a:rPr>
              <a:t>）测度。</a:t>
            </a:r>
            <a:endParaRPr lang="zh-CN" altLang="en-US" sz="2400" dirty="0">
              <a:solidFill>
                <a:srgbClr val="000000"/>
              </a:solidFill>
            </a:endParaRPr>
          </a:p>
        </p:txBody>
      </p:sp>
      <p:graphicFrame>
        <p:nvGraphicFramePr>
          <p:cNvPr id="14" name="Object 8"/>
          <p:cNvGraphicFramePr>
            <a:graphicFrameLocks noChangeAspect="1"/>
          </p:cNvGraphicFramePr>
          <p:nvPr>
            <p:extLst>
              <p:ext uri="{D42A27DB-BD31-4B8C-83A1-F6EECF244321}">
                <p14:modId xmlns:p14="http://schemas.microsoft.com/office/powerpoint/2010/main" val="2339190358"/>
              </p:ext>
            </p:extLst>
          </p:nvPr>
        </p:nvGraphicFramePr>
        <p:xfrm>
          <a:off x="3203848" y="3687915"/>
          <a:ext cx="1570457" cy="749197"/>
        </p:xfrm>
        <a:graphic>
          <a:graphicData uri="http://schemas.openxmlformats.org/presentationml/2006/ole">
            <mc:AlternateContent xmlns:mc="http://schemas.openxmlformats.org/markup-compatibility/2006">
              <mc:Choice xmlns:v="urn:schemas-microsoft-com:vml" Requires="v">
                <p:oleObj spid="_x0000_s30919" r:id="rId6" imgW="825500" imgH="393700" progId="Equation.3">
                  <p:embed/>
                </p:oleObj>
              </mc:Choice>
              <mc:Fallback>
                <p:oleObj r:id="rId6" imgW="825500" imgH="3937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3848" y="3687915"/>
                        <a:ext cx="1570457" cy="749197"/>
                      </a:xfrm>
                      <a:prstGeom prst="rect">
                        <a:avLst/>
                      </a:prstGeom>
                      <a:solidFill>
                        <a:schemeClr val="bg1"/>
                      </a:solidFill>
                      <a:ln>
                        <a:noFill/>
                      </a:ln>
                    </p:spPr>
                  </p:pic>
                </p:oleObj>
              </mc:Fallback>
            </mc:AlternateContent>
          </a:graphicData>
        </a:graphic>
      </p:graphicFrame>
    </p:spTree>
    <p:extLst>
      <p:ext uri="{BB962C8B-B14F-4D97-AF65-F5344CB8AC3E}">
        <p14:creationId xmlns:p14="http://schemas.microsoft.com/office/powerpoint/2010/main" val="416484338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48225"/>
            <a:ext cx="6218369" cy="461665"/>
          </a:xfrm>
          <a:prstGeom prst="rect">
            <a:avLst/>
          </a:prstGeom>
        </p:spPr>
        <p:txBody>
          <a:bodyPr wrap="none">
            <a:spAutoFit/>
          </a:bodyPr>
          <a:lstStyle/>
          <a:p>
            <a:pPr algn="ctr" eaLnBrk="1" hangingPunct="1"/>
            <a:r>
              <a:rPr kumimoji="1" lang="zh-CN" altLang="en-US" sz="2400" b="1" dirty="0" smtClean="0">
                <a:solidFill>
                  <a:srgbClr val="000000"/>
                </a:solidFill>
              </a:rPr>
              <a:t>（</a:t>
            </a:r>
            <a:r>
              <a:rPr kumimoji="1" lang="en-US" altLang="zh-CN" sz="2400" b="1" dirty="0" smtClean="0">
                <a:solidFill>
                  <a:srgbClr val="000000"/>
                </a:solidFill>
              </a:rPr>
              <a:t>2</a:t>
            </a:r>
            <a:r>
              <a:rPr kumimoji="1" lang="zh-CN" altLang="en-US" sz="2400" b="1" dirty="0">
                <a:solidFill>
                  <a:srgbClr val="000000"/>
                </a:solidFill>
              </a:rPr>
              <a:t>）供给的价格</a:t>
            </a:r>
            <a:r>
              <a:rPr kumimoji="1" lang="zh-CN" altLang="en-US" sz="2400" b="1" dirty="0" smtClean="0">
                <a:solidFill>
                  <a:srgbClr val="000000"/>
                </a:solidFill>
              </a:rPr>
              <a:t>弹性分类与</a:t>
            </a:r>
            <a:r>
              <a:rPr kumimoji="1" lang="zh-CN" altLang="en-US" sz="2400" b="1" dirty="0">
                <a:solidFill>
                  <a:srgbClr val="000000"/>
                </a:solidFill>
              </a:rPr>
              <a:t>供给曲线的</a:t>
            </a:r>
            <a:r>
              <a:rPr kumimoji="1" lang="zh-CN" altLang="en-US" sz="2400" b="1" dirty="0" smtClean="0">
                <a:solidFill>
                  <a:srgbClr val="000000"/>
                </a:solidFill>
              </a:rPr>
              <a:t>形状</a:t>
            </a:r>
            <a:endParaRPr kumimoji="1" lang="zh-CN" altLang="en-US" sz="2400" b="1" dirty="0">
              <a:solidFill>
                <a:srgbClr val="000000"/>
              </a:solidFill>
            </a:endParaRPr>
          </a:p>
        </p:txBody>
      </p:sp>
      <p:sp>
        <p:nvSpPr>
          <p:cNvPr id="13" name="Line 5"/>
          <p:cNvSpPr>
            <a:spLocks noChangeShapeType="1"/>
          </p:cNvSpPr>
          <p:nvPr/>
        </p:nvSpPr>
        <p:spPr bwMode="auto">
          <a:xfrm>
            <a:off x="900633" y="3850853"/>
            <a:ext cx="20161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14" name="Line 6"/>
          <p:cNvSpPr>
            <a:spLocks noChangeShapeType="1"/>
          </p:cNvSpPr>
          <p:nvPr/>
        </p:nvSpPr>
        <p:spPr bwMode="auto">
          <a:xfrm flipV="1">
            <a:off x="900633" y="1834728"/>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15" name="Line 7"/>
          <p:cNvSpPr>
            <a:spLocks noChangeShapeType="1"/>
          </p:cNvSpPr>
          <p:nvPr/>
        </p:nvSpPr>
        <p:spPr bwMode="auto">
          <a:xfrm>
            <a:off x="900633" y="2842790"/>
            <a:ext cx="1943100"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16" name="Rectangle 8"/>
          <p:cNvSpPr>
            <a:spLocks noChangeArrowheads="1"/>
          </p:cNvSpPr>
          <p:nvPr/>
        </p:nvSpPr>
        <p:spPr bwMode="auto">
          <a:xfrm>
            <a:off x="1515532" y="2464521"/>
            <a:ext cx="846707"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E</a:t>
            </a:r>
            <a:r>
              <a:rPr lang="en-US" altLang="zh-CN" sz="1800" b="1" baseline="-25000">
                <a:solidFill>
                  <a:srgbClr val="000000"/>
                </a:solidFill>
                <a:latin typeface="Tahoma" panose="020B0604030504040204" pitchFamily="34" charset="0"/>
              </a:rPr>
              <a:t>S</a:t>
            </a:r>
            <a:r>
              <a:rPr lang="en-US" altLang="zh-CN" sz="1800" b="1">
                <a:solidFill>
                  <a:srgbClr val="000000"/>
                </a:solidFill>
                <a:latin typeface="Tahoma" panose="020B0604030504040204" pitchFamily="34" charset="0"/>
              </a:rPr>
              <a:t> =</a:t>
            </a:r>
            <a:r>
              <a:rPr lang="en-US" altLang="zh-CN" sz="1800" b="1">
                <a:solidFill>
                  <a:srgbClr val="000000"/>
                </a:solidFill>
                <a:latin typeface="Tahoma" panose="020B0604030504040204" pitchFamily="34" charset="0"/>
                <a:sym typeface="Symbol" panose="05050102010706020507" pitchFamily="18" charset="2"/>
              </a:rPr>
              <a:t></a:t>
            </a:r>
          </a:p>
        </p:txBody>
      </p:sp>
      <p:sp>
        <p:nvSpPr>
          <p:cNvPr id="17" name="Line 9"/>
          <p:cNvSpPr>
            <a:spLocks noChangeShapeType="1"/>
          </p:cNvSpPr>
          <p:nvPr/>
        </p:nvSpPr>
        <p:spPr bwMode="auto">
          <a:xfrm>
            <a:off x="3204096" y="3850853"/>
            <a:ext cx="23050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18" name="Line 10"/>
          <p:cNvSpPr>
            <a:spLocks noChangeShapeType="1"/>
          </p:cNvSpPr>
          <p:nvPr/>
        </p:nvSpPr>
        <p:spPr bwMode="auto">
          <a:xfrm flipV="1">
            <a:off x="3204096" y="1834728"/>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19" name="Line 11"/>
          <p:cNvSpPr>
            <a:spLocks noChangeShapeType="1"/>
          </p:cNvSpPr>
          <p:nvPr/>
        </p:nvSpPr>
        <p:spPr bwMode="auto">
          <a:xfrm flipV="1">
            <a:off x="3407296" y="2664990"/>
            <a:ext cx="1873250" cy="71913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20" name="Rectangle 12"/>
          <p:cNvSpPr>
            <a:spLocks noChangeArrowheads="1"/>
          </p:cNvSpPr>
          <p:nvPr/>
        </p:nvSpPr>
        <p:spPr bwMode="auto">
          <a:xfrm>
            <a:off x="3851796" y="2193503"/>
            <a:ext cx="82907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E</a:t>
            </a:r>
            <a:r>
              <a:rPr lang="en-US" altLang="zh-CN" sz="1800" b="1" baseline="-25000">
                <a:solidFill>
                  <a:srgbClr val="000000"/>
                </a:solidFill>
                <a:latin typeface="Tahoma" panose="020B0604030504040204" pitchFamily="34" charset="0"/>
              </a:rPr>
              <a:t>S</a:t>
            </a:r>
            <a:r>
              <a:rPr lang="en-US" altLang="zh-CN" sz="1800" b="1">
                <a:solidFill>
                  <a:srgbClr val="000000"/>
                </a:solidFill>
                <a:latin typeface="Tahoma" panose="020B0604030504040204" pitchFamily="34" charset="0"/>
              </a:rPr>
              <a:t> &gt;1</a:t>
            </a:r>
            <a:endParaRPr lang="en-US" altLang="zh-CN" sz="1800" b="1">
              <a:solidFill>
                <a:srgbClr val="000000"/>
              </a:solidFill>
              <a:latin typeface="Tahoma" panose="020B0604030504040204" pitchFamily="34" charset="0"/>
              <a:sym typeface="Symbol" panose="05050102010706020507" pitchFamily="18" charset="2"/>
            </a:endParaRPr>
          </a:p>
        </p:txBody>
      </p:sp>
      <p:sp>
        <p:nvSpPr>
          <p:cNvPr id="21" name="Line 13"/>
          <p:cNvSpPr>
            <a:spLocks noChangeShapeType="1"/>
          </p:cNvSpPr>
          <p:nvPr/>
        </p:nvSpPr>
        <p:spPr bwMode="auto">
          <a:xfrm>
            <a:off x="4069283" y="3130128"/>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22" name="Line 14"/>
          <p:cNvSpPr>
            <a:spLocks noChangeShapeType="1"/>
          </p:cNvSpPr>
          <p:nvPr/>
        </p:nvSpPr>
        <p:spPr bwMode="auto">
          <a:xfrm>
            <a:off x="4788421" y="2842790"/>
            <a:ext cx="0" cy="10080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23" name="Text Box 15"/>
          <p:cNvSpPr txBox="1">
            <a:spLocks noChangeArrowheads="1"/>
          </p:cNvSpPr>
          <p:nvPr/>
        </p:nvSpPr>
        <p:spPr bwMode="auto">
          <a:xfrm>
            <a:off x="3853383" y="3850853"/>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100</a:t>
            </a:r>
          </a:p>
        </p:txBody>
      </p:sp>
      <p:sp>
        <p:nvSpPr>
          <p:cNvPr id="24" name="Text Box 16"/>
          <p:cNvSpPr txBox="1">
            <a:spLocks noChangeArrowheads="1"/>
          </p:cNvSpPr>
          <p:nvPr/>
        </p:nvSpPr>
        <p:spPr bwMode="auto">
          <a:xfrm>
            <a:off x="4572521" y="3850853"/>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200</a:t>
            </a:r>
          </a:p>
        </p:txBody>
      </p:sp>
      <p:sp>
        <p:nvSpPr>
          <p:cNvPr id="25" name="Line 17"/>
          <p:cNvSpPr>
            <a:spLocks noChangeShapeType="1"/>
          </p:cNvSpPr>
          <p:nvPr/>
        </p:nvSpPr>
        <p:spPr bwMode="auto">
          <a:xfrm flipH="1">
            <a:off x="3204096" y="3130128"/>
            <a:ext cx="865187"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26" name="Line 18"/>
          <p:cNvSpPr>
            <a:spLocks noChangeShapeType="1"/>
          </p:cNvSpPr>
          <p:nvPr/>
        </p:nvSpPr>
        <p:spPr bwMode="auto">
          <a:xfrm flipH="1">
            <a:off x="3204096" y="2842790"/>
            <a:ext cx="158432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27" name="Text Box 19"/>
          <p:cNvSpPr txBox="1">
            <a:spLocks noChangeArrowheads="1"/>
          </p:cNvSpPr>
          <p:nvPr/>
        </p:nvSpPr>
        <p:spPr bwMode="auto">
          <a:xfrm>
            <a:off x="2845321" y="2987253"/>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4</a:t>
            </a:r>
          </a:p>
        </p:txBody>
      </p:sp>
      <p:sp>
        <p:nvSpPr>
          <p:cNvPr id="28" name="Text Box 20"/>
          <p:cNvSpPr txBox="1">
            <a:spLocks noChangeArrowheads="1"/>
          </p:cNvSpPr>
          <p:nvPr/>
        </p:nvSpPr>
        <p:spPr bwMode="auto">
          <a:xfrm>
            <a:off x="2845321" y="2626890"/>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5</a:t>
            </a:r>
          </a:p>
        </p:txBody>
      </p:sp>
      <p:sp>
        <p:nvSpPr>
          <p:cNvPr id="29" name="Line 21"/>
          <p:cNvSpPr>
            <a:spLocks noChangeShapeType="1"/>
          </p:cNvSpPr>
          <p:nvPr/>
        </p:nvSpPr>
        <p:spPr bwMode="auto">
          <a:xfrm>
            <a:off x="6010796" y="3850853"/>
            <a:ext cx="22336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0" name="Line 22"/>
          <p:cNvSpPr>
            <a:spLocks noChangeShapeType="1"/>
          </p:cNvSpPr>
          <p:nvPr/>
        </p:nvSpPr>
        <p:spPr bwMode="auto">
          <a:xfrm flipV="1">
            <a:off x="6012383" y="1834728"/>
            <a:ext cx="0" cy="20161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1" name="Line 23"/>
          <p:cNvSpPr>
            <a:spLocks noChangeShapeType="1"/>
          </p:cNvSpPr>
          <p:nvPr/>
        </p:nvSpPr>
        <p:spPr bwMode="auto">
          <a:xfrm flipV="1">
            <a:off x="6444183" y="2266528"/>
            <a:ext cx="1512888" cy="1223962"/>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2" name="Rectangle 24"/>
          <p:cNvSpPr>
            <a:spLocks noChangeArrowheads="1"/>
          </p:cNvSpPr>
          <p:nvPr/>
        </p:nvSpPr>
        <p:spPr bwMode="auto">
          <a:xfrm>
            <a:off x="6658496" y="2193503"/>
            <a:ext cx="82907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E</a:t>
            </a:r>
            <a:r>
              <a:rPr lang="en-US" altLang="zh-CN" sz="1800" b="1" baseline="-25000">
                <a:solidFill>
                  <a:srgbClr val="000000"/>
                </a:solidFill>
                <a:latin typeface="Tahoma" panose="020B0604030504040204" pitchFamily="34" charset="0"/>
              </a:rPr>
              <a:t>S</a:t>
            </a:r>
            <a:r>
              <a:rPr lang="en-US" altLang="zh-CN" sz="1800" b="1">
                <a:solidFill>
                  <a:srgbClr val="000000"/>
                </a:solidFill>
                <a:latin typeface="Tahoma" panose="020B0604030504040204" pitchFamily="34" charset="0"/>
              </a:rPr>
              <a:t> =1</a:t>
            </a:r>
            <a:endParaRPr lang="en-US" altLang="zh-CN" sz="1800" b="1">
              <a:solidFill>
                <a:srgbClr val="000000"/>
              </a:solidFill>
              <a:latin typeface="Tahoma" panose="020B0604030504040204" pitchFamily="34" charset="0"/>
              <a:sym typeface="Symbol" panose="05050102010706020507" pitchFamily="18" charset="2"/>
            </a:endParaRPr>
          </a:p>
        </p:txBody>
      </p:sp>
      <p:sp>
        <p:nvSpPr>
          <p:cNvPr id="33" name="Line 25"/>
          <p:cNvSpPr>
            <a:spLocks noChangeShapeType="1"/>
          </p:cNvSpPr>
          <p:nvPr/>
        </p:nvSpPr>
        <p:spPr bwMode="auto">
          <a:xfrm>
            <a:off x="6875983" y="3130128"/>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4" name="Line 26"/>
          <p:cNvSpPr>
            <a:spLocks noChangeShapeType="1"/>
          </p:cNvSpPr>
          <p:nvPr/>
        </p:nvSpPr>
        <p:spPr bwMode="auto">
          <a:xfrm flipH="1">
            <a:off x="7595121" y="2553865"/>
            <a:ext cx="1587" cy="12969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5" name="Text Box 27"/>
          <p:cNvSpPr txBox="1">
            <a:spLocks noChangeArrowheads="1"/>
          </p:cNvSpPr>
          <p:nvPr/>
        </p:nvSpPr>
        <p:spPr bwMode="auto">
          <a:xfrm>
            <a:off x="6660083" y="3850853"/>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100</a:t>
            </a:r>
          </a:p>
        </p:txBody>
      </p:sp>
      <p:sp>
        <p:nvSpPr>
          <p:cNvPr id="36" name="Text Box 28"/>
          <p:cNvSpPr txBox="1">
            <a:spLocks noChangeArrowheads="1"/>
          </p:cNvSpPr>
          <p:nvPr/>
        </p:nvSpPr>
        <p:spPr bwMode="auto">
          <a:xfrm>
            <a:off x="7379221" y="3850853"/>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125</a:t>
            </a:r>
          </a:p>
        </p:txBody>
      </p:sp>
      <p:sp>
        <p:nvSpPr>
          <p:cNvPr id="37" name="Line 29"/>
          <p:cNvSpPr>
            <a:spLocks noChangeShapeType="1"/>
          </p:cNvSpPr>
          <p:nvPr/>
        </p:nvSpPr>
        <p:spPr bwMode="auto">
          <a:xfrm flipH="1">
            <a:off x="6010796" y="3130128"/>
            <a:ext cx="865187"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8" name="Line 30"/>
          <p:cNvSpPr>
            <a:spLocks noChangeShapeType="1"/>
          </p:cNvSpPr>
          <p:nvPr/>
        </p:nvSpPr>
        <p:spPr bwMode="auto">
          <a:xfrm flipH="1">
            <a:off x="6012383" y="2588790"/>
            <a:ext cx="158432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39" name="Text Box 31"/>
          <p:cNvSpPr txBox="1">
            <a:spLocks noChangeArrowheads="1"/>
          </p:cNvSpPr>
          <p:nvPr/>
        </p:nvSpPr>
        <p:spPr bwMode="auto">
          <a:xfrm>
            <a:off x="5652021" y="2987253"/>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4</a:t>
            </a:r>
          </a:p>
        </p:txBody>
      </p:sp>
      <p:sp>
        <p:nvSpPr>
          <p:cNvPr id="40" name="Text Box 32"/>
          <p:cNvSpPr txBox="1">
            <a:spLocks noChangeArrowheads="1"/>
          </p:cNvSpPr>
          <p:nvPr/>
        </p:nvSpPr>
        <p:spPr bwMode="auto">
          <a:xfrm>
            <a:off x="5652120" y="2410990"/>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dirty="0">
                <a:solidFill>
                  <a:srgbClr val="000000"/>
                </a:solidFill>
                <a:latin typeface="Tahoma" panose="020B0604030504040204" pitchFamily="34" charset="0"/>
              </a:rPr>
              <a:t>5</a:t>
            </a:r>
          </a:p>
        </p:txBody>
      </p:sp>
      <p:sp>
        <p:nvSpPr>
          <p:cNvPr id="41" name="Line 33"/>
          <p:cNvSpPr>
            <a:spLocks noChangeShapeType="1"/>
          </p:cNvSpPr>
          <p:nvPr/>
        </p:nvSpPr>
        <p:spPr bwMode="auto">
          <a:xfrm>
            <a:off x="1475308" y="6079812"/>
            <a:ext cx="22336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42" name="Line 34"/>
          <p:cNvSpPr>
            <a:spLocks noChangeShapeType="1"/>
          </p:cNvSpPr>
          <p:nvPr/>
        </p:nvSpPr>
        <p:spPr bwMode="auto">
          <a:xfrm flipH="1" flipV="1">
            <a:off x="1475308" y="4279587"/>
            <a:ext cx="1588" cy="18002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43" name="Line 35"/>
          <p:cNvSpPr>
            <a:spLocks noChangeShapeType="1"/>
          </p:cNvSpPr>
          <p:nvPr/>
        </p:nvSpPr>
        <p:spPr bwMode="auto">
          <a:xfrm flipV="1">
            <a:off x="2124596" y="4279587"/>
            <a:ext cx="792162" cy="15113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44" name="Rectangle 36"/>
          <p:cNvSpPr>
            <a:spLocks noChangeArrowheads="1"/>
          </p:cNvSpPr>
          <p:nvPr/>
        </p:nvSpPr>
        <p:spPr bwMode="auto">
          <a:xfrm>
            <a:off x="2700858" y="4711387"/>
            <a:ext cx="82907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E</a:t>
            </a:r>
            <a:r>
              <a:rPr lang="en-US" altLang="zh-CN" sz="1800" b="1" baseline="-25000">
                <a:solidFill>
                  <a:srgbClr val="000000"/>
                </a:solidFill>
                <a:latin typeface="Tahoma" panose="020B0604030504040204" pitchFamily="34" charset="0"/>
              </a:rPr>
              <a:t>S</a:t>
            </a:r>
            <a:r>
              <a:rPr lang="en-US" altLang="zh-CN" sz="1800" b="1">
                <a:solidFill>
                  <a:srgbClr val="000000"/>
                </a:solidFill>
                <a:latin typeface="Tahoma" panose="020B0604030504040204" pitchFamily="34" charset="0"/>
              </a:rPr>
              <a:t> &lt;1</a:t>
            </a:r>
          </a:p>
        </p:txBody>
      </p:sp>
      <p:sp>
        <p:nvSpPr>
          <p:cNvPr id="45" name="Line 37"/>
          <p:cNvSpPr>
            <a:spLocks noChangeShapeType="1"/>
          </p:cNvSpPr>
          <p:nvPr/>
        </p:nvSpPr>
        <p:spPr bwMode="auto">
          <a:xfrm>
            <a:off x="2340496" y="5359087"/>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46" name="Line 38"/>
          <p:cNvSpPr>
            <a:spLocks noChangeShapeType="1"/>
          </p:cNvSpPr>
          <p:nvPr/>
        </p:nvSpPr>
        <p:spPr bwMode="auto">
          <a:xfrm flipH="1">
            <a:off x="2627833" y="4855850"/>
            <a:ext cx="1588" cy="12239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47" name="Text Box 39"/>
          <p:cNvSpPr txBox="1">
            <a:spLocks noChangeArrowheads="1"/>
          </p:cNvSpPr>
          <p:nvPr/>
        </p:nvSpPr>
        <p:spPr bwMode="auto">
          <a:xfrm>
            <a:off x="1908696" y="6079812"/>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100</a:t>
            </a:r>
          </a:p>
        </p:txBody>
      </p:sp>
      <p:sp>
        <p:nvSpPr>
          <p:cNvPr id="48" name="Text Box 40"/>
          <p:cNvSpPr txBox="1">
            <a:spLocks noChangeArrowheads="1"/>
          </p:cNvSpPr>
          <p:nvPr/>
        </p:nvSpPr>
        <p:spPr bwMode="auto">
          <a:xfrm>
            <a:off x="2483371" y="6079812"/>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110</a:t>
            </a:r>
          </a:p>
        </p:txBody>
      </p:sp>
      <p:sp>
        <p:nvSpPr>
          <p:cNvPr id="49" name="Line 41"/>
          <p:cNvSpPr>
            <a:spLocks noChangeShapeType="1"/>
          </p:cNvSpPr>
          <p:nvPr/>
        </p:nvSpPr>
        <p:spPr bwMode="auto">
          <a:xfrm flipH="1">
            <a:off x="1475308" y="5359087"/>
            <a:ext cx="8651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0" name="Line 42"/>
          <p:cNvSpPr>
            <a:spLocks noChangeShapeType="1"/>
          </p:cNvSpPr>
          <p:nvPr/>
        </p:nvSpPr>
        <p:spPr bwMode="auto">
          <a:xfrm flipH="1">
            <a:off x="1476896" y="4784412"/>
            <a:ext cx="1150937" cy="333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1" name="Text Box 43"/>
          <p:cNvSpPr txBox="1">
            <a:spLocks noChangeArrowheads="1"/>
          </p:cNvSpPr>
          <p:nvPr/>
        </p:nvSpPr>
        <p:spPr bwMode="auto">
          <a:xfrm>
            <a:off x="1116533" y="5216212"/>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4</a:t>
            </a:r>
          </a:p>
        </p:txBody>
      </p:sp>
      <p:sp>
        <p:nvSpPr>
          <p:cNvPr id="52" name="Text Box 44"/>
          <p:cNvSpPr txBox="1">
            <a:spLocks noChangeArrowheads="1"/>
          </p:cNvSpPr>
          <p:nvPr/>
        </p:nvSpPr>
        <p:spPr bwMode="auto">
          <a:xfrm>
            <a:off x="1045096" y="4639950"/>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5</a:t>
            </a:r>
          </a:p>
        </p:txBody>
      </p:sp>
      <p:sp>
        <p:nvSpPr>
          <p:cNvPr id="53" name="Line 45"/>
          <p:cNvSpPr>
            <a:spLocks noChangeShapeType="1"/>
          </p:cNvSpPr>
          <p:nvPr/>
        </p:nvSpPr>
        <p:spPr bwMode="auto">
          <a:xfrm>
            <a:off x="5294833" y="6154425"/>
            <a:ext cx="22336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4" name="Line 46"/>
          <p:cNvSpPr>
            <a:spLocks noChangeShapeType="1"/>
          </p:cNvSpPr>
          <p:nvPr/>
        </p:nvSpPr>
        <p:spPr bwMode="auto">
          <a:xfrm flipV="1">
            <a:off x="5296421" y="4497075"/>
            <a:ext cx="0" cy="16573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5" name="Line 47"/>
          <p:cNvSpPr>
            <a:spLocks noChangeShapeType="1"/>
          </p:cNvSpPr>
          <p:nvPr/>
        </p:nvSpPr>
        <p:spPr bwMode="auto">
          <a:xfrm flipV="1">
            <a:off x="6156846" y="4568512"/>
            <a:ext cx="3175" cy="1563688"/>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6" name="Rectangle 48"/>
          <p:cNvSpPr>
            <a:spLocks noChangeArrowheads="1"/>
          </p:cNvSpPr>
          <p:nvPr/>
        </p:nvSpPr>
        <p:spPr bwMode="auto">
          <a:xfrm>
            <a:off x="6375921" y="4641537"/>
            <a:ext cx="82907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E</a:t>
            </a:r>
            <a:r>
              <a:rPr lang="en-US" altLang="zh-CN" sz="1800" b="1" baseline="-25000">
                <a:solidFill>
                  <a:srgbClr val="000000"/>
                </a:solidFill>
                <a:latin typeface="Tahoma" panose="020B0604030504040204" pitchFamily="34" charset="0"/>
              </a:rPr>
              <a:t>S</a:t>
            </a:r>
            <a:r>
              <a:rPr lang="en-US" altLang="zh-CN" sz="1800" b="1">
                <a:solidFill>
                  <a:srgbClr val="000000"/>
                </a:solidFill>
                <a:latin typeface="Tahoma" panose="020B0604030504040204" pitchFamily="34" charset="0"/>
              </a:rPr>
              <a:t> =0</a:t>
            </a:r>
            <a:endParaRPr lang="en-US" altLang="zh-CN" sz="1800" b="1">
              <a:solidFill>
                <a:srgbClr val="000000"/>
              </a:solidFill>
              <a:latin typeface="Tahoma" panose="020B0604030504040204" pitchFamily="34" charset="0"/>
              <a:sym typeface="Symbol" panose="05050102010706020507" pitchFamily="18" charset="2"/>
            </a:endParaRPr>
          </a:p>
        </p:txBody>
      </p:sp>
      <p:sp>
        <p:nvSpPr>
          <p:cNvPr id="57" name="Line 49"/>
          <p:cNvSpPr>
            <a:spLocks noChangeShapeType="1"/>
          </p:cNvSpPr>
          <p:nvPr/>
        </p:nvSpPr>
        <p:spPr bwMode="auto">
          <a:xfrm>
            <a:off x="6160021" y="543370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58" name="Text Box 50"/>
          <p:cNvSpPr txBox="1">
            <a:spLocks noChangeArrowheads="1"/>
          </p:cNvSpPr>
          <p:nvPr/>
        </p:nvSpPr>
        <p:spPr bwMode="auto">
          <a:xfrm>
            <a:off x="5961583" y="6156012"/>
            <a:ext cx="62709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100</a:t>
            </a:r>
          </a:p>
        </p:txBody>
      </p:sp>
      <p:sp>
        <p:nvSpPr>
          <p:cNvPr id="59" name="Line 51"/>
          <p:cNvSpPr>
            <a:spLocks noChangeShapeType="1"/>
          </p:cNvSpPr>
          <p:nvPr/>
        </p:nvSpPr>
        <p:spPr bwMode="auto">
          <a:xfrm flipH="1">
            <a:off x="5294833" y="5433700"/>
            <a:ext cx="86518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60" name="Line 52"/>
          <p:cNvSpPr>
            <a:spLocks noChangeShapeType="1"/>
          </p:cNvSpPr>
          <p:nvPr/>
        </p:nvSpPr>
        <p:spPr bwMode="auto">
          <a:xfrm flipH="1">
            <a:off x="5296421" y="4857437"/>
            <a:ext cx="863600" cy="349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b="1"/>
          </a:p>
        </p:txBody>
      </p:sp>
      <p:sp>
        <p:nvSpPr>
          <p:cNvPr id="61" name="Text Box 53"/>
          <p:cNvSpPr txBox="1">
            <a:spLocks noChangeArrowheads="1"/>
          </p:cNvSpPr>
          <p:nvPr/>
        </p:nvSpPr>
        <p:spPr bwMode="auto">
          <a:xfrm>
            <a:off x="4859858" y="5287650"/>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4</a:t>
            </a:r>
          </a:p>
        </p:txBody>
      </p:sp>
      <p:sp>
        <p:nvSpPr>
          <p:cNvPr id="62" name="Text Box 54"/>
          <p:cNvSpPr txBox="1">
            <a:spLocks noChangeArrowheads="1"/>
          </p:cNvSpPr>
          <p:nvPr/>
        </p:nvSpPr>
        <p:spPr bwMode="auto">
          <a:xfrm>
            <a:off x="4864621" y="4714562"/>
            <a:ext cx="33214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b="1">
                <a:solidFill>
                  <a:srgbClr val="000000"/>
                </a:solidFill>
                <a:latin typeface="Tahoma" panose="020B0604030504040204" pitchFamily="34" charset="0"/>
              </a:rPr>
              <a:t>5</a:t>
            </a:r>
          </a:p>
        </p:txBody>
      </p:sp>
      <p:sp>
        <p:nvSpPr>
          <p:cNvPr id="2" name="文本框 1"/>
          <p:cNvSpPr txBox="1"/>
          <p:nvPr/>
        </p:nvSpPr>
        <p:spPr>
          <a:xfrm>
            <a:off x="1392084" y="2073224"/>
            <a:ext cx="1217000" cy="400110"/>
          </a:xfrm>
          <a:prstGeom prst="rect">
            <a:avLst/>
          </a:prstGeom>
          <a:noFill/>
        </p:spPr>
        <p:txBody>
          <a:bodyPr wrap="none" rtlCol="0">
            <a:spAutoFit/>
          </a:bodyPr>
          <a:lstStyle/>
          <a:p>
            <a:r>
              <a:rPr lang="zh-CN" altLang="en-US" sz="2000" b="1" dirty="0" smtClean="0"/>
              <a:t>无穷弹性</a:t>
            </a:r>
            <a:endParaRPr lang="zh-CN" altLang="en-US" sz="2000" b="1" dirty="0"/>
          </a:p>
        </p:txBody>
      </p:sp>
      <p:sp>
        <p:nvSpPr>
          <p:cNvPr id="63" name="文本框 62"/>
          <p:cNvSpPr txBox="1"/>
          <p:nvPr/>
        </p:nvSpPr>
        <p:spPr>
          <a:xfrm>
            <a:off x="3692157" y="1849928"/>
            <a:ext cx="1217000" cy="400110"/>
          </a:xfrm>
          <a:prstGeom prst="rect">
            <a:avLst/>
          </a:prstGeom>
          <a:noFill/>
        </p:spPr>
        <p:txBody>
          <a:bodyPr wrap="none" rtlCol="0">
            <a:spAutoFit/>
          </a:bodyPr>
          <a:lstStyle/>
          <a:p>
            <a:r>
              <a:rPr lang="zh-CN" altLang="en-US" sz="2000" b="1" dirty="0" smtClean="0"/>
              <a:t>弹性充分</a:t>
            </a:r>
            <a:endParaRPr lang="zh-CN" altLang="en-US" sz="2000" b="1" dirty="0"/>
          </a:p>
        </p:txBody>
      </p:sp>
      <p:sp>
        <p:nvSpPr>
          <p:cNvPr id="64" name="文本框 63"/>
          <p:cNvSpPr txBox="1"/>
          <p:nvPr/>
        </p:nvSpPr>
        <p:spPr>
          <a:xfrm>
            <a:off x="6443389" y="1794057"/>
            <a:ext cx="1217000" cy="400110"/>
          </a:xfrm>
          <a:prstGeom prst="rect">
            <a:avLst/>
          </a:prstGeom>
          <a:noFill/>
        </p:spPr>
        <p:txBody>
          <a:bodyPr wrap="none" rtlCol="0">
            <a:spAutoFit/>
          </a:bodyPr>
          <a:lstStyle/>
          <a:p>
            <a:r>
              <a:rPr lang="zh-CN" altLang="en-US" sz="2000" b="1" dirty="0" smtClean="0"/>
              <a:t>单元弹性</a:t>
            </a:r>
            <a:endParaRPr lang="zh-CN" altLang="en-US" sz="2000" b="1" dirty="0"/>
          </a:p>
        </p:txBody>
      </p:sp>
      <p:sp>
        <p:nvSpPr>
          <p:cNvPr id="65" name="文本框 64"/>
          <p:cNvSpPr txBox="1"/>
          <p:nvPr/>
        </p:nvSpPr>
        <p:spPr>
          <a:xfrm>
            <a:off x="2601764" y="5046428"/>
            <a:ext cx="1215717" cy="400110"/>
          </a:xfrm>
          <a:prstGeom prst="rect">
            <a:avLst/>
          </a:prstGeom>
          <a:noFill/>
        </p:spPr>
        <p:txBody>
          <a:bodyPr wrap="none" rtlCol="0">
            <a:spAutoFit/>
          </a:bodyPr>
          <a:lstStyle/>
          <a:p>
            <a:r>
              <a:rPr lang="zh-CN" altLang="en-US" sz="2000" b="1" dirty="0" smtClean="0"/>
              <a:t>弹性不足</a:t>
            </a:r>
            <a:endParaRPr lang="zh-CN" altLang="en-US" sz="2000" b="1" dirty="0"/>
          </a:p>
        </p:txBody>
      </p:sp>
      <p:sp>
        <p:nvSpPr>
          <p:cNvPr id="66" name="文本框 65"/>
          <p:cNvSpPr txBox="1"/>
          <p:nvPr/>
        </p:nvSpPr>
        <p:spPr>
          <a:xfrm>
            <a:off x="6349387" y="5024620"/>
            <a:ext cx="958917" cy="400110"/>
          </a:xfrm>
          <a:prstGeom prst="rect">
            <a:avLst/>
          </a:prstGeom>
          <a:noFill/>
        </p:spPr>
        <p:txBody>
          <a:bodyPr wrap="none" rtlCol="0">
            <a:spAutoFit/>
          </a:bodyPr>
          <a:lstStyle/>
          <a:p>
            <a:r>
              <a:rPr lang="zh-CN" altLang="en-US" sz="2000" b="1" dirty="0" smtClean="0"/>
              <a:t>无弹性</a:t>
            </a:r>
            <a:endParaRPr lang="zh-CN" altLang="en-US" sz="2000" b="1" dirty="0"/>
          </a:p>
        </p:txBody>
      </p:sp>
    </p:spTree>
    <p:extLst>
      <p:ext uri="{BB962C8B-B14F-4D97-AF65-F5344CB8AC3E}">
        <p14:creationId xmlns:p14="http://schemas.microsoft.com/office/powerpoint/2010/main" val="71349494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95536" y="1148225"/>
            <a:ext cx="4362092"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3</a:t>
            </a:r>
            <a:r>
              <a:rPr lang="zh-CN" altLang="en-US" sz="2400" b="1" dirty="0" smtClean="0">
                <a:solidFill>
                  <a:srgbClr val="000000"/>
                </a:solidFill>
              </a:rPr>
              <a:t>）影响</a:t>
            </a:r>
            <a:r>
              <a:rPr lang="zh-CN" altLang="en-US" sz="2400" b="1" dirty="0">
                <a:solidFill>
                  <a:srgbClr val="000000"/>
                </a:solidFill>
              </a:rPr>
              <a:t>供给价格弹性的因素</a:t>
            </a:r>
          </a:p>
        </p:txBody>
      </p:sp>
      <p:sp>
        <p:nvSpPr>
          <p:cNvPr id="3" name="矩形 2"/>
          <p:cNvSpPr/>
          <p:nvPr/>
        </p:nvSpPr>
        <p:spPr>
          <a:xfrm>
            <a:off x="611560" y="1750198"/>
            <a:ext cx="7548072" cy="2928366"/>
          </a:xfrm>
          <a:prstGeom prst="rect">
            <a:avLst/>
          </a:prstGeom>
        </p:spPr>
        <p:txBody>
          <a:bodyPr wrap="square">
            <a:spAutoFit/>
          </a:bodyPr>
          <a:lstStyle/>
          <a:p>
            <a:pPr eaLnBrk="1" hangingPunct="1">
              <a:lnSpc>
                <a:spcPct val="130000"/>
              </a:lnSpc>
            </a:pPr>
            <a:r>
              <a:rPr lang="en-US" altLang="zh-CN"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latin typeface="Arial" panose="020B0604020202020204" pitchFamily="34" charset="0"/>
                <a:cs typeface="Arial" panose="020B0604020202020204" pitchFamily="34" charset="0"/>
              </a:rPr>
              <a:t>市场垄断程度（市场结构）</a:t>
            </a:r>
            <a:endParaRPr lang="en-US" altLang="zh-CN" sz="2400" dirty="0" smtClean="0">
              <a:solidFill>
                <a:srgbClr val="000000"/>
              </a:solidFill>
              <a:latin typeface="Arial" panose="020B0604020202020204" pitchFamily="34" charset="0"/>
              <a:cs typeface="Arial" panose="020B0604020202020204" pitchFamily="34" charset="0"/>
            </a:endParaRPr>
          </a:p>
          <a:p>
            <a:pPr eaLnBrk="1" hangingPunct="1">
              <a:lnSpc>
                <a:spcPct val="130000"/>
              </a:lnSpc>
            </a:pPr>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生产</a:t>
            </a:r>
            <a:r>
              <a:rPr lang="zh-CN" altLang="en-US" sz="2400" dirty="0">
                <a:solidFill>
                  <a:srgbClr val="000000"/>
                </a:solidFill>
              </a:rPr>
              <a:t>要素获得的难易程度与产量调整的难易程度</a:t>
            </a:r>
          </a:p>
          <a:p>
            <a:pPr eaLnBrk="1" hangingPunct="1">
              <a:lnSpc>
                <a:spcPct val="130000"/>
              </a:lnSpc>
            </a:pPr>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考察</a:t>
            </a:r>
            <a:r>
              <a:rPr lang="zh-CN" altLang="en-US" sz="2400" dirty="0">
                <a:solidFill>
                  <a:srgbClr val="000000"/>
                </a:solidFill>
              </a:rPr>
              <a:t>时间的长短</a:t>
            </a:r>
          </a:p>
          <a:p>
            <a:pPr eaLnBrk="1" hangingPunct="1">
              <a:lnSpc>
                <a:spcPct val="130000"/>
              </a:lnSpc>
            </a:pPr>
            <a:r>
              <a:rPr lang="zh-CN" altLang="en-US" sz="2400" dirty="0" smtClean="0">
                <a:solidFill>
                  <a:srgbClr val="000000"/>
                </a:solidFill>
                <a:latin typeface="Arial" panose="020B0604020202020204" pitchFamily="34" charset="0"/>
                <a:cs typeface="Arial" panose="020B0604020202020204" pitchFamily="34" charset="0"/>
              </a:rPr>
              <a:t>♦</a:t>
            </a:r>
            <a:r>
              <a:rPr lang="zh-CN" altLang="en-US" sz="2400" dirty="0" smtClean="0">
                <a:solidFill>
                  <a:srgbClr val="000000"/>
                </a:solidFill>
              </a:rPr>
              <a:t>成本</a:t>
            </a:r>
            <a:r>
              <a:rPr lang="zh-CN" altLang="en-US" sz="2400" dirty="0">
                <a:solidFill>
                  <a:srgbClr val="000000"/>
                </a:solidFill>
              </a:rPr>
              <a:t>变化情况：如果增加产量时，成本增加缓慢，那么在价格提高时，企业就愿意供给很多的产品，供给价格弹性大</a:t>
            </a:r>
          </a:p>
        </p:txBody>
      </p:sp>
    </p:spTree>
    <p:extLst>
      <p:ext uri="{BB962C8B-B14F-4D97-AF65-F5344CB8AC3E}">
        <p14:creationId xmlns:p14="http://schemas.microsoft.com/office/powerpoint/2010/main" val="80749364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470568" y="1201319"/>
            <a:ext cx="7859844" cy="523220"/>
          </a:xfrm>
          <a:prstGeom prst="rect">
            <a:avLst/>
          </a:prstGeom>
        </p:spPr>
        <p:txBody>
          <a:bodyPr wrap="none">
            <a:spAutoFit/>
          </a:bodyPr>
          <a:lstStyle/>
          <a:p>
            <a:r>
              <a:rPr lang="en-US" altLang="zh-CN" sz="2800" b="1" dirty="0" smtClean="0"/>
              <a:t>2.5.4 </a:t>
            </a:r>
            <a:r>
              <a:rPr lang="zh-CN" altLang="en-US" sz="2800" b="1" dirty="0" smtClean="0"/>
              <a:t>供求弹性</a:t>
            </a:r>
            <a:r>
              <a:rPr lang="zh-CN" altLang="en-US" sz="2800" b="1" dirty="0"/>
              <a:t>的综合</a:t>
            </a:r>
            <a:r>
              <a:rPr lang="zh-CN" altLang="en-US" sz="2800" b="1" dirty="0" smtClean="0"/>
              <a:t>应用：丰年歉收与粮食政策</a:t>
            </a:r>
            <a:endParaRPr lang="zh-CN" altLang="en-US" sz="2800" dirty="0"/>
          </a:p>
        </p:txBody>
      </p:sp>
      <p:sp>
        <p:nvSpPr>
          <p:cNvPr id="12" name="矩形 11"/>
          <p:cNvSpPr/>
          <p:nvPr/>
        </p:nvSpPr>
        <p:spPr>
          <a:xfrm>
            <a:off x="437881" y="1800857"/>
            <a:ext cx="8230138" cy="830997"/>
          </a:xfrm>
          <a:prstGeom prst="rect">
            <a:avLst/>
          </a:prstGeom>
        </p:spPr>
        <p:txBody>
          <a:bodyPr wrap="none">
            <a:spAutoFit/>
          </a:bodyPr>
          <a:lstStyle/>
          <a:p>
            <a:pPr eaLnBrk="1" hangingPunct="1"/>
            <a:r>
              <a:rPr lang="zh-CN" altLang="en-US" sz="2400" b="1" dirty="0" smtClean="0">
                <a:solidFill>
                  <a:srgbClr val="000000"/>
                </a:solidFill>
              </a:rPr>
              <a:t>（</a:t>
            </a:r>
            <a:r>
              <a:rPr lang="en-US" altLang="zh-CN" sz="2400" b="1" dirty="0" smtClean="0">
                <a:solidFill>
                  <a:srgbClr val="000000"/>
                </a:solidFill>
              </a:rPr>
              <a:t>1</a:t>
            </a:r>
            <a:r>
              <a:rPr lang="zh-CN" altLang="en-US" sz="2400" b="1" dirty="0" smtClean="0">
                <a:solidFill>
                  <a:srgbClr val="000000"/>
                </a:solidFill>
              </a:rPr>
              <a:t>）丰年歉收</a:t>
            </a:r>
            <a:endParaRPr lang="en-US" altLang="zh-CN" sz="2400" b="1" dirty="0" smtClean="0">
              <a:solidFill>
                <a:srgbClr val="000000"/>
              </a:solidFill>
            </a:endParaRPr>
          </a:p>
          <a:p>
            <a:pPr eaLnBrk="1" hangingPunct="1"/>
            <a:r>
              <a:rPr lang="zh-CN" altLang="en-US" sz="2400" b="1" dirty="0" smtClean="0">
                <a:solidFill>
                  <a:srgbClr val="000000"/>
                </a:solidFill>
              </a:rPr>
              <a:t>         </a:t>
            </a:r>
            <a:r>
              <a:rPr lang="zh-CN" altLang="en-US" sz="2400" dirty="0" smtClean="0">
                <a:solidFill>
                  <a:srgbClr val="000000"/>
                </a:solidFill>
              </a:rPr>
              <a:t>指粮食生产者在丰收的年份反而只能获得更少的收益。</a:t>
            </a:r>
            <a:endParaRPr lang="zh-CN" altLang="en-US" sz="2400" dirty="0">
              <a:solidFill>
                <a:srgbClr val="000000"/>
              </a:solidFill>
            </a:endParaRPr>
          </a:p>
        </p:txBody>
      </p:sp>
      <p:sp>
        <p:nvSpPr>
          <p:cNvPr id="13" name="矩形 12"/>
          <p:cNvSpPr/>
          <p:nvPr/>
        </p:nvSpPr>
        <p:spPr>
          <a:xfrm>
            <a:off x="437881" y="2678746"/>
            <a:ext cx="8036615" cy="1938992"/>
          </a:xfrm>
          <a:prstGeom prst="rect">
            <a:avLst/>
          </a:prstGeom>
        </p:spPr>
        <p:txBody>
          <a:bodyPr wrap="square">
            <a:spAutoFit/>
          </a:bodyPr>
          <a:lstStyle/>
          <a:p>
            <a:pPr eaLnBrk="1" hangingPunct="1"/>
            <a:r>
              <a:rPr lang="zh-CN" altLang="en-US" sz="2400" b="1" dirty="0" smtClean="0">
                <a:solidFill>
                  <a:srgbClr val="000000"/>
                </a:solidFill>
              </a:rPr>
              <a:t>（</a:t>
            </a:r>
            <a:r>
              <a:rPr lang="en-US" altLang="zh-CN" sz="2400" b="1" dirty="0">
                <a:solidFill>
                  <a:srgbClr val="000000"/>
                </a:solidFill>
              </a:rPr>
              <a:t>2</a:t>
            </a:r>
            <a:r>
              <a:rPr lang="zh-CN" altLang="en-US" sz="2400" b="1" dirty="0" smtClean="0">
                <a:solidFill>
                  <a:srgbClr val="000000"/>
                </a:solidFill>
              </a:rPr>
              <a:t>）丰年歉收的原因</a:t>
            </a:r>
            <a:endParaRPr lang="en-US" altLang="zh-CN" sz="2400" b="1" dirty="0" smtClean="0">
              <a:solidFill>
                <a:srgbClr val="000000"/>
              </a:solidFill>
            </a:endParaRPr>
          </a:p>
          <a:p>
            <a:pPr eaLnBrk="1" hangingPunct="1"/>
            <a:r>
              <a:rPr lang="zh-CN" altLang="en-US" sz="2400" b="1" dirty="0" smtClean="0">
                <a:solidFill>
                  <a:srgbClr val="000000"/>
                </a:solidFill>
              </a:rPr>
              <a:t>         </a:t>
            </a:r>
            <a:r>
              <a:rPr lang="zh-CN" altLang="en-US" sz="2400" dirty="0" smtClean="0">
                <a:solidFill>
                  <a:srgbClr val="000000"/>
                </a:solidFill>
              </a:rPr>
              <a:t>粮食的需求价格弹性不足。在丰收之年，要使更多的粮食销售出去，需要较大幅度降价，降价导致销售收入减少的数量大于增加粮食销售而增加的销售收入，最终销售收入减少。</a:t>
            </a:r>
            <a:endParaRPr lang="zh-CN" altLang="en-US" sz="2400" dirty="0">
              <a:solidFill>
                <a:srgbClr val="000000"/>
              </a:solidFill>
            </a:endParaRPr>
          </a:p>
        </p:txBody>
      </p:sp>
    </p:spTree>
    <p:extLst>
      <p:ext uri="{BB962C8B-B14F-4D97-AF65-F5344CB8AC3E}">
        <p14:creationId xmlns:p14="http://schemas.microsoft.com/office/powerpoint/2010/main" val="177957086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Line 5"/>
          <p:cNvSpPr>
            <a:spLocks noChangeShapeType="1"/>
          </p:cNvSpPr>
          <p:nvPr/>
        </p:nvSpPr>
        <p:spPr bwMode="auto">
          <a:xfrm>
            <a:off x="4724400" y="5181600"/>
            <a:ext cx="32766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6"/>
          <p:cNvSpPr>
            <a:spLocks noChangeShapeType="1"/>
          </p:cNvSpPr>
          <p:nvPr/>
        </p:nvSpPr>
        <p:spPr bwMode="auto">
          <a:xfrm flipV="1">
            <a:off x="4724400" y="2209800"/>
            <a:ext cx="0" cy="29718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Line 7"/>
          <p:cNvSpPr>
            <a:spLocks noChangeShapeType="1"/>
          </p:cNvSpPr>
          <p:nvPr/>
        </p:nvSpPr>
        <p:spPr bwMode="auto">
          <a:xfrm>
            <a:off x="5486400" y="2438400"/>
            <a:ext cx="838200" cy="2438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8"/>
          <p:cNvSpPr>
            <a:spLocks noChangeShapeType="1"/>
          </p:cNvSpPr>
          <p:nvPr/>
        </p:nvSpPr>
        <p:spPr bwMode="auto">
          <a:xfrm flipV="1">
            <a:off x="4953000" y="2590800"/>
            <a:ext cx="1219200" cy="9906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Line 9"/>
          <p:cNvSpPr>
            <a:spLocks noChangeShapeType="1"/>
          </p:cNvSpPr>
          <p:nvPr/>
        </p:nvSpPr>
        <p:spPr bwMode="auto">
          <a:xfrm flipV="1">
            <a:off x="5562600" y="3352800"/>
            <a:ext cx="1752600" cy="14478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 name="Line 10"/>
          <p:cNvSpPr>
            <a:spLocks noChangeShapeType="1"/>
          </p:cNvSpPr>
          <p:nvPr/>
        </p:nvSpPr>
        <p:spPr bwMode="auto">
          <a:xfrm>
            <a:off x="4724400" y="3009900"/>
            <a:ext cx="914400" cy="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Line 11"/>
          <p:cNvSpPr>
            <a:spLocks noChangeShapeType="1"/>
          </p:cNvSpPr>
          <p:nvPr/>
        </p:nvSpPr>
        <p:spPr bwMode="auto">
          <a:xfrm>
            <a:off x="5664200" y="2971800"/>
            <a:ext cx="0" cy="220980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12"/>
          <p:cNvSpPr>
            <a:spLocks noChangeShapeType="1"/>
          </p:cNvSpPr>
          <p:nvPr/>
        </p:nvSpPr>
        <p:spPr bwMode="auto">
          <a:xfrm>
            <a:off x="4737100" y="4368800"/>
            <a:ext cx="1371600" cy="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13"/>
          <p:cNvSpPr>
            <a:spLocks noChangeShapeType="1"/>
          </p:cNvSpPr>
          <p:nvPr/>
        </p:nvSpPr>
        <p:spPr bwMode="auto">
          <a:xfrm>
            <a:off x="6134100" y="4343400"/>
            <a:ext cx="0" cy="83820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Rectangle 14"/>
          <p:cNvSpPr>
            <a:spLocks noChangeArrowheads="1"/>
          </p:cNvSpPr>
          <p:nvPr/>
        </p:nvSpPr>
        <p:spPr bwMode="auto">
          <a:xfrm>
            <a:off x="4724400" y="2997200"/>
            <a:ext cx="914400" cy="2184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22" name="Rectangle 15"/>
          <p:cNvSpPr>
            <a:spLocks noChangeArrowheads="1"/>
          </p:cNvSpPr>
          <p:nvPr/>
        </p:nvSpPr>
        <p:spPr bwMode="auto">
          <a:xfrm>
            <a:off x="5638800" y="4343400"/>
            <a:ext cx="469900" cy="838200"/>
          </a:xfrm>
          <a:prstGeom prst="rect">
            <a:avLst/>
          </a:prstGeom>
          <a:solidFill>
            <a:srgbClr val="CC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23" name="Line 16"/>
          <p:cNvSpPr>
            <a:spLocks noChangeShapeType="1"/>
          </p:cNvSpPr>
          <p:nvPr/>
        </p:nvSpPr>
        <p:spPr bwMode="auto">
          <a:xfrm>
            <a:off x="990600" y="5181600"/>
            <a:ext cx="3276600" cy="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17"/>
          <p:cNvSpPr>
            <a:spLocks noChangeShapeType="1"/>
          </p:cNvSpPr>
          <p:nvPr/>
        </p:nvSpPr>
        <p:spPr bwMode="auto">
          <a:xfrm flipV="1">
            <a:off x="990600" y="2209800"/>
            <a:ext cx="0" cy="2971800"/>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Line 18"/>
          <p:cNvSpPr>
            <a:spLocks noChangeShapeType="1"/>
          </p:cNvSpPr>
          <p:nvPr/>
        </p:nvSpPr>
        <p:spPr bwMode="auto">
          <a:xfrm>
            <a:off x="1752600" y="2438400"/>
            <a:ext cx="838200" cy="24384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Line 19"/>
          <p:cNvSpPr>
            <a:spLocks noChangeShapeType="1"/>
          </p:cNvSpPr>
          <p:nvPr/>
        </p:nvSpPr>
        <p:spPr bwMode="auto">
          <a:xfrm flipV="1">
            <a:off x="1219200" y="2590800"/>
            <a:ext cx="1219200" cy="9906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Line 20"/>
          <p:cNvSpPr>
            <a:spLocks noChangeShapeType="1"/>
          </p:cNvSpPr>
          <p:nvPr/>
        </p:nvSpPr>
        <p:spPr bwMode="auto">
          <a:xfrm flipV="1">
            <a:off x="1828800" y="3810000"/>
            <a:ext cx="1219200" cy="990600"/>
          </a:xfrm>
          <a:prstGeom prst="line">
            <a:avLst/>
          </a:prstGeom>
          <a:noFill/>
          <a:ln w="2857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Line 21"/>
          <p:cNvSpPr>
            <a:spLocks noChangeShapeType="1"/>
          </p:cNvSpPr>
          <p:nvPr/>
        </p:nvSpPr>
        <p:spPr bwMode="auto">
          <a:xfrm>
            <a:off x="990600" y="2971800"/>
            <a:ext cx="914400" cy="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22"/>
          <p:cNvSpPr>
            <a:spLocks noChangeShapeType="1"/>
          </p:cNvSpPr>
          <p:nvPr/>
        </p:nvSpPr>
        <p:spPr bwMode="auto">
          <a:xfrm>
            <a:off x="1930400" y="2971800"/>
            <a:ext cx="0" cy="220980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23"/>
          <p:cNvSpPr>
            <a:spLocks noChangeShapeType="1"/>
          </p:cNvSpPr>
          <p:nvPr/>
        </p:nvSpPr>
        <p:spPr bwMode="auto">
          <a:xfrm>
            <a:off x="1003300" y="4368800"/>
            <a:ext cx="1371600" cy="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24"/>
          <p:cNvSpPr>
            <a:spLocks noChangeShapeType="1"/>
          </p:cNvSpPr>
          <p:nvPr/>
        </p:nvSpPr>
        <p:spPr bwMode="auto">
          <a:xfrm>
            <a:off x="2400300" y="4343400"/>
            <a:ext cx="0" cy="838200"/>
          </a:xfrm>
          <a:prstGeom prst="line">
            <a:avLst/>
          </a:prstGeom>
          <a:noFill/>
          <a:ln w="28575">
            <a:solidFill>
              <a:schemeClr val="tx1"/>
            </a:solidFill>
            <a:prstDash val="dash"/>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Text Box 25"/>
          <p:cNvSpPr txBox="1">
            <a:spLocks noChangeArrowheads="1"/>
          </p:cNvSpPr>
          <p:nvPr/>
        </p:nvSpPr>
        <p:spPr bwMode="auto">
          <a:xfrm>
            <a:off x="2051050" y="2133600"/>
            <a:ext cx="777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a:solidFill>
                  <a:srgbClr val="000000"/>
                </a:solidFill>
                <a:latin typeface="Tahoma" panose="020B0604030504040204" pitchFamily="34" charset="0"/>
              </a:rPr>
              <a:t>SS</a:t>
            </a:r>
            <a:r>
              <a:rPr kumimoji="1" lang="en-US" altLang="zh-CN" sz="2400" baseline="-25000">
                <a:solidFill>
                  <a:srgbClr val="000000"/>
                </a:solidFill>
                <a:latin typeface="Tahoma" panose="020B0604030504040204" pitchFamily="34" charset="0"/>
              </a:rPr>
              <a:t>1</a:t>
            </a:r>
            <a:endParaRPr kumimoji="1" lang="en-US" altLang="zh-CN" sz="2400">
              <a:solidFill>
                <a:srgbClr val="000000"/>
              </a:solidFill>
              <a:latin typeface="Tahoma" panose="020B0604030504040204" pitchFamily="34" charset="0"/>
            </a:endParaRPr>
          </a:p>
        </p:txBody>
      </p:sp>
      <p:sp>
        <p:nvSpPr>
          <p:cNvPr id="33" name="Text Box 26"/>
          <p:cNvSpPr txBox="1">
            <a:spLocks noChangeArrowheads="1"/>
          </p:cNvSpPr>
          <p:nvPr/>
        </p:nvSpPr>
        <p:spPr bwMode="auto">
          <a:xfrm>
            <a:off x="3060700" y="3606800"/>
            <a:ext cx="777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a:solidFill>
                  <a:srgbClr val="000000"/>
                </a:solidFill>
                <a:latin typeface="Tahoma" panose="020B0604030504040204" pitchFamily="34" charset="0"/>
              </a:rPr>
              <a:t>SS</a:t>
            </a:r>
            <a:r>
              <a:rPr kumimoji="1" lang="en-US" altLang="zh-CN" sz="2400" baseline="-25000">
                <a:solidFill>
                  <a:srgbClr val="000000"/>
                </a:solidFill>
                <a:latin typeface="Tahoma" panose="020B0604030504040204" pitchFamily="34" charset="0"/>
              </a:rPr>
              <a:t>2</a:t>
            </a:r>
            <a:endParaRPr kumimoji="1" lang="en-US" altLang="zh-CN" sz="2400">
              <a:solidFill>
                <a:srgbClr val="000000"/>
              </a:solidFill>
              <a:latin typeface="Tahoma" panose="020B0604030504040204" pitchFamily="34" charset="0"/>
            </a:endParaRPr>
          </a:p>
        </p:txBody>
      </p:sp>
      <p:sp>
        <p:nvSpPr>
          <p:cNvPr id="34" name="Text Box 27"/>
          <p:cNvSpPr txBox="1">
            <a:spLocks noChangeArrowheads="1"/>
          </p:cNvSpPr>
          <p:nvPr/>
        </p:nvSpPr>
        <p:spPr bwMode="auto">
          <a:xfrm>
            <a:off x="2832100" y="4521200"/>
            <a:ext cx="777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en-US" altLang="zh-CN" sz="2400">
                <a:solidFill>
                  <a:srgbClr val="000000"/>
                </a:solidFill>
                <a:latin typeface="Tahoma" panose="020B0604030504040204" pitchFamily="34" charset="0"/>
              </a:rPr>
              <a:t>DD</a:t>
            </a:r>
          </a:p>
        </p:txBody>
      </p:sp>
      <p:sp>
        <p:nvSpPr>
          <p:cNvPr id="35" name="Rectangle 28"/>
          <p:cNvSpPr>
            <a:spLocks noChangeArrowheads="1"/>
          </p:cNvSpPr>
          <p:nvPr/>
        </p:nvSpPr>
        <p:spPr bwMode="auto">
          <a:xfrm>
            <a:off x="6732588" y="1916113"/>
            <a:ext cx="4572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6" name="Rectangle 29"/>
          <p:cNvSpPr>
            <a:spLocks noChangeArrowheads="1"/>
          </p:cNvSpPr>
          <p:nvPr/>
        </p:nvSpPr>
        <p:spPr bwMode="auto">
          <a:xfrm>
            <a:off x="4724400" y="4343400"/>
            <a:ext cx="914400" cy="8382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7" name="Rectangle 30"/>
          <p:cNvSpPr>
            <a:spLocks noChangeArrowheads="1"/>
          </p:cNvSpPr>
          <p:nvPr/>
        </p:nvSpPr>
        <p:spPr bwMode="auto">
          <a:xfrm>
            <a:off x="6732588" y="2276475"/>
            <a:ext cx="457200" cy="3810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38" name="Text Box 31"/>
          <p:cNvSpPr txBox="1">
            <a:spLocks noChangeArrowheads="1"/>
          </p:cNvSpPr>
          <p:nvPr/>
        </p:nvSpPr>
        <p:spPr bwMode="auto">
          <a:xfrm>
            <a:off x="7237413" y="1905000"/>
            <a:ext cx="115093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正常年</a:t>
            </a:r>
          </a:p>
          <a:p>
            <a:pPr algn="ctr" eaLnBrk="1" hangingPunct="1">
              <a:spcBef>
                <a:spcPct val="0"/>
              </a:spcBef>
              <a:buFontTx/>
              <a:buNone/>
            </a:pPr>
            <a:r>
              <a:rPr kumimoji="1" lang="zh-CN" altLang="en-US" sz="2000" b="1">
                <a:solidFill>
                  <a:srgbClr val="000000"/>
                </a:solidFill>
                <a:latin typeface="Tahoma" panose="020B0604030504040204" pitchFamily="34" charset="0"/>
              </a:rPr>
              <a:t>份收益</a:t>
            </a:r>
          </a:p>
        </p:txBody>
      </p:sp>
      <p:sp>
        <p:nvSpPr>
          <p:cNvPr id="39" name="Rectangle 32"/>
          <p:cNvSpPr>
            <a:spLocks noChangeArrowheads="1"/>
          </p:cNvSpPr>
          <p:nvPr/>
        </p:nvSpPr>
        <p:spPr bwMode="auto">
          <a:xfrm>
            <a:off x="6629400" y="2743200"/>
            <a:ext cx="457200" cy="38100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40" name="Rectangle 33"/>
          <p:cNvSpPr>
            <a:spLocks noChangeArrowheads="1"/>
          </p:cNvSpPr>
          <p:nvPr/>
        </p:nvSpPr>
        <p:spPr bwMode="auto">
          <a:xfrm>
            <a:off x="7010400" y="2743200"/>
            <a:ext cx="304800" cy="381000"/>
          </a:xfrm>
          <a:prstGeom prst="rect">
            <a:avLst/>
          </a:prstGeom>
          <a:solidFill>
            <a:srgbClr val="CC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41" name="Text Box 34"/>
          <p:cNvSpPr txBox="1">
            <a:spLocks noChangeArrowheads="1"/>
          </p:cNvSpPr>
          <p:nvPr/>
        </p:nvSpPr>
        <p:spPr bwMode="auto">
          <a:xfrm>
            <a:off x="7391400" y="2590800"/>
            <a:ext cx="7810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eaLnBrk="1" hangingPunct="1">
              <a:spcBef>
                <a:spcPct val="0"/>
              </a:spcBef>
              <a:buFontTx/>
              <a:buNone/>
            </a:pPr>
            <a:r>
              <a:rPr kumimoji="1" lang="zh-CN" altLang="en-US" sz="2000" b="1">
                <a:solidFill>
                  <a:srgbClr val="000000"/>
                </a:solidFill>
                <a:latin typeface="Tahoma" panose="020B0604030504040204" pitchFamily="34" charset="0"/>
              </a:rPr>
              <a:t>丰年</a:t>
            </a:r>
          </a:p>
          <a:p>
            <a:pPr algn="ctr" eaLnBrk="1" hangingPunct="1">
              <a:spcBef>
                <a:spcPct val="0"/>
              </a:spcBef>
              <a:buFontTx/>
              <a:buNone/>
            </a:pPr>
            <a:r>
              <a:rPr kumimoji="1" lang="zh-CN" altLang="en-US" sz="2000" b="1">
                <a:solidFill>
                  <a:srgbClr val="000000"/>
                </a:solidFill>
                <a:latin typeface="Tahoma" panose="020B0604030504040204" pitchFamily="34" charset="0"/>
              </a:rPr>
              <a:t>收益</a:t>
            </a:r>
          </a:p>
        </p:txBody>
      </p:sp>
      <p:sp>
        <p:nvSpPr>
          <p:cNvPr id="42" name="AutoShape 36"/>
          <p:cNvSpPr>
            <a:spLocks noChangeArrowheads="1"/>
          </p:cNvSpPr>
          <p:nvPr/>
        </p:nvSpPr>
        <p:spPr bwMode="auto">
          <a:xfrm>
            <a:off x="1763713" y="3573463"/>
            <a:ext cx="720725" cy="431800"/>
          </a:xfrm>
          <a:prstGeom prst="rightArrow">
            <a:avLst>
              <a:gd name="adj1" fmla="val 50000"/>
              <a:gd name="adj2" fmla="val 41728"/>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endParaRPr lang="zh-CN" altLang="en-US" sz="1800">
              <a:solidFill>
                <a:srgbClr val="000000"/>
              </a:solidFill>
            </a:endParaRPr>
          </a:p>
        </p:txBody>
      </p:sp>
      <p:sp>
        <p:nvSpPr>
          <p:cNvPr id="43" name="Text Box 37"/>
          <p:cNvSpPr txBox="1">
            <a:spLocks noChangeArrowheads="1"/>
          </p:cNvSpPr>
          <p:nvPr/>
        </p:nvSpPr>
        <p:spPr bwMode="auto">
          <a:xfrm>
            <a:off x="900113" y="5229225"/>
            <a:ext cx="345598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latin typeface="Tahoma" panose="020B0604030504040204" pitchFamily="34" charset="0"/>
              </a:rPr>
              <a:t>玉米的需求价格弹性不足，</a:t>
            </a:r>
          </a:p>
          <a:p>
            <a:pPr eaLnBrk="1" hangingPunct="1">
              <a:spcBef>
                <a:spcPct val="0"/>
              </a:spcBef>
              <a:buFontTx/>
              <a:buNone/>
            </a:pPr>
            <a:r>
              <a:rPr lang="zh-CN" altLang="en-US" sz="2000" b="1">
                <a:latin typeface="Tahoma" panose="020B0604030504040204" pitchFamily="34" charset="0"/>
              </a:rPr>
              <a:t>需求曲线陡峭</a:t>
            </a:r>
          </a:p>
        </p:txBody>
      </p:sp>
      <p:sp>
        <p:nvSpPr>
          <p:cNvPr id="44" name="Line 38"/>
          <p:cNvSpPr>
            <a:spLocks noChangeShapeType="1"/>
          </p:cNvSpPr>
          <p:nvPr/>
        </p:nvSpPr>
        <p:spPr bwMode="auto">
          <a:xfrm flipH="1">
            <a:off x="6011863" y="4508500"/>
            <a:ext cx="647700" cy="2159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Text Box 39"/>
          <p:cNvSpPr txBox="1">
            <a:spLocks noChangeArrowheads="1"/>
          </p:cNvSpPr>
          <p:nvPr/>
        </p:nvSpPr>
        <p:spPr bwMode="auto">
          <a:xfrm>
            <a:off x="6659563" y="4365625"/>
            <a:ext cx="1555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latin typeface="Tahoma" panose="020B0604030504040204" pitchFamily="34" charset="0"/>
              </a:rPr>
              <a:t>产量增加所</a:t>
            </a:r>
          </a:p>
          <a:p>
            <a:pPr eaLnBrk="1" hangingPunct="1">
              <a:spcBef>
                <a:spcPct val="0"/>
              </a:spcBef>
              <a:buFontTx/>
              <a:buNone/>
            </a:pPr>
            <a:r>
              <a:rPr lang="zh-CN" altLang="en-US" sz="1800">
                <a:latin typeface="Tahoma" panose="020B0604030504040204" pitchFamily="34" charset="0"/>
              </a:rPr>
              <a:t>增加的总收益</a:t>
            </a:r>
          </a:p>
        </p:txBody>
      </p:sp>
      <p:sp>
        <p:nvSpPr>
          <p:cNvPr id="46" name="Text Box 40"/>
          <p:cNvSpPr txBox="1">
            <a:spLocks noChangeArrowheads="1"/>
          </p:cNvSpPr>
          <p:nvPr/>
        </p:nvSpPr>
        <p:spPr bwMode="auto">
          <a:xfrm>
            <a:off x="6659563" y="3573463"/>
            <a:ext cx="1565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b="1">
                <a:latin typeface="Tahoma" panose="020B0604030504040204" pitchFamily="34" charset="0"/>
              </a:rPr>
              <a:t>价格降低所</a:t>
            </a:r>
          </a:p>
          <a:p>
            <a:pPr eaLnBrk="1" hangingPunct="1">
              <a:spcBef>
                <a:spcPct val="0"/>
              </a:spcBef>
              <a:buFontTx/>
              <a:buNone/>
            </a:pPr>
            <a:r>
              <a:rPr lang="zh-CN" altLang="en-US" sz="1800" b="1">
                <a:latin typeface="Tahoma" panose="020B0604030504040204" pitchFamily="34" charset="0"/>
              </a:rPr>
              <a:t>减少的总收益</a:t>
            </a:r>
          </a:p>
        </p:txBody>
      </p:sp>
      <p:sp>
        <p:nvSpPr>
          <p:cNvPr id="47" name="Line 41"/>
          <p:cNvSpPr>
            <a:spLocks noChangeShapeType="1"/>
          </p:cNvSpPr>
          <p:nvPr/>
        </p:nvSpPr>
        <p:spPr bwMode="auto">
          <a:xfrm flipH="1" flipV="1">
            <a:off x="5435600" y="3789363"/>
            <a:ext cx="1512888" cy="1444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Text Box 42"/>
          <p:cNvSpPr txBox="1">
            <a:spLocks noChangeArrowheads="1"/>
          </p:cNvSpPr>
          <p:nvPr/>
        </p:nvSpPr>
        <p:spPr bwMode="auto">
          <a:xfrm>
            <a:off x="2268538" y="2898775"/>
            <a:ext cx="222885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solidFill>
                  <a:srgbClr val="000000"/>
                </a:solidFill>
                <a:latin typeface="Tahoma" panose="020B0604030504040204" pitchFamily="34" charset="0"/>
              </a:rPr>
              <a:t>气候好使供给曲线</a:t>
            </a:r>
          </a:p>
          <a:p>
            <a:pPr eaLnBrk="1" hangingPunct="1">
              <a:spcBef>
                <a:spcPct val="0"/>
              </a:spcBef>
              <a:buFontTx/>
              <a:buNone/>
            </a:pPr>
            <a:r>
              <a:rPr lang="zh-CN" altLang="en-US" sz="2000" b="1">
                <a:solidFill>
                  <a:srgbClr val="000000"/>
                </a:solidFill>
                <a:latin typeface="Tahoma" panose="020B0604030504040204" pitchFamily="34" charset="0"/>
              </a:rPr>
              <a:t>右移，价格下降</a:t>
            </a:r>
          </a:p>
        </p:txBody>
      </p:sp>
      <p:sp>
        <p:nvSpPr>
          <p:cNvPr id="49" name="Text Box 43"/>
          <p:cNvSpPr txBox="1">
            <a:spLocks noChangeArrowheads="1"/>
          </p:cNvSpPr>
          <p:nvPr/>
        </p:nvSpPr>
        <p:spPr bwMode="auto">
          <a:xfrm>
            <a:off x="4716463" y="5300663"/>
            <a:ext cx="3455987"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000" b="1">
                <a:latin typeface="Tahoma" panose="020B0604030504040204" pitchFamily="34" charset="0"/>
              </a:rPr>
              <a:t>价格降低使玉米的总收益减少</a:t>
            </a:r>
          </a:p>
        </p:txBody>
      </p:sp>
    </p:spTree>
    <p:extLst>
      <p:ext uri="{BB962C8B-B14F-4D97-AF65-F5344CB8AC3E}">
        <p14:creationId xmlns:p14="http://schemas.microsoft.com/office/powerpoint/2010/main" val="347295333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340147" y="1142431"/>
            <a:ext cx="3124574"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3</a:t>
            </a:r>
            <a:r>
              <a:rPr lang="zh-CN" altLang="en-US" sz="2400" b="1" dirty="0" smtClean="0">
                <a:solidFill>
                  <a:srgbClr val="000000"/>
                </a:solidFill>
              </a:rPr>
              <a:t>）政府的粮食政策</a:t>
            </a:r>
            <a:endParaRPr lang="zh-CN" altLang="en-US" sz="2400" b="1" dirty="0">
              <a:solidFill>
                <a:srgbClr val="000000"/>
              </a:solidFill>
            </a:endParaRPr>
          </a:p>
        </p:txBody>
      </p:sp>
      <p:sp>
        <p:nvSpPr>
          <p:cNvPr id="3" name="矩形 2"/>
          <p:cNvSpPr/>
          <p:nvPr/>
        </p:nvSpPr>
        <p:spPr>
          <a:xfrm>
            <a:off x="635146" y="1651535"/>
            <a:ext cx="8041309" cy="4154984"/>
          </a:xfrm>
          <a:prstGeom prst="rect">
            <a:avLst/>
          </a:prstGeom>
        </p:spPr>
        <p:txBody>
          <a:bodyPr wrap="square">
            <a:spAutoFit/>
          </a:bodyPr>
          <a:lstStyle/>
          <a:p>
            <a:pPr eaLnBrk="1" hangingPunct="1"/>
            <a:r>
              <a:rPr lang="zh-CN" altLang="en-US" sz="2400" dirty="0">
                <a:solidFill>
                  <a:srgbClr val="000000"/>
                </a:solidFill>
                <a:cs typeface="Arial" panose="020B0604020202020204" pitchFamily="34" charset="0"/>
              </a:rPr>
              <a:t>♦</a:t>
            </a:r>
            <a:r>
              <a:rPr lang="zh-CN" altLang="en-US" sz="2400" b="1" dirty="0" smtClean="0">
                <a:solidFill>
                  <a:srgbClr val="000000"/>
                </a:solidFill>
              </a:rPr>
              <a:t>最低</a:t>
            </a:r>
            <a:r>
              <a:rPr lang="zh-CN" altLang="en-US" sz="2400" b="1" dirty="0">
                <a:solidFill>
                  <a:srgbClr val="000000"/>
                </a:solidFill>
              </a:rPr>
              <a:t>限价、政府收购和储备</a:t>
            </a:r>
          </a:p>
          <a:p>
            <a:pPr eaLnBrk="1" hangingPunct="1">
              <a:buFontTx/>
              <a:buNone/>
            </a:pPr>
            <a:r>
              <a:rPr lang="zh-CN" altLang="en-US" sz="2400" dirty="0" smtClean="0">
                <a:solidFill>
                  <a:srgbClr val="000000"/>
                </a:solidFill>
              </a:rPr>
              <a:t>         在</a:t>
            </a:r>
            <a:r>
              <a:rPr lang="zh-CN" altLang="en-US" sz="2400" dirty="0">
                <a:solidFill>
                  <a:srgbClr val="000000"/>
                </a:solidFill>
              </a:rPr>
              <a:t>丰收之年，由于供给过多，导致价格下降，影响农业生产的积极性，因此政府应该实行最低</a:t>
            </a:r>
            <a:r>
              <a:rPr lang="zh-CN" altLang="en-US" sz="2400" dirty="0" smtClean="0">
                <a:solidFill>
                  <a:srgbClr val="000000"/>
                </a:solidFill>
              </a:rPr>
              <a:t>限价（高于市场均衡价格）的</a:t>
            </a:r>
            <a:r>
              <a:rPr lang="zh-CN" altLang="en-US" sz="2400" dirty="0">
                <a:solidFill>
                  <a:srgbClr val="000000"/>
                </a:solidFill>
              </a:rPr>
              <a:t>干预</a:t>
            </a:r>
            <a:r>
              <a:rPr lang="zh-CN" altLang="en-US" sz="2400" dirty="0" smtClean="0">
                <a:solidFill>
                  <a:srgbClr val="000000"/>
                </a:solidFill>
              </a:rPr>
              <a:t>方法。在</a:t>
            </a:r>
            <a:r>
              <a:rPr lang="zh-CN" altLang="en-US" sz="2400" dirty="0">
                <a:solidFill>
                  <a:srgbClr val="000000"/>
                </a:solidFill>
              </a:rPr>
              <a:t>最低限价之下，市场出现供给大于需求的不均衡，政府收购超额供给部分，使市场在最低限价位置达到均衡。政府收购形成国家粮食储备，应对未来可能的歉收</a:t>
            </a:r>
          </a:p>
          <a:p>
            <a:pPr eaLnBrk="1" hangingPunct="1"/>
            <a:r>
              <a:rPr lang="zh-CN" altLang="en-US" sz="2400" dirty="0">
                <a:solidFill>
                  <a:srgbClr val="000000"/>
                </a:solidFill>
                <a:cs typeface="Arial" panose="020B0604020202020204" pitchFamily="34" charset="0"/>
              </a:rPr>
              <a:t>♦</a:t>
            </a:r>
            <a:r>
              <a:rPr lang="zh-CN" altLang="en-US" sz="2400" b="1" dirty="0" smtClean="0">
                <a:solidFill>
                  <a:srgbClr val="000000"/>
                </a:solidFill>
              </a:rPr>
              <a:t>粮食</a:t>
            </a:r>
            <a:r>
              <a:rPr lang="zh-CN" altLang="en-US" sz="2400" b="1" dirty="0">
                <a:solidFill>
                  <a:srgbClr val="000000"/>
                </a:solidFill>
              </a:rPr>
              <a:t>补贴、出口和粮食安全</a:t>
            </a:r>
          </a:p>
          <a:p>
            <a:pPr eaLnBrk="1" hangingPunct="1">
              <a:buFontTx/>
              <a:buNone/>
            </a:pPr>
            <a:r>
              <a:rPr lang="zh-CN" altLang="en-US" sz="2400" dirty="0" smtClean="0">
                <a:solidFill>
                  <a:srgbClr val="000000"/>
                </a:solidFill>
              </a:rPr>
              <a:t>         有时，政府</a:t>
            </a:r>
            <a:r>
              <a:rPr lang="zh-CN" altLang="en-US" sz="2400" dirty="0">
                <a:solidFill>
                  <a:srgbClr val="000000"/>
                </a:solidFill>
              </a:rPr>
              <a:t>对粮食生产进行补贴，鼓励粮食生产，增加竞争力，粮食过剩时，可以出口</a:t>
            </a:r>
            <a:r>
              <a:rPr lang="zh-CN" altLang="en-US" sz="2400" dirty="0" smtClean="0">
                <a:solidFill>
                  <a:srgbClr val="000000"/>
                </a:solidFill>
              </a:rPr>
              <a:t>。</a:t>
            </a:r>
            <a:r>
              <a:rPr lang="zh-CN" altLang="en-US" sz="2400" dirty="0" smtClean="0">
                <a:solidFill>
                  <a:srgbClr val="000000"/>
                </a:solidFill>
                <a:cs typeface="Arial" panose="020B0604020202020204" pitchFamily="34" charset="0"/>
              </a:rPr>
              <a:t>补贴</a:t>
            </a:r>
            <a:r>
              <a:rPr lang="zh-CN" altLang="en-US" sz="2400" dirty="0">
                <a:solidFill>
                  <a:srgbClr val="000000"/>
                </a:solidFill>
              </a:rPr>
              <a:t>保证了国内粮食生产能力，保证本国粮食</a:t>
            </a:r>
            <a:r>
              <a:rPr lang="zh-CN" altLang="en-US" sz="2400" dirty="0" smtClean="0">
                <a:solidFill>
                  <a:srgbClr val="000000"/>
                </a:solidFill>
              </a:rPr>
              <a:t>安全。</a:t>
            </a:r>
            <a:endParaRPr lang="zh-CN" altLang="en-US" sz="2400" dirty="0">
              <a:solidFill>
                <a:srgbClr val="000000"/>
              </a:solidFill>
            </a:endParaRPr>
          </a:p>
        </p:txBody>
      </p:sp>
    </p:spTree>
    <p:extLst>
      <p:ext uri="{BB962C8B-B14F-4D97-AF65-F5344CB8AC3E}">
        <p14:creationId xmlns:p14="http://schemas.microsoft.com/office/powerpoint/2010/main" val="41778773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6" name="组合 7"/>
          <p:cNvGrpSpPr>
            <a:grpSpLocks/>
          </p:cNvGrpSpPr>
          <p:nvPr/>
        </p:nvGrpSpPr>
        <p:grpSpPr bwMode="auto">
          <a:xfrm>
            <a:off x="-19050" y="0"/>
            <a:ext cx="9144000" cy="981075"/>
            <a:chOff x="-18956" y="0"/>
            <a:chExt cx="9144000" cy="981173"/>
          </a:xfrm>
        </p:grpSpPr>
        <p:sp>
          <p:nvSpPr>
            <p:cNvPr id="5"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3078" name="组合 5"/>
            <p:cNvGrpSpPr>
              <a:grpSpLocks/>
            </p:cNvGrpSpPr>
            <p:nvPr/>
          </p:nvGrpSpPr>
          <p:grpSpPr bwMode="auto">
            <a:xfrm>
              <a:off x="259930" y="44627"/>
              <a:ext cx="6381249" cy="795780"/>
              <a:chOff x="308388" y="44258"/>
              <a:chExt cx="7478523" cy="1000728"/>
            </a:xfrm>
          </p:grpSpPr>
          <p:pic>
            <p:nvPicPr>
              <p:cNvPr id="3080"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3079"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Line 4"/>
          <p:cNvSpPr>
            <a:spLocks noChangeShapeType="1"/>
          </p:cNvSpPr>
          <p:nvPr/>
        </p:nvSpPr>
        <p:spPr bwMode="auto">
          <a:xfrm>
            <a:off x="2051050" y="5464001"/>
            <a:ext cx="59753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Line 5"/>
          <p:cNvSpPr>
            <a:spLocks noChangeShapeType="1"/>
          </p:cNvSpPr>
          <p:nvPr/>
        </p:nvSpPr>
        <p:spPr bwMode="auto">
          <a:xfrm>
            <a:off x="2051050" y="1071389"/>
            <a:ext cx="0" cy="43926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 name="Text Box 6"/>
          <p:cNvSpPr txBox="1">
            <a:spLocks noChangeArrowheads="1"/>
          </p:cNvSpPr>
          <p:nvPr/>
        </p:nvSpPr>
        <p:spPr bwMode="auto">
          <a:xfrm>
            <a:off x="5651500" y="5751339"/>
            <a:ext cx="22875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健康服务</a:t>
            </a:r>
            <a:r>
              <a:rPr lang="en-US" altLang="zh-CN" sz="1800"/>
              <a:t>Health care</a:t>
            </a:r>
          </a:p>
        </p:txBody>
      </p:sp>
      <p:sp>
        <p:nvSpPr>
          <p:cNvPr id="12" name="Text Box 7"/>
          <p:cNvSpPr txBox="1">
            <a:spLocks noChangeArrowheads="1"/>
          </p:cNvSpPr>
          <p:nvPr/>
        </p:nvSpPr>
        <p:spPr bwMode="auto">
          <a:xfrm>
            <a:off x="1039813" y="1172989"/>
            <a:ext cx="461962" cy="433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1800"/>
              <a:t>其他产品和服务</a:t>
            </a:r>
            <a:r>
              <a:rPr lang="en-US" altLang="zh-CN" sz="1800"/>
              <a:t>Other goods and services</a:t>
            </a:r>
          </a:p>
        </p:txBody>
      </p:sp>
      <p:sp>
        <p:nvSpPr>
          <p:cNvPr id="13" name="Arc 8"/>
          <p:cNvSpPr>
            <a:spLocks/>
          </p:cNvSpPr>
          <p:nvPr/>
        </p:nvSpPr>
        <p:spPr bwMode="auto">
          <a:xfrm>
            <a:off x="2051050" y="1934989"/>
            <a:ext cx="5184775" cy="3529012"/>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zh-CN" altLang="en-US"/>
          </a:p>
        </p:txBody>
      </p:sp>
      <p:sp>
        <p:nvSpPr>
          <p:cNvPr id="14" name="Text Box 9"/>
          <p:cNvSpPr txBox="1">
            <a:spLocks noChangeArrowheads="1"/>
          </p:cNvSpPr>
          <p:nvPr/>
        </p:nvSpPr>
        <p:spPr bwMode="auto">
          <a:xfrm>
            <a:off x="7019925" y="5535439"/>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150</a:t>
            </a:r>
          </a:p>
        </p:txBody>
      </p:sp>
      <p:sp>
        <p:nvSpPr>
          <p:cNvPr id="15" name="Text Box 10"/>
          <p:cNvSpPr txBox="1">
            <a:spLocks noChangeArrowheads="1"/>
          </p:cNvSpPr>
          <p:nvPr/>
        </p:nvSpPr>
        <p:spPr bwMode="auto">
          <a:xfrm>
            <a:off x="1403350" y="1719089"/>
            <a:ext cx="565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t>350</a:t>
            </a:r>
          </a:p>
        </p:txBody>
      </p:sp>
      <p:sp>
        <p:nvSpPr>
          <p:cNvPr id="16" name="Text Box 11"/>
          <p:cNvSpPr txBox="1">
            <a:spLocks noChangeArrowheads="1"/>
          </p:cNvSpPr>
          <p:nvPr/>
        </p:nvSpPr>
        <p:spPr bwMode="auto">
          <a:xfrm>
            <a:off x="1403350" y="6111701"/>
            <a:ext cx="64897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Figure 1 production possibilities frontier for the economy</a:t>
            </a:r>
          </a:p>
          <a:p>
            <a:pPr eaLnBrk="1" hangingPunct="1">
              <a:spcBef>
                <a:spcPct val="0"/>
              </a:spcBef>
              <a:buFontTx/>
              <a:buNone/>
            </a:pPr>
            <a:r>
              <a:rPr lang="zh-CN" altLang="en-US" sz="2000"/>
              <a:t>生产可能性曲线（生产的前沿面）</a:t>
            </a:r>
          </a:p>
        </p:txBody>
      </p:sp>
      <p:sp>
        <p:nvSpPr>
          <p:cNvPr id="17" name="Text Box 13"/>
          <p:cNvSpPr txBox="1">
            <a:spLocks noChangeArrowheads="1"/>
          </p:cNvSpPr>
          <p:nvPr/>
        </p:nvSpPr>
        <p:spPr bwMode="auto">
          <a:xfrm>
            <a:off x="4383087" y="1522413"/>
            <a:ext cx="52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a:t>
            </a:r>
            <a:r>
              <a:rPr lang="en-US" altLang="zh-CN" sz="1800"/>
              <a:t>D</a:t>
            </a:r>
          </a:p>
        </p:txBody>
      </p:sp>
      <p:sp>
        <p:nvSpPr>
          <p:cNvPr id="18" name="Text Box 14"/>
          <p:cNvSpPr txBox="1">
            <a:spLocks noChangeArrowheads="1"/>
          </p:cNvSpPr>
          <p:nvPr/>
        </p:nvSpPr>
        <p:spPr bwMode="auto">
          <a:xfrm>
            <a:off x="3635375" y="1947689"/>
            <a:ext cx="508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a:t>
            </a:r>
            <a:r>
              <a:rPr lang="en-US" altLang="zh-CN" sz="1800"/>
              <a:t>A</a:t>
            </a:r>
          </a:p>
        </p:txBody>
      </p:sp>
      <p:sp>
        <p:nvSpPr>
          <p:cNvPr id="19" name="Text Box 15"/>
          <p:cNvSpPr txBox="1">
            <a:spLocks noChangeArrowheads="1"/>
          </p:cNvSpPr>
          <p:nvPr/>
        </p:nvSpPr>
        <p:spPr bwMode="auto">
          <a:xfrm>
            <a:off x="3635375" y="3158951"/>
            <a:ext cx="508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dirty="0">
                <a:sym typeface="Symbol" panose="05050102010706020507" pitchFamily="18" charset="2"/>
              </a:rPr>
              <a:t></a:t>
            </a:r>
            <a:r>
              <a:rPr lang="en-US" altLang="zh-CN" sz="1800" dirty="0"/>
              <a:t>B</a:t>
            </a:r>
          </a:p>
        </p:txBody>
      </p:sp>
      <p:sp>
        <p:nvSpPr>
          <p:cNvPr id="20" name="Text Box 16"/>
          <p:cNvSpPr txBox="1">
            <a:spLocks noChangeArrowheads="1"/>
          </p:cNvSpPr>
          <p:nvPr/>
        </p:nvSpPr>
        <p:spPr bwMode="auto">
          <a:xfrm>
            <a:off x="6011863" y="3155776"/>
            <a:ext cx="5207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1800">
                <a:sym typeface="Symbol" panose="05050102010706020507" pitchFamily="18" charset="2"/>
              </a:rPr>
              <a:t></a:t>
            </a:r>
            <a:r>
              <a:rPr lang="en-US" altLang="zh-CN" sz="1800"/>
              <a:t>C</a:t>
            </a:r>
          </a:p>
        </p:txBody>
      </p:sp>
      <p:sp>
        <p:nvSpPr>
          <p:cNvPr id="22" name="Rectangle 17"/>
          <p:cNvSpPr>
            <a:spLocks noChangeArrowheads="1"/>
          </p:cNvSpPr>
          <p:nvPr/>
        </p:nvSpPr>
        <p:spPr bwMode="auto">
          <a:xfrm>
            <a:off x="2359025" y="4024139"/>
            <a:ext cx="3673475"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000"/>
              <a:t>A</a:t>
            </a:r>
            <a:r>
              <a:rPr lang="zh-CN" altLang="en-US" sz="2000"/>
              <a:t>、</a:t>
            </a:r>
            <a:r>
              <a:rPr lang="en-US" altLang="zh-CN" sz="2000"/>
              <a:t>C</a:t>
            </a:r>
            <a:r>
              <a:rPr lang="zh-CN" altLang="en-US" sz="2000"/>
              <a:t>处于生产可能性曲线上，是有生产效率的，</a:t>
            </a:r>
            <a:r>
              <a:rPr lang="en-US" altLang="zh-CN" sz="2000"/>
              <a:t>D</a:t>
            </a:r>
            <a:r>
              <a:rPr lang="zh-CN" altLang="en-US" sz="2000"/>
              <a:t>处于生产可能性曲线之上，现有条件下达不到，而</a:t>
            </a:r>
            <a:r>
              <a:rPr lang="en-US" altLang="zh-CN" sz="2000"/>
              <a:t>B</a:t>
            </a:r>
            <a:r>
              <a:rPr lang="zh-CN" altLang="en-US" sz="2000"/>
              <a:t>是低效率的</a:t>
            </a:r>
            <a:endParaRPr lang="en-US" altLang="zh-CN" sz="2000"/>
          </a:p>
        </p:txBody>
      </p:sp>
      <p:cxnSp>
        <p:nvCxnSpPr>
          <p:cNvPr id="23" name="直接箭头连接符 22"/>
          <p:cNvCxnSpPr/>
          <p:nvPr/>
        </p:nvCxnSpPr>
        <p:spPr>
          <a:xfrm>
            <a:off x="3779838" y="2655714"/>
            <a:ext cx="1368425"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直接箭头连接符 23"/>
          <p:cNvCxnSpPr/>
          <p:nvPr/>
        </p:nvCxnSpPr>
        <p:spPr>
          <a:xfrm>
            <a:off x="3779838" y="2131839"/>
            <a:ext cx="0" cy="52387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404829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标题 1"/>
          <p:cNvSpPr>
            <a:spLocks noGrp="1"/>
          </p:cNvSpPr>
          <p:nvPr>
            <p:ph type="title"/>
          </p:nvPr>
        </p:nvSpPr>
        <p:spPr>
          <a:xfrm>
            <a:off x="357188" y="928688"/>
            <a:ext cx="8229600" cy="1143000"/>
          </a:xfrm>
        </p:spPr>
        <p:txBody>
          <a:bodyPr/>
          <a:lstStyle/>
          <a:p>
            <a:r>
              <a:rPr lang="zh-CN" altLang="en-US" sz="4000" b="1" dirty="0" smtClean="0"/>
              <a:t>第</a:t>
            </a:r>
            <a:r>
              <a:rPr lang="zh-CN" altLang="en-US" sz="4000" b="1" dirty="0"/>
              <a:t>三</a:t>
            </a:r>
            <a:r>
              <a:rPr lang="zh-CN" altLang="en-US" sz="4000" b="1" dirty="0" smtClean="0"/>
              <a:t>章 消费者行为与需求分析</a:t>
            </a:r>
          </a:p>
        </p:txBody>
      </p:sp>
      <p:sp>
        <p:nvSpPr>
          <p:cNvPr id="13" name="内容占位符 2"/>
          <p:cNvSpPr txBox="1">
            <a:spLocks/>
          </p:cNvSpPr>
          <p:nvPr/>
        </p:nvSpPr>
        <p:spPr>
          <a:xfrm>
            <a:off x="500063" y="2000250"/>
            <a:ext cx="8229600" cy="4525963"/>
          </a:xfrm>
          <a:prstGeom prst="rect">
            <a:avLst/>
          </a:prstGeom>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50000"/>
              </a:lnSpc>
            </a:pPr>
            <a:r>
              <a:rPr lang="en-US" altLang="zh-CN" sz="2800" dirty="0" smtClean="0"/>
              <a:t>3.1 </a:t>
            </a:r>
            <a:r>
              <a:rPr lang="zh-CN" altLang="en-US" sz="2800" dirty="0" smtClean="0"/>
              <a:t>边际效用与消费者选择</a:t>
            </a:r>
          </a:p>
          <a:p>
            <a:pPr>
              <a:lnSpc>
                <a:spcPct val="150000"/>
              </a:lnSpc>
            </a:pPr>
            <a:r>
              <a:rPr lang="en-US" altLang="zh-CN" sz="2800" dirty="0"/>
              <a:t>3</a:t>
            </a:r>
            <a:r>
              <a:rPr lang="en-US" altLang="zh-CN" sz="2800" dirty="0" smtClean="0"/>
              <a:t>.2 </a:t>
            </a:r>
            <a:r>
              <a:rPr lang="zh-CN" altLang="en-US" sz="2800" dirty="0" smtClean="0"/>
              <a:t>无差异曲线分析</a:t>
            </a:r>
          </a:p>
          <a:p>
            <a:pPr>
              <a:lnSpc>
                <a:spcPct val="150000"/>
              </a:lnSpc>
            </a:pPr>
            <a:r>
              <a:rPr lang="en-US" altLang="zh-CN" sz="2800" dirty="0"/>
              <a:t>3</a:t>
            </a:r>
            <a:r>
              <a:rPr lang="en-US" altLang="zh-CN" sz="2800" dirty="0" smtClean="0"/>
              <a:t>.3 </a:t>
            </a:r>
            <a:r>
              <a:rPr lang="zh-CN" altLang="en-US" sz="2800" dirty="0" smtClean="0"/>
              <a:t>收入与消费</a:t>
            </a:r>
            <a:endParaRPr lang="en-US" altLang="zh-CN" sz="2800" dirty="0" smtClean="0"/>
          </a:p>
          <a:p>
            <a:pPr>
              <a:lnSpc>
                <a:spcPct val="150000"/>
              </a:lnSpc>
            </a:pPr>
            <a:r>
              <a:rPr lang="en-US" altLang="zh-CN" sz="2800" dirty="0"/>
              <a:t>3</a:t>
            </a:r>
            <a:r>
              <a:rPr lang="en-US" altLang="zh-CN" sz="2800" dirty="0" smtClean="0"/>
              <a:t>.4 </a:t>
            </a:r>
            <a:r>
              <a:rPr lang="zh-CN" altLang="en-US" sz="2800" dirty="0" smtClean="0"/>
              <a:t>价格变动与需求</a:t>
            </a:r>
          </a:p>
          <a:p>
            <a:pPr>
              <a:lnSpc>
                <a:spcPct val="150000"/>
              </a:lnSpc>
            </a:pPr>
            <a:r>
              <a:rPr lang="en-US" altLang="zh-CN" sz="2800" dirty="0" smtClean="0"/>
              <a:t>3.5</a:t>
            </a:r>
            <a:r>
              <a:rPr lang="zh-CN" altLang="en-US" sz="2800" dirty="0"/>
              <a:t>消费者</a:t>
            </a:r>
            <a:r>
              <a:rPr lang="zh-CN" altLang="en-US" sz="2800" dirty="0" smtClean="0"/>
              <a:t>需求与公共政策</a:t>
            </a:r>
            <a:endParaRPr lang="en-US" altLang="zh-CN" sz="2800" dirty="0" smtClean="0"/>
          </a:p>
          <a:p>
            <a:pPr>
              <a:lnSpc>
                <a:spcPct val="150000"/>
              </a:lnSpc>
            </a:pPr>
            <a:r>
              <a:rPr lang="en-US" altLang="zh-CN" sz="2800" dirty="0" smtClean="0"/>
              <a:t>3.6</a:t>
            </a:r>
            <a:r>
              <a:rPr lang="zh-CN" altLang="en-US" sz="2800" dirty="0" smtClean="0"/>
              <a:t> 消费心理学</a:t>
            </a:r>
            <a:endParaRPr lang="zh-CN" altLang="en-US" dirty="0" smtClean="0"/>
          </a:p>
        </p:txBody>
      </p:sp>
    </p:spTree>
    <p:extLst>
      <p:ext uri="{BB962C8B-B14F-4D97-AF65-F5344CB8AC3E}">
        <p14:creationId xmlns:p14="http://schemas.microsoft.com/office/powerpoint/2010/main" val="202329660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文本框 11"/>
          <p:cNvSpPr txBox="1"/>
          <p:nvPr/>
        </p:nvSpPr>
        <p:spPr>
          <a:xfrm>
            <a:off x="432574" y="1124744"/>
            <a:ext cx="2348720" cy="523220"/>
          </a:xfrm>
          <a:prstGeom prst="rect">
            <a:avLst/>
          </a:prstGeom>
          <a:noFill/>
        </p:spPr>
        <p:txBody>
          <a:bodyPr wrap="none" rtlCol="0">
            <a:spAutoFit/>
          </a:bodyPr>
          <a:lstStyle/>
          <a:p>
            <a:r>
              <a:rPr lang="zh-CN" altLang="en-US" sz="2800" b="1" dirty="0" smtClean="0"/>
              <a:t>本章知识要点</a:t>
            </a:r>
            <a:endParaRPr lang="zh-CN" altLang="en-US" sz="2800" b="1" dirty="0"/>
          </a:p>
        </p:txBody>
      </p:sp>
      <p:sp>
        <p:nvSpPr>
          <p:cNvPr id="13" name="矩形 1"/>
          <p:cNvSpPr>
            <a:spLocks noChangeArrowheads="1"/>
          </p:cNvSpPr>
          <p:nvPr/>
        </p:nvSpPr>
        <p:spPr bwMode="auto">
          <a:xfrm>
            <a:off x="432574" y="1647964"/>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市场需求：</a:t>
            </a:r>
            <a:r>
              <a:rPr lang="zh-CN" altLang="en-US" sz="2400" dirty="0" smtClean="0"/>
              <a:t>需求量，需求价格，需求、需求表和需求曲线，个别需求曲线和市场需求曲线，需求定律，需求函数，需求量变动和需求的变动，沿需求曲线的移动和需求曲线的移动</a:t>
            </a:r>
            <a:endParaRPr lang="zh-CN" altLang="en-US" sz="2400" dirty="0"/>
          </a:p>
        </p:txBody>
      </p:sp>
      <p:sp>
        <p:nvSpPr>
          <p:cNvPr id="14" name="矩形 1"/>
          <p:cNvSpPr>
            <a:spLocks noChangeArrowheads="1"/>
          </p:cNvSpPr>
          <p:nvPr/>
        </p:nvSpPr>
        <p:spPr bwMode="auto">
          <a:xfrm>
            <a:off x="467013" y="2848293"/>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市场需求：</a:t>
            </a:r>
            <a:r>
              <a:rPr lang="zh-CN" altLang="en-US" sz="2400" dirty="0"/>
              <a:t>供给</a:t>
            </a:r>
            <a:r>
              <a:rPr lang="zh-CN" altLang="en-US" sz="2400" dirty="0" smtClean="0"/>
              <a:t>量，供给价格，供给、供给表和供给曲线，个别供给曲线和市场供给曲线，供给定律，供给函数，供给量变动和供给变动，沿供给曲线的移动和供给曲线的移动</a:t>
            </a:r>
            <a:endParaRPr lang="zh-CN" altLang="en-US" sz="2400" dirty="0"/>
          </a:p>
        </p:txBody>
      </p:sp>
      <p:sp>
        <p:nvSpPr>
          <p:cNvPr id="15" name="矩形 1"/>
          <p:cNvSpPr>
            <a:spLocks noChangeArrowheads="1"/>
          </p:cNvSpPr>
          <p:nvPr/>
        </p:nvSpPr>
        <p:spPr bwMode="auto">
          <a:xfrm>
            <a:off x="467013" y="3999464"/>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市场均衡和均衡价格及其评价：</a:t>
            </a:r>
            <a:r>
              <a:rPr lang="zh-CN" altLang="en-US" sz="2400" dirty="0" smtClean="0"/>
              <a:t>市场均衡，市场均衡的条件，市场均衡的意义，市场出清，消费者剩余，生产者剩余，市场总剩余</a:t>
            </a:r>
            <a:endParaRPr lang="zh-CN" altLang="en-US" sz="2400" dirty="0"/>
          </a:p>
        </p:txBody>
      </p:sp>
      <p:sp>
        <p:nvSpPr>
          <p:cNvPr id="16" name="矩形 1"/>
          <p:cNvSpPr>
            <a:spLocks noChangeArrowheads="1"/>
          </p:cNvSpPr>
          <p:nvPr/>
        </p:nvSpPr>
        <p:spPr bwMode="auto">
          <a:xfrm>
            <a:off x="467013" y="5150635"/>
            <a:ext cx="817187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eaLnBrk="0" hangingPunct="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eaLnBrk="0" hangingPunct="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eaLnBrk="0" hangingPunct="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en-US" altLang="zh-CN" sz="2400" b="1" dirty="0" smtClean="0">
                <a:cs typeface="Arial" panose="020B0604020202020204" pitchFamily="34" charset="0"/>
              </a:rPr>
              <a:t>♦</a:t>
            </a:r>
            <a:r>
              <a:rPr lang="en-US" altLang="zh-CN" sz="2400" b="1" dirty="0" smtClean="0"/>
              <a:t> </a:t>
            </a:r>
            <a:r>
              <a:rPr lang="zh-CN" altLang="en-US" sz="2400" b="1" dirty="0" smtClean="0"/>
              <a:t>供求弹性及其应用：</a:t>
            </a:r>
            <a:r>
              <a:rPr lang="zh-CN" altLang="en-US" sz="2400" dirty="0" smtClean="0"/>
              <a:t>弹性的含义，需求的价格弹性，需求价格弹性与总收益变动的关系，需求的交叉价格弹性，互补品和替代品，囚徒</a:t>
            </a:r>
            <a:r>
              <a:rPr lang="zh-CN" altLang="en-US" sz="2400" dirty="0"/>
              <a:t>定价</a:t>
            </a:r>
            <a:r>
              <a:rPr lang="zh-CN" altLang="en-US" sz="2400" dirty="0" smtClean="0"/>
              <a:t>，供给的价格弹性，丰年歉收</a:t>
            </a:r>
            <a:endParaRPr lang="zh-CN" altLang="en-US" sz="2400" dirty="0"/>
          </a:p>
        </p:txBody>
      </p:sp>
    </p:spTree>
    <p:extLst>
      <p:ext uri="{BB962C8B-B14F-4D97-AF65-F5344CB8AC3E}">
        <p14:creationId xmlns:p14="http://schemas.microsoft.com/office/powerpoint/2010/main" val="404938294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295062" y="1050208"/>
            <a:ext cx="4923143" cy="584775"/>
          </a:xfrm>
          <a:prstGeom prst="rect">
            <a:avLst/>
          </a:prstGeom>
        </p:spPr>
        <p:txBody>
          <a:bodyPr wrap="none">
            <a:spAutoFit/>
          </a:bodyPr>
          <a:lstStyle/>
          <a:p>
            <a:r>
              <a:rPr lang="en-US" altLang="zh-CN" sz="3200" b="1" dirty="0"/>
              <a:t>3.1 </a:t>
            </a:r>
            <a:r>
              <a:rPr lang="zh-CN" altLang="en-US" sz="3200" b="1" dirty="0"/>
              <a:t>边际</a:t>
            </a:r>
            <a:r>
              <a:rPr lang="zh-CN" altLang="en-US" sz="3200" b="1" dirty="0" smtClean="0"/>
              <a:t>效用与消费者选择</a:t>
            </a:r>
            <a:endParaRPr lang="zh-CN" altLang="en-US" sz="3200" dirty="0"/>
          </a:p>
        </p:txBody>
      </p:sp>
      <p:sp>
        <p:nvSpPr>
          <p:cNvPr id="3" name="文本框 2"/>
          <p:cNvSpPr txBox="1"/>
          <p:nvPr/>
        </p:nvSpPr>
        <p:spPr>
          <a:xfrm>
            <a:off x="395537" y="1628800"/>
            <a:ext cx="8424936" cy="1200329"/>
          </a:xfrm>
          <a:prstGeom prst="rect">
            <a:avLst/>
          </a:prstGeom>
          <a:noFill/>
        </p:spPr>
        <p:txBody>
          <a:bodyPr wrap="square" rtlCol="0">
            <a:spAutoFit/>
          </a:bodyPr>
          <a:lstStyle/>
          <a:p>
            <a:r>
              <a:rPr lang="zh-CN" altLang="en-US" sz="2400" dirty="0" smtClean="0"/>
              <a:t>       西方经济学关于消费者选择理论有两种分析方法</a:t>
            </a:r>
            <a:r>
              <a:rPr lang="en-US" altLang="zh-CN" sz="2400" dirty="0" smtClean="0"/>
              <a:t>,</a:t>
            </a:r>
            <a:r>
              <a:rPr lang="zh-CN" altLang="en-US" sz="2400" dirty="0" smtClean="0"/>
              <a:t>一种是边际效用分析</a:t>
            </a:r>
            <a:r>
              <a:rPr lang="en-US" altLang="zh-CN" sz="2400" dirty="0" smtClean="0"/>
              <a:t>,</a:t>
            </a:r>
            <a:r>
              <a:rPr lang="zh-CN" altLang="en-US" sz="2400" dirty="0" smtClean="0"/>
              <a:t>另一种是无差异曲线分析。本节介绍边际效用分析，建立在基数效用的基础之上。</a:t>
            </a:r>
            <a:endParaRPr lang="zh-CN" altLang="en-US" sz="2400" dirty="0"/>
          </a:p>
        </p:txBody>
      </p:sp>
      <p:sp>
        <p:nvSpPr>
          <p:cNvPr id="4" name="矩形 3"/>
          <p:cNvSpPr/>
          <p:nvPr/>
        </p:nvSpPr>
        <p:spPr>
          <a:xfrm>
            <a:off x="395537" y="2780928"/>
            <a:ext cx="2810385" cy="523220"/>
          </a:xfrm>
          <a:prstGeom prst="rect">
            <a:avLst/>
          </a:prstGeom>
        </p:spPr>
        <p:txBody>
          <a:bodyPr wrap="none">
            <a:spAutoFit/>
          </a:bodyPr>
          <a:lstStyle/>
          <a:p>
            <a:pPr eaLnBrk="1" hangingPunct="1">
              <a:defRPr/>
            </a:pPr>
            <a:r>
              <a:rPr lang="en-US" altLang="zh-CN" sz="2800" b="1" kern="0" dirty="0"/>
              <a:t>3.1.1 </a:t>
            </a:r>
            <a:r>
              <a:rPr lang="zh-CN" altLang="en-US" sz="2800" b="1" kern="0" dirty="0"/>
              <a:t>消费与效用</a:t>
            </a:r>
          </a:p>
        </p:txBody>
      </p:sp>
      <p:sp>
        <p:nvSpPr>
          <p:cNvPr id="12" name="矩形 11"/>
          <p:cNvSpPr/>
          <p:nvPr/>
        </p:nvSpPr>
        <p:spPr>
          <a:xfrm>
            <a:off x="395537" y="3295931"/>
            <a:ext cx="8030251" cy="2677656"/>
          </a:xfrm>
          <a:prstGeom prst="rect">
            <a:avLst/>
          </a:prstGeom>
        </p:spPr>
        <p:txBody>
          <a:bodyPr wrap="square">
            <a:spAutoFit/>
          </a:bodyPr>
          <a:lstStyle/>
          <a:p>
            <a:pPr eaLnBrk="1" hangingPunct="1">
              <a:defRPr/>
            </a:pPr>
            <a:r>
              <a:rPr lang="zh-CN" altLang="en-US" sz="2400" kern="0" dirty="0" smtClean="0">
                <a:latin typeface="Arial" panose="020B0604020202020204" pitchFamily="34" charset="0"/>
                <a:cs typeface="Arial" panose="020B0604020202020204" pitchFamily="34" charset="0"/>
              </a:rPr>
              <a:t>♦</a:t>
            </a:r>
            <a:r>
              <a:rPr lang="zh-CN" altLang="en-US" sz="2400" b="1" kern="0" dirty="0" smtClean="0">
                <a:latin typeface="Arial" panose="020B0604020202020204" pitchFamily="34" charset="0"/>
                <a:cs typeface="Arial" panose="020B0604020202020204" pitchFamily="34" charset="0"/>
              </a:rPr>
              <a:t>消费</a:t>
            </a:r>
            <a:r>
              <a:rPr lang="zh-CN" altLang="en-US" sz="2400" kern="0" dirty="0" smtClean="0">
                <a:latin typeface="Arial" panose="020B0604020202020204" pitchFamily="34" charset="0"/>
                <a:cs typeface="Arial" panose="020B0604020202020204" pitchFamily="34" charset="0"/>
              </a:rPr>
              <a:t>，指人们购买和使用产品和服务，满足需要的行为。与生产、交换、分配相比，消费是经济活动的归宿，经济学家主张消费者主权。</a:t>
            </a:r>
            <a:endParaRPr lang="en-US" altLang="zh-CN" sz="2400" kern="0" dirty="0" smtClean="0">
              <a:latin typeface="Arial" panose="020B0604020202020204" pitchFamily="34" charset="0"/>
              <a:cs typeface="Arial" panose="020B0604020202020204" pitchFamily="34" charset="0"/>
            </a:endParaRPr>
          </a:p>
          <a:p>
            <a:pPr eaLnBrk="1" hangingPunct="1">
              <a:defRPr/>
            </a:pPr>
            <a:r>
              <a:rPr lang="zh-CN" altLang="en-US" sz="2400" kern="0" dirty="0" smtClean="0">
                <a:latin typeface="Arial" panose="020B0604020202020204" pitchFamily="34" charset="0"/>
                <a:cs typeface="Arial" panose="020B0604020202020204" pitchFamily="34" charset="0"/>
              </a:rPr>
              <a:t>♦</a:t>
            </a:r>
            <a:r>
              <a:rPr lang="zh-CN" altLang="en-US" sz="2400" b="1" kern="0" dirty="0"/>
              <a:t>效用</a:t>
            </a:r>
            <a:r>
              <a:rPr lang="zh-CN" altLang="en-US" sz="2400" kern="0" dirty="0"/>
              <a:t>，指消费者从消费产品和服务中获得的满足程度。</a:t>
            </a:r>
            <a:r>
              <a:rPr lang="zh-CN" altLang="en-US" sz="2400" kern="0" dirty="0" smtClean="0"/>
              <a:t>经济学</a:t>
            </a:r>
            <a:r>
              <a:rPr lang="zh-CN" altLang="en-US" sz="2400" kern="0" dirty="0"/>
              <a:t>使用效用评价消费获得的利益</a:t>
            </a:r>
            <a:r>
              <a:rPr lang="zh-CN" altLang="en-US" sz="2400" kern="0" dirty="0" smtClean="0"/>
              <a:t>。效用</a:t>
            </a:r>
            <a:r>
              <a:rPr lang="zh-CN" altLang="en-US" sz="2400" kern="0" dirty="0"/>
              <a:t>以产品和服务的消费为基础，具有客观性；但是，不同消费者对同一产品和服务具有不同的效用评价，因此也具有</a:t>
            </a:r>
            <a:r>
              <a:rPr lang="zh-CN" altLang="en-US" sz="2400" kern="0" dirty="0" smtClean="0"/>
              <a:t>主观性。</a:t>
            </a:r>
            <a:endParaRPr lang="zh-CN" altLang="en-US" sz="2400" kern="0" dirty="0"/>
          </a:p>
        </p:txBody>
      </p:sp>
    </p:spTree>
    <p:extLst>
      <p:ext uri="{BB962C8B-B14F-4D97-AF65-F5344CB8AC3E}">
        <p14:creationId xmlns:p14="http://schemas.microsoft.com/office/powerpoint/2010/main" val="275762416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95536" y="1080636"/>
            <a:ext cx="2449710" cy="523220"/>
          </a:xfrm>
          <a:prstGeom prst="rect">
            <a:avLst/>
          </a:prstGeom>
        </p:spPr>
        <p:txBody>
          <a:bodyPr wrap="none">
            <a:spAutoFit/>
          </a:bodyPr>
          <a:lstStyle/>
          <a:p>
            <a:pPr eaLnBrk="1" hangingPunct="1">
              <a:defRPr/>
            </a:pPr>
            <a:r>
              <a:rPr lang="en-US" altLang="zh-CN" sz="2800" b="1" kern="0" dirty="0" smtClean="0"/>
              <a:t>3.1.2 </a:t>
            </a:r>
            <a:r>
              <a:rPr lang="zh-CN" altLang="en-US" sz="2800" b="1" kern="0" dirty="0" smtClean="0"/>
              <a:t>效用函数</a:t>
            </a:r>
            <a:endParaRPr lang="zh-CN" altLang="en-US" sz="2800" b="1" kern="0" dirty="0"/>
          </a:p>
        </p:txBody>
      </p:sp>
      <p:sp>
        <p:nvSpPr>
          <p:cNvPr id="2" name="矩形 1"/>
          <p:cNvSpPr/>
          <p:nvPr/>
        </p:nvSpPr>
        <p:spPr>
          <a:xfrm>
            <a:off x="467544" y="2157629"/>
            <a:ext cx="8064896" cy="830997"/>
          </a:xfrm>
          <a:prstGeom prst="rect">
            <a:avLst/>
          </a:prstGeom>
        </p:spPr>
        <p:txBody>
          <a:bodyPr wrap="square">
            <a:spAutoFit/>
          </a:bodyPr>
          <a:lstStyle/>
          <a:p>
            <a:pPr eaLnBrk="1" hangingPunct="1">
              <a:defRPr/>
            </a:pPr>
            <a:r>
              <a:rPr lang="zh-CN" altLang="en-US" sz="2400" kern="0" dirty="0" smtClean="0"/>
              <a:t>假定效用具有基数的性质，可以建立效用函数。效用函数表示</a:t>
            </a:r>
            <a:r>
              <a:rPr lang="zh-CN" altLang="en-US" sz="2400" kern="0" dirty="0"/>
              <a:t>效用随消费量的变化</a:t>
            </a:r>
            <a:r>
              <a:rPr lang="zh-CN" altLang="en-US" sz="2400" kern="0" dirty="0" smtClean="0"/>
              <a:t>关系。</a:t>
            </a:r>
            <a:endParaRPr lang="zh-CN" altLang="en-US" sz="2400" kern="0" dirty="0"/>
          </a:p>
        </p:txBody>
      </p:sp>
      <p:sp>
        <p:nvSpPr>
          <p:cNvPr id="13" name="矩形 12"/>
          <p:cNvSpPr/>
          <p:nvPr/>
        </p:nvSpPr>
        <p:spPr>
          <a:xfrm>
            <a:off x="395536" y="1671191"/>
            <a:ext cx="2196435"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a:solidFill>
                  <a:srgbClr val="000000"/>
                </a:solidFill>
              </a:rPr>
              <a:t>1</a:t>
            </a:r>
            <a:r>
              <a:rPr lang="zh-CN" altLang="en-US" sz="2400" b="1" dirty="0" smtClean="0">
                <a:solidFill>
                  <a:srgbClr val="000000"/>
                </a:solidFill>
              </a:rPr>
              <a:t>）效用函数</a:t>
            </a:r>
            <a:endParaRPr lang="zh-CN" altLang="en-US" sz="2400" b="1" dirty="0">
              <a:solidFill>
                <a:srgbClr val="000000"/>
              </a:solidFill>
            </a:endParaRPr>
          </a:p>
        </p:txBody>
      </p:sp>
      <mc:AlternateContent xmlns:mc="http://schemas.openxmlformats.org/markup-compatibility/2006" xmlns:a14="http://schemas.microsoft.com/office/drawing/2010/main">
        <mc:Choice Requires="a14">
          <p:sp>
            <p:nvSpPr>
              <p:cNvPr id="3" name="文本框 2"/>
              <p:cNvSpPr txBox="1"/>
              <p:nvPr/>
            </p:nvSpPr>
            <p:spPr>
              <a:xfrm>
                <a:off x="3620906" y="3134531"/>
                <a:ext cx="1027717"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𝑈</m:t>
                      </m:r>
                      <m:r>
                        <a:rPr lang="en-US" altLang="zh-CN" i="1" smtClean="0">
                          <a:latin typeface="Cambria Math" panose="02040503050406030204" pitchFamily="18" charset="0"/>
                        </a:rPr>
                        <m:t>=</m:t>
                      </m:r>
                      <m:r>
                        <a:rPr lang="en-US" altLang="zh-CN" b="0" i="1" smtClean="0">
                          <a:latin typeface="Cambria Math" panose="02040503050406030204" pitchFamily="18" charset="0"/>
                        </a:rPr>
                        <m:t>𝑈</m:t>
                      </m:r>
                      <m:r>
                        <a:rPr lang="en-US" altLang="zh-CN" b="0" i="1" smtClean="0">
                          <a:latin typeface="Cambria Math" panose="02040503050406030204" pitchFamily="18" charset="0"/>
                        </a:rPr>
                        <m:t>(</m:t>
                      </m:r>
                      <m:r>
                        <a:rPr lang="en-US" altLang="zh-CN" b="0" i="1" smtClean="0">
                          <a:latin typeface="Cambria Math" panose="02040503050406030204" pitchFamily="18" charset="0"/>
                        </a:rPr>
                        <m:t>𝑋</m:t>
                      </m:r>
                      <m:r>
                        <a:rPr lang="en-US" altLang="zh-CN" b="0" i="1" smtClean="0">
                          <a:latin typeface="Cambria Math" panose="02040503050406030204" pitchFamily="18" charset="0"/>
                        </a:rPr>
                        <m:t>)</m:t>
                      </m:r>
                    </m:oMath>
                  </m:oMathPara>
                </a14:m>
                <a:endParaRPr lang="zh-CN" altLang="en-US" dirty="0"/>
              </a:p>
            </p:txBody>
          </p:sp>
        </mc:Choice>
        <mc:Fallback xmlns="">
          <p:sp>
            <p:nvSpPr>
              <p:cNvPr id="3" name="文本框 2"/>
              <p:cNvSpPr txBox="1">
                <a:spLocks noRot="1" noChangeAspect="1" noMove="1" noResize="1" noEditPoints="1" noAdjustHandles="1" noChangeArrowheads="1" noChangeShapeType="1" noTextEdit="1"/>
              </p:cNvSpPr>
              <p:nvPr/>
            </p:nvSpPr>
            <p:spPr>
              <a:xfrm>
                <a:off x="3620906" y="3134531"/>
                <a:ext cx="1027717" cy="276999"/>
              </a:xfrm>
              <a:prstGeom prst="rect">
                <a:avLst/>
              </a:prstGeom>
              <a:blipFill rotWithShape="0">
                <a:blip r:embed="rId5"/>
                <a:stretch>
                  <a:fillRect l="-5325" t="-2174" r="-7692" b="-32609"/>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文本框 13"/>
              <p:cNvSpPr txBox="1"/>
              <p:nvPr/>
            </p:nvSpPr>
            <p:spPr>
              <a:xfrm>
                <a:off x="3598323" y="3575825"/>
                <a:ext cx="1259384" cy="27699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𝑈</m:t>
                      </m:r>
                      <m:r>
                        <a:rPr lang="en-US" altLang="zh-CN" i="1" smtClean="0">
                          <a:latin typeface="Cambria Math" panose="02040503050406030204" pitchFamily="18" charset="0"/>
                        </a:rPr>
                        <m:t>=</m:t>
                      </m:r>
                      <m:r>
                        <a:rPr lang="en-US" altLang="zh-CN" b="0" i="1" smtClean="0">
                          <a:latin typeface="Cambria Math" panose="02040503050406030204" pitchFamily="18" charset="0"/>
                        </a:rPr>
                        <m:t>𝑈</m:t>
                      </m:r>
                      <m:r>
                        <a:rPr lang="en-US" altLang="zh-CN" b="0" i="1" smtClean="0">
                          <a:latin typeface="Cambria Math" panose="02040503050406030204" pitchFamily="18" charset="0"/>
                        </a:rPr>
                        <m:t>(</m:t>
                      </m:r>
                      <m:r>
                        <a:rPr lang="en-US" altLang="zh-CN" b="0" i="1" smtClean="0">
                          <a:latin typeface="Cambria Math" panose="02040503050406030204" pitchFamily="18" charset="0"/>
                        </a:rPr>
                        <m:t>𝑋</m:t>
                      </m:r>
                      <m:r>
                        <a:rPr lang="en-US" altLang="zh-CN" b="0" i="1" smtClean="0">
                          <a:latin typeface="Cambria Math" panose="02040503050406030204" pitchFamily="18" charset="0"/>
                        </a:rPr>
                        <m:t>,</m:t>
                      </m:r>
                      <m:r>
                        <a:rPr lang="en-US" altLang="zh-CN" b="0" i="1" smtClean="0">
                          <a:latin typeface="Cambria Math" panose="02040503050406030204" pitchFamily="18" charset="0"/>
                        </a:rPr>
                        <m:t>𝑌</m:t>
                      </m:r>
                      <m:r>
                        <a:rPr lang="en-US" altLang="zh-CN" b="0" i="1" smtClean="0">
                          <a:latin typeface="Cambria Math" panose="02040503050406030204" pitchFamily="18" charset="0"/>
                        </a:rPr>
                        <m:t>)</m:t>
                      </m:r>
                    </m:oMath>
                  </m:oMathPara>
                </a14:m>
                <a:endParaRPr lang="zh-CN" altLang="en-US" dirty="0"/>
              </a:p>
            </p:txBody>
          </p:sp>
        </mc:Choice>
        <mc:Fallback xmlns="">
          <p:sp>
            <p:nvSpPr>
              <p:cNvPr id="14" name="文本框 13"/>
              <p:cNvSpPr txBox="1">
                <a:spLocks noRot="1" noChangeAspect="1" noMove="1" noResize="1" noEditPoints="1" noAdjustHandles="1" noChangeArrowheads="1" noChangeShapeType="1" noTextEdit="1"/>
              </p:cNvSpPr>
              <p:nvPr/>
            </p:nvSpPr>
            <p:spPr>
              <a:xfrm>
                <a:off x="3598323" y="3575825"/>
                <a:ext cx="1259384" cy="276999"/>
              </a:xfrm>
              <a:prstGeom prst="rect">
                <a:avLst/>
              </a:prstGeom>
              <a:blipFill rotWithShape="0">
                <a:blip r:embed="rId6"/>
                <a:stretch>
                  <a:fillRect l="-3865" t="-4444" r="-6280" b="-35556"/>
                </a:stretch>
              </a:blipFill>
            </p:spPr>
            <p:txBody>
              <a:bodyPr/>
              <a:lstStyle/>
              <a:p>
                <a:r>
                  <a:rPr lang="zh-CN" altLang="en-US">
                    <a:noFill/>
                  </a:rPr>
                  <a:t> </a:t>
                </a:r>
              </a:p>
            </p:txBody>
          </p:sp>
        </mc:Fallback>
      </mc:AlternateContent>
      <p:sp>
        <p:nvSpPr>
          <p:cNvPr id="15" name="矩形 14"/>
          <p:cNvSpPr/>
          <p:nvPr/>
        </p:nvSpPr>
        <p:spPr>
          <a:xfrm>
            <a:off x="410180" y="4161131"/>
            <a:ext cx="3124573"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2</a:t>
            </a:r>
            <a:r>
              <a:rPr lang="zh-CN" altLang="en-US" sz="2400" b="1" dirty="0" smtClean="0">
                <a:solidFill>
                  <a:srgbClr val="000000"/>
                </a:solidFill>
              </a:rPr>
              <a:t>）效用函数的性质</a:t>
            </a:r>
            <a:endParaRPr lang="zh-CN" altLang="en-US" sz="2400" b="1" dirty="0">
              <a:solidFill>
                <a:srgbClr val="000000"/>
              </a:solidFill>
            </a:endParaRPr>
          </a:p>
        </p:txBody>
      </p:sp>
      <p:sp>
        <p:nvSpPr>
          <p:cNvPr id="16" name="矩形 15"/>
          <p:cNvSpPr/>
          <p:nvPr/>
        </p:nvSpPr>
        <p:spPr>
          <a:xfrm>
            <a:off x="480880" y="4725144"/>
            <a:ext cx="8064896" cy="1200329"/>
          </a:xfrm>
          <a:prstGeom prst="rect">
            <a:avLst/>
          </a:prstGeom>
        </p:spPr>
        <p:txBody>
          <a:bodyPr wrap="square">
            <a:spAutoFit/>
          </a:bodyPr>
          <a:lstStyle/>
          <a:p>
            <a:pPr eaLnBrk="1" hangingPunct="1">
              <a:defRPr/>
            </a:pPr>
            <a:r>
              <a:rPr lang="zh-CN" altLang="en-US" sz="2400" kern="0" dirty="0" smtClean="0">
                <a:latin typeface="Arial" panose="020B0604020202020204" pitchFamily="34" charset="0"/>
                <a:cs typeface="Arial" panose="020B0604020202020204" pitchFamily="34" charset="0"/>
              </a:rPr>
              <a:t>♦多多益善</a:t>
            </a:r>
            <a:r>
              <a:rPr lang="zh-CN" altLang="en-US" sz="2400" kern="0" dirty="0" smtClean="0"/>
              <a:t>。</a:t>
            </a:r>
            <a:endParaRPr lang="en-US" altLang="zh-CN" sz="2400" kern="0" dirty="0" smtClean="0"/>
          </a:p>
          <a:p>
            <a:pPr eaLnBrk="1" hangingPunct="1">
              <a:defRPr/>
            </a:pPr>
            <a:r>
              <a:rPr lang="zh-CN" altLang="zh-CN" sz="2400" kern="0" dirty="0" smtClean="0">
                <a:latin typeface="Arial" panose="020B0604020202020204" pitchFamily="34" charset="0"/>
                <a:cs typeface="Arial" panose="020B0604020202020204" pitchFamily="34" charset="0"/>
              </a:rPr>
              <a:t>♦</a:t>
            </a:r>
            <a:r>
              <a:rPr lang="zh-CN" altLang="en-US" sz="2400" kern="0" dirty="0" smtClean="0">
                <a:latin typeface="Arial" panose="020B0604020202020204" pitchFamily="34" charset="0"/>
                <a:cs typeface="Arial" panose="020B0604020202020204" pitchFamily="34" charset="0"/>
              </a:rPr>
              <a:t>其他产品和服务消费量不变，增加一种产品和服务的消费量，增加的效用是递减的，即边际效用递减。</a:t>
            </a:r>
            <a:endParaRPr lang="zh-CN" altLang="en-US" sz="2400" kern="0" dirty="0"/>
          </a:p>
        </p:txBody>
      </p:sp>
    </p:spTree>
    <p:extLst>
      <p:ext uri="{BB962C8B-B14F-4D97-AF65-F5344CB8AC3E}">
        <p14:creationId xmlns:p14="http://schemas.microsoft.com/office/powerpoint/2010/main" val="4051152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719943"/>
            <a:ext cx="2196435" cy="461665"/>
          </a:xfrm>
          <a:prstGeom prst="rect">
            <a:avLst/>
          </a:prstGeom>
        </p:spPr>
        <p:txBody>
          <a:bodyPr wrap="none">
            <a:spAutoFit/>
          </a:bodyPr>
          <a:lstStyle/>
          <a:p>
            <a:pPr algn="ctr" eaLnBrk="1" hangingPunct="1"/>
            <a:r>
              <a:rPr lang="zh-CN" altLang="en-US" sz="2400" b="1" dirty="0" smtClean="0">
                <a:solidFill>
                  <a:srgbClr val="000000"/>
                </a:solidFill>
              </a:rPr>
              <a:t>（</a:t>
            </a:r>
            <a:r>
              <a:rPr lang="en-US" altLang="zh-CN" sz="2400" b="1" dirty="0" smtClean="0">
                <a:solidFill>
                  <a:srgbClr val="000000"/>
                </a:solidFill>
              </a:rPr>
              <a:t>1</a:t>
            </a:r>
            <a:r>
              <a:rPr lang="zh-CN" altLang="en-US" sz="2400" b="1" dirty="0" smtClean="0">
                <a:solidFill>
                  <a:srgbClr val="000000"/>
                </a:solidFill>
              </a:rPr>
              <a:t>）边际效用</a:t>
            </a:r>
            <a:endParaRPr lang="zh-CN" altLang="en-US" sz="2400" b="1" dirty="0">
              <a:solidFill>
                <a:srgbClr val="000000"/>
              </a:solidFill>
            </a:endParaRPr>
          </a:p>
        </p:txBody>
      </p:sp>
      <p:sp>
        <p:nvSpPr>
          <p:cNvPr id="2" name="矩形 1"/>
          <p:cNvSpPr/>
          <p:nvPr/>
        </p:nvSpPr>
        <p:spPr>
          <a:xfrm>
            <a:off x="473255" y="2179995"/>
            <a:ext cx="8412891" cy="461665"/>
          </a:xfrm>
          <a:prstGeom prst="rect">
            <a:avLst/>
          </a:prstGeom>
        </p:spPr>
        <p:txBody>
          <a:bodyPr wrap="square">
            <a:spAutoFit/>
          </a:bodyPr>
          <a:lstStyle/>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边际</a:t>
            </a:r>
            <a:r>
              <a:rPr lang="zh-CN" altLang="en-US" sz="2400" b="1" dirty="0">
                <a:solidFill>
                  <a:srgbClr val="000000"/>
                </a:solidFill>
              </a:rPr>
              <a:t>效用：</a:t>
            </a:r>
            <a:r>
              <a:rPr lang="zh-CN" altLang="en-US" sz="2400" dirty="0">
                <a:solidFill>
                  <a:srgbClr val="000000"/>
                </a:solidFill>
              </a:rPr>
              <a:t>增加单位</a:t>
            </a:r>
            <a:r>
              <a:rPr lang="zh-CN" altLang="en-US" sz="2400" dirty="0" smtClean="0">
                <a:solidFill>
                  <a:srgbClr val="000000"/>
                </a:solidFill>
              </a:rPr>
              <a:t>产品和服务的消费</a:t>
            </a:r>
            <a:r>
              <a:rPr lang="zh-CN" altLang="en-US" sz="2400" dirty="0">
                <a:solidFill>
                  <a:srgbClr val="000000"/>
                </a:solidFill>
              </a:rPr>
              <a:t>，带来的</a:t>
            </a:r>
            <a:r>
              <a:rPr lang="zh-CN" altLang="en-US" sz="2400" dirty="0" smtClean="0">
                <a:solidFill>
                  <a:srgbClr val="000000"/>
                </a:solidFill>
              </a:rPr>
              <a:t>效用增加量。</a:t>
            </a:r>
            <a:endParaRPr lang="zh-CN" altLang="en-US" sz="2400" dirty="0">
              <a:solidFill>
                <a:srgbClr val="000000"/>
              </a:solidFill>
            </a:endParaRPr>
          </a:p>
        </p:txBody>
      </p:sp>
      <p:sp>
        <p:nvSpPr>
          <p:cNvPr id="13" name="矩形 12"/>
          <p:cNvSpPr/>
          <p:nvPr/>
        </p:nvSpPr>
        <p:spPr>
          <a:xfrm>
            <a:off x="479589" y="2714053"/>
            <a:ext cx="8412891" cy="461665"/>
          </a:xfrm>
          <a:prstGeom prst="rect">
            <a:avLst/>
          </a:prstGeom>
        </p:spPr>
        <p:txBody>
          <a:bodyPr wrap="square">
            <a:spAutoFit/>
          </a:bodyPr>
          <a:lstStyle/>
          <a:p>
            <a:pPr eaLnBrk="1" hangingPunct="1"/>
            <a:r>
              <a:rPr lang="zh-CN" altLang="en-US" sz="2400" b="1" dirty="0" smtClean="0">
                <a:solidFill>
                  <a:srgbClr val="000000"/>
                </a:solidFill>
                <a:latin typeface="Arial" panose="020B0604020202020204" pitchFamily="34" charset="0"/>
                <a:cs typeface="Arial" panose="020B0604020202020204" pitchFamily="34" charset="0"/>
              </a:rPr>
              <a:t>♦</a:t>
            </a:r>
            <a:r>
              <a:rPr lang="zh-CN" altLang="en-US" sz="2400" b="1" dirty="0" smtClean="0">
                <a:solidFill>
                  <a:srgbClr val="000000"/>
                </a:solidFill>
              </a:rPr>
              <a:t>边际效用的计算方法：</a:t>
            </a:r>
            <a:endParaRPr lang="zh-CN" altLang="en-US" sz="2400" dirty="0">
              <a:solidFill>
                <a:srgbClr val="000000"/>
              </a:solidFill>
            </a:endParaRPr>
          </a:p>
        </p:txBody>
      </p:sp>
      <p:sp>
        <p:nvSpPr>
          <p:cNvPr id="3" name="矩形 2"/>
          <p:cNvSpPr/>
          <p:nvPr/>
        </p:nvSpPr>
        <p:spPr>
          <a:xfrm>
            <a:off x="970980" y="3126843"/>
            <a:ext cx="7417443" cy="830997"/>
          </a:xfrm>
          <a:prstGeom prst="rect">
            <a:avLst/>
          </a:prstGeom>
        </p:spPr>
        <p:txBody>
          <a:bodyPr wrap="square">
            <a:spAutoFit/>
          </a:bodyPr>
          <a:lstStyle/>
          <a:p>
            <a:pPr eaLnBrk="1" hangingPunct="1">
              <a:buFontTx/>
              <a:buNone/>
            </a:pPr>
            <a:r>
              <a:rPr lang="zh-CN" altLang="en-US" sz="2400" dirty="0"/>
              <a:t>假定效用函数</a:t>
            </a:r>
            <a:r>
              <a:rPr lang="zh-CN" altLang="en-US" sz="2400" i="1" dirty="0"/>
              <a:t>Ｕ＝Ｕ（Ｘ），</a:t>
            </a:r>
            <a:r>
              <a:rPr lang="zh-CN" altLang="en-US" sz="2400" dirty="0"/>
              <a:t>边际效用</a:t>
            </a:r>
            <a:r>
              <a:rPr lang="zh-CN" altLang="en-US" sz="2400" i="1" dirty="0"/>
              <a:t>ＭＵ</a:t>
            </a:r>
            <a:r>
              <a:rPr lang="zh-CN" altLang="en-US" sz="2400" dirty="0"/>
              <a:t>有三种数学表示方法：</a:t>
            </a:r>
          </a:p>
        </p:txBody>
      </p:sp>
      <p:graphicFrame>
        <p:nvGraphicFramePr>
          <p:cNvPr id="14" name="Object 6"/>
          <p:cNvGraphicFramePr>
            <a:graphicFrameLocks noChangeAspect="1"/>
          </p:cNvGraphicFramePr>
          <p:nvPr>
            <p:extLst>
              <p:ext uri="{D42A27DB-BD31-4B8C-83A1-F6EECF244321}">
                <p14:modId xmlns:p14="http://schemas.microsoft.com/office/powerpoint/2010/main" val="889681738"/>
              </p:ext>
            </p:extLst>
          </p:nvPr>
        </p:nvGraphicFramePr>
        <p:xfrm>
          <a:off x="3472213" y="4024666"/>
          <a:ext cx="2611955" cy="555165"/>
        </p:xfrm>
        <a:graphic>
          <a:graphicData uri="http://schemas.openxmlformats.org/presentationml/2006/ole">
            <mc:AlternateContent xmlns:mc="http://schemas.openxmlformats.org/markup-compatibility/2006">
              <mc:Choice xmlns:v="urn:schemas-microsoft-com:vml" Requires="v">
                <p:oleObj spid="_x0000_s32328" name="公式" r:id="rId6" imgW="1295280" imgH="228600" progId="Equation.3">
                  <p:embed/>
                </p:oleObj>
              </mc:Choice>
              <mc:Fallback>
                <p:oleObj name="公式" r:id="rId6" imgW="1295280" imgH="228600" progId="Equation.3">
                  <p:embed/>
                  <p:pic>
                    <p:nvPicPr>
                      <p:cNvPr id="0" name=""/>
                      <p:cNvPicPr>
                        <a:picLocks noChangeAspect="1" noChangeArrowheads="1"/>
                      </p:cNvPicPr>
                      <p:nvPr/>
                    </p:nvPicPr>
                    <p:blipFill>
                      <a:blip r:embed="rId7"/>
                      <a:srcRect/>
                      <a:stretch>
                        <a:fillRect/>
                      </a:stretch>
                    </p:blipFill>
                    <p:spPr bwMode="auto">
                      <a:xfrm>
                        <a:off x="3472213" y="4024666"/>
                        <a:ext cx="2611955" cy="555165"/>
                      </a:xfrm>
                      <a:prstGeom prst="rect">
                        <a:avLst/>
                      </a:prstGeom>
                      <a:solidFill>
                        <a:schemeClr val="bg1"/>
                      </a:solidFill>
                      <a:ln>
                        <a:noFill/>
                      </a:ln>
                    </p:spPr>
                  </p:pic>
                </p:oleObj>
              </mc:Fallback>
            </mc:AlternateContent>
          </a:graphicData>
        </a:graphic>
      </p:graphicFrame>
      <p:graphicFrame>
        <p:nvGraphicFramePr>
          <p:cNvPr id="15" name="Object 7"/>
          <p:cNvGraphicFramePr>
            <a:graphicFrameLocks noChangeAspect="1"/>
          </p:cNvGraphicFramePr>
          <p:nvPr>
            <p:extLst>
              <p:ext uri="{D42A27DB-BD31-4B8C-83A1-F6EECF244321}">
                <p14:modId xmlns:p14="http://schemas.microsoft.com/office/powerpoint/2010/main" val="1051993262"/>
              </p:ext>
            </p:extLst>
          </p:nvPr>
        </p:nvGraphicFramePr>
        <p:xfrm>
          <a:off x="3534387" y="4646657"/>
          <a:ext cx="1728192" cy="770698"/>
        </p:xfrm>
        <a:graphic>
          <a:graphicData uri="http://schemas.openxmlformats.org/presentationml/2006/ole">
            <mc:AlternateContent xmlns:mc="http://schemas.openxmlformats.org/markup-compatibility/2006">
              <mc:Choice xmlns:v="urn:schemas-microsoft-com:vml" Requires="v">
                <p:oleObj spid="_x0000_s32329" name="公式" r:id="rId8" imgW="710891" imgH="393529" progId="Equation.3">
                  <p:embed/>
                </p:oleObj>
              </mc:Choice>
              <mc:Fallback>
                <p:oleObj name="公式" r:id="rId8" imgW="710891" imgH="393529"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34387" y="4646657"/>
                        <a:ext cx="1728192" cy="770698"/>
                      </a:xfrm>
                      <a:prstGeom prst="rect">
                        <a:avLst/>
                      </a:prstGeom>
                      <a:solidFill>
                        <a:schemeClr val="bg1"/>
                      </a:solidFill>
                      <a:ln>
                        <a:noFill/>
                      </a:ln>
                    </p:spPr>
                  </p:pic>
                </p:oleObj>
              </mc:Fallback>
            </mc:AlternateContent>
          </a:graphicData>
        </a:graphic>
      </p:graphicFrame>
      <p:graphicFrame>
        <p:nvGraphicFramePr>
          <p:cNvPr id="16" name="Object 8"/>
          <p:cNvGraphicFramePr>
            <a:graphicFrameLocks noChangeAspect="1"/>
          </p:cNvGraphicFramePr>
          <p:nvPr>
            <p:extLst>
              <p:ext uri="{D42A27DB-BD31-4B8C-83A1-F6EECF244321}">
                <p14:modId xmlns:p14="http://schemas.microsoft.com/office/powerpoint/2010/main" val="3597670937"/>
              </p:ext>
            </p:extLst>
          </p:nvPr>
        </p:nvGraphicFramePr>
        <p:xfrm>
          <a:off x="3534387" y="5748541"/>
          <a:ext cx="1459827" cy="743562"/>
        </p:xfrm>
        <a:graphic>
          <a:graphicData uri="http://schemas.openxmlformats.org/presentationml/2006/ole">
            <mc:AlternateContent xmlns:mc="http://schemas.openxmlformats.org/markup-compatibility/2006">
              <mc:Choice xmlns:v="urn:schemas-microsoft-com:vml" Requires="v">
                <p:oleObj spid="_x0000_s32330" name="Equation" r:id="rId10" imgW="685800" imgH="393700" progId="Equation.3">
                  <p:embed/>
                </p:oleObj>
              </mc:Choice>
              <mc:Fallback>
                <p:oleObj name="Equation" r:id="rId10" imgW="685800" imgH="3937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34387" y="5748541"/>
                        <a:ext cx="1459827" cy="743562"/>
                      </a:xfrm>
                      <a:prstGeom prst="rect">
                        <a:avLst/>
                      </a:prstGeom>
                      <a:solidFill>
                        <a:schemeClr val="bg1"/>
                      </a:solidFill>
                      <a:ln>
                        <a:noFill/>
                      </a:ln>
                    </p:spPr>
                  </p:pic>
                </p:oleObj>
              </mc:Fallback>
            </mc:AlternateContent>
          </a:graphicData>
        </a:graphic>
      </p:graphicFrame>
      <p:sp>
        <p:nvSpPr>
          <p:cNvPr id="17" name="TextBox 9"/>
          <p:cNvSpPr txBox="1">
            <a:spLocks noChangeArrowheads="1"/>
          </p:cNvSpPr>
          <p:nvPr/>
        </p:nvSpPr>
        <p:spPr bwMode="auto">
          <a:xfrm>
            <a:off x="1547813" y="4063921"/>
            <a:ext cx="1422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第一种：</a:t>
            </a:r>
          </a:p>
        </p:txBody>
      </p:sp>
      <p:sp>
        <p:nvSpPr>
          <p:cNvPr id="18" name="TextBox 10"/>
          <p:cNvSpPr txBox="1">
            <a:spLocks noChangeArrowheads="1"/>
          </p:cNvSpPr>
          <p:nvPr/>
        </p:nvSpPr>
        <p:spPr bwMode="auto">
          <a:xfrm>
            <a:off x="1547813" y="4856083"/>
            <a:ext cx="1422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a:t>第二种：</a:t>
            </a:r>
          </a:p>
        </p:txBody>
      </p:sp>
      <p:sp>
        <p:nvSpPr>
          <p:cNvPr id="19" name="TextBox 11"/>
          <p:cNvSpPr txBox="1">
            <a:spLocks noChangeArrowheads="1"/>
          </p:cNvSpPr>
          <p:nvPr/>
        </p:nvSpPr>
        <p:spPr bwMode="auto">
          <a:xfrm>
            <a:off x="1619672" y="5791642"/>
            <a:ext cx="1422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eaLnBrk="1" hangingPunct="1">
              <a:spcBef>
                <a:spcPct val="0"/>
              </a:spcBef>
              <a:buFontTx/>
              <a:buNone/>
            </a:pPr>
            <a:r>
              <a:rPr lang="zh-CN" altLang="en-US" sz="2400" b="1" dirty="0"/>
              <a:t>第三种：</a:t>
            </a:r>
          </a:p>
        </p:txBody>
      </p:sp>
      <p:sp>
        <p:nvSpPr>
          <p:cNvPr id="20" name="矩形 19"/>
          <p:cNvSpPr/>
          <p:nvPr/>
        </p:nvSpPr>
        <p:spPr>
          <a:xfrm>
            <a:off x="395536" y="1080636"/>
            <a:ext cx="2449710" cy="523220"/>
          </a:xfrm>
          <a:prstGeom prst="rect">
            <a:avLst/>
          </a:prstGeom>
        </p:spPr>
        <p:txBody>
          <a:bodyPr wrap="none">
            <a:spAutoFit/>
          </a:bodyPr>
          <a:lstStyle/>
          <a:p>
            <a:pPr eaLnBrk="1" hangingPunct="1">
              <a:defRPr/>
            </a:pPr>
            <a:r>
              <a:rPr lang="en-US" altLang="zh-CN" sz="2800" b="1" kern="0" dirty="0" smtClean="0"/>
              <a:t>3.1.3 </a:t>
            </a:r>
            <a:r>
              <a:rPr lang="zh-CN" altLang="en-US" sz="2800" b="1" kern="0" dirty="0" smtClean="0"/>
              <a:t>边际效用</a:t>
            </a:r>
            <a:endParaRPr lang="zh-CN" altLang="en-US" sz="2800" b="1" kern="0" dirty="0"/>
          </a:p>
        </p:txBody>
      </p:sp>
    </p:spTree>
    <p:extLst>
      <p:ext uri="{BB962C8B-B14F-4D97-AF65-F5344CB8AC3E}">
        <p14:creationId xmlns:p14="http://schemas.microsoft.com/office/powerpoint/2010/main" val="512983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矩形 1"/>
          <p:cNvSpPr/>
          <p:nvPr/>
        </p:nvSpPr>
        <p:spPr>
          <a:xfrm>
            <a:off x="532515" y="1094123"/>
            <a:ext cx="4055919" cy="523220"/>
          </a:xfrm>
          <a:prstGeom prst="rect">
            <a:avLst/>
          </a:prstGeom>
        </p:spPr>
        <p:txBody>
          <a:bodyPr wrap="none">
            <a:spAutoFit/>
          </a:bodyPr>
          <a:lstStyle/>
          <a:p>
            <a:r>
              <a:rPr lang="zh-CN" altLang="en-US" sz="2800" b="1" dirty="0" smtClean="0"/>
              <a:t>（</a:t>
            </a:r>
            <a:r>
              <a:rPr lang="en-US" altLang="zh-CN" sz="2800" b="1" dirty="0" smtClean="0"/>
              <a:t>2</a:t>
            </a:r>
            <a:r>
              <a:rPr lang="zh-CN" altLang="en-US" sz="2800" b="1" dirty="0" smtClean="0"/>
              <a:t>）</a:t>
            </a:r>
            <a:r>
              <a:rPr lang="en-US" altLang="zh-CN" sz="2800" b="1" dirty="0" smtClean="0"/>
              <a:t> </a:t>
            </a:r>
            <a:r>
              <a:rPr lang="zh-CN" altLang="en-US" sz="2800" b="1" dirty="0"/>
              <a:t>边际效用递减规律</a:t>
            </a:r>
            <a:endParaRPr lang="zh-CN" altLang="en-US" sz="2800" dirty="0"/>
          </a:p>
        </p:txBody>
      </p:sp>
      <p:sp>
        <p:nvSpPr>
          <p:cNvPr id="3" name="矩形 2"/>
          <p:cNvSpPr/>
          <p:nvPr/>
        </p:nvSpPr>
        <p:spPr>
          <a:xfrm>
            <a:off x="532514" y="1556792"/>
            <a:ext cx="7927917" cy="830997"/>
          </a:xfrm>
          <a:prstGeom prst="rect">
            <a:avLst/>
          </a:prstGeom>
        </p:spPr>
        <p:txBody>
          <a:bodyPr wrap="square">
            <a:spAutoFit/>
          </a:bodyPr>
          <a:lstStyle/>
          <a:p>
            <a:pPr eaLnBrk="1" hangingPunct="1"/>
            <a:r>
              <a:rPr lang="zh-CN" altLang="en-US" sz="2400" b="1" dirty="0"/>
              <a:t>边际效用递减规律</a:t>
            </a:r>
            <a:r>
              <a:rPr lang="zh-CN" altLang="en-US" sz="2400" dirty="0" smtClean="0"/>
              <a:t>：其他条件不变，消费者</a:t>
            </a:r>
            <a:r>
              <a:rPr lang="zh-CN" altLang="en-US" sz="2400" dirty="0"/>
              <a:t>增加新的一个单位产品的消费，所增加的效用</a:t>
            </a:r>
            <a:r>
              <a:rPr lang="zh-CN" altLang="en-US" sz="2400" dirty="0" smtClean="0"/>
              <a:t>是逐渐降低的。</a:t>
            </a:r>
            <a:endParaRPr lang="zh-CN" altLang="en-US" sz="2400" dirty="0"/>
          </a:p>
        </p:txBody>
      </p:sp>
      <p:sp>
        <p:nvSpPr>
          <p:cNvPr id="4" name="矩形 3"/>
          <p:cNvSpPr/>
          <p:nvPr/>
        </p:nvSpPr>
        <p:spPr>
          <a:xfrm>
            <a:off x="562534" y="2342202"/>
            <a:ext cx="6283840" cy="461665"/>
          </a:xfrm>
          <a:prstGeom prst="rect">
            <a:avLst/>
          </a:prstGeom>
        </p:spPr>
        <p:txBody>
          <a:bodyPr wrap="square">
            <a:spAutoFit/>
          </a:bodyPr>
          <a:lstStyle/>
          <a:p>
            <a:pPr eaLnBrk="1" hangingPunct="1"/>
            <a:r>
              <a:rPr lang="zh-CN" altLang="en-US" sz="2400" dirty="0"/>
              <a:t>假定边际效用用</a:t>
            </a:r>
            <a:r>
              <a:rPr lang="en-US" altLang="zh-CN" sz="2400" dirty="0"/>
              <a:t>MU</a:t>
            </a:r>
            <a:r>
              <a:rPr lang="zh-CN" altLang="en-US" sz="2400" dirty="0"/>
              <a:t>（</a:t>
            </a:r>
            <a:r>
              <a:rPr lang="en-US" altLang="zh-CN" sz="2400" dirty="0"/>
              <a:t>X</a:t>
            </a:r>
            <a:r>
              <a:rPr lang="zh-CN" altLang="en-US" sz="2400" dirty="0"/>
              <a:t>）表示，</a:t>
            </a:r>
            <a:r>
              <a:rPr lang="zh-CN" altLang="en-US" sz="2400" dirty="0" smtClean="0"/>
              <a:t>则</a:t>
            </a:r>
            <a:endParaRPr lang="zh-CN" altLang="en-US" sz="2400" dirty="0"/>
          </a:p>
        </p:txBody>
      </p:sp>
      <p:graphicFrame>
        <p:nvGraphicFramePr>
          <p:cNvPr id="12" name="Object 4"/>
          <p:cNvGraphicFramePr>
            <a:graphicFrameLocks noChangeAspect="1"/>
          </p:cNvGraphicFramePr>
          <p:nvPr>
            <p:extLst>
              <p:ext uri="{D42A27DB-BD31-4B8C-83A1-F6EECF244321}">
                <p14:modId xmlns:p14="http://schemas.microsoft.com/office/powerpoint/2010/main" val="3206254570"/>
              </p:ext>
            </p:extLst>
          </p:nvPr>
        </p:nvGraphicFramePr>
        <p:xfrm>
          <a:off x="3124195" y="2807527"/>
          <a:ext cx="1499044" cy="721199"/>
        </p:xfrm>
        <a:graphic>
          <a:graphicData uri="http://schemas.openxmlformats.org/presentationml/2006/ole">
            <mc:AlternateContent xmlns:mc="http://schemas.openxmlformats.org/markup-compatibility/2006">
              <mc:Choice xmlns:v="urn:schemas-microsoft-com:vml" Requires="v">
                <p:oleObj spid="_x0000_s32964" name="公式" r:id="rId6" imgW="838080" imgH="406080" progId="Equation.3">
                  <p:embed/>
                </p:oleObj>
              </mc:Choice>
              <mc:Fallback>
                <p:oleObj name="公式" r:id="rId6" imgW="838080" imgH="406080" progId="Equation.3">
                  <p:embed/>
                  <p:pic>
                    <p:nvPicPr>
                      <p:cNvPr id="0" name=""/>
                      <p:cNvPicPr>
                        <a:picLocks noChangeAspect="1" noChangeArrowheads="1"/>
                      </p:cNvPicPr>
                      <p:nvPr/>
                    </p:nvPicPr>
                    <p:blipFill>
                      <a:blip r:embed="rId7"/>
                      <a:srcRect/>
                      <a:stretch>
                        <a:fillRect/>
                      </a:stretch>
                    </p:blipFill>
                    <p:spPr bwMode="auto">
                      <a:xfrm>
                        <a:off x="3124195" y="2807527"/>
                        <a:ext cx="1499044" cy="721199"/>
                      </a:xfrm>
                      <a:prstGeom prst="rect">
                        <a:avLst/>
                      </a:prstGeom>
                      <a:noFill/>
                      <a:ln>
                        <a:noFill/>
                      </a:ln>
                    </p:spPr>
                  </p:pic>
                </p:oleObj>
              </mc:Fallback>
            </mc:AlternateContent>
          </a:graphicData>
        </a:graphic>
      </p:graphicFrame>
      <p:sp>
        <p:nvSpPr>
          <p:cNvPr id="13" name="矩形 12"/>
          <p:cNvSpPr/>
          <p:nvPr/>
        </p:nvSpPr>
        <p:spPr>
          <a:xfrm>
            <a:off x="532514" y="3573016"/>
            <a:ext cx="7113535" cy="461665"/>
          </a:xfrm>
          <a:prstGeom prst="rect">
            <a:avLst/>
          </a:prstGeom>
        </p:spPr>
        <p:txBody>
          <a:bodyPr wrap="square">
            <a:spAutoFit/>
          </a:bodyPr>
          <a:lstStyle/>
          <a:p>
            <a:pPr eaLnBrk="1" hangingPunct="1"/>
            <a:r>
              <a:rPr lang="zh-CN" altLang="en-US" sz="2400" dirty="0" smtClean="0"/>
              <a:t>对于效用函数</a:t>
            </a:r>
            <a:r>
              <a:rPr lang="en-US" altLang="zh-CN" sz="2400" dirty="0" smtClean="0"/>
              <a:t>U</a:t>
            </a:r>
            <a:r>
              <a:rPr lang="zh-CN" altLang="en-US" sz="2400" dirty="0"/>
              <a:t>（</a:t>
            </a:r>
            <a:r>
              <a:rPr lang="en-US" altLang="zh-CN" sz="2400" dirty="0"/>
              <a:t>X</a:t>
            </a:r>
            <a:r>
              <a:rPr lang="zh-CN" altLang="en-US" sz="2400" dirty="0"/>
              <a:t>），</a:t>
            </a:r>
            <a:r>
              <a:rPr lang="zh-CN" altLang="en-US" sz="2400" dirty="0" smtClean="0"/>
              <a:t>则边际效用递减意味着：</a:t>
            </a:r>
            <a:endParaRPr lang="zh-CN" altLang="en-US" sz="2400" dirty="0"/>
          </a:p>
        </p:txBody>
      </p:sp>
      <mc:AlternateContent xmlns:mc="http://schemas.openxmlformats.org/markup-compatibility/2006" xmlns:a14="http://schemas.microsoft.com/office/drawing/2010/main">
        <mc:Choice Requires="a14">
          <p:sp>
            <p:nvSpPr>
              <p:cNvPr id="15" name="文本框 14"/>
              <p:cNvSpPr txBox="1"/>
              <p:nvPr/>
            </p:nvSpPr>
            <p:spPr>
              <a:xfrm>
                <a:off x="3124195" y="4023728"/>
                <a:ext cx="1656184" cy="61754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sSup>
                            <m:sSupPr>
                              <m:ctrlPr>
                                <a:rPr lang="en-US" altLang="zh-CN" sz="2000" b="0" i="1" smtClean="0">
                                  <a:latin typeface="Cambria Math" panose="02040503050406030204" pitchFamily="18" charset="0"/>
                                </a:rPr>
                              </m:ctrlPr>
                            </m:sSupPr>
                            <m:e>
                              <m:r>
                                <a:rPr lang="en-US" altLang="zh-CN" sz="2000" b="0" i="1" smtClean="0">
                                  <a:latin typeface="Cambria Math" panose="02040503050406030204" pitchFamily="18" charset="0"/>
                                </a:rPr>
                                <m:t>𝑑</m:t>
                              </m:r>
                            </m:e>
                            <m:sup>
                              <m:r>
                                <a:rPr lang="en-US" altLang="zh-CN" sz="2000" b="0" i="1" smtClean="0">
                                  <a:latin typeface="Cambria Math" panose="02040503050406030204" pitchFamily="18" charset="0"/>
                                </a:rPr>
                                <m:t>2</m:t>
                              </m:r>
                            </m:sup>
                          </m:sSup>
                          <m:r>
                            <a:rPr lang="en-US" altLang="zh-CN" sz="2000" b="0" i="1" smtClean="0">
                              <a:latin typeface="Cambria Math" panose="02040503050406030204" pitchFamily="18" charset="0"/>
                            </a:rPr>
                            <m:t>𝑈</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num>
                        <m:den>
                          <m:r>
                            <a:rPr lang="en-US" altLang="zh-CN" sz="2000" b="0" i="1" smtClean="0">
                              <a:latin typeface="Cambria Math" panose="02040503050406030204" pitchFamily="18" charset="0"/>
                            </a:rPr>
                            <m:t>𝑑</m:t>
                          </m:r>
                          <m:sSup>
                            <m:sSupPr>
                              <m:ctrlPr>
                                <a:rPr lang="en-US" altLang="zh-CN" sz="2000" b="0" i="1" smtClean="0">
                                  <a:latin typeface="Cambria Math" panose="02040503050406030204" pitchFamily="18" charset="0"/>
                                </a:rPr>
                              </m:ctrlPr>
                            </m:sSupPr>
                            <m:e>
                              <m:r>
                                <a:rPr lang="en-US" altLang="zh-CN" sz="2000" b="0" i="1" smtClean="0">
                                  <a:latin typeface="Cambria Math" panose="02040503050406030204" pitchFamily="18" charset="0"/>
                                </a:rPr>
                                <m:t>𝑋</m:t>
                              </m:r>
                            </m:e>
                            <m:sup>
                              <m:r>
                                <a:rPr lang="en-US" altLang="zh-CN" sz="2000" b="0" i="1" smtClean="0">
                                  <a:latin typeface="Cambria Math" panose="02040503050406030204" pitchFamily="18" charset="0"/>
                                </a:rPr>
                                <m:t>2</m:t>
                              </m:r>
                            </m:sup>
                          </m:sSup>
                        </m:den>
                      </m:f>
                      <m:r>
                        <a:rPr lang="en-US" altLang="zh-CN" sz="2000" b="0" i="0" smtClean="0">
                          <a:latin typeface="Cambria Math" panose="02040503050406030204" pitchFamily="18" charset="0"/>
                        </a:rPr>
                        <m:t>&lt;0</m:t>
                      </m:r>
                    </m:oMath>
                  </m:oMathPara>
                </a14:m>
                <a:endParaRPr lang="zh-CN" altLang="en-US" sz="2000" dirty="0"/>
              </a:p>
            </p:txBody>
          </p:sp>
        </mc:Choice>
        <mc:Fallback xmlns="">
          <p:sp>
            <p:nvSpPr>
              <p:cNvPr id="15" name="文本框 14"/>
              <p:cNvSpPr txBox="1">
                <a:spLocks noRot="1" noChangeAspect="1" noMove="1" noResize="1" noEditPoints="1" noAdjustHandles="1" noChangeArrowheads="1" noChangeShapeType="1" noTextEdit="1"/>
              </p:cNvSpPr>
              <p:nvPr/>
            </p:nvSpPr>
            <p:spPr>
              <a:xfrm>
                <a:off x="3124195" y="4023728"/>
                <a:ext cx="1656184" cy="617541"/>
              </a:xfrm>
              <a:prstGeom prst="rect">
                <a:avLst/>
              </a:prstGeom>
              <a:blipFill rotWithShape="0">
                <a:blip r:embed="rId8"/>
                <a:stretch>
                  <a:fillRect/>
                </a:stretch>
              </a:blipFill>
            </p:spPr>
            <p:txBody>
              <a:bodyPr/>
              <a:lstStyle/>
              <a:p>
                <a:r>
                  <a:rPr lang="zh-CN" altLang="en-US">
                    <a:noFill/>
                  </a:rPr>
                  <a:t> </a:t>
                </a:r>
              </a:p>
            </p:txBody>
          </p:sp>
        </mc:Fallback>
      </mc:AlternateContent>
      <p:sp>
        <p:nvSpPr>
          <p:cNvPr id="16" name="矩形 15"/>
          <p:cNvSpPr/>
          <p:nvPr/>
        </p:nvSpPr>
        <p:spPr>
          <a:xfrm>
            <a:off x="640083" y="4647016"/>
            <a:ext cx="8087434" cy="1938992"/>
          </a:xfrm>
          <a:prstGeom prst="rect">
            <a:avLst/>
          </a:prstGeom>
        </p:spPr>
        <p:txBody>
          <a:bodyPr wrap="square">
            <a:spAutoFit/>
          </a:bodyPr>
          <a:lstStyle/>
          <a:p>
            <a:pPr eaLnBrk="1" hangingPunct="1"/>
            <a:r>
              <a:rPr lang="zh-CN" altLang="en-US" sz="2400" dirty="0" smtClean="0"/>
              <a:t>边际效用递减可以从两个方面解释：</a:t>
            </a:r>
            <a:r>
              <a:rPr lang="en-US" altLang="zh-CN" sz="2400" dirty="0" smtClean="0"/>
              <a:t>a</a:t>
            </a:r>
            <a:r>
              <a:rPr lang="zh-CN" altLang="en-US" sz="2400" dirty="0" smtClean="0"/>
              <a:t>、随着消费品数量连续</a:t>
            </a:r>
            <a:r>
              <a:rPr lang="zh-CN" altLang="en-US" sz="2400" dirty="0"/>
              <a:t>增加，</a:t>
            </a:r>
            <a:r>
              <a:rPr lang="zh-CN" altLang="en-US" sz="2400" dirty="0" smtClean="0"/>
              <a:t>从生理</a:t>
            </a:r>
            <a:r>
              <a:rPr lang="zh-CN" altLang="en-US" sz="2400" dirty="0"/>
              <a:t>和心理的角度讲，</a:t>
            </a:r>
            <a:r>
              <a:rPr lang="zh-CN" altLang="en-US" sz="2400" dirty="0" smtClean="0"/>
              <a:t>从追加的消费品</a:t>
            </a:r>
            <a:r>
              <a:rPr lang="zh-CN" altLang="en-US" sz="2400" dirty="0"/>
              <a:t>中所感受到的满足程度和对重复刺激的反映</a:t>
            </a:r>
            <a:r>
              <a:rPr lang="zh-CN" altLang="en-US" sz="2400" dirty="0" smtClean="0"/>
              <a:t>程度递减。</a:t>
            </a:r>
            <a:r>
              <a:rPr lang="en-US" altLang="zh-CN" sz="2400" dirty="0" smtClean="0"/>
              <a:t>b</a:t>
            </a:r>
            <a:r>
              <a:rPr lang="zh-CN" altLang="en-US" sz="2400" dirty="0" smtClean="0"/>
              <a:t>、一</a:t>
            </a:r>
            <a:r>
              <a:rPr lang="zh-CN" altLang="en-US" sz="2400" dirty="0"/>
              <a:t>种商品具有几种用途时</a:t>
            </a:r>
            <a:r>
              <a:rPr lang="zh-CN" altLang="en-US" sz="2400" dirty="0" smtClean="0"/>
              <a:t>，边际</a:t>
            </a:r>
            <a:r>
              <a:rPr lang="zh-CN" altLang="en-US" sz="2400" dirty="0"/>
              <a:t>效用便</a:t>
            </a:r>
            <a:r>
              <a:rPr lang="zh-CN" altLang="en-US" sz="2400" dirty="0" smtClean="0"/>
              <a:t>随消费品不同用途</a:t>
            </a:r>
            <a:r>
              <a:rPr lang="zh-CN" altLang="en-US" sz="2400" dirty="0"/>
              <a:t>的重要性递减而递减</a:t>
            </a:r>
            <a:r>
              <a:rPr lang="zh-CN" altLang="en-US" sz="2400" dirty="0" smtClean="0"/>
              <a:t>，例如水用来做饭的重要性大于洗地板。</a:t>
            </a:r>
            <a:endParaRPr lang="zh-CN" altLang="en-US" sz="2400" dirty="0"/>
          </a:p>
        </p:txBody>
      </p:sp>
    </p:spTree>
    <p:extLst>
      <p:ext uri="{BB962C8B-B14F-4D97-AF65-F5344CB8AC3E}">
        <p14:creationId xmlns:p14="http://schemas.microsoft.com/office/powerpoint/2010/main" val="82396112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259836" y="1117448"/>
            <a:ext cx="5137945" cy="523220"/>
          </a:xfrm>
          <a:prstGeom prst="rect">
            <a:avLst/>
          </a:prstGeom>
        </p:spPr>
        <p:txBody>
          <a:bodyPr wrap="none">
            <a:spAutoFit/>
          </a:bodyPr>
          <a:lstStyle/>
          <a:p>
            <a:r>
              <a:rPr lang="zh-CN" altLang="en-US" sz="2800" b="1" dirty="0" smtClean="0"/>
              <a:t>（</a:t>
            </a:r>
            <a:r>
              <a:rPr lang="en-US" altLang="zh-CN" sz="2800" b="1" dirty="0"/>
              <a:t>3</a:t>
            </a:r>
            <a:r>
              <a:rPr lang="zh-CN" altLang="en-US" sz="2800" b="1" dirty="0" smtClean="0"/>
              <a:t>）</a:t>
            </a:r>
            <a:r>
              <a:rPr lang="en-US" altLang="zh-CN" sz="2800" b="1" dirty="0" smtClean="0"/>
              <a:t> </a:t>
            </a:r>
            <a:r>
              <a:rPr lang="zh-CN" altLang="en-US" sz="2800" b="1" dirty="0" smtClean="0"/>
              <a:t>效用曲线与边际效用曲线</a:t>
            </a:r>
            <a:endParaRPr lang="zh-CN" altLang="en-US" sz="2800" dirty="0"/>
          </a:p>
        </p:txBody>
      </p:sp>
      <p:sp>
        <p:nvSpPr>
          <p:cNvPr id="13" name="矩形 12"/>
          <p:cNvSpPr/>
          <p:nvPr/>
        </p:nvSpPr>
        <p:spPr>
          <a:xfrm>
            <a:off x="485485" y="1888291"/>
            <a:ext cx="4230531"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边际曲线</a:t>
            </a:r>
            <a:r>
              <a:rPr lang="zh-CN" altLang="en-US" sz="2400" dirty="0" smtClean="0"/>
              <a:t>：其他条件不变，效用随着一种产品的消费量变化而变化的函数。</a:t>
            </a:r>
            <a:endParaRPr lang="zh-CN" altLang="en-US" sz="2400" dirty="0"/>
          </a:p>
        </p:txBody>
      </p:sp>
      <p:sp>
        <p:nvSpPr>
          <p:cNvPr id="14" name="矩形 13"/>
          <p:cNvSpPr/>
          <p:nvPr/>
        </p:nvSpPr>
        <p:spPr>
          <a:xfrm>
            <a:off x="474360" y="3088620"/>
            <a:ext cx="4143804" cy="1200329"/>
          </a:xfrm>
          <a:prstGeom prst="rect">
            <a:avLst/>
          </a:prstGeom>
        </p:spPr>
        <p:txBody>
          <a:bodyPr wrap="square">
            <a:spAutoFit/>
          </a:bodyPr>
          <a:lstStyle/>
          <a:p>
            <a:pPr eaLnBrk="1" hangingPunct="1"/>
            <a:r>
              <a:rPr lang="zh-CN" altLang="en-US" sz="2400" b="1" dirty="0" smtClean="0">
                <a:latin typeface="Arial" panose="020B0604020202020204" pitchFamily="34" charset="0"/>
                <a:cs typeface="Arial" panose="020B0604020202020204" pitchFamily="34" charset="0"/>
              </a:rPr>
              <a:t>♦</a:t>
            </a:r>
            <a:r>
              <a:rPr lang="zh-CN" altLang="en-US" sz="2400" b="1" dirty="0" smtClean="0"/>
              <a:t>边际边际曲线</a:t>
            </a:r>
            <a:r>
              <a:rPr lang="zh-CN" altLang="en-US" sz="2400" dirty="0" smtClean="0"/>
              <a:t>：其他条件不变，边际效用随着一种产品的消费量变化而变化的函数。</a:t>
            </a:r>
            <a:endParaRPr lang="zh-CN" altLang="en-US" sz="2400" dirty="0"/>
          </a:p>
        </p:txBody>
      </p:sp>
      <p:pic>
        <p:nvPicPr>
          <p:cNvPr id="15"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1441" y="1507845"/>
            <a:ext cx="3351213" cy="4371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本框 1"/>
          <p:cNvSpPr txBox="1"/>
          <p:nvPr/>
        </p:nvSpPr>
        <p:spPr>
          <a:xfrm>
            <a:off x="8033145" y="3317189"/>
            <a:ext cx="304892" cy="369332"/>
          </a:xfrm>
          <a:prstGeom prst="rect">
            <a:avLst/>
          </a:prstGeom>
          <a:noFill/>
        </p:spPr>
        <p:txBody>
          <a:bodyPr wrap="none" rtlCol="0">
            <a:spAutoFit/>
          </a:bodyPr>
          <a:lstStyle/>
          <a:p>
            <a:r>
              <a:rPr lang="en-US" altLang="zh-CN" dirty="0" smtClean="0"/>
              <a:t>X</a:t>
            </a:r>
            <a:endParaRPr lang="zh-CN" altLang="en-US" dirty="0"/>
          </a:p>
        </p:txBody>
      </p:sp>
      <p:sp>
        <p:nvSpPr>
          <p:cNvPr id="16" name="文本框 15"/>
          <p:cNvSpPr txBox="1"/>
          <p:nvPr/>
        </p:nvSpPr>
        <p:spPr>
          <a:xfrm>
            <a:off x="8167742" y="5477668"/>
            <a:ext cx="304892" cy="369332"/>
          </a:xfrm>
          <a:prstGeom prst="rect">
            <a:avLst/>
          </a:prstGeom>
          <a:noFill/>
        </p:spPr>
        <p:txBody>
          <a:bodyPr wrap="none" rtlCol="0">
            <a:spAutoFit/>
          </a:bodyPr>
          <a:lstStyle/>
          <a:p>
            <a:r>
              <a:rPr lang="en-US" altLang="zh-CN" dirty="0" smtClean="0"/>
              <a:t>X</a:t>
            </a:r>
            <a:endParaRPr lang="zh-CN" altLang="en-US" dirty="0"/>
          </a:p>
        </p:txBody>
      </p:sp>
      <p:sp>
        <p:nvSpPr>
          <p:cNvPr id="17" name="文本框 16"/>
          <p:cNvSpPr txBox="1"/>
          <p:nvPr/>
        </p:nvSpPr>
        <p:spPr>
          <a:xfrm>
            <a:off x="5092889" y="1563708"/>
            <a:ext cx="332142" cy="369332"/>
          </a:xfrm>
          <a:prstGeom prst="rect">
            <a:avLst/>
          </a:prstGeom>
          <a:noFill/>
        </p:spPr>
        <p:txBody>
          <a:bodyPr wrap="none" rtlCol="0">
            <a:spAutoFit/>
          </a:bodyPr>
          <a:lstStyle/>
          <a:p>
            <a:r>
              <a:rPr lang="en-US" altLang="zh-CN" dirty="0" smtClean="0"/>
              <a:t>U</a:t>
            </a:r>
            <a:endParaRPr lang="zh-CN" altLang="en-US" dirty="0"/>
          </a:p>
        </p:txBody>
      </p:sp>
      <p:sp>
        <p:nvSpPr>
          <p:cNvPr id="18" name="文本框 17"/>
          <p:cNvSpPr txBox="1"/>
          <p:nvPr/>
        </p:nvSpPr>
        <p:spPr>
          <a:xfrm>
            <a:off x="5076056" y="3537098"/>
            <a:ext cx="529312" cy="369332"/>
          </a:xfrm>
          <a:prstGeom prst="rect">
            <a:avLst/>
          </a:prstGeom>
          <a:noFill/>
        </p:spPr>
        <p:txBody>
          <a:bodyPr wrap="none" rtlCol="0">
            <a:spAutoFit/>
          </a:bodyPr>
          <a:lstStyle/>
          <a:p>
            <a:r>
              <a:rPr lang="en-US" altLang="zh-CN" dirty="0" smtClean="0"/>
              <a:t>MU</a:t>
            </a:r>
            <a:endParaRPr lang="zh-CN" altLang="en-US" dirty="0"/>
          </a:p>
        </p:txBody>
      </p:sp>
      <p:sp>
        <p:nvSpPr>
          <p:cNvPr id="3" name="文本框 2"/>
          <p:cNvSpPr txBox="1"/>
          <p:nvPr/>
        </p:nvSpPr>
        <p:spPr>
          <a:xfrm>
            <a:off x="5262905" y="2935159"/>
            <a:ext cx="288862" cy="338554"/>
          </a:xfrm>
          <a:prstGeom prst="rect">
            <a:avLst/>
          </a:prstGeom>
          <a:noFill/>
        </p:spPr>
        <p:txBody>
          <a:bodyPr wrap="none" rtlCol="0">
            <a:spAutoFit/>
          </a:bodyPr>
          <a:lstStyle/>
          <a:p>
            <a:r>
              <a:rPr lang="en-US" altLang="zh-CN" sz="1600" dirty="0" smtClean="0"/>
              <a:t>9</a:t>
            </a:r>
            <a:endParaRPr lang="zh-CN" altLang="en-US" sz="1600" dirty="0"/>
          </a:p>
        </p:txBody>
      </p:sp>
      <p:sp>
        <p:nvSpPr>
          <p:cNvPr id="19" name="文本框 18"/>
          <p:cNvSpPr txBox="1"/>
          <p:nvPr/>
        </p:nvSpPr>
        <p:spPr>
          <a:xfrm>
            <a:off x="5169836" y="2664005"/>
            <a:ext cx="393056" cy="338554"/>
          </a:xfrm>
          <a:prstGeom prst="rect">
            <a:avLst/>
          </a:prstGeom>
          <a:noFill/>
        </p:spPr>
        <p:txBody>
          <a:bodyPr wrap="none" rtlCol="0">
            <a:spAutoFit/>
          </a:bodyPr>
          <a:lstStyle/>
          <a:p>
            <a:r>
              <a:rPr lang="en-US" altLang="zh-CN" sz="1600" dirty="0" smtClean="0"/>
              <a:t>16</a:t>
            </a:r>
            <a:endParaRPr lang="zh-CN" altLang="en-US" sz="1600" dirty="0"/>
          </a:p>
        </p:txBody>
      </p:sp>
      <p:sp>
        <p:nvSpPr>
          <p:cNvPr id="20" name="文本框 19"/>
          <p:cNvSpPr txBox="1"/>
          <p:nvPr/>
        </p:nvSpPr>
        <p:spPr>
          <a:xfrm>
            <a:off x="5169836" y="2370366"/>
            <a:ext cx="393056" cy="338554"/>
          </a:xfrm>
          <a:prstGeom prst="rect">
            <a:avLst/>
          </a:prstGeom>
          <a:noFill/>
        </p:spPr>
        <p:txBody>
          <a:bodyPr wrap="none" rtlCol="0">
            <a:spAutoFit/>
          </a:bodyPr>
          <a:lstStyle/>
          <a:p>
            <a:r>
              <a:rPr lang="en-US" altLang="zh-CN" sz="1600" dirty="0" smtClean="0"/>
              <a:t>21</a:t>
            </a:r>
            <a:endParaRPr lang="zh-CN" altLang="en-US" sz="1600" dirty="0"/>
          </a:p>
        </p:txBody>
      </p:sp>
      <p:sp>
        <p:nvSpPr>
          <p:cNvPr id="22" name="矩形 21"/>
          <p:cNvSpPr/>
          <p:nvPr/>
        </p:nvSpPr>
        <p:spPr>
          <a:xfrm>
            <a:off x="541138" y="4365104"/>
            <a:ext cx="4199002" cy="1938992"/>
          </a:xfrm>
          <a:prstGeom prst="rect">
            <a:avLst/>
          </a:prstGeom>
        </p:spPr>
        <p:txBody>
          <a:bodyPr wrap="square">
            <a:spAutoFit/>
          </a:bodyPr>
          <a:lstStyle/>
          <a:p>
            <a:pPr eaLnBrk="1" hangingPunct="1"/>
            <a:r>
              <a:rPr lang="zh-CN" altLang="en-US" sz="2400" dirty="0"/>
              <a:t>*</a:t>
            </a:r>
            <a:r>
              <a:rPr lang="zh-CN" altLang="en-US" sz="2400" dirty="0" smtClean="0"/>
              <a:t>消费</a:t>
            </a:r>
            <a:r>
              <a:rPr lang="zh-CN" altLang="en-US" sz="2400" dirty="0"/>
              <a:t>食物的数量从</a:t>
            </a:r>
            <a:r>
              <a:rPr lang="en-US" altLang="zh-CN" sz="2400" dirty="0"/>
              <a:t>0</a:t>
            </a:r>
            <a:r>
              <a:rPr lang="zh-CN" altLang="en-US" sz="2400" dirty="0"/>
              <a:t>增加到</a:t>
            </a:r>
            <a:r>
              <a:rPr lang="en-US" altLang="zh-CN" sz="2400" dirty="0"/>
              <a:t>1</a:t>
            </a:r>
            <a:r>
              <a:rPr lang="zh-CN" altLang="en-US" sz="2400" dirty="0" smtClean="0"/>
              <a:t>，</a:t>
            </a:r>
            <a:r>
              <a:rPr lang="en-US" altLang="zh-CN" sz="2400" dirty="0" smtClean="0"/>
              <a:t>U(1)=9</a:t>
            </a:r>
            <a:r>
              <a:rPr lang="zh-CN" altLang="en-US" sz="2400" dirty="0" smtClean="0"/>
              <a:t>，</a:t>
            </a:r>
            <a:r>
              <a:rPr lang="en-US" altLang="zh-CN" sz="2400" dirty="0" smtClean="0"/>
              <a:t>MU</a:t>
            </a:r>
            <a:r>
              <a:rPr lang="en-US" altLang="zh-CN" sz="2400" baseline="-25000" dirty="0" smtClean="0"/>
              <a:t>1</a:t>
            </a:r>
            <a:r>
              <a:rPr lang="en-US" altLang="zh-CN" sz="2400" dirty="0" smtClean="0"/>
              <a:t>=9;</a:t>
            </a:r>
            <a:r>
              <a:rPr lang="zh-CN" altLang="en-US" sz="2400" dirty="0" smtClean="0"/>
              <a:t>。如果</a:t>
            </a:r>
            <a:r>
              <a:rPr lang="zh-CN" altLang="en-US" sz="2400" dirty="0"/>
              <a:t>从食物数量从</a:t>
            </a:r>
            <a:r>
              <a:rPr lang="en-US" altLang="zh-CN" sz="2400" dirty="0"/>
              <a:t>1</a:t>
            </a:r>
            <a:r>
              <a:rPr lang="zh-CN" altLang="en-US" sz="2400" dirty="0"/>
              <a:t>增加到</a:t>
            </a:r>
            <a:r>
              <a:rPr lang="en-US" altLang="zh-CN" sz="2400" dirty="0"/>
              <a:t>2</a:t>
            </a:r>
            <a:r>
              <a:rPr lang="zh-CN" altLang="en-US" sz="2400" dirty="0" smtClean="0"/>
              <a:t>，</a:t>
            </a:r>
            <a:r>
              <a:rPr lang="en-US" altLang="zh-CN" sz="2400" dirty="0" smtClean="0"/>
              <a:t>U(2)=16</a:t>
            </a:r>
            <a:r>
              <a:rPr lang="zh-CN" altLang="en-US" sz="2400" dirty="0" smtClean="0"/>
              <a:t>，</a:t>
            </a:r>
            <a:r>
              <a:rPr lang="en-US" altLang="zh-CN" sz="2400" dirty="0"/>
              <a:t> </a:t>
            </a:r>
            <a:r>
              <a:rPr lang="en-US" altLang="zh-CN" sz="2400" dirty="0" smtClean="0"/>
              <a:t>MU</a:t>
            </a:r>
            <a:r>
              <a:rPr lang="en-US" altLang="zh-CN" sz="2400" baseline="-25000" dirty="0" smtClean="0"/>
              <a:t>2</a:t>
            </a:r>
            <a:r>
              <a:rPr lang="en-US" altLang="zh-CN" sz="2400" dirty="0" smtClean="0"/>
              <a:t>=7;</a:t>
            </a:r>
            <a:r>
              <a:rPr lang="zh-CN" altLang="en-US" sz="2400" dirty="0" smtClean="0"/>
              <a:t>如果</a:t>
            </a:r>
            <a:r>
              <a:rPr lang="zh-CN" altLang="en-US" sz="2400" dirty="0"/>
              <a:t>从食物数量从</a:t>
            </a:r>
            <a:r>
              <a:rPr lang="en-US" altLang="zh-CN" sz="2400" dirty="0"/>
              <a:t>2</a:t>
            </a:r>
            <a:r>
              <a:rPr lang="zh-CN" altLang="en-US" sz="2400" dirty="0"/>
              <a:t>增加到</a:t>
            </a:r>
            <a:r>
              <a:rPr lang="en-US" altLang="zh-CN" sz="2400" dirty="0"/>
              <a:t>3</a:t>
            </a:r>
            <a:r>
              <a:rPr lang="zh-CN" altLang="en-US" sz="2400" dirty="0" smtClean="0"/>
              <a:t>，</a:t>
            </a:r>
            <a:r>
              <a:rPr lang="en-US" altLang="zh-CN" sz="2400" dirty="0" smtClean="0"/>
              <a:t>U(3)=21</a:t>
            </a:r>
            <a:r>
              <a:rPr lang="zh-CN" altLang="en-US" sz="2400" dirty="0" smtClean="0"/>
              <a:t>，</a:t>
            </a:r>
            <a:r>
              <a:rPr lang="en-US" altLang="zh-CN" sz="2400" dirty="0"/>
              <a:t> </a:t>
            </a:r>
            <a:r>
              <a:rPr lang="en-US" altLang="zh-CN" sz="2400" dirty="0" smtClean="0"/>
              <a:t>MU</a:t>
            </a:r>
            <a:r>
              <a:rPr lang="en-US" altLang="zh-CN" sz="2400" baseline="-25000" dirty="0" smtClean="0"/>
              <a:t>3</a:t>
            </a:r>
            <a:r>
              <a:rPr lang="en-US" altLang="zh-CN" sz="2400" dirty="0" smtClean="0"/>
              <a:t>=5,</a:t>
            </a:r>
            <a:r>
              <a:rPr lang="zh-CN" altLang="en-US" sz="2400" dirty="0" smtClean="0"/>
              <a:t>等等。</a:t>
            </a:r>
            <a:endParaRPr lang="zh-CN" altLang="en-US" sz="2400" dirty="0"/>
          </a:p>
        </p:txBody>
      </p:sp>
    </p:spTree>
    <p:extLst>
      <p:ext uri="{BB962C8B-B14F-4D97-AF65-F5344CB8AC3E}">
        <p14:creationId xmlns:p14="http://schemas.microsoft.com/office/powerpoint/2010/main" val="35813629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矩形 11"/>
          <p:cNvSpPr/>
          <p:nvPr/>
        </p:nvSpPr>
        <p:spPr>
          <a:xfrm>
            <a:off x="352939" y="980728"/>
            <a:ext cx="5083443" cy="523220"/>
          </a:xfrm>
          <a:prstGeom prst="rect">
            <a:avLst/>
          </a:prstGeom>
        </p:spPr>
        <p:txBody>
          <a:bodyPr wrap="none">
            <a:spAutoFit/>
          </a:bodyPr>
          <a:lstStyle/>
          <a:p>
            <a:r>
              <a:rPr lang="en-US" altLang="zh-CN" sz="2800" b="1" dirty="0" smtClean="0"/>
              <a:t>3.1.4 </a:t>
            </a:r>
            <a:r>
              <a:rPr lang="zh-CN" altLang="en-US" sz="2800" b="1" dirty="0" smtClean="0"/>
              <a:t>消费者选择的等边际原理</a:t>
            </a:r>
            <a:endParaRPr lang="zh-CN" altLang="en-US" sz="2800" dirty="0"/>
          </a:p>
        </p:txBody>
      </p:sp>
      <p:sp>
        <p:nvSpPr>
          <p:cNvPr id="13" name="矩形 12"/>
          <p:cNvSpPr/>
          <p:nvPr/>
        </p:nvSpPr>
        <p:spPr>
          <a:xfrm>
            <a:off x="323528" y="1412776"/>
            <a:ext cx="8424936" cy="1200329"/>
          </a:xfrm>
          <a:prstGeom prst="rect">
            <a:avLst/>
          </a:prstGeom>
        </p:spPr>
        <p:txBody>
          <a:bodyPr wrap="square">
            <a:spAutoFit/>
          </a:bodyPr>
          <a:lstStyle/>
          <a:p>
            <a:pPr eaLnBrk="1" hangingPunct="1">
              <a:buFontTx/>
              <a:buNone/>
            </a:pPr>
            <a:r>
              <a:rPr lang="zh-CN" altLang="en-US" sz="2400" dirty="0" smtClean="0"/>
              <a:t>        假定一个消费者的效用函数</a:t>
            </a:r>
            <a:r>
              <a:rPr lang="zh-CN" altLang="en-US" sz="2400" i="1" dirty="0"/>
              <a:t>Ｕ＝Ｕ（</a:t>
            </a:r>
            <a:r>
              <a:rPr lang="zh-CN" altLang="en-US" sz="2400" i="1" dirty="0" smtClean="0"/>
              <a:t>Ｘ，</a:t>
            </a:r>
            <a:r>
              <a:rPr lang="en-US" altLang="zh-CN" sz="2400" i="1" dirty="0" smtClean="0"/>
              <a:t>Y</a:t>
            </a:r>
            <a:r>
              <a:rPr lang="zh-CN" altLang="en-US" sz="2400" i="1" dirty="0" smtClean="0"/>
              <a:t>），</a:t>
            </a:r>
            <a:r>
              <a:rPr lang="zh-CN" altLang="en-US" sz="2400" dirty="0" smtClean="0"/>
              <a:t>面临的市场价格分别为</a:t>
            </a:r>
            <a:r>
              <a:rPr lang="en-US" altLang="zh-CN" sz="2400" i="1" dirty="0" smtClean="0"/>
              <a:t>P</a:t>
            </a:r>
            <a:r>
              <a:rPr lang="en-US" altLang="zh-CN" sz="2400" i="1" baseline="-25000" dirty="0" smtClean="0"/>
              <a:t>X</a:t>
            </a:r>
            <a:r>
              <a:rPr lang="zh-CN" altLang="en-US" sz="2400" dirty="0" smtClean="0"/>
              <a:t>和</a:t>
            </a:r>
            <a:r>
              <a:rPr lang="en-US" altLang="zh-CN" sz="2400" i="1" dirty="0" smtClean="0"/>
              <a:t>P</a:t>
            </a:r>
            <a:r>
              <a:rPr lang="en-US" altLang="zh-CN" sz="2400" i="1" baseline="-25000" dirty="0"/>
              <a:t>Y</a:t>
            </a:r>
            <a:r>
              <a:rPr lang="zh-CN" altLang="en-US" sz="2400" dirty="0" smtClean="0"/>
              <a:t>，预算约束为</a:t>
            </a:r>
            <a:r>
              <a:rPr lang="en-US" altLang="zh-CN" sz="2400" i="1" dirty="0" smtClean="0"/>
              <a:t>M</a:t>
            </a:r>
            <a:r>
              <a:rPr lang="zh-CN" altLang="en-US" sz="2400" dirty="0" smtClean="0"/>
              <a:t>，我们可以在边际效用递减的条件下，寻找消费者选择的规律。</a:t>
            </a:r>
            <a:endParaRPr lang="zh-CN" altLang="en-US" sz="2400" dirty="0"/>
          </a:p>
        </p:txBody>
      </p:sp>
      <p:sp>
        <p:nvSpPr>
          <p:cNvPr id="14" name="矩形 13"/>
          <p:cNvSpPr/>
          <p:nvPr/>
        </p:nvSpPr>
        <p:spPr>
          <a:xfrm>
            <a:off x="352939" y="2613105"/>
            <a:ext cx="8424936" cy="830997"/>
          </a:xfrm>
          <a:prstGeom prst="rect">
            <a:avLst/>
          </a:prstGeom>
        </p:spPr>
        <p:txBody>
          <a:bodyPr wrap="square">
            <a:spAutoFit/>
          </a:bodyPr>
          <a:lstStyle/>
          <a:p>
            <a:pPr eaLnBrk="1" hangingPunct="1">
              <a:buFontTx/>
              <a:buNone/>
            </a:pPr>
            <a:r>
              <a:rPr lang="zh-CN" altLang="en-US" sz="2400" dirty="0" smtClean="0"/>
              <a:t>        我们应当比较每一元钱用在商品</a:t>
            </a:r>
            <a:r>
              <a:rPr lang="en-US" altLang="zh-CN" sz="2400" dirty="0" smtClean="0"/>
              <a:t>X</a:t>
            </a:r>
            <a:r>
              <a:rPr lang="zh-CN" altLang="en-US" sz="2400" dirty="0" smtClean="0"/>
              <a:t>还是</a:t>
            </a:r>
            <a:r>
              <a:rPr lang="en-US" altLang="zh-CN" sz="2400" dirty="0" smtClean="0"/>
              <a:t>Y</a:t>
            </a:r>
            <a:r>
              <a:rPr lang="zh-CN" altLang="en-US" sz="2400" dirty="0" smtClean="0"/>
              <a:t>上更加能够增加效用，每一元钱的效用分别为：</a:t>
            </a:r>
            <a:endParaRPr lang="zh-CN" altLang="en-US" sz="2400" dirty="0"/>
          </a:p>
        </p:txBody>
      </p:sp>
      <mc:AlternateContent xmlns:mc="http://schemas.openxmlformats.org/markup-compatibility/2006" xmlns:a14="http://schemas.microsoft.com/office/drawing/2010/main">
        <mc:Choice Requires="a14">
          <p:sp>
            <p:nvSpPr>
              <p:cNvPr id="15" name="文本框 14"/>
              <p:cNvSpPr txBox="1"/>
              <p:nvPr/>
            </p:nvSpPr>
            <p:spPr>
              <a:xfrm>
                <a:off x="1483216" y="3469460"/>
                <a:ext cx="1656184" cy="63652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den>
                      </m:f>
                    </m:oMath>
                  </m:oMathPara>
                </a14:m>
                <a:endParaRPr lang="zh-CN" altLang="en-US" sz="2000" dirty="0"/>
              </a:p>
            </p:txBody>
          </p:sp>
        </mc:Choice>
        <mc:Fallback xmlns="">
          <p:sp>
            <p:nvSpPr>
              <p:cNvPr id="15" name="文本框 14"/>
              <p:cNvSpPr txBox="1">
                <a:spLocks noRot="1" noChangeAspect="1" noMove="1" noResize="1" noEditPoints="1" noAdjustHandles="1" noChangeArrowheads="1" noChangeShapeType="1" noTextEdit="1"/>
              </p:cNvSpPr>
              <p:nvPr/>
            </p:nvSpPr>
            <p:spPr>
              <a:xfrm>
                <a:off x="1483216" y="3469460"/>
                <a:ext cx="1656184" cy="636521"/>
              </a:xfrm>
              <a:prstGeom prst="rect">
                <a:avLst/>
              </a:prstGeom>
              <a:blipFill rotWithShape="0">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文本框 15"/>
              <p:cNvSpPr txBox="1"/>
              <p:nvPr/>
            </p:nvSpPr>
            <p:spPr>
              <a:xfrm>
                <a:off x="4283968" y="3448500"/>
                <a:ext cx="1656184" cy="63652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𝑌</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𝑌</m:t>
                              </m:r>
                            </m:sub>
                          </m:sSub>
                        </m:den>
                      </m:f>
                    </m:oMath>
                  </m:oMathPara>
                </a14:m>
                <a:endParaRPr lang="zh-CN" altLang="en-US" sz="2000" dirty="0"/>
              </a:p>
            </p:txBody>
          </p:sp>
        </mc:Choice>
        <mc:Fallback xmlns="">
          <p:sp>
            <p:nvSpPr>
              <p:cNvPr id="16" name="文本框 15"/>
              <p:cNvSpPr txBox="1">
                <a:spLocks noRot="1" noChangeAspect="1" noMove="1" noResize="1" noEditPoints="1" noAdjustHandles="1" noChangeArrowheads="1" noChangeShapeType="1" noTextEdit="1"/>
              </p:cNvSpPr>
              <p:nvPr/>
            </p:nvSpPr>
            <p:spPr>
              <a:xfrm>
                <a:off x="4283968" y="3448500"/>
                <a:ext cx="1656184" cy="636521"/>
              </a:xfrm>
              <a:prstGeom prst="rect">
                <a:avLst/>
              </a:prstGeom>
              <a:blipFill rotWithShape="0">
                <a:blip r:embed="rId7"/>
                <a:stretch>
                  <a:fillRect/>
                </a:stretch>
              </a:blipFill>
            </p:spPr>
            <p:txBody>
              <a:bodyPr/>
              <a:lstStyle/>
              <a:p>
                <a:r>
                  <a:rPr lang="zh-CN" altLang="en-US">
                    <a:noFill/>
                  </a:rPr>
                  <a:t> </a:t>
                </a:r>
              </a:p>
            </p:txBody>
          </p:sp>
        </mc:Fallback>
      </mc:AlternateContent>
      <p:sp>
        <p:nvSpPr>
          <p:cNvPr id="17" name="矩形 16"/>
          <p:cNvSpPr/>
          <p:nvPr/>
        </p:nvSpPr>
        <p:spPr>
          <a:xfrm>
            <a:off x="340482" y="4105981"/>
            <a:ext cx="8424936" cy="1200329"/>
          </a:xfrm>
          <a:prstGeom prst="rect">
            <a:avLst/>
          </a:prstGeom>
        </p:spPr>
        <p:txBody>
          <a:bodyPr wrap="square">
            <a:spAutoFit/>
          </a:bodyPr>
          <a:lstStyle/>
          <a:p>
            <a:pPr eaLnBrk="1" hangingPunct="1">
              <a:buFontTx/>
              <a:buNone/>
            </a:pPr>
            <a:r>
              <a:rPr lang="zh-CN" altLang="en-US" sz="2400" dirty="0" smtClean="0"/>
              <a:t>        </a:t>
            </a:r>
            <a:r>
              <a:rPr lang="zh-CN" altLang="en-US" sz="2300" dirty="0" smtClean="0"/>
              <a:t>由于</a:t>
            </a:r>
            <a:r>
              <a:rPr lang="en-US" altLang="zh-CN" sz="2300" dirty="0" smtClean="0"/>
              <a:t>X</a:t>
            </a:r>
            <a:r>
              <a:rPr lang="zh-CN" altLang="en-US" sz="2300" dirty="0" smtClean="0"/>
              <a:t>、</a:t>
            </a:r>
            <a:r>
              <a:rPr lang="en-US" altLang="zh-CN" sz="2300" dirty="0" smtClean="0"/>
              <a:t>Y</a:t>
            </a:r>
            <a:r>
              <a:rPr lang="zh-CN" altLang="en-US" sz="2300" dirty="0" smtClean="0"/>
              <a:t>的边际效用递减，每一元钱用在商品</a:t>
            </a:r>
            <a:r>
              <a:rPr lang="en-US" altLang="zh-CN" sz="2300" dirty="0" smtClean="0"/>
              <a:t>X</a:t>
            </a:r>
            <a:r>
              <a:rPr lang="zh-CN" altLang="en-US" sz="2300" dirty="0" smtClean="0"/>
              <a:t>还是</a:t>
            </a:r>
            <a:r>
              <a:rPr lang="en-US" altLang="zh-CN" sz="2300" dirty="0" smtClean="0"/>
              <a:t>Y</a:t>
            </a:r>
            <a:r>
              <a:rPr lang="zh-CN" altLang="en-US" sz="2300" dirty="0" smtClean="0"/>
              <a:t>上增加的效用也是递减的，如果二者不相等，则应当将钱用在一元钱效用更高的商品上，所以，二者相等时实现了效用最大化：</a:t>
            </a:r>
            <a:endParaRPr lang="zh-CN" altLang="en-US" sz="2300" dirty="0"/>
          </a:p>
        </p:txBody>
      </p:sp>
      <mc:AlternateContent xmlns:mc="http://schemas.openxmlformats.org/markup-compatibility/2006" xmlns:a14="http://schemas.microsoft.com/office/drawing/2010/main">
        <mc:Choice Requires="a14">
          <p:sp>
            <p:nvSpPr>
              <p:cNvPr id="18" name="文本框 17"/>
              <p:cNvSpPr txBox="1"/>
              <p:nvPr/>
            </p:nvSpPr>
            <p:spPr>
              <a:xfrm>
                <a:off x="2447621" y="5342280"/>
                <a:ext cx="3672694" cy="65505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den>
                      </m:f>
                      <m:r>
                        <a:rPr lang="en-US" altLang="zh-CN" sz="2000" i="1">
                          <a:latin typeface="Cambria Math" panose="02040503050406030204" pitchFamily="18" charset="0"/>
                        </a:rPr>
                        <m:t>=</m:t>
                      </m:r>
                      <m:f>
                        <m:fPr>
                          <m:ctrlPr>
                            <a:rPr lang="en-US" altLang="zh-CN" sz="2000" i="1" smtClean="0">
                              <a:latin typeface="Cambria Math" panose="02040503050406030204" pitchFamily="18" charset="0"/>
                            </a:rPr>
                          </m:ctrlPr>
                        </m:fPr>
                        <m:num>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𝑀𝑈</m:t>
                              </m:r>
                            </m:e>
                            <m:sub>
                              <m:r>
                                <a:rPr lang="en-US" altLang="zh-CN" sz="2000" b="0" i="1" smtClean="0">
                                  <a:latin typeface="Cambria Math" panose="02040503050406030204" pitchFamily="18" charset="0"/>
                                </a:rPr>
                                <m:t>𝑌</m:t>
                              </m:r>
                            </m:sub>
                          </m:sSub>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𝑌</m:t>
                              </m:r>
                            </m:sub>
                          </m:sSub>
                        </m:den>
                      </m:f>
                    </m:oMath>
                  </m:oMathPara>
                </a14:m>
                <a:endParaRPr lang="zh-CN" altLang="en-US" sz="2000" dirty="0"/>
              </a:p>
            </p:txBody>
          </p:sp>
        </mc:Choice>
        <mc:Fallback xmlns="">
          <p:sp>
            <p:nvSpPr>
              <p:cNvPr id="18" name="文本框 17"/>
              <p:cNvSpPr txBox="1">
                <a:spLocks noRot="1" noChangeAspect="1" noMove="1" noResize="1" noEditPoints="1" noAdjustHandles="1" noChangeArrowheads="1" noChangeShapeType="1" noTextEdit="1"/>
              </p:cNvSpPr>
              <p:nvPr/>
            </p:nvSpPr>
            <p:spPr>
              <a:xfrm>
                <a:off x="2447621" y="5342280"/>
                <a:ext cx="3672694" cy="655051"/>
              </a:xfrm>
              <a:prstGeom prst="rect">
                <a:avLst/>
              </a:prstGeom>
              <a:blipFill rotWithShape="0">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9" name="矩形 18"/>
              <p:cNvSpPr/>
              <p:nvPr/>
            </p:nvSpPr>
            <p:spPr>
              <a:xfrm>
                <a:off x="259835" y="5979549"/>
                <a:ext cx="8518039" cy="830997"/>
              </a:xfrm>
              <a:prstGeom prst="rect">
                <a:avLst/>
              </a:prstGeom>
            </p:spPr>
            <p:txBody>
              <a:bodyPr wrap="square">
                <a:spAutoFit/>
              </a:bodyPr>
              <a:lstStyle/>
              <a:p>
                <a:pPr eaLnBrk="1" hangingPunct="1">
                  <a:buFontTx/>
                  <a:buNone/>
                </a:pPr>
                <a:r>
                  <a:rPr lang="zh-CN" altLang="en-US" sz="2400" dirty="0" smtClean="0"/>
                  <a:t>        此即</a:t>
                </a:r>
                <a:r>
                  <a:rPr lang="zh-CN" altLang="en-US" sz="2400" b="1" dirty="0" smtClean="0"/>
                  <a:t>等边际原理</a:t>
                </a:r>
                <a:r>
                  <a:rPr lang="zh-CN" altLang="en-US" sz="2400" dirty="0" smtClean="0"/>
                  <a:t>。消费选择还同时应当满足预算约束，</a:t>
                </a:r>
                <a14:m>
                  <m:oMath xmlns:m="http://schemas.openxmlformats.org/officeDocument/2006/math">
                    <m:r>
                      <a:rPr lang="en-US" altLang="zh-CN" sz="2400" b="0" i="1" smtClean="0">
                        <a:latin typeface="Cambria Math" panose="02040503050406030204" pitchFamily="18" charset="0"/>
                      </a:rPr>
                      <m:t>𝑋</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𝑋</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𝑌</m:t>
                    </m:r>
                    <m:sSub>
                      <m:sSubPr>
                        <m:ctrlPr>
                          <a:rPr lang="en-US" altLang="zh-CN" sz="2400" b="0" i="1" smtClean="0">
                            <a:latin typeface="Cambria Math" panose="02040503050406030204" pitchFamily="18" charset="0"/>
                          </a:rPr>
                        </m:ctrlPr>
                      </m:sSubPr>
                      <m:e>
                        <m:r>
                          <a:rPr lang="en-US" altLang="zh-CN" sz="2400" b="0" i="1" smtClean="0">
                            <a:latin typeface="Cambria Math" panose="02040503050406030204" pitchFamily="18" charset="0"/>
                          </a:rPr>
                          <m:t>𝑃</m:t>
                        </m:r>
                      </m:e>
                      <m:sub>
                        <m:r>
                          <a:rPr lang="en-US" altLang="zh-CN" sz="2400" b="0" i="1" smtClean="0">
                            <a:latin typeface="Cambria Math" panose="02040503050406030204" pitchFamily="18" charset="0"/>
                          </a:rPr>
                          <m:t>𝑌</m:t>
                        </m:r>
                      </m:sub>
                    </m:sSub>
                    <m:r>
                      <a:rPr lang="en-US" altLang="zh-CN" sz="2400" b="0" i="1" smtClean="0">
                        <a:latin typeface="Cambria Math" panose="02040503050406030204" pitchFamily="18" charset="0"/>
                      </a:rPr>
                      <m:t>=</m:t>
                    </m:r>
                    <m:r>
                      <a:rPr lang="en-US" altLang="zh-CN" sz="2400" b="0" i="1" smtClean="0">
                        <a:latin typeface="Cambria Math" panose="02040503050406030204" pitchFamily="18" charset="0"/>
                      </a:rPr>
                      <m:t>𝑀</m:t>
                    </m:r>
                  </m:oMath>
                </a14:m>
                <a:r>
                  <a:rPr lang="zh-CN" altLang="en-US" sz="2400" dirty="0" smtClean="0"/>
                  <a:t>，这样就能确定</a:t>
                </a:r>
                <a:r>
                  <a:rPr lang="en-US" altLang="zh-CN" sz="2400" dirty="0" smtClean="0"/>
                  <a:t>X</a:t>
                </a:r>
                <a:r>
                  <a:rPr lang="zh-CN" altLang="en-US" sz="2400" dirty="0" smtClean="0"/>
                  <a:t>、</a:t>
                </a:r>
                <a:r>
                  <a:rPr lang="en-US" altLang="zh-CN" sz="2400" dirty="0" smtClean="0"/>
                  <a:t>Y</a:t>
                </a:r>
                <a:r>
                  <a:rPr lang="zh-CN" altLang="en-US" sz="2400" dirty="0" smtClean="0"/>
                  <a:t>，并实现效用最大化。</a:t>
                </a:r>
                <a:endParaRPr lang="zh-CN" altLang="en-US" sz="2400" dirty="0"/>
              </a:p>
            </p:txBody>
          </p:sp>
        </mc:Choice>
        <mc:Fallback xmlns="">
          <p:sp>
            <p:nvSpPr>
              <p:cNvPr id="19" name="矩形 18"/>
              <p:cNvSpPr>
                <a:spLocks noRot="1" noChangeAspect="1" noMove="1" noResize="1" noEditPoints="1" noAdjustHandles="1" noChangeArrowheads="1" noChangeShapeType="1" noTextEdit="1"/>
              </p:cNvSpPr>
              <p:nvPr/>
            </p:nvSpPr>
            <p:spPr>
              <a:xfrm>
                <a:off x="259835" y="5979549"/>
                <a:ext cx="8518039" cy="830997"/>
              </a:xfrm>
              <a:prstGeom prst="rect">
                <a:avLst/>
              </a:prstGeom>
              <a:blipFill rotWithShape="0">
                <a:blip r:embed="rId9"/>
                <a:stretch>
                  <a:fillRect l="-215" t="-8824" b="-16912"/>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68934984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3" name="直接连接符 2"/>
          <p:cNvCxnSpPr/>
          <p:nvPr/>
        </p:nvCxnSpPr>
        <p:spPr>
          <a:xfrm>
            <a:off x="2278494" y="1556792"/>
            <a:ext cx="0" cy="23762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6526966" y="1556792"/>
            <a:ext cx="0" cy="23762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2278494" y="3933056"/>
            <a:ext cx="424847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2276061" y="1988840"/>
            <a:ext cx="4250904" cy="158417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V="1">
            <a:off x="2710542" y="2492896"/>
            <a:ext cx="3816423" cy="144016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文本框 27"/>
              <p:cNvSpPr txBox="1"/>
              <p:nvPr/>
            </p:nvSpPr>
            <p:spPr>
              <a:xfrm>
                <a:off x="774642" y="1604358"/>
                <a:ext cx="1656184" cy="63652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den>
                      </m:f>
                    </m:oMath>
                  </m:oMathPara>
                </a14:m>
                <a:endParaRPr lang="zh-CN" altLang="en-US" sz="2000" dirty="0"/>
              </a:p>
            </p:txBody>
          </p:sp>
        </mc:Choice>
        <mc:Fallback xmlns="">
          <p:sp>
            <p:nvSpPr>
              <p:cNvPr id="28" name="文本框 27"/>
              <p:cNvSpPr txBox="1">
                <a:spLocks noRot="1" noChangeAspect="1" noMove="1" noResize="1" noEditPoints="1" noAdjustHandles="1" noChangeArrowheads="1" noChangeShapeType="1" noTextEdit="1"/>
              </p:cNvSpPr>
              <p:nvPr/>
            </p:nvSpPr>
            <p:spPr>
              <a:xfrm>
                <a:off x="774642" y="1604358"/>
                <a:ext cx="1656184" cy="636521"/>
              </a:xfrm>
              <a:prstGeom prst="rect">
                <a:avLst/>
              </a:prstGeom>
              <a:blipFill rotWithShape="0">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9" name="文本框 28"/>
              <p:cNvSpPr txBox="1"/>
              <p:nvPr/>
            </p:nvSpPr>
            <p:spPr>
              <a:xfrm>
                <a:off x="6372200" y="1672716"/>
                <a:ext cx="1656184" cy="63652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𝑌</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𝑌</m:t>
                              </m:r>
                            </m:sub>
                          </m:sSub>
                        </m:den>
                      </m:f>
                    </m:oMath>
                  </m:oMathPara>
                </a14:m>
                <a:endParaRPr lang="zh-CN" altLang="en-US" sz="2000" dirty="0"/>
              </a:p>
            </p:txBody>
          </p:sp>
        </mc:Choice>
        <mc:Fallback xmlns="">
          <p:sp>
            <p:nvSpPr>
              <p:cNvPr id="29" name="文本框 28"/>
              <p:cNvSpPr txBox="1">
                <a:spLocks noRot="1" noChangeAspect="1" noMove="1" noResize="1" noEditPoints="1" noAdjustHandles="1" noChangeArrowheads="1" noChangeShapeType="1" noTextEdit="1"/>
              </p:cNvSpPr>
              <p:nvPr/>
            </p:nvSpPr>
            <p:spPr>
              <a:xfrm>
                <a:off x="6372200" y="1672716"/>
                <a:ext cx="1656184" cy="636521"/>
              </a:xfrm>
              <a:prstGeom prst="rect">
                <a:avLst/>
              </a:prstGeom>
              <a:blipFill rotWithShape="0">
                <a:blip r:embed="rId6"/>
                <a:stretch>
                  <a:fillRect/>
                </a:stretch>
              </a:blipFill>
            </p:spPr>
            <p:txBody>
              <a:bodyPr/>
              <a:lstStyle/>
              <a:p>
                <a:r>
                  <a:rPr lang="zh-CN" altLang="en-US">
                    <a:noFill/>
                  </a:rPr>
                  <a:t> </a:t>
                </a:r>
              </a:p>
            </p:txBody>
          </p:sp>
        </mc:Fallback>
      </mc:AlternateContent>
      <p:cxnSp>
        <p:nvCxnSpPr>
          <p:cNvPr id="31" name="直接连接符 30"/>
          <p:cNvCxnSpPr/>
          <p:nvPr/>
        </p:nvCxnSpPr>
        <p:spPr>
          <a:xfrm>
            <a:off x="5067756" y="3068960"/>
            <a:ext cx="0" cy="864096"/>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2" name="文本框 31"/>
          <p:cNvSpPr txBox="1"/>
          <p:nvPr/>
        </p:nvSpPr>
        <p:spPr>
          <a:xfrm>
            <a:off x="1892969" y="3994040"/>
            <a:ext cx="561372" cy="369332"/>
          </a:xfrm>
          <a:prstGeom prst="rect">
            <a:avLst/>
          </a:prstGeom>
          <a:noFill/>
        </p:spPr>
        <p:txBody>
          <a:bodyPr wrap="none" rtlCol="0">
            <a:spAutoFit/>
          </a:bodyPr>
          <a:lstStyle/>
          <a:p>
            <a:r>
              <a:rPr lang="en-US" altLang="zh-CN" dirty="0" smtClean="0"/>
              <a:t>0;M</a:t>
            </a:r>
            <a:endParaRPr lang="zh-CN" altLang="en-US" dirty="0"/>
          </a:p>
        </p:txBody>
      </p:sp>
      <p:sp>
        <p:nvSpPr>
          <p:cNvPr id="33" name="文本框 32"/>
          <p:cNvSpPr txBox="1"/>
          <p:nvPr/>
        </p:nvSpPr>
        <p:spPr>
          <a:xfrm>
            <a:off x="6522975" y="3994040"/>
            <a:ext cx="561372" cy="369332"/>
          </a:xfrm>
          <a:prstGeom prst="rect">
            <a:avLst/>
          </a:prstGeom>
          <a:noFill/>
        </p:spPr>
        <p:txBody>
          <a:bodyPr wrap="none" rtlCol="0">
            <a:spAutoFit/>
          </a:bodyPr>
          <a:lstStyle/>
          <a:p>
            <a:r>
              <a:rPr lang="en-US" altLang="zh-CN" dirty="0" smtClean="0"/>
              <a:t>M;0</a:t>
            </a:r>
            <a:endParaRPr lang="zh-CN" altLang="en-US" dirty="0"/>
          </a:p>
        </p:txBody>
      </p:sp>
      <p:sp>
        <p:nvSpPr>
          <p:cNvPr id="34" name="右大括号 33"/>
          <p:cNvSpPr/>
          <p:nvPr/>
        </p:nvSpPr>
        <p:spPr>
          <a:xfrm rot="5400000" flipH="1">
            <a:off x="3587596" y="2464528"/>
            <a:ext cx="188012" cy="2772306"/>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n w="28575">
                <a:solidFill>
                  <a:schemeClr val="tx1"/>
                </a:solidFill>
              </a:ln>
            </a:endParaRPr>
          </a:p>
        </p:txBody>
      </p:sp>
      <p:sp>
        <p:nvSpPr>
          <p:cNvPr id="35" name="右大括号 34"/>
          <p:cNvSpPr/>
          <p:nvPr/>
        </p:nvSpPr>
        <p:spPr>
          <a:xfrm rot="5400000" flipH="1">
            <a:off x="5739277" y="3110892"/>
            <a:ext cx="106361" cy="1482806"/>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n w="28575">
                <a:solidFill>
                  <a:schemeClr val="tx1"/>
                </a:solidFill>
              </a:ln>
            </a:endParaRPr>
          </a:p>
        </p:txBody>
      </p:sp>
      <p:sp>
        <p:nvSpPr>
          <p:cNvPr id="36" name="文本框 35"/>
          <p:cNvSpPr txBox="1"/>
          <p:nvPr/>
        </p:nvSpPr>
        <p:spPr>
          <a:xfrm>
            <a:off x="2871808" y="3419708"/>
            <a:ext cx="1473480" cy="369332"/>
          </a:xfrm>
          <a:prstGeom prst="rect">
            <a:avLst/>
          </a:prstGeom>
          <a:noFill/>
        </p:spPr>
        <p:txBody>
          <a:bodyPr wrap="none" rtlCol="0">
            <a:spAutoFit/>
          </a:bodyPr>
          <a:lstStyle/>
          <a:p>
            <a:r>
              <a:rPr lang="zh-CN" altLang="en-US" b="1" dirty="0" smtClean="0">
                <a:solidFill>
                  <a:srgbClr val="FF0000"/>
                </a:solidFill>
              </a:rPr>
              <a:t>花在</a:t>
            </a:r>
            <a:r>
              <a:rPr lang="en-US" altLang="zh-CN" b="1" dirty="0" smtClean="0">
                <a:solidFill>
                  <a:srgbClr val="FF0000"/>
                </a:solidFill>
              </a:rPr>
              <a:t>X</a:t>
            </a:r>
            <a:r>
              <a:rPr lang="zh-CN" altLang="en-US" b="1" dirty="0" smtClean="0">
                <a:solidFill>
                  <a:srgbClr val="FF0000"/>
                </a:solidFill>
              </a:rPr>
              <a:t>上的钱</a:t>
            </a:r>
            <a:endParaRPr lang="zh-CN" altLang="en-US" b="1" dirty="0">
              <a:solidFill>
                <a:srgbClr val="FF0000"/>
              </a:solidFill>
            </a:endParaRPr>
          </a:p>
        </p:txBody>
      </p:sp>
      <p:sp>
        <p:nvSpPr>
          <p:cNvPr id="37" name="文本框 36"/>
          <p:cNvSpPr txBox="1"/>
          <p:nvPr/>
        </p:nvSpPr>
        <p:spPr>
          <a:xfrm>
            <a:off x="5070439" y="3449333"/>
            <a:ext cx="1467068" cy="369332"/>
          </a:xfrm>
          <a:prstGeom prst="rect">
            <a:avLst/>
          </a:prstGeom>
          <a:noFill/>
        </p:spPr>
        <p:txBody>
          <a:bodyPr wrap="none" rtlCol="0">
            <a:spAutoFit/>
          </a:bodyPr>
          <a:lstStyle/>
          <a:p>
            <a:r>
              <a:rPr lang="zh-CN" altLang="en-US" b="1" dirty="0" smtClean="0">
                <a:solidFill>
                  <a:srgbClr val="FF0000"/>
                </a:solidFill>
              </a:rPr>
              <a:t>花在</a:t>
            </a:r>
            <a:r>
              <a:rPr lang="en-US" altLang="zh-CN" b="1" dirty="0" smtClean="0">
                <a:solidFill>
                  <a:srgbClr val="FF0000"/>
                </a:solidFill>
              </a:rPr>
              <a:t>Y</a:t>
            </a:r>
            <a:r>
              <a:rPr lang="zh-CN" altLang="en-US" b="1" dirty="0" smtClean="0">
                <a:solidFill>
                  <a:srgbClr val="FF0000"/>
                </a:solidFill>
              </a:rPr>
              <a:t>上的钱</a:t>
            </a:r>
            <a:endParaRPr lang="zh-CN" altLang="en-US" b="1" dirty="0">
              <a:solidFill>
                <a:srgbClr val="FF0000"/>
              </a:solidFill>
            </a:endParaRPr>
          </a:p>
        </p:txBody>
      </p:sp>
      <mc:AlternateContent xmlns:mc="http://schemas.openxmlformats.org/markup-compatibility/2006" xmlns:a14="http://schemas.microsoft.com/office/drawing/2010/main">
        <mc:Choice Requires="a14">
          <p:sp>
            <p:nvSpPr>
              <p:cNvPr id="38" name="文本框 37"/>
              <p:cNvSpPr txBox="1"/>
              <p:nvPr/>
            </p:nvSpPr>
            <p:spPr>
              <a:xfrm>
                <a:off x="1259632" y="4745626"/>
                <a:ext cx="3672694" cy="655051"/>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altLang="zh-CN" sz="2000" i="1" smtClean="0">
                              <a:latin typeface="Cambria Math" panose="02040503050406030204" pitchFamily="18" charset="0"/>
                            </a:rPr>
                          </m:ctrlPr>
                        </m:fPr>
                        <m:num>
                          <m:r>
                            <a:rPr lang="en-US" altLang="zh-CN" sz="2000" b="0" i="1" smtClean="0">
                              <a:latin typeface="Cambria Math" panose="02040503050406030204" pitchFamily="18" charset="0"/>
                            </a:rPr>
                            <m:t>𝑀𝑈</m:t>
                          </m:r>
                          <m:r>
                            <a:rPr lang="en-US" altLang="zh-CN" sz="2000" b="0" i="1" baseline="-25000"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𝑋</m:t>
                              </m:r>
                            </m:sub>
                          </m:sSub>
                        </m:den>
                      </m:f>
                      <m:r>
                        <a:rPr lang="en-US" altLang="zh-CN" sz="2000" i="1">
                          <a:latin typeface="Cambria Math" panose="02040503050406030204" pitchFamily="18" charset="0"/>
                        </a:rPr>
                        <m:t>=</m:t>
                      </m:r>
                      <m:f>
                        <m:fPr>
                          <m:ctrlPr>
                            <a:rPr lang="en-US" altLang="zh-CN" sz="2000" i="1" smtClean="0">
                              <a:latin typeface="Cambria Math" panose="02040503050406030204" pitchFamily="18" charset="0"/>
                            </a:rPr>
                          </m:ctrlPr>
                        </m:fPr>
                        <m:num>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𝑀𝑈</m:t>
                              </m:r>
                            </m:e>
                            <m:sub>
                              <m:r>
                                <a:rPr lang="en-US" altLang="zh-CN" sz="2000" b="0" i="1" smtClean="0">
                                  <a:latin typeface="Cambria Math" panose="02040503050406030204" pitchFamily="18" charset="0"/>
                                </a:rPr>
                                <m:t>𝑌</m:t>
                              </m:r>
                            </m:sub>
                          </m:sSub>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𝑋</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𝑌</m:t>
                          </m:r>
                          <m:r>
                            <a:rPr lang="en-US" altLang="zh-CN" sz="2000" b="0" i="1" smtClean="0">
                              <a:latin typeface="Cambria Math" panose="02040503050406030204" pitchFamily="18" charset="0"/>
                            </a:rPr>
                            <m:t>)</m:t>
                          </m:r>
                        </m:num>
                        <m:den>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𝑃</m:t>
                              </m:r>
                            </m:e>
                            <m:sub>
                              <m:r>
                                <a:rPr lang="en-US" altLang="zh-CN" sz="2000" b="0" i="1" smtClean="0">
                                  <a:latin typeface="Cambria Math" panose="02040503050406030204" pitchFamily="18" charset="0"/>
                                </a:rPr>
                                <m:t>𝑌</m:t>
                              </m:r>
                            </m:sub>
                          </m:sSub>
                        </m:den>
                      </m:f>
                    </m:oMath>
                  </m:oMathPara>
                </a14:m>
                <a:endParaRPr lang="zh-CN" altLang="en-US" sz="2000" dirty="0"/>
              </a:p>
            </p:txBody>
          </p:sp>
        </mc:Choice>
        <mc:Fallback xmlns="">
          <p:sp>
            <p:nvSpPr>
              <p:cNvPr id="38" name="文本框 37"/>
              <p:cNvSpPr txBox="1">
                <a:spLocks noRot="1" noChangeAspect="1" noMove="1" noResize="1" noEditPoints="1" noAdjustHandles="1" noChangeArrowheads="1" noChangeShapeType="1" noTextEdit="1"/>
              </p:cNvSpPr>
              <p:nvPr/>
            </p:nvSpPr>
            <p:spPr>
              <a:xfrm>
                <a:off x="1259632" y="4745626"/>
                <a:ext cx="3672694" cy="655051"/>
              </a:xfrm>
              <a:prstGeom prst="rect">
                <a:avLst/>
              </a:prstGeom>
              <a:blipFill rotWithShape="0">
                <a:blip r:embed="rId7"/>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9" name="矩形 38"/>
              <p:cNvSpPr/>
              <p:nvPr/>
            </p:nvSpPr>
            <p:spPr>
              <a:xfrm>
                <a:off x="2197656" y="5661248"/>
                <a:ext cx="1796646"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zh-CN" i="1">
                          <a:latin typeface="Cambria Math" panose="02040503050406030204" pitchFamily="18" charset="0"/>
                        </a:rPr>
                        <m:t>𝑋</m:t>
                      </m:r>
                      <m:sSub>
                        <m:sSubPr>
                          <m:ctrlPr>
                            <a:rPr lang="en-US" altLang="zh-CN" i="1">
                              <a:latin typeface="Cambria Math" panose="02040503050406030204" pitchFamily="18" charset="0"/>
                            </a:rPr>
                          </m:ctrlPr>
                        </m:sSubPr>
                        <m:e>
                          <m:r>
                            <a:rPr lang="en-US" altLang="zh-CN" i="1">
                              <a:latin typeface="Cambria Math" panose="02040503050406030204" pitchFamily="18" charset="0"/>
                            </a:rPr>
                            <m:t>𝑃</m:t>
                          </m:r>
                        </m:e>
                        <m:sub>
                          <m:r>
                            <a:rPr lang="en-US" altLang="zh-CN" i="1">
                              <a:latin typeface="Cambria Math" panose="02040503050406030204" pitchFamily="18" charset="0"/>
                            </a:rPr>
                            <m:t>𝑋</m:t>
                          </m:r>
                        </m:sub>
                      </m:sSub>
                      <m:r>
                        <a:rPr lang="en-US" altLang="zh-CN" i="1">
                          <a:latin typeface="Cambria Math" panose="02040503050406030204" pitchFamily="18" charset="0"/>
                        </a:rPr>
                        <m:t>+</m:t>
                      </m:r>
                      <m:r>
                        <a:rPr lang="en-US" altLang="zh-CN" i="1">
                          <a:latin typeface="Cambria Math" panose="02040503050406030204" pitchFamily="18" charset="0"/>
                        </a:rPr>
                        <m:t>𝑌</m:t>
                      </m:r>
                      <m:sSub>
                        <m:sSubPr>
                          <m:ctrlPr>
                            <a:rPr lang="en-US" altLang="zh-CN" i="1">
                              <a:latin typeface="Cambria Math" panose="02040503050406030204" pitchFamily="18" charset="0"/>
                            </a:rPr>
                          </m:ctrlPr>
                        </m:sSubPr>
                        <m:e>
                          <m:r>
                            <a:rPr lang="en-US" altLang="zh-CN" i="1">
                              <a:latin typeface="Cambria Math" panose="02040503050406030204" pitchFamily="18" charset="0"/>
                            </a:rPr>
                            <m:t>𝑃</m:t>
                          </m:r>
                        </m:e>
                        <m:sub>
                          <m:r>
                            <a:rPr lang="en-US" altLang="zh-CN" i="1">
                              <a:latin typeface="Cambria Math" panose="02040503050406030204" pitchFamily="18" charset="0"/>
                            </a:rPr>
                            <m:t>𝑌</m:t>
                          </m:r>
                        </m:sub>
                      </m:sSub>
                      <m:r>
                        <a:rPr lang="en-US" altLang="zh-CN" i="1">
                          <a:latin typeface="Cambria Math" panose="02040503050406030204" pitchFamily="18" charset="0"/>
                        </a:rPr>
                        <m:t>=</m:t>
                      </m:r>
                      <m:r>
                        <a:rPr lang="en-US" altLang="zh-CN" i="1">
                          <a:latin typeface="Cambria Math" panose="02040503050406030204" pitchFamily="18" charset="0"/>
                        </a:rPr>
                        <m:t>𝑀</m:t>
                      </m:r>
                    </m:oMath>
                  </m:oMathPara>
                </a14:m>
                <a:endParaRPr lang="zh-CN" altLang="en-US" dirty="0"/>
              </a:p>
            </p:txBody>
          </p:sp>
        </mc:Choice>
        <mc:Fallback xmlns="">
          <p:sp>
            <p:nvSpPr>
              <p:cNvPr id="39" name="矩形 38"/>
              <p:cNvSpPr>
                <a:spLocks noRot="1" noChangeAspect="1" noMove="1" noResize="1" noEditPoints="1" noAdjustHandles="1" noChangeArrowheads="1" noChangeShapeType="1" noTextEdit="1"/>
              </p:cNvSpPr>
              <p:nvPr/>
            </p:nvSpPr>
            <p:spPr>
              <a:xfrm>
                <a:off x="2197656" y="5661248"/>
                <a:ext cx="1796646" cy="369332"/>
              </a:xfrm>
              <a:prstGeom prst="rect">
                <a:avLst/>
              </a:prstGeom>
              <a:blipFill rotWithShape="0">
                <a:blip r:embed="rId8"/>
                <a:stretch>
                  <a:fillRect/>
                </a:stretch>
              </a:blipFill>
            </p:spPr>
            <p:txBody>
              <a:bodyPr/>
              <a:lstStyle/>
              <a:p>
                <a:r>
                  <a:rPr lang="zh-CN" altLang="en-US">
                    <a:noFill/>
                  </a:rPr>
                  <a:t> </a:t>
                </a:r>
              </a:p>
            </p:txBody>
          </p:sp>
        </mc:Fallback>
      </mc:AlternateContent>
      <p:sp>
        <p:nvSpPr>
          <p:cNvPr id="40" name="左大括号 39"/>
          <p:cNvSpPr/>
          <p:nvPr/>
        </p:nvSpPr>
        <p:spPr>
          <a:xfrm>
            <a:off x="1259632" y="4745626"/>
            <a:ext cx="201601" cy="1284954"/>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1" name="右箭头 40"/>
          <p:cNvSpPr/>
          <p:nvPr/>
        </p:nvSpPr>
        <p:spPr>
          <a:xfrm>
            <a:off x="4860032" y="5400677"/>
            <a:ext cx="576064" cy="26057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mc:AlternateContent xmlns:mc="http://schemas.openxmlformats.org/markup-compatibility/2006" xmlns:a14="http://schemas.microsoft.com/office/drawing/2010/main">
        <mc:Choice Requires="a14">
          <p:sp>
            <p:nvSpPr>
              <p:cNvPr id="42" name="矩形 41"/>
              <p:cNvSpPr/>
              <p:nvPr/>
            </p:nvSpPr>
            <p:spPr>
              <a:xfrm>
                <a:off x="5473877" y="5318802"/>
                <a:ext cx="816313" cy="36933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rPr>
                        <m:t>(</m:t>
                      </m:r>
                      <m:r>
                        <a:rPr lang="en-US" altLang="zh-CN" i="1">
                          <a:latin typeface="Cambria Math" panose="02040503050406030204" pitchFamily="18" charset="0"/>
                        </a:rPr>
                        <m:t>𝑋</m:t>
                      </m:r>
                      <m:r>
                        <a:rPr lang="en-US" altLang="zh-CN" b="0" i="1" smtClean="0">
                          <a:latin typeface="Cambria Math" panose="02040503050406030204" pitchFamily="18" charset="0"/>
                        </a:rPr>
                        <m:t>,</m:t>
                      </m:r>
                      <m:r>
                        <a:rPr lang="en-US" altLang="zh-CN" i="1" smtClean="0">
                          <a:latin typeface="Cambria Math" panose="02040503050406030204" pitchFamily="18" charset="0"/>
                        </a:rPr>
                        <m:t> </m:t>
                      </m:r>
                      <m:r>
                        <a:rPr lang="en-US" altLang="zh-CN" i="1">
                          <a:latin typeface="Cambria Math" panose="02040503050406030204" pitchFamily="18" charset="0"/>
                        </a:rPr>
                        <m:t>𝑌</m:t>
                      </m:r>
                      <m:r>
                        <a:rPr lang="en-US" altLang="zh-CN" b="0" i="1" smtClean="0">
                          <a:latin typeface="Cambria Math" panose="02040503050406030204" pitchFamily="18" charset="0"/>
                        </a:rPr>
                        <m:t>)</m:t>
                      </m:r>
                    </m:oMath>
                  </m:oMathPara>
                </a14:m>
                <a:endParaRPr lang="zh-CN" altLang="en-US" dirty="0"/>
              </a:p>
            </p:txBody>
          </p:sp>
        </mc:Choice>
        <mc:Fallback xmlns="">
          <p:sp>
            <p:nvSpPr>
              <p:cNvPr id="42" name="矩形 41"/>
              <p:cNvSpPr>
                <a:spLocks noRot="1" noChangeAspect="1" noMove="1" noResize="1" noEditPoints="1" noAdjustHandles="1" noChangeArrowheads="1" noChangeShapeType="1" noTextEdit="1"/>
              </p:cNvSpPr>
              <p:nvPr/>
            </p:nvSpPr>
            <p:spPr>
              <a:xfrm>
                <a:off x="5473877" y="5318802"/>
                <a:ext cx="816313" cy="369332"/>
              </a:xfrm>
              <a:prstGeom prst="rect">
                <a:avLst/>
              </a:prstGeom>
              <a:blipFill rotWithShape="0">
                <a:blip r:embed="rId9"/>
                <a:stretch>
                  <a:fillRect b="-13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1105708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7"/>
          <p:cNvGrpSpPr>
            <a:grpSpLocks/>
          </p:cNvGrpSpPr>
          <p:nvPr/>
        </p:nvGrpSpPr>
        <p:grpSpPr bwMode="auto">
          <a:xfrm>
            <a:off x="-19050" y="0"/>
            <a:ext cx="9144000" cy="981075"/>
            <a:chOff x="-18956" y="0"/>
            <a:chExt cx="9144000" cy="981173"/>
          </a:xfrm>
        </p:grpSpPr>
        <p:sp>
          <p:nvSpPr>
            <p:cNvPr id="6" name="Rectangle 8"/>
            <p:cNvSpPr>
              <a:spLocks noChangeArrowheads="1"/>
            </p:cNvSpPr>
            <p:nvPr/>
          </p:nvSpPr>
          <p:spPr bwMode="auto">
            <a:xfrm>
              <a:off x="-18956" y="908141"/>
              <a:ext cx="9144000" cy="73032"/>
            </a:xfrm>
            <a:prstGeom prst="rect">
              <a:avLst/>
            </a:prstGeom>
            <a:gradFill flip="none" rotWithShape="1">
              <a:gsLst>
                <a:gs pos="0">
                  <a:schemeClr val="tx2">
                    <a:lumMod val="60000"/>
                    <a:lumOff val="40000"/>
                  </a:schemeClr>
                </a:gs>
                <a:gs pos="80000">
                  <a:schemeClr val="accent1">
                    <a:tint val="44500"/>
                    <a:satMod val="160000"/>
                  </a:schemeClr>
                </a:gs>
                <a:gs pos="100000">
                  <a:schemeClr val="accent1">
                    <a:tint val="23500"/>
                    <a:satMod val="160000"/>
                  </a:schemeClr>
                </a:gs>
              </a:gsLst>
              <a:lin ang="0" scaled="1"/>
              <a:tileRect/>
            </a:gradFill>
            <a:ln w="9525">
              <a:noFill/>
              <a:miter lim="800000"/>
              <a:headEnd/>
              <a:tailEnd/>
            </a:ln>
          </p:spPr>
          <p:txBody>
            <a:bodyPr wrap="none" anchor="ctr"/>
            <a:lstStyle/>
            <a:p>
              <a:pPr eaLnBrk="1" fontAlgn="auto" hangingPunct="1">
                <a:spcBef>
                  <a:spcPts val="0"/>
                </a:spcBef>
                <a:spcAft>
                  <a:spcPts val="0"/>
                </a:spcAft>
                <a:defRPr/>
              </a:pPr>
              <a:endParaRPr lang="zh-CN" altLang="en-US">
                <a:latin typeface="+mn-lt"/>
                <a:ea typeface="+mn-ea"/>
              </a:endParaRPr>
            </a:p>
          </p:txBody>
        </p:sp>
        <p:grpSp>
          <p:nvGrpSpPr>
            <p:cNvPr id="7" name="组合 5"/>
            <p:cNvGrpSpPr>
              <a:grpSpLocks/>
            </p:cNvGrpSpPr>
            <p:nvPr/>
          </p:nvGrpSpPr>
          <p:grpSpPr bwMode="auto">
            <a:xfrm>
              <a:off x="259930" y="44627"/>
              <a:ext cx="6381249" cy="795780"/>
              <a:chOff x="308388" y="44258"/>
              <a:chExt cx="7478523" cy="1000728"/>
            </a:xfrm>
          </p:grpSpPr>
          <p:pic>
            <p:nvPicPr>
              <p:cNvPr id="9" name="Picture 7" descr="天大标、字"/>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8388" y="44258"/>
                <a:ext cx="642938" cy="766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15"/>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20105" y="202684"/>
                <a:ext cx="1296987" cy="37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7"/>
              <p:cNvSpPr txBox="1">
                <a:spLocks noChangeArrowheads="1"/>
              </p:cNvSpPr>
              <p:nvPr/>
            </p:nvSpPr>
            <p:spPr bwMode="auto">
              <a:xfrm>
                <a:off x="782546" y="580509"/>
                <a:ext cx="7004365" cy="464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ea typeface="方正粗雅宋_GBK" pitchFamily="2" charset="-122"/>
                  </a:rPr>
                  <a:t>Tianjin University       </a:t>
                </a:r>
                <a:endParaRPr lang="zh-CN" altLang="en-US" dirty="0">
                  <a:ea typeface="方正粗雅宋_GBK" pitchFamily="2" charset="-122"/>
                </a:endParaRPr>
              </a:p>
            </p:txBody>
          </p:sp>
        </p:grpSp>
        <p:pic>
          <p:nvPicPr>
            <p:cNvPr id="8" name="图片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41182" y="0"/>
              <a:ext cx="2483768" cy="90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336248" y="1067483"/>
            <a:ext cx="2339102" cy="461665"/>
          </a:xfrm>
          <a:prstGeom prst="rect">
            <a:avLst/>
          </a:prstGeom>
          <a:noFill/>
        </p:spPr>
        <p:txBody>
          <a:bodyPr wrap="none" rtlCol="0">
            <a:spAutoFit/>
          </a:bodyPr>
          <a:lstStyle/>
          <a:p>
            <a:r>
              <a:rPr lang="zh-CN" altLang="en-US" sz="2400" dirty="0" smtClean="0"/>
              <a:t>附录：数学解法</a:t>
            </a:r>
            <a:endParaRPr lang="zh-CN" altLang="en-US" sz="2400" dirty="0"/>
          </a:p>
        </p:txBody>
      </p:sp>
      <p:graphicFrame>
        <p:nvGraphicFramePr>
          <p:cNvPr id="12" name="Object 6"/>
          <p:cNvGraphicFramePr>
            <a:graphicFrameLocks noChangeAspect="1"/>
          </p:cNvGraphicFramePr>
          <p:nvPr>
            <p:extLst>
              <p:ext uri="{D42A27DB-BD31-4B8C-83A1-F6EECF244321}">
                <p14:modId xmlns:p14="http://schemas.microsoft.com/office/powerpoint/2010/main" val="1023252148"/>
              </p:ext>
            </p:extLst>
          </p:nvPr>
        </p:nvGraphicFramePr>
        <p:xfrm>
          <a:off x="1308100" y="1452563"/>
          <a:ext cx="5951538" cy="5283200"/>
        </p:xfrm>
        <a:graphic>
          <a:graphicData uri="http://schemas.openxmlformats.org/presentationml/2006/ole">
            <mc:AlternateContent xmlns:mc="http://schemas.openxmlformats.org/markup-compatibility/2006">
              <mc:Choice xmlns:v="urn:schemas-microsoft-com:vml" Requires="v">
                <p:oleObj spid="_x0000_s39095" name="公式" r:id="rId6" imgW="2311200" imgH="3073320" progId="Equation.3">
                  <p:embed/>
                </p:oleObj>
              </mc:Choice>
              <mc:Fallback>
                <p:oleObj name="公式" r:id="rId6" imgW="2311200" imgH="3073320" progId="Equation.3">
                  <p:embed/>
                  <p:pic>
                    <p:nvPicPr>
                      <p:cNvPr id="0" name=""/>
                      <p:cNvPicPr>
                        <a:picLocks noChangeAspect="1" noChangeArrowheads="1"/>
                      </p:cNvPicPr>
                      <p:nvPr/>
                    </p:nvPicPr>
                    <p:blipFill>
                      <a:blip r:embed="rId7"/>
                      <a:srcRect/>
                      <a:stretch>
                        <a:fillRect/>
                      </a:stretch>
                    </p:blipFill>
                    <p:spPr bwMode="auto">
                      <a:xfrm>
                        <a:off x="1308100" y="1452563"/>
                        <a:ext cx="5951538" cy="5283200"/>
                      </a:xfrm>
                      <a:prstGeom prst="rect">
                        <a:avLst/>
                      </a:prstGeom>
                      <a:solidFill>
                        <a:schemeClr val="bg1"/>
                      </a:solidFill>
                      <a:ln>
                        <a:noFill/>
                      </a:ln>
                    </p:spPr>
                  </p:pic>
                </p:oleObj>
              </mc:Fallback>
            </mc:AlternateContent>
          </a:graphicData>
        </a:graphic>
      </p:graphicFrame>
    </p:spTree>
    <p:extLst>
      <p:ext uri="{BB962C8B-B14F-4D97-AF65-F5344CB8AC3E}">
        <p14:creationId xmlns:p14="http://schemas.microsoft.com/office/powerpoint/2010/main" val="1471357527"/>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1">
      <a:majorFont>
        <a:latin typeface="Calibri"/>
        <a:ea typeface="宋体"/>
        <a:cs typeface=""/>
      </a:majorFont>
      <a:minorFont>
        <a:latin typeface="Calibri"/>
        <a:ea typeface="方正粗雅宋_GBK"/>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13034</TotalTime>
  <Words>44712</Words>
  <Application>Microsoft Office PowerPoint</Application>
  <PresentationFormat>全屏显示(4:3)</PresentationFormat>
  <Paragraphs>4129</Paragraphs>
  <Slides>425</Slides>
  <Notes>1</Notes>
  <HiddenSlides>0</HiddenSlides>
  <MMClips>0</MMClips>
  <ScaleCrop>false</ScaleCrop>
  <HeadingPairs>
    <vt:vector size="8" baseType="variant">
      <vt:variant>
        <vt:lpstr>已用的字体</vt:lpstr>
      </vt:variant>
      <vt:variant>
        <vt:i4>19</vt:i4>
      </vt:variant>
      <vt:variant>
        <vt:lpstr>主题</vt:lpstr>
      </vt:variant>
      <vt:variant>
        <vt:i4>1</vt:i4>
      </vt:variant>
      <vt:variant>
        <vt:lpstr>嵌入 OLE 服务器</vt:lpstr>
      </vt:variant>
      <vt:variant>
        <vt:i4>4</vt:i4>
      </vt:variant>
      <vt:variant>
        <vt:lpstr>幻灯片标题</vt:lpstr>
      </vt:variant>
      <vt:variant>
        <vt:i4>425</vt:i4>
      </vt:variant>
    </vt:vector>
  </HeadingPairs>
  <TitlesOfParts>
    <vt:vector size="449" baseType="lpstr">
      <vt:lpstr>方正粗雅宋_GBK</vt:lpstr>
      <vt:lpstr>黑体</vt:lpstr>
      <vt:lpstr>华文楷体</vt:lpstr>
      <vt:lpstr>楷体</vt:lpstr>
      <vt:lpstr>楷体_GB2312</vt:lpstr>
      <vt:lpstr>宋体</vt:lpstr>
      <vt:lpstr>微软雅黑</vt:lpstr>
      <vt:lpstr>Arial</vt:lpstr>
      <vt:lpstr>Arial</vt:lpstr>
      <vt:lpstr>Calibri</vt:lpstr>
      <vt:lpstr>Calibri Light</vt:lpstr>
      <vt:lpstr>Cambria</vt:lpstr>
      <vt:lpstr>Cambria Math</vt:lpstr>
      <vt:lpstr>Courier New</vt:lpstr>
      <vt:lpstr>Symbol</vt:lpstr>
      <vt:lpstr>Tahoma</vt:lpstr>
      <vt:lpstr>Times New Roman</vt:lpstr>
      <vt:lpstr>Verdana</vt:lpstr>
      <vt:lpstr>Wingdings</vt:lpstr>
      <vt:lpstr>Office 主题</vt:lpstr>
      <vt:lpstr>公式</vt:lpstr>
      <vt:lpstr>剪辑</vt:lpstr>
      <vt:lpstr>Microsoft 公式 3.0</vt:lpstr>
      <vt:lpstr>Equation</vt:lpstr>
      <vt:lpstr>PowerPoint 演示文稿</vt:lpstr>
      <vt:lpstr>教学参考书</vt:lpstr>
      <vt:lpstr>第一章 经济学的研究对象和方法</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1.2.3 基于效率的成本-利益分析</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（4）市场配置资源是否有效率和平等</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第二章 市场需求、供给与均衡价格</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第三章 消费者行为与需求分析</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第四章 生产和成本</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第五章 竞争市场、企业行为与市场绩效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第六章 不完全竞争市场下的企业行为</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第七章 要素市场与收入分配</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第八章 跨期选择、不确定性和非市场环境下的经济行为</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第九章 市场失灵与政府微观经济行为</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user</cp:lastModifiedBy>
  <cp:revision>712</cp:revision>
  <dcterms:created xsi:type="dcterms:W3CDTF">2011-09-22T12:56:07Z</dcterms:created>
  <dcterms:modified xsi:type="dcterms:W3CDTF">2019-02-26T06:17:24Z</dcterms:modified>
</cp:coreProperties>
</file>